
<file path=[Content_Types].xml><?xml version="1.0" encoding="utf-8"?>
<Types xmlns="http://schemas.openxmlformats.org/package/2006/content-types">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Lst>
  <p:sldSz cx="12192000" cy="6858000"/>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5" userDrawn="1">
          <p15:clr>
            <a:srgbClr val="A4A3A4"/>
          </p15:clr>
        </p15:guide>
        <p15:guide id="2" pos="38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5"/>
        <p:guide pos="381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15.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explosion val="0"/>
          <c:dPt>
            <c:idx val="0"/>
            <c:bubble3D val="0"/>
            <c:spPr>
              <a:solidFill>
                <a:schemeClr val="bg1"/>
              </a:solidFill>
              <a:ln w="19050">
                <a:noFill/>
              </a:ln>
              <a:effectLst/>
            </c:spPr>
          </c:dPt>
          <c:dPt>
            <c:idx val="1"/>
            <c:bubble3D val="0"/>
            <c:spPr>
              <a:noFill/>
              <a:ln w="19050">
                <a:noFill/>
              </a:ln>
              <a:effectLst/>
            </c:spPr>
          </c:dPt>
          <c:dLbls>
            <c:dLbl>
              <c:idx val="0"/>
              <c:delete val="1"/>
            </c:dLbl>
            <c:dLbl>
              <c:idx val="1"/>
              <c:delete val="1"/>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ea"/>
                    <a:sym typeface="+mn-lt"/>
                  </a:defRPr>
                </a:pPr>
              </a:p>
            </c:txPr>
            <c:showLegendKey val="0"/>
            <c:showVal val="0"/>
            <c:showCatName val="0"/>
            <c:showSerName val="0"/>
            <c:showPercent val="0"/>
            <c:showBubbleSize val="0"/>
            <c:showLeaderLines val="1"/>
            <c:extLst>
              <c:ext xmlns:c15="http://schemas.microsoft.com/office/drawing/2012/chart" uri="{CE6537A1-D6FC-4f65-9D91-7224C49458BB}">
                <c15:layout/>
                <c15:showLeaderLines val="1"/>
                <c15:leaderLines/>
              </c:ext>
            </c:extLst>
          </c:dLbls>
          <c:val>
            <c:numRef>
              <c:f>Sheet1!$B$2:$B$3</c:f>
              <c:numCache>
                <c:formatCode>0%</c:formatCode>
                <c:ptCount val="2"/>
                <c:pt idx="0">
                  <c:v>0.93</c:v>
                </c:pt>
                <c:pt idx="1">
                  <c:v>0.07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数据</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主数据</c:v>
                      </c:pt>
                      <c:pt idx="1">
                        <c:v>辅助数据</c:v>
                      </c:pt>
                    </c:strCache>
                  </c:strRef>
                </c15:cat>
              </c15:filteredCategoryTitle>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explosion val="0"/>
          <c:dPt>
            <c:idx val="0"/>
            <c:bubble3D val="0"/>
            <c:spPr>
              <a:solidFill>
                <a:schemeClr val="bg1"/>
              </a:solidFill>
              <a:ln w="19050">
                <a:noFill/>
              </a:ln>
              <a:effectLst/>
            </c:spPr>
          </c:dPt>
          <c:dPt>
            <c:idx val="1"/>
            <c:bubble3D val="0"/>
            <c:spPr>
              <a:noFill/>
              <a:ln w="19050">
                <a:noFill/>
              </a:ln>
              <a:effectLst/>
            </c:spPr>
          </c:dPt>
          <c:dLbls>
            <c:delete val="1"/>
          </c:dLbls>
          <c:val>
            <c:numRef>
              <c:f>Sheet1!$B$2:$B$3</c:f>
              <c:numCache>
                <c:formatCode>0%</c:formatCode>
                <c:ptCount val="2"/>
                <c:pt idx="0">
                  <c:v>0.3</c:v>
                </c:pt>
                <c:pt idx="1">
                  <c:v>0.7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数据</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主数据</c:v>
                      </c:pt>
                      <c:pt idx="1">
                        <c:v>辅助数据</c:v>
                      </c:pt>
                    </c:strCache>
                  </c:strRef>
                </c15:cat>
              </c15:filteredCategoryTitle>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explosion val="0"/>
          <c:dPt>
            <c:idx val="0"/>
            <c:bubble3D val="0"/>
            <c:spPr>
              <a:solidFill>
                <a:schemeClr val="bg1"/>
              </a:solidFill>
              <a:ln w="19050">
                <a:noFill/>
              </a:ln>
              <a:effectLst/>
            </c:spPr>
          </c:dPt>
          <c:dPt>
            <c:idx val="1"/>
            <c:bubble3D val="0"/>
            <c:spPr>
              <a:noFill/>
              <a:ln w="19050">
                <a:noFill/>
              </a:ln>
              <a:effectLst/>
            </c:spPr>
          </c:dPt>
          <c:dLbls>
            <c:dLbl>
              <c:idx val="0"/>
              <c:delete val="1"/>
            </c:dLbl>
            <c:dLbl>
              <c:idx val="1"/>
              <c:delete val="1"/>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ea"/>
                    <a:sym typeface="+mn-lt"/>
                  </a:defRPr>
                </a:pPr>
              </a:p>
            </c:txPr>
            <c:showLegendKey val="0"/>
            <c:showVal val="0"/>
            <c:showCatName val="0"/>
            <c:showSerName val="0"/>
            <c:showPercent val="0"/>
            <c:showBubbleSize val="0"/>
            <c:showLeaderLines val="0"/>
            <c:extLst>
              <c:ext xmlns:c15="http://schemas.microsoft.com/office/drawing/2012/chart" uri="{CE6537A1-D6FC-4f65-9D91-7224C49458BB}">
                <c15:layout/>
                <c15:showLeaderLines val="0"/>
                <c15:leaderLines/>
              </c:ext>
            </c:extLst>
          </c:dLbls>
          <c:val>
            <c:numRef>
              <c:f>Sheet1!$B$2:$B$3</c:f>
              <c:numCache>
                <c:formatCode>0%</c:formatCode>
                <c:ptCount val="2"/>
                <c:pt idx="0">
                  <c:v>0.55</c:v>
                </c:pt>
                <c:pt idx="1">
                  <c:v>0.45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数据</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主数据</c:v>
                      </c:pt>
                      <c:pt idx="1">
                        <c:v>辅助数据</c:v>
                      </c:pt>
                    </c:strCache>
                  </c:strRef>
                </c15:cat>
              </c15:filteredCategoryTitle>
            </c:ext>
          </c:extLst>
        </c:ser>
        <c:dLbls>
          <c:showLegendKey val="0"/>
          <c:showVal val="0"/>
          <c:showCatName val="0"/>
          <c:showSerName val="0"/>
          <c:showPercent val="0"/>
          <c:showBubbleSize val="0"/>
          <c:showLeaderLines val="1"/>
        </c:dLbls>
        <c:firstSliceAng val="0"/>
        <c:holeSize val="90"/>
      </c:doughnutChart>
      <c:spPr>
        <a:noFill/>
        <a:ln>
          <a:noFill/>
        </a:ln>
        <a:effectLst/>
      </c:spPr>
    </c:plotArea>
    <c:plotVisOnly val="1"/>
    <c:dispBlanksAs val="gap"/>
    <c:showDLblsOverMax val="0"/>
  </c:chart>
  <c:spPr>
    <a:noFill/>
    <a:ln>
      <a:noFill/>
    </a:ln>
    <a:effectLst/>
  </c:spPr>
  <c:txPr>
    <a:bodyPr/>
    <a:lstStyle/>
    <a:p>
      <a:pPr>
        <a:defRPr lang="zh-CN">
          <a:latin typeface="+mn-lt"/>
          <a:ea typeface="+mn-ea"/>
          <a:cs typeface="+mn-ea"/>
          <a:sym typeface="+mn-lt"/>
        </a:defRPr>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0E0789-BD9A-4312-93F3-CABFA1456AA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0E0789-BD9A-4312-93F3-CABFA1456AA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0E0789-BD9A-4312-93F3-CABFA1456AA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openxmlformats.org/officeDocument/2006/relationships/tags" Target="../tags/tag65.xml"/><Relationship Id="rId4" Type="http://schemas.openxmlformats.org/officeDocument/2006/relationships/image" Target="../media/image2.png"/><Relationship Id="rId3" Type="http://schemas.openxmlformats.org/officeDocument/2006/relationships/tags" Target="../tags/tag64.xml"/><Relationship Id="rId2" Type="http://schemas.openxmlformats.org/officeDocument/2006/relationships/image" Target="../media/image1.png"/><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9" Type="http://schemas.openxmlformats.org/officeDocument/2006/relationships/tags" Target="../tags/tag73.xml"/><Relationship Id="rId8" Type="http://schemas.openxmlformats.org/officeDocument/2006/relationships/tags" Target="../tags/tag72.xml"/><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tags" Target="../tags/tag68.xml"/><Relationship Id="rId33" Type="http://schemas.openxmlformats.org/officeDocument/2006/relationships/notesSlide" Target="../notesSlides/notesSlide2.xml"/><Relationship Id="rId32" Type="http://schemas.openxmlformats.org/officeDocument/2006/relationships/slideLayout" Target="../slideLayouts/slideLayout7.xml"/><Relationship Id="rId31" Type="http://schemas.openxmlformats.org/officeDocument/2006/relationships/image" Target="../media/image5.png"/><Relationship Id="rId30" Type="http://schemas.openxmlformats.org/officeDocument/2006/relationships/tags" Target="../tags/tag92.xml"/><Relationship Id="rId3" Type="http://schemas.openxmlformats.org/officeDocument/2006/relationships/tags" Target="../tags/tag67.xml"/><Relationship Id="rId29" Type="http://schemas.openxmlformats.org/officeDocument/2006/relationships/image" Target="../media/image4.png"/><Relationship Id="rId28" Type="http://schemas.openxmlformats.org/officeDocument/2006/relationships/tags" Target="../tags/tag91.xml"/><Relationship Id="rId27" Type="http://schemas.openxmlformats.org/officeDocument/2006/relationships/tags" Target="../tags/tag90.xml"/><Relationship Id="rId26" Type="http://schemas.openxmlformats.org/officeDocument/2006/relationships/tags" Target="../tags/tag89.xml"/><Relationship Id="rId25" Type="http://schemas.openxmlformats.org/officeDocument/2006/relationships/tags" Target="../tags/tag88.xml"/><Relationship Id="rId24" Type="http://schemas.openxmlformats.org/officeDocument/2006/relationships/tags" Target="../tags/tag87.xml"/><Relationship Id="rId23" Type="http://schemas.openxmlformats.org/officeDocument/2006/relationships/tags" Target="../tags/tag86.xml"/><Relationship Id="rId22" Type="http://schemas.openxmlformats.org/officeDocument/2006/relationships/image" Target="../media/image3.png"/><Relationship Id="rId21" Type="http://schemas.openxmlformats.org/officeDocument/2006/relationships/tags" Target="../tags/tag85.xml"/><Relationship Id="rId20" Type="http://schemas.openxmlformats.org/officeDocument/2006/relationships/tags" Target="../tags/tag84.xml"/><Relationship Id="rId2" Type="http://schemas.openxmlformats.org/officeDocument/2006/relationships/image" Target="../media/image1.png"/><Relationship Id="rId19" Type="http://schemas.openxmlformats.org/officeDocument/2006/relationships/tags" Target="../tags/tag83.xml"/><Relationship Id="rId18" Type="http://schemas.openxmlformats.org/officeDocument/2006/relationships/tags" Target="../tags/tag82.xml"/><Relationship Id="rId17" Type="http://schemas.openxmlformats.org/officeDocument/2006/relationships/tags" Target="../tags/tag81.xml"/><Relationship Id="rId16" Type="http://schemas.openxmlformats.org/officeDocument/2006/relationships/tags" Target="../tags/tag80.xml"/><Relationship Id="rId15" Type="http://schemas.openxmlformats.org/officeDocument/2006/relationships/tags" Target="../tags/tag79.xml"/><Relationship Id="rId14" Type="http://schemas.openxmlformats.org/officeDocument/2006/relationships/tags" Target="../tags/tag78.xml"/><Relationship Id="rId13" Type="http://schemas.openxmlformats.org/officeDocument/2006/relationships/tags" Target="../tags/tag77.xml"/><Relationship Id="rId12" Type="http://schemas.openxmlformats.org/officeDocument/2006/relationships/tags" Target="../tags/tag76.xml"/><Relationship Id="rId11" Type="http://schemas.openxmlformats.org/officeDocument/2006/relationships/tags" Target="../tags/tag75.xml"/><Relationship Id="rId10" Type="http://schemas.openxmlformats.org/officeDocument/2006/relationships/tags" Target="../tags/tag74.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9" Type="http://schemas.openxmlformats.org/officeDocument/2006/relationships/tags" Target="../tags/tag97.xml"/><Relationship Id="rId8" Type="http://schemas.openxmlformats.org/officeDocument/2006/relationships/tags" Target="../tags/tag96.xml"/><Relationship Id="rId7" Type="http://schemas.openxmlformats.org/officeDocument/2006/relationships/tags" Target="../tags/tag95.xml"/><Relationship Id="rId6" Type="http://schemas.openxmlformats.org/officeDocument/2006/relationships/tags" Target="../tags/tag94.xml"/><Relationship Id="rId5" Type="http://schemas.openxmlformats.org/officeDocument/2006/relationships/image" Target="../media/image1.png"/><Relationship Id="rId4" Type="http://schemas.openxmlformats.org/officeDocument/2006/relationships/tags" Target="../tags/tag93.xml"/><Relationship Id="rId3" Type="http://schemas.openxmlformats.org/officeDocument/2006/relationships/chart" Target="../charts/chart3.xml"/><Relationship Id="rId28" Type="http://schemas.openxmlformats.org/officeDocument/2006/relationships/notesSlide" Target="../notesSlides/notesSlide3.xml"/><Relationship Id="rId27" Type="http://schemas.openxmlformats.org/officeDocument/2006/relationships/slideLayout" Target="../slideLayouts/slideLayout7.xml"/><Relationship Id="rId26" Type="http://schemas.openxmlformats.org/officeDocument/2006/relationships/tags" Target="../tags/tag114.xml"/><Relationship Id="rId25" Type="http://schemas.openxmlformats.org/officeDocument/2006/relationships/tags" Target="../tags/tag113.xml"/><Relationship Id="rId24" Type="http://schemas.openxmlformats.org/officeDocument/2006/relationships/tags" Target="../tags/tag112.xml"/><Relationship Id="rId23" Type="http://schemas.openxmlformats.org/officeDocument/2006/relationships/tags" Target="../tags/tag111.xml"/><Relationship Id="rId22" Type="http://schemas.openxmlformats.org/officeDocument/2006/relationships/tags" Target="../tags/tag110.xml"/><Relationship Id="rId21" Type="http://schemas.openxmlformats.org/officeDocument/2006/relationships/tags" Target="../tags/tag109.xml"/><Relationship Id="rId20" Type="http://schemas.openxmlformats.org/officeDocument/2006/relationships/tags" Target="../tags/tag108.xml"/><Relationship Id="rId2" Type="http://schemas.openxmlformats.org/officeDocument/2006/relationships/chart" Target="../charts/chart2.xml"/><Relationship Id="rId19" Type="http://schemas.openxmlformats.org/officeDocument/2006/relationships/tags" Target="../tags/tag107.xml"/><Relationship Id="rId18" Type="http://schemas.openxmlformats.org/officeDocument/2006/relationships/tags" Target="../tags/tag106.xml"/><Relationship Id="rId17" Type="http://schemas.openxmlformats.org/officeDocument/2006/relationships/tags" Target="../tags/tag105.xml"/><Relationship Id="rId16" Type="http://schemas.openxmlformats.org/officeDocument/2006/relationships/tags" Target="../tags/tag104.xml"/><Relationship Id="rId15" Type="http://schemas.openxmlformats.org/officeDocument/2006/relationships/tags" Target="../tags/tag103.xml"/><Relationship Id="rId14" Type="http://schemas.openxmlformats.org/officeDocument/2006/relationships/tags" Target="../tags/tag102.xml"/><Relationship Id="rId13" Type="http://schemas.openxmlformats.org/officeDocument/2006/relationships/tags" Target="../tags/tag101.xml"/><Relationship Id="rId12" Type="http://schemas.openxmlformats.org/officeDocument/2006/relationships/tags" Target="../tags/tag100.xml"/><Relationship Id="rId11" Type="http://schemas.openxmlformats.org/officeDocument/2006/relationships/tags" Target="../tags/tag99.xml"/><Relationship Id="rId10" Type="http://schemas.openxmlformats.org/officeDocument/2006/relationships/tags" Target="../tags/tag98.xml"/><Relationship Id="rId1"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795" y="-1"/>
            <a:ext cx="12190413" cy="662220"/>
          </a:xfrm>
          <a:prstGeom prst="rect">
            <a:avLst/>
          </a:prstGeom>
          <a:solidFill>
            <a:schemeClr val="bg1">
              <a:lumMod val="95000"/>
            </a:schemeClr>
          </a:solidFill>
          <a:ln>
            <a:noFill/>
          </a:ln>
          <a:effectLst>
            <a:outerShdw blurRad="495300" dist="381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TextBox 6"/>
          <p:cNvSpPr txBox="1"/>
          <p:nvPr/>
        </p:nvSpPr>
        <p:spPr>
          <a:xfrm>
            <a:off x="5267325" y="116840"/>
            <a:ext cx="1217295" cy="398780"/>
          </a:xfrm>
          <a:prstGeom prst="rect">
            <a:avLst/>
          </a:prstGeom>
          <a:noFill/>
        </p:spPr>
        <p:txBody>
          <a:bodyPr wrap="square" rtlCol="0">
            <a:spAutoFit/>
          </a:bodyPr>
          <a:lstStyle/>
          <a:p>
            <a:r>
              <a:rPr lang="zh-CN" altLang="en-US" sz="2000" b="1" dirty="0">
                <a:solidFill>
                  <a:schemeClr val="bg1">
                    <a:lumMod val="65000"/>
                  </a:schemeClr>
                </a:solidFill>
                <a:cs typeface="+mn-ea"/>
                <a:sym typeface="+mn-lt"/>
              </a:rPr>
              <a:t>产品简介</a:t>
            </a:r>
            <a:endParaRPr lang="en-US" sz="2000" b="1" dirty="0">
              <a:solidFill>
                <a:schemeClr val="bg1">
                  <a:lumMod val="65000"/>
                </a:schemeClr>
              </a:solidFill>
              <a:cs typeface="+mn-ea"/>
              <a:sym typeface="+mn-lt"/>
            </a:endParaRPr>
          </a:p>
        </p:txBody>
      </p:sp>
      <p:cxnSp>
        <p:nvCxnSpPr>
          <p:cNvPr id="10" name="直接连接符 9"/>
          <p:cNvCxnSpPr/>
          <p:nvPr/>
        </p:nvCxnSpPr>
        <p:spPr>
          <a:xfrm>
            <a:off x="4452071" y="18039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354760" y="18039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60" name="组合 59"/>
          <p:cNvGrpSpPr/>
          <p:nvPr/>
        </p:nvGrpSpPr>
        <p:grpSpPr>
          <a:xfrm>
            <a:off x="221967" y="4099522"/>
            <a:ext cx="2880321" cy="1401055"/>
            <a:chOff x="2288094" y="1321493"/>
            <a:chExt cx="981038" cy="1401055"/>
          </a:xfrm>
        </p:grpSpPr>
        <p:sp>
          <p:nvSpPr>
            <p:cNvPr id="61" name="矩形 60"/>
            <p:cNvSpPr/>
            <p:nvPr/>
          </p:nvSpPr>
          <p:spPr>
            <a:xfrm>
              <a:off x="2288094" y="1321493"/>
              <a:ext cx="477549" cy="460375"/>
            </a:xfrm>
            <a:prstGeom prst="rect">
              <a:avLst/>
            </a:prstGeom>
          </p:spPr>
          <p:txBody>
            <a:bodyPr wrap="none">
              <a:spAutoFit/>
            </a:bodyPr>
            <a:lstStyle/>
            <a:p>
              <a:pPr algn="l"/>
              <a:r>
                <a:rPr lang="zh-CN" altLang="en-US" sz="2400" b="1" dirty="0" smtClean="0">
                  <a:solidFill>
                    <a:schemeClr val="accent2"/>
                  </a:solidFill>
                  <a:cs typeface="+mn-ea"/>
                  <a:sym typeface="+mn-lt"/>
                </a:rPr>
                <a:t>运营管理</a:t>
              </a:r>
              <a:endParaRPr lang="zh-CN" altLang="en-US" sz="2400" b="1" dirty="0" smtClean="0">
                <a:solidFill>
                  <a:schemeClr val="accent2"/>
                </a:solidFill>
                <a:cs typeface="+mn-ea"/>
                <a:sym typeface="+mn-lt"/>
              </a:endParaRPr>
            </a:p>
          </p:txBody>
        </p:sp>
        <p:sp>
          <p:nvSpPr>
            <p:cNvPr id="62" name="矩形 61"/>
            <p:cNvSpPr/>
            <p:nvPr/>
          </p:nvSpPr>
          <p:spPr>
            <a:xfrm>
              <a:off x="2288094" y="1785288"/>
              <a:ext cx="981038" cy="937260"/>
            </a:xfrm>
            <a:prstGeom prst="rect">
              <a:avLst/>
            </a:prstGeom>
          </p:spPr>
          <p:txBody>
            <a:bodyPr wrap="square" anchor="ctr">
              <a:spAutoFit/>
            </a:bodyPr>
            <a:lstStyle/>
            <a:p>
              <a:r>
                <a:rPr lang="en-US" altLang="zh-CN" sz="1100" dirty="0" smtClean="0">
                  <a:solidFill>
                    <a:schemeClr val="bg1">
                      <a:lumMod val="65000"/>
                    </a:schemeClr>
                  </a:solidFill>
                  <a:cs typeface="+mn-ea"/>
                  <a:sym typeface="+mn-lt"/>
                </a:rPr>
                <a:t>    </a:t>
              </a:r>
              <a:r>
                <a:rPr lang="zh-CN" altLang="en-US" sz="1100" dirty="0" smtClean="0">
                  <a:solidFill>
                    <a:schemeClr val="bg1">
                      <a:lumMod val="65000"/>
                    </a:schemeClr>
                  </a:solidFill>
                  <a:cs typeface="+mn-ea"/>
                  <a:sym typeface="+mn-lt"/>
                </a:rPr>
                <a:t>可以帮助金融机构实现对客户全生命周期的精细化管理和服务，包括推荐、营销、客户关系管理、数字化赋能等一系列功能，有效提升客户满意度和忠诚度。</a:t>
              </a:r>
              <a:endParaRPr lang="zh-CN" altLang="en-US" sz="1100" dirty="0" smtClean="0">
                <a:solidFill>
                  <a:schemeClr val="bg1">
                    <a:lumMod val="65000"/>
                  </a:schemeClr>
                </a:solidFill>
                <a:cs typeface="+mn-ea"/>
                <a:sym typeface="+mn-lt"/>
              </a:endParaRPr>
            </a:p>
            <a:p>
              <a:endParaRPr lang="en-US" altLang="zh-CN" sz="1100" dirty="0">
                <a:solidFill>
                  <a:schemeClr val="bg1">
                    <a:lumMod val="65000"/>
                  </a:schemeClr>
                </a:solidFill>
                <a:cs typeface="+mn-ea"/>
                <a:sym typeface="+mn-lt"/>
              </a:endParaRPr>
            </a:p>
          </p:txBody>
        </p:sp>
      </p:grpSp>
      <p:grpSp>
        <p:nvGrpSpPr>
          <p:cNvPr id="63" name="组合 62"/>
          <p:cNvGrpSpPr/>
          <p:nvPr/>
        </p:nvGrpSpPr>
        <p:grpSpPr>
          <a:xfrm>
            <a:off x="8816574" y="5147911"/>
            <a:ext cx="2880321" cy="1013387"/>
            <a:chOff x="2288094" y="1321493"/>
            <a:chExt cx="981038" cy="1013387"/>
          </a:xfrm>
        </p:grpSpPr>
        <p:sp>
          <p:nvSpPr>
            <p:cNvPr id="64" name="矩形 63"/>
            <p:cNvSpPr/>
            <p:nvPr/>
          </p:nvSpPr>
          <p:spPr>
            <a:xfrm>
              <a:off x="2288094" y="1321493"/>
              <a:ext cx="685179" cy="460375"/>
            </a:xfrm>
            <a:prstGeom prst="rect">
              <a:avLst/>
            </a:prstGeom>
          </p:spPr>
          <p:txBody>
            <a:bodyPr wrap="none">
              <a:spAutoFit/>
            </a:bodyPr>
            <a:lstStyle/>
            <a:p>
              <a:pPr algn="l"/>
              <a:r>
                <a:rPr lang="zh-CN" altLang="en-US" sz="2400" b="1" dirty="0" smtClean="0">
                  <a:solidFill>
                    <a:schemeClr val="accent2"/>
                  </a:solidFill>
                  <a:cs typeface="+mn-ea"/>
                  <a:sym typeface="+mn-lt"/>
                </a:rPr>
                <a:t>闭环解决方案</a:t>
              </a:r>
              <a:endParaRPr lang="zh-CN" altLang="en-US" sz="2400" b="1" dirty="0" smtClean="0">
                <a:solidFill>
                  <a:schemeClr val="accent2"/>
                </a:solidFill>
                <a:cs typeface="+mn-ea"/>
                <a:sym typeface="+mn-lt"/>
              </a:endParaRPr>
            </a:p>
          </p:txBody>
        </p:sp>
        <p:sp>
          <p:nvSpPr>
            <p:cNvPr id="65" name="矩形 64"/>
            <p:cNvSpPr/>
            <p:nvPr/>
          </p:nvSpPr>
          <p:spPr>
            <a:xfrm>
              <a:off x="2288094" y="1736075"/>
              <a:ext cx="981038" cy="598805"/>
            </a:xfrm>
            <a:prstGeom prst="rect">
              <a:avLst/>
            </a:prstGeom>
          </p:spPr>
          <p:txBody>
            <a:bodyPr wrap="square" anchor="ctr">
              <a:spAutoFit/>
            </a:bodyPr>
            <a:lstStyle/>
            <a:p>
              <a:r>
                <a:rPr lang="en-US" altLang="zh-CN" sz="1100" dirty="0" smtClean="0">
                  <a:solidFill>
                    <a:schemeClr val="bg1">
                      <a:lumMod val="65000"/>
                    </a:schemeClr>
                  </a:solidFill>
                  <a:cs typeface="+mn-ea"/>
                  <a:sym typeface="+mn-lt"/>
                </a:rPr>
                <a:t>    </a:t>
              </a:r>
              <a:r>
                <a:rPr lang="zh-CN" altLang="en-US" sz="1100" dirty="0" smtClean="0">
                  <a:solidFill>
                    <a:schemeClr val="bg1">
                      <a:lumMod val="65000"/>
                    </a:schemeClr>
                  </a:solidFill>
                  <a:cs typeface="+mn-ea"/>
                  <a:sym typeface="+mn-lt"/>
                </a:rPr>
                <a:t>能够实现从数据采集、处理、分析、决策到执行的全过程闭环，保障金融机构的业务连续性和稳定性。</a:t>
              </a:r>
              <a:endParaRPr lang="zh-CN" altLang="en-US" sz="1100" dirty="0" smtClean="0">
                <a:solidFill>
                  <a:schemeClr val="bg1">
                    <a:lumMod val="65000"/>
                  </a:schemeClr>
                </a:solidFill>
                <a:cs typeface="+mn-ea"/>
                <a:sym typeface="+mn-lt"/>
              </a:endParaRPr>
            </a:p>
          </p:txBody>
        </p:sp>
      </p:grpSp>
      <p:grpSp>
        <p:nvGrpSpPr>
          <p:cNvPr id="66" name="组合 65"/>
          <p:cNvGrpSpPr/>
          <p:nvPr/>
        </p:nvGrpSpPr>
        <p:grpSpPr>
          <a:xfrm>
            <a:off x="9183694" y="1278852"/>
            <a:ext cx="2880321" cy="1144197"/>
            <a:chOff x="2288094" y="1321493"/>
            <a:chExt cx="981038" cy="1144197"/>
          </a:xfrm>
        </p:grpSpPr>
        <p:sp>
          <p:nvSpPr>
            <p:cNvPr id="67" name="矩形 66"/>
            <p:cNvSpPr/>
            <p:nvPr/>
          </p:nvSpPr>
          <p:spPr>
            <a:xfrm>
              <a:off x="2288094" y="1321493"/>
              <a:ext cx="477549" cy="460375"/>
            </a:xfrm>
            <a:prstGeom prst="rect">
              <a:avLst/>
            </a:prstGeom>
          </p:spPr>
          <p:txBody>
            <a:bodyPr wrap="none">
              <a:spAutoFit/>
            </a:bodyPr>
            <a:lstStyle/>
            <a:p>
              <a:pPr algn="l"/>
              <a:r>
                <a:rPr lang="zh-CN" altLang="en-US" sz="2400" b="1" dirty="0" smtClean="0">
                  <a:solidFill>
                    <a:schemeClr val="accent2"/>
                  </a:solidFill>
                  <a:cs typeface="+mn-ea"/>
                  <a:sym typeface="+mn-lt"/>
                </a:rPr>
                <a:t>精准风控</a:t>
              </a:r>
              <a:endParaRPr lang="zh-CN" altLang="en-US" sz="2400" b="1" dirty="0" smtClean="0">
                <a:solidFill>
                  <a:schemeClr val="accent2"/>
                </a:solidFill>
                <a:cs typeface="+mn-ea"/>
                <a:sym typeface="+mn-lt"/>
              </a:endParaRPr>
            </a:p>
          </p:txBody>
        </p:sp>
        <p:sp>
          <p:nvSpPr>
            <p:cNvPr id="68" name="矩形 67"/>
            <p:cNvSpPr/>
            <p:nvPr/>
          </p:nvSpPr>
          <p:spPr>
            <a:xfrm>
              <a:off x="2288094" y="1866885"/>
              <a:ext cx="981038" cy="598805"/>
            </a:xfrm>
            <a:prstGeom prst="rect">
              <a:avLst/>
            </a:prstGeom>
          </p:spPr>
          <p:txBody>
            <a:bodyPr wrap="square" anchor="ctr">
              <a:spAutoFit/>
            </a:bodyPr>
            <a:lstStyle/>
            <a:p>
              <a:r>
                <a:rPr lang="en-US" altLang="zh-CN" sz="1100" dirty="0" smtClean="0">
                  <a:solidFill>
                    <a:schemeClr val="bg1">
                      <a:lumMod val="65000"/>
                    </a:schemeClr>
                  </a:solidFill>
                  <a:cs typeface="+mn-ea"/>
                  <a:sym typeface="+mn-lt"/>
                </a:rPr>
                <a:t>    </a:t>
              </a:r>
              <a:r>
                <a:rPr lang="zh-CN" altLang="en-US" sz="1100" dirty="0" smtClean="0">
                  <a:solidFill>
                    <a:schemeClr val="bg1">
                      <a:lumMod val="65000"/>
                    </a:schemeClr>
                  </a:solidFill>
                  <a:cs typeface="+mn-ea"/>
                  <a:sym typeface="+mn-lt"/>
                </a:rPr>
                <a:t>通过对各种数据源的实时监控和预警，以及风险模型的不断优化，能够为金融机构提供更加准确的风险控制和防范措施。</a:t>
              </a:r>
              <a:endParaRPr lang="zh-CN" altLang="en-US" sz="1100" dirty="0" smtClean="0">
                <a:solidFill>
                  <a:schemeClr val="bg1">
                    <a:lumMod val="65000"/>
                  </a:schemeClr>
                </a:solidFill>
                <a:cs typeface="+mn-ea"/>
                <a:sym typeface="+mn-lt"/>
              </a:endParaRPr>
            </a:p>
          </p:txBody>
        </p:sp>
      </p:grpSp>
      <p:grpSp>
        <p:nvGrpSpPr>
          <p:cNvPr id="69" name="组合 68"/>
          <p:cNvGrpSpPr/>
          <p:nvPr/>
        </p:nvGrpSpPr>
        <p:grpSpPr>
          <a:xfrm>
            <a:off x="571690" y="1538571"/>
            <a:ext cx="2880321" cy="1313329"/>
            <a:chOff x="2288094" y="1321493"/>
            <a:chExt cx="981038" cy="1313329"/>
          </a:xfrm>
        </p:grpSpPr>
        <p:sp>
          <p:nvSpPr>
            <p:cNvPr id="70" name="矩形 69"/>
            <p:cNvSpPr/>
            <p:nvPr/>
          </p:nvSpPr>
          <p:spPr>
            <a:xfrm>
              <a:off x="2288094" y="1321493"/>
              <a:ext cx="477549" cy="460375"/>
            </a:xfrm>
            <a:prstGeom prst="rect">
              <a:avLst/>
            </a:prstGeom>
          </p:spPr>
          <p:txBody>
            <a:bodyPr wrap="none">
              <a:spAutoFit/>
            </a:bodyPr>
            <a:lstStyle/>
            <a:p>
              <a:pPr algn="l"/>
              <a:r>
                <a:rPr lang="zh-CN" altLang="en-US" sz="2400" b="1" dirty="0" smtClean="0">
                  <a:solidFill>
                    <a:schemeClr val="accent2"/>
                  </a:solidFill>
                  <a:cs typeface="+mn-ea"/>
                  <a:sym typeface="+mn-lt"/>
                </a:rPr>
                <a:t>智能分析</a:t>
              </a:r>
              <a:endParaRPr lang="zh-CN" altLang="en-US" sz="2400" b="1" dirty="0" smtClean="0">
                <a:solidFill>
                  <a:schemeClr val="accent2"/>
                </a:solidFill>
                <a:cs typeface="+mn-ea"/>
                <a:sym typeface="+mn-lt"/>
              </a:endParaRPr>
            </a:p>
          </p:txBody>
        </p:sp>
        <p:sp>
          <p:nvSpPr>
            <p:cNvPr id="71" name="矩形 70"/>
            <p:cNvSpPr/>
            <p:nvPr/>
          </p:nvSpPr>
          <p:spPr>
            <a:xfrm>
              <a:off x="2288094" y="1866472"/>
              <a:ext cx="981038" cy="768350"/>
            </a:xfrm>
            <a:prstGeom prst="rect">
              <a:avLst/>
            </a:prstGeom>
          </p:spPr>
          <p:txBody>
            <a:bodyPr wrap="square" anchor="ctr">
              <a:spAutoFit/>
            </a:bodyPr>
            <a:lstStyle/>
            <a:p>
              <a:r>
                <a:rPr lang="en-US" altLang="zh-CN" sz="1100" dirty="0" smtClean="0">
                  <a:solidFill>
                    <a:schemeClr val="bg1">
                      <a:lumMod val="65000"/>
                    </a:schemeClr>
                  </a:solidFill>
                  <a:cs typeface="+mn-ea"/>
                  <a:sym typeface="+mn-lt"/>
                </a:rPr>
                <a:t>    </a:t>
              </a:r>
              <a:r>
                <a:rPr lang="zh-CN" altLang="en-US" sz="1100" dirty="0" smtClean="0">
                  <a:solidFill>
                    <a:schemeClr val="bg1">
                      <a:lumMod val="65000"/>
                    </a:schemeClr>
                  </a:solidFill>
                  <a:cs typeface="+mn-ea"/>
                  <a:sym typeface="+mn-lt"/>
                </a:rPr>
                <a:t>通过对数据的深度挖掘和分析，为金融机构提供准确的客户画像和风险评估，以及针对不同场景的运营分析和策略优化。</a:t>
              </a:r>
              <a:endParaRPr lang="zh-CN" altLang="en-US" sz="1100" dirty="0" smtClean="0">
                <a:solidFill>
                  <a:schemeClr val="bg1">
                    <a:lumMod val="65000"/>
                  </a:schemeClr>
                </a:solidFill>
                <a:cs typeface="+mn-ea"/>
                <a:sym typeface="+mn-lt"/>
              </a:endParaRPr>
            </a:p>
            <a:p>
              <a:endParaRPr lang="en-US" altLang="zh-CN" sz="1100" dirty="0">
                <a:solidFill>
                  <a:schemeClr val="bg1">
                    <a:lumMod val="65000"/>
                  </a:schemeClr>
                </a:solidFill>
                <a:cs typeface="+mn-ea"/>
                <a:sym typeface="+mn-lt"/>
              </a:endParaRPr>
            </a:p>
          </p:txBody>
        </p:sp>
      </p:grpSp>
      <p:pic>
        <p:nvPicPr>
          <p:cNvPr id="2" name="图片 -2147482624" descr="logo3"/>
          <p:cNvPicPr>
            <a:picLocks noChangeAspect="1"/>
          </p:cNvPicPr>
          <p:nvPr>
            <p:custDataLst>
              <p:tags r:id="rId1"/>
            </p:custDataLst>
          </p:nvPr>
        </p:nvPicPr>
        <p:blipFill>
          <a:blip r:embed="rId2"/>
          <a:stretch>
            <a:fillRect/>
          </a:stretch>
        </p:blipFill>
        <p:spPr>
          <a:xfrm>
            <a:off x="81598" y="-2540"/>
            <a:ext cx="1636395" cy="664845"/>
          </a:xfrm>
          <a:prstGeom prst="rect">
            <a:avLst/>
          </a:prstGeom>
          <a:noFill/>
          <a:ln w="9525">
            <a:noFill/>
          </a:ln>
        </p:spPr>
      </p:pic>
      <p:pic>
        <p:nvPicPr>
          <p:cNvPr id="3" name="图片 2"/>
          <p:cNvPicPr>
            <a:picLocks noChangeAspect="1"/>
          </p:cNvPicPr>
          <p:nvPr>
            <p:custDataLst>
              <p:tags r:id="rId3"/>
            </p:custDataLst>
          </p:nvPr>
        </p:nvPicPr>
        <p:blipFill>
          <a:blip r:embed="rId4"/>
          <a:stretch>
            <a:fillRect/>
          </a:stretch>
        </p:blipFill>
        <p:spPr>
          <a:xfrm>
            <a:off x="2098675" y="820420"/>
            <a:ext cx="7553960" cy="5340985"/>
          </a:xfrm>
          <a:prstGeom prst="rect">
            <a:avLst/>
          </a:prstGeom>
        </p:spPr>
      </p:pic>
      <p:sp>
        <p:nvSpPr>
          <p:cNvPr id="5" name="文本框 3"/>
          <p:cNvSpPr txBox="1"/>
          <p:nvPr>
            <p:custDataLst>
              <p:tags r:id="rId5"/>
            </p:custDataLst>
          </p:nvPr>
        </p:nvSpPr>
        <p:spPr>
          <a:xfrm>
            <a:off x="4511675" y="6356985"/>
            <a:ext cx="2736850" cy="481330"/>
          </a:xfrm>
          <a:prstGeom prst="rect">
            <a:avLst/>
          </a:prstGeom>
          <a:noFill/>
          <a:ln w="6350">
            <a:no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algn="just"/>
            <a:r>
              <a:rPr lang="en-US" altLang="zh-CN" kern="100">
                <a:latin typeface="汉仪春然手书简" panose="00020600040101010101" charset="-122"/>
                <a:ea typeface="汉仪春然手书简" panose="00020600040101010101" charset="-122"/>
                <a:cs typeface="汉仪春然手书简" panose="00020600040101010101" charset="-122"/>
                <a:sym typeface="Times New Roman" panose="02020603050405020304"/>
              </a:rPr>
              <a:t>企业值得信赖的数据专家</a:t>
            </a:r>
            <a:endParaRPr lang="en-US" altLang="zh-CN" kern="100">
              <a:latin typeface="汉仪春然手书简" panose="00020600040101010101" charset="-122"/>
              <a:ea typeface="汉仪春然手书简" panose="00020600040101010101" charset="-122"/>
              <a:cs typeface="汉仪春然手书简" panose="00020600040101010101" charset="-122"/>
              <a:sym typeface="Times New Roman" panose="02020603050405020304"/>
            </a:endParaRPr>
          </a:p>
        </p:txBody>
      </p:sp>
      <p:sp>
        <p:nvSpPr>
          <p:cNvPr id="100" name="文本框 99"/>
          <p:cNvSpPr txBox="1"/>
          <p:nvPr/>
        </p:nvSpPr>
        <p:spPr>
          <a:xfrm>
            <a:off x="4962525" y="4267835"/>
            <a:ext cx="1991995" cy="398780"/>
          </a:xfrm>
          <a:prstGeom prst="rect">
            <a:avLst/>
          </a:prstGeom>
          <a:noFill/>
          <a:ln w="9525">
            <a:noFill/>
          </a:ln>
        </p:spPr>
        <p:txBody>
          <a:bodyPr wrap="square">
            <a:spAutoFit/>
            <a:scene3d>
              <a:camera prst="orthographicFront"/>
              <a:lightRig rig="threePt" dir="t"/>
            </a:scene3d>
          </a:bodyPr>
          <a:p>
            <a:pPr indent="0"/>
            <a:r>
              <a:rPr lang="zh-CN" sz="2000" b="1">
                <a:solidFill>
                  <a:schemeClr val="tx1"/>
                </a:solidFill>
                <a:effectLst>
                  <a:outerShdw blurRad="38100" dist="19050" dir="2700000" algn="tl" rotWithShape="0">
                    <a:schemeClr val="dk1">
                      <a:alpha val="40000"/>
                    </a:schemeClr>
                  </a:outerShdw>
                </a:effectLst>
                <a:ea typeface="宋体" panose="02010600030101010101" pitchFamily="2" charset="-122"/>
              </a:rPr>
              <a:t>数智化解决方案</a:t>
            </a:r>
            <a:endParaRPr lang="zh-CN" altLang="en-US" sz="2000" b="1">
              <a:solidFill>
                <a:schemeClr val="tx1"/>
              </a:solidFill>
              <a:effectLst>
                <a:outerShdw blurRad="38100" dist="19050" dir="2700000" algn="tl" rotWithShape="0">
                  <a:schemeClr val="dk1">
                    <a:alpha val="40000"/>
                  </a:schemeClr>
                </a:outerShdw>
              </a:effectLst>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1+#ppt_w/2"/>
                                          </p:val>
                                        </p:tav>
                                        <p:tav tm="100000">
                                          <p:val>
                                            <p:strVal val="#ppt_x"/>
                                          </p:val>
                                        </p:tav>
                                      </p:tavLst>
                                    </p:anim>
                                    <p:anim calcmode="lin" valueType="num">
                                      <p:cBhvr additive="base">
                                        <p:cTn id="8" dur="500" fill="hold"/>
                                        <p:tgtEl>
                                          <p:spTgt spid="6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63"/>
                                        </p:tgtEl>
                                        <p:attrNameLst>
                                          <p:attrName>style.visibility</p:attrName>
                                        </p:attrNameLst>
                                      </p:cBhvr>
                                      <p:to>
                                        <p:strVal val="visible"/>
                                      </p:to>
                                    </p:set>
                                    <p:anim calcmode="lin" valueType="num">
                                      <p:cBhvr additive="base">
                                        <p:cTn id="12" dur="500" fill="hold"/>
                                        <p:tgtEl>
                                          <p:spTgt spid="63"/>
                                        </p:tgtEl>
                                        <p:attrNameLst>
                                          <p:attrName>ppt_x</p:attrName>
                                        </p:attrNameLst>
                                      </p:cBhvr>
                                      <p:tavLst>
                                        <p:tav tm="0">
                                          <p:val>
                                            <p:strVal val="1+#ppt_w/2"/>
                                          </p:val>
                                        </p:tav>
                                        <p:tav tm="100000">
                                          <p:val>
                                            <p:strVal val="#ppt_x"/>
                                          </p:val>
                                        </p:tav>
                                      </p:tavLst>
                                    </p:anim>
                                    <p:anim calcmode="lin" valueType="num">
                                      <p:cBhvr additive="base">
                                        <p:cTn id="13" dur="500" fill="hold"/>
                                        <p:tgtEl>
                                          <p:spTgt spid="6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 calcmode="lin" valueType="num">
                                      <p:cBhvr additive="base">
                                        <p:cTn id="17" dur="500" fill="hold"/>
                                        <p:tgtEl>
                                          <p:spTgt spid="66"/>
                                        </p:tgtEl>
                                        <p:attrNameLst>
                                          <p:attrName>ppt_x</p:attrName>
                                        </p:attrNameLst>
                                      </p:cBhvr>
                                      <p:tavLst>
                                        <p:tav tm="0">
                                          <p:val>
                                            <p:strVal val="1+#ppt_w/2"/>
                                          </p:val>
                                        </p:tav>
                                        <p:tav tm="100000">
                                          <p:val>
                                            <p:strVal val="#ppt_x"/>
                                          </p:val>
                                        </p:tav>
                                      </p:tavLst>
                                    </p:anim>
                                    <p:anim calcmode="lin" valueType="num">
                                      <p:cBhvr additive="base">
                                        <p:cTn id="18" dur="500" fill="hold"/>
                                        <p:tgtEl>
                                          <p:spTgt spid="6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69"/>
                                        </p:tgtEl>
                                        <p:attrNameLst>
                                          <p:attrName>style.visibility</p:attrName>
                                        </p:attrNameLst>
                                      </p:cBhvr>
                                      <p:to>
                                        <p:strVal val="visible"/>
                                      </p:to>
                                    </p:set>
                                    <p:anim calcmode="lin" valueType="num">
                                      <p:cBhvr additive="base">
                                        <p:cTn id="22" dur="500" fill="hold"/>
                                        <p:tgtEl>
                                          <p:spTgt spid="69"/>
                                        </p:tgtEl>
                                        <p:attrNameLst>
                                          <p:attrName>ppt_x</p:attrName>
                                        </p:attrNameLst>
                                      </p:cBhvr>
                                      <p:tavLst>
                                        <p:tav tm="0">
                                          <p:val>
                                            <p:strVal val="1+#ppt_w/2"/>
                                          </p:val>
                                        </p:tav>
                                        <p:tav tm="100000">
                                          <p:val>
                                            <p:strVal val="#ppt_x"/>
                                          </p:val>
                                        </p:tav>
                                      </p:tavLst>
                                    </p:anim>
                                    <p:anim calcmode="lin" valueType="num">
                                      <p:cBhvr additive="base">
                                        <p:cTn id="23" dur="500" fill="hold"/>
                                        <p:tgtEl>
                                          <p:spTgt spid="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795" y="-1"/>
            <a:ext cx="12190413" cy="662220"/>
          </a:xfrm>
          <a:prstGeom prst="rect">
            <a:avLst/>
          </a:prstGeom>
          <a:solidFill>
            <a:schemeClr val="bg1">
              <a:lumMod val="95000"/>
            </a:schemeClr>
          </a:solidFill>
          <a:ln>
            <a:noFill/>
          </a:ln>
          <a:effectLst>
            <a:outerShdw blurRad="495300" dist="381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TextBox 6"/>
          <p:cNvSpPr txBox="1"/>
          <p:nvPr/>
        </p:nvSpPr>
        <p:spPr>
          <a:xfrm>
            <a:off x="5267325" y="116840"/>
            <a:ext cx="1217295" cy="398780"/>
          </a:xfrm>
          <a:prstGeom prst="rect">
            <a:avLst/>
          </a:prstGeom>
          <a:noFill/>
        </p:spPr>
        <p:txBody>
          <a:bodyPr wrap="square" rtlCol="0">
            <a:spAutoFit/>
          </a:bodyPr>
          <a:lstStyle/>
          <a:p>
            <a:r>
              <a:rPr lang="zh-CN" altLang="en-US" sz="2000" b="1" dirty="0">
                <a:solidFill>
                  <a:schemeClr val="bg1">
                    <a:lumMod val="65000"/>
                  </a:schemeClr>
                </a:solidFill>
                <a:cs typeface="+mn-ea"/>
                <a:sym typeface="+mn-lt"/>
              </a:rPr>
              <a:t>产品简介</a:t>
            </a:r>
            <a:endParaRPr lang="en-US" sz="2000" b="1" dirty="0">
              <a:solidFill>
                <a:schemeClr val="bg1">
                  <a:lumMod val="65000"/>
                </a:schemeClr>
              </a:solidFill>
              <a:cs typeface="+mn-ea"/>
              <a:sym typeface="+mn-lt"/>
            </a:endParaRPr>
          </a:p>
        </p:txBody>
      </p:sp>
      <p:cxnSp>
        <p:nvCxnSpPr>
          <p:cNvPr id="10" name="直接连接符 9"/>
          <p:cNvCxnSpPr/>
          <p:nvPr/>
        </p:nvCxnSpPr>
        <p:spPr>
          <a:xfrm>
            <a:off x="4452071" y="18039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354760" y="18039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 name="图片 -2147482624" descr="logo3"/>
          <p:cNvPicPr>
            <a:picLocks noChangeAspect="1"/>
          </p:cNvPicPr>
          <p:nvPr>
            <p:custDataLst>
              <p:tags r:id="rId1"/>
            </p:custDataLst>
          </p:nvPr>
        </p:nvPicPr>
        <p:blipFill>
          <a:blip r:embed="rId2"/>
          <a:stretch>
            <a:fillRect/>
          </a:stretch>
        </p:blipFill>
        <p:spPr>
          <a:xfrm>
            <a:off x="81598" y="-2540"/>
            <a:ext cx="1636395" cy="664845"/>
          </a:xfrm>
          <a:prstGeom prst="rect">
            <a:avLst/>
          </a:prstGeom>
          <a:noFill/>
          <a:ln w="9525">
            <a:noFill/>
          </a:ln>
        </p:spPr>
      </p:pic>
      <p:sp>
        <p:nvSpPr>
          <p:cNvPr id="6" name="文本框 3"/>
          <p:cNvSpPr txBox="1"/>
          <p:nvPr>
            <p:custDataLst>
              <p:tags r:id="rId3"/>
            </p:custDataLst>
          </p:nvPr>
        </p:nvSpPr>
        <p:spPr>
          <a:xfrm>
            <a:off x="4511675" y="6356985"/>
            <a:ext cx="2736850" cy="481330"/>
          </a:xfrm>
          <a:prstGeom prst="rect">
            <a:avLst/>
          </a:prstGeom>
          <a:noFill/>
          <a:ln w="6350">
            <a:no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p>
            <a:pPr algn="just"/>
            <a:r>
              <a:rPr lang="en-US" altLang="zh-CN" kern="100">
                <a:latin typeface="汉仪春然手书简" panose="00020600040101010101" charset="-122"/>
                <a:ea typeface="汉仪春然手书简" panose="00020600040101010101" charset="-122"/>
                <a:cs typeface="汉仪春然手书简" panose="00020600040101010101" charset="-122"/>
                <a:sym typeface="Times New Roman" panose="02020603050405020304"/>
              </a:rPr>
              <a:t>企业值得信赖的数据专家</a:t>
            </a:r>
            <a:endParaRPr lang="en-US" altLang="zh-CN" kern="100">
              <a:latin typeface="汉仪春然手书简" panose="00020600040101010101" charset="-122"/>
              <a:ea typeface="汉仪春然手书简" panose="00020600040101010101" charset="-122"/>
              <a:cs typeface="汉仪春然手书简" panose="00020600040101010101" charset="-122"/>
              <a:sym typeface="Times New Roman" panose="02020603050405020304"/>
            </a:endParaRPr>
          </a:p>
        </p:txBody>
      </p:sp>
      <p:cxnSp>
        <p:nvCxnSpPr>
          <p:cNvPr id="23" name="肘形连接符 22"/>
          <p:cNvCxnSpPr/>
          <p:nvPr>
            <p:custDataLst>
              <p:tags r:id="rId4"/>
            </p:custDataLst>
          </p:nvPr>
        </p:nvCxnSpPr>
        <p:spPr>
          <a:xfrm flipV="1">
            <a:off x="4647085" y="1964783"/>
            <a:ext cx="1223237" cy="1173204"/>
          </a:xfrm>
          <a:prstGeom prst="bentConnector3">
            <a:avLst/>
          </a:prstGeom>
          <a:ln>
            <a:solidFill>
              <a:srgbClr val="D1D1D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custDataLst>
              <p:tags r:id="rId5"/>
            </p:custDataLst>
          </p:nvPr>
        </p:nvCxnSpPr>
        <p:spPr>
          <a:xfrm>
            <a:off x="4638705" y="3735248"/>
            <a:ext cx="3503132" cy="0"/>
          </a:xfrm>
          <a:prstGeom prst="straightConnector1">
            <a:avLst/>
          </a:prstGeom>
          <a:ln>
            <a:solidFill>
              <a:srgbClr val="D1D1D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肘形连接符 26"/>
          <p:cNvCxnSpPr/>
          <p:nvPr>
            <p:custDataLst>
              <p:tags r:id="rId6"/>
            </p:custDataLst>
          </p:nvPr>
        </p:nvCxnSpPr>
        <p:spPr>
          <a:xfrm>
            <a:off x="4664741" y="4440867"/>
            <a:ext cx="1083661" cy="896893"/>
          </a:xfrm>
          <a:prstGeom prst="bentConnector3">
            <a:avLst/>
          </a:prstGeom>
          <a:ln>
            <a:solidFill>
              <a:srgbClr val="D1D1D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5748400" y="4666177"/>
            <a:ext cx="1143210" cy="1143206"/>
            <a:chOff x="10277286" y="4613424"/>
            <a:chExt cx="1307171" cy="1307171"/>
          </a:xfrm>
        </p:grpSpPr>
        <p:sp>
          <p:nvSpPr>
            <p:cNvPr id="29" name="圆角矩形 28"/>
            <p:cNvSpPr/>
            <p:nvPr>
              <p:custDataLst>
                <p:tags r:id="rId7"/>
              </p:custDataLst>
            </p:nvPr>
          </p:nvSpPr>
          <p:spPr>
            <a:xfrm>
              <a:off x="10277286" y="4613424"/>
              <a:ext cx="1307171" cy="130717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nvGrpSpPr>
            <p:cNvPr id="30" name="组合 29"/>
            <p:cNvGrpSpPr/>
            <p:nvPr/>
          </p:nvGrpSpPr>
          <p:grpSpPr>
            <a:xfrm>
              <a:off x="10622669" y="4778746"/>
              <a:ext cx="597782" cy="976526"/>
              <a:chOff x="1537329" y="2172605"/>
              <a:chExt cx="207963" cy="339726"/>
            </a:xfrm>
          </p:grpSpPr>
          <p:sp>
            <p:nvSpPr>
              <p:cNvPr id="31" name="Freeform 5"/>
              <p:cNvSpPr>
                <a:spLocks noEditPoints="1"/>
              </p:cNvSpPr>
              <p:nvPr>
                <p:custDataLst>
                  <p:tags r:id="rId8"/>
                </p:custDataLst>
              </p:nvPr>
            </p:nvSpPr>
            <p:spPr bwMode="auto">
              <a:xfrm>
                <a:off x="1575429" y="2358343"/>
                <a:ext cx="136525" cy="138113"/>
              </a:xfrm>
              <a:custGeom>
                <a:avLst/>
                <a:gdLst>
                  <a:gd name="T0" fmla="*/ 36 w 36"/>
                  <a:gd name="T1" fmla="*/ 36 h 36"/>
                  <a:gd name="T2" fmla="*/ 36 w 36"/>
                  <a:gd name="T3" fmla="*/ 0 h 36"/>
                  <a:gd name="T4" fmla="*/ 0 w 36"/>
                  <a:gd name="T5" fmla="*/ 0 h 36"/>
                  <a:gd name="T6" fmla="*/ 0 w 36"/>
                  <a:gd name="T7" fmla="*/ 36 h 36"/>
                  <a:gd name="T8" fmla="*/ 36 w 36"/>
                  <a:gd name="T9" fmla="*/ 36 h 36"/>
                  <a:gd name="T10" fmla="*/ 18 w 36"/>
                  <a:gd name="T11" fmla="*/ 4 h 36"/>
                  <a:gd name="T12" fmla="*/ 24 w 36"/>
                  <a:gd name="T13" fmla="*/ 10 h 36"/>
                  <a:gd name="T14" fmla="*/ 18 w 36"/>
                  <a:gd name="T15" fmla="*/ 16 h 36"/>
                  <a:gd name="T16" fmla="*/ 12 w 36"/>
                  <a:gd name="T17" fmla="*/ 10 h 36"/>
                  <a:gd name="T18" fmla="*/ 18 w 36"/>
                  <a:gd name="T19" fmla="*/ 4 h 36"/>
                  <a:gd name="T20" fmla="*/ 18 w 36"/>
                  <a:gd name="T21" fmla="*/ 20 h 36"/>
                  <a:gd name="T22" fmla="*/ 24 w 36"/>
                  <a:gd name="T23" fmla="*/ 26 h 36"/>
                  <a:gd name="T24" fmla="*/ 18 w 36"/>
                  <a:gd name="T25" fmla="*/ 33 h 36"/>
                  <a:gd name="T26" fmla="*/ 12 w 36"/>
                  <a:gd name="T27" fmla="*/ 26 h 36"/>
                  <a:gd name="T28" fmla="*/ 18 w 36"/>
                  <a:gd name="T2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36">
                    <a:moveTo>
                      <a:pt x="36" y="36"/>
                    </a:moveTo>
                    <a:cubicBezTo>
                      <a:pt x="36" y="0"/>
                      <a:pt x="36" y="0"/>
                      <a:pt x="36" y="0"/>
                    </a:cubicBezTo>
                    <a:cubicBezTo>
                      <a:pt x="0" y="0"/>
                      <a:pt x="0" y="0"/>
                      <a:pt x="0" y="0"/>
                    </a:cubicBezTo>
                    <a:cubicBezTo>
                      <a:pt x="0" y="36"/>
                      <a:pt x="0" y="36"/>
                      <a:pt x="0" y="36"/>
                    </a:cubicBezTo>
                    <a:lnTo>
                      <a:pt x="36" y="36"/>
                    </a:lnTo>
                    <a:close/>
                    <a:moveTo>
                      <a:pt x="18" y="4"/>
                    </a:moveTo>
                    <a:cubicBezTo>
                      <a:pt x="21" y="4"/>
                      <a:pt x="24" y="7"/>
                      <a:pt x="24" y="10"/>
                    </a:cubicBezTo>
                    <a:cubicBezTo>
                      <a:pt x="24" y="13"/>
                      <a:pt x="21" y="16"/>
                      <a:pt x="18" y="16"/>
                    </a:cubicBezTo>
                    <a:cubicBezTo>
                      <a:pt x="14" y="16"/>
                      <a:pt x="12" y="13"/>
                      <a:pt x="12" y="10"/>
                    </a:cubicBezTo>
                    <a:cubicBezTo>
                      <a:pt x="12" y="7"/>
                      <a:pt x="14" y="4"/>
                      <a:pt x="18" y="4"/>
                    </a:cubicBezTo>
                    <a:close/>
                    <a:moveTo>
                      <a:pt x="18" y="20"/>
                    </a:moveTo>
                    <a:cubicBezTo>
                      <a:pt x="21" y="20"/>
                      <a:pt x="24" y="23"/>
                      <a:pt x="24" y="26"/>
                    </a:cubicBezTo>
                    <a:cubicBezTo>
                      <a:pt x="24" y="30"/>
                      <a:pt x="21" y="33"/>
                      <a:pt x="18" y="33"/>
                    </a:cubicBezTo>
                    <a:cubicBezTo>
                      <a:pt x="14" y="33"/>
                      <a:pt x="12" y="30"/>
                      <a:pt x="12" y="26"/>
                    </a:cubicBezTo>
                    <a:cubicBezTo>
                      <a:pt x="12" y="23"/>
                      <a:pt x="14" y="20"/>
                      <a:pt x="18" y="20"/>
                    </a:cubicBez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32" name="Freeform 6"/>
              <p:cNvSpPr>
                <a:spLocks noEditPoints="1"/>
              </p:cNvSpPr>
              <p:nvPr>
                <p:custDataLst>
                  <p:tags r:id="rId9"/>
                </p:custDataLst>
              </p:nvPr>
            </p:nvSpPr>
            <p:spPr bwMode="auto">
              <a:xfrm>
                <a:off x="1537329" y="2172605"/>
                <a:ext cx="207963" cy="180975"/>
              </a:xfrm>
              <a:custGeom>
                <a:avLst/>
                <a:gdLst>
                  <a:gd name="T0" fmla="*/ 28 w 55"/>
                  <a:gd name="T1" fmla="*/ 0 h 47"/>
                  <a:gd name="T2" fmla="*/ 0 w 55"/>
                  <a:gd name="T3" fmla="*/ 47 h 47"/>
                  <a:gd name="T4" fmla="*/ 55 w 55"/>
                  <a:gd name="T5" fmla="*/ 47 h 47"/>
                  <a:gd name="T6" fmla="*/ 28 w 55"/>
                  <a:gd name="T7" fmla="*/ 0 h 47"/>
                  <a:gd name="T8" fmla="*/ 28 w 55"/>
                  <a:gd name="T9" fmla="*/ 41 h 47"/>
                  <a:gd name="T10" fmla="*/ 22 w 55"/>
                  <a:gd name="T11" fmla="*/ 34 h 47"/>
                  <a:gd name="T12" fmla="*/ 28 w 55"/>
                  <a:gd name="T13" fmla="*/ 28 h 47"/>
                  <a:gd name="T14" fmla="*/ 34 w 55"/>
                  <a:gd name="T15" fmla="*/ 34 h 47"/>
                  <a:gd name="T16" fmla="*/ 28 w 55"/>
                  <a:gd name="T17" fmla="*/ 4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 h="47">
                    <a:moveTo>
                      <a:pt x="28" y="0"/>
                    </a:moveTo>
                    <a:cubicBezTo>
                      <a:pt x="0" y="47"/>
                      <a:pt x="0" y="47"/>
                      <a:pt x="0" y="47"/>
                    </a:cubicBezTo>
                    <a:cubicBezTo>
                      <a:pt x="55" y="47"/>
                      <a:pt x="55" y="47"/>
                      <a:pt x="55" y="47"/>
                    </a:cubicBezTo>
                    <a:lnTo>
                      <a:pt x="28" y="0"/>
                    </a:lnTo>
                    <a:close/>
                    <a:moveTo>
                      <a:pt x="28" y="41"/>
                    </a:moveTo>
                    <a:cubicBezTo>
                      <a:pt x="24" y="41"/>
                      <a:pt x="22" y="38"/>
                      <a:pt x="22" y="34"/>
                    </a:cubicBezTo>
                    <a:cubicBezTo>
                      <a:pt x="22" y="31"/>
                      <a:pt x="24" y="28"/>
                      <a:pt x="28" y="28"/>
                    </a:cubicBezTo>
                    <a:cubicBezTo>
                      <a:pt x="31" y="28"/>
                      <a:pt x="34" y="31"/>
                      <a:pt x="34" y="34"/>
                    </a:cubicBezTo>
                    <a:cubicBezTo>
                      <a:pt x="34" y="38"/>
                      <a:pt x="31" y="41"/>
                      <a:pt x="28" y="41"/>
                    </a:cubicBez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33" name="Rectangle 7"/>
              <p:cNvSpPr>
                <a:spLocks noChangeArrowheads="1"/>
              </p:cNvSpPr>
              <p:nvPr>
                <p:custDataLst>
                  <p:tags r:id="rId10"/>
                </p:custDataLst>
              </p:nvPr>
            </p:nvSpPr>
            <p:spPr bwMode="auto">
              <a:xfrm>
                <a:off x="1556379" y="2501218"/>
                <a:ext cx="174625" cy="11113"/>
              </a:xfrm>
              <a:prstGeom prst="rect">
                <a:avLst/>
              </a:pr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34" name="Freeform 8"/>
              <p:cNvSpPr/>
              <p:nvPr>
                <p:custDataLst>
                  <p:tags r:id="rId11"/>
                </p:custDataLst>
              </p:nvPr>
            </p:nvSpPr>
            <p:spPr bwMode="auto">
              <a:xfrm>
                <a:off x="1556379" y="2501218"/>
                <a:ext cx="174625" cy="11113"/>
              </a:xfrm>
              <a:custGeom>
                <a:avLst/>
                <a:gdLst>
                  <a:gd name="T0" fmla="*/ 0 w 110"/>
                  <a:gd name="T1" fmla="*/ 7 h 7"/>
                  <a:gd name="T2" fmla="*/ 0 w 110"/>
                  <a:gd name="T3" fmla="*/ 7 h 7"/>
                  <a:gd name="T4" fmla="*/ 110 w 110"/>
                  <a:gd name="T5" fmla="*/ 7 h 7"/>
                  <a:gd name="T6" fmla="*/ 110 w 110"/>
                  <a:gd name="T7" fmla="*/ 0 h 7"/>
                  <a:gd name="T8" fmla="*/ 0 w 110"/>
                  <a:gd name="T9" fmla="*/ 0 h 7"/>
                  <a:gd name="T10" fmla="*/ 0 w 110"/>
                  <a:gd name="T11" fmla="*/ 7 h 7"/>
                  <a:gd name="T12" fmla="*/ 0 w 110"/>
                  <a:gd name="T13" fmla="*/ 7 h 7"/>
                  <a:gd name="T14" fmla="*/ 0 w 110"/>
                  <a:gd name="T15" fmla="*/ 7 h 7"/>
                  <a:gd name="T16" fmla="*/ 0 w 110"/>
                  <a:gd name="T17" fmla="*/ 7 h 7"/>
                  <a:gd name="T18" fmla="*/ 0 w 110"/>
                  <a:gd name="T19" fmla="*/ 0 h 7"/>
                  <a:gd name="T20" fmla="*/ 110 w 110"/>
                  <a:gd name="T21" fmla="*/ 0 h 7"/>
                  <a:gd name="T22" fmla="*/ 110 w 110"/>
                  <a:gd name="T23" fmla="*/ 7 h 7"/>
                  <a:gd name="T24" fmla="*/ 0 w 110"/>
                  <a:gd name="T25" fmla="*/ 7 h 7"/>
                  <a:gd name="T26" fmla="*/ 0 w 110"/>
                  <a:gd name="T27" fmla="*/ 7 h 7"/>
                  <a:gd name="T28" fmla="*/ 0 w 110"/>
                  <a:gd name="T29" fmla="*/ 7 h 7"/>
                  <a:gd name="T30" fmla="*/ 0 w 110"/>
                  <a:gd name="T31"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0" h="7">
                    <a:moveTo>
                      <a:pt x="0" y="7"/>
                    </a:moveTo>
                    <a:lnTo>
                      <a:pt x="0" y="7"/>
                    </a:lnTo>
                    <a:lnTo>
                      <a:pt x="110" y="7"/>
                    </a:lnTo>
                    <a:lnTo>
                      <a:pt x="110" y="0"/>
                    </a:lnTo>
                    <a:lnTo>
                      <a:pt x="0" y="0"/>
                    </a:lnTo>
                    <a:lnTo>
                      <a:pt x="0" y="7"/>
                    </a:lnTo>
                    <a:lnTo>
                      <a:pt x="0" y="7"/>
                    </a:lnTo>
                    <a:lnTo>
                      <a:pt x="0" y="7"/>
                    </a:lnTo>
                    <a:lnTo>
                      <a:pt x="0" y="7"/>
                    </a:lnTo>
                    <a:lnTo>
                      <a:pt x="0" y="0"/>
                    </a:lnTo>
                    <a:lnTo>
                      <a:pt x="110" y="0"/>
                    </a:lnTo>
                    <a:lnTo>
                      <a:pt x="110" y="7"/>
                    </a:lnTo>
                    <a:lnTo>
                      <a:pt x="0" y="7"/>
                    </a:lnTo>
                    <a:lnTo>
                      <a:pt x="0" y="7"/>
                    </a:lnTo>
                    <a:lnTo>
                      <a:pt x="0" y="7"/>
                    </a:lnTo>
                    <a:lnTo>
                      <a:pt x="0" y="7"/>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grpSp>
      </p:grpSp>
      <p:grpSp>
        <p:nvGrpSpPr>
          <p:cNvPr id="35" name="组合 34"/>
          <p:cNvGrpSpPr/>
          <p:nvPr/>
        </p:nvGrpSpPr>
        <p:grpSpPr>
          <a:xfrm>
            <a:off x="8142216" y="3138072"/>
            <a:ext cx="1143210" cy="1143206"/>
            <a:chOff x="10277286" y="2838666"/>
            <a:chExt cx="1307171" cy="1307171"/>
          </a:xfrm>
        </p:grpSpPr>
        <p:sp>
          <p:nvSpPr>
            <p:cNvPr id="36" name="圆角矩形 35"/>
            <p:cNvSpPr/>
            <p:nvPr>
              <p:custDataLst>
                <p:tags r:id="rId12"/>
              </p:custDataLst>
            </p:nvPr>
          </p:nvSpPr>
          <p:spPr>
            <a:xfrm>
              <a:off x="10277286" y="2838666"/>
              <a:ext cx="1307171" cy="130717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nvGrpSpPr>
            <p:cNvPr id="37" name="组合 36"/>
            <p:cNvGrpSpPr/>
            <p:nvPr/>
          </p:nvGrpSpPr>
          <p:grpSpPr>
            <a:xfrm>
              <a:off x="10603192" y="3173288"/>
              <a:ext cx="655358" cy="637926"/>
              <a:chOff x="2424741" y="2199593"/>
              <a:chExt cx="298450" cy="290512"/>
            </a:xfrm>
          </p:grpSpPr>
          <p:sp>
            <p:nvSpPr>
              <p:cNvPr id="38" name="Freeform 9"/>
              <p:cNvSpPr/>
              <p:nvPr>
                <p:custDataLst>
                  <p:tags r:id="rId13"/>
                </p:custDataLst>
              </p:nvPr>
            </p:nvSpPr>
            <p:spPr bwMode="auto">
              <a:xfrm>
                <a:off x="2454904" y="2296430"/>
                <a:ext cx="34925" cy="153988"/>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9"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9" y="0"/>
                      <a:pt x="9" y="1"/>
                      <a:pt x="9" y="2"/>
                    </a:cubicBezTo>
                    <a:lnTo>
                      <a:pt x="9" y="38"/>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39" name="Freeform 10"/>
              <p:cNvSpPr/>
              <p:nvPr>
                <p:custDataLst>
                  <p:tags r:id="rId14"/>
                </p:custDataLst>
              </p:nvPr>
            </p:nvSpPr>
            <p:spPr bwMode="auto">
              <a:xfrm>
                <a:off x="2507291" y="2296430"/>
                <a:ext cx="30163" cy="153988"/>
              </a:xfrm>
              <a:custGeom>
                <a:avLst/>
                <a:gdLst>
                  <a:gd name="T0" fmla="*/ 8 w 8"/>
                  <a:gd name="T1" fmla="*/ 38 h 40"/>
                  <a:gd name="T2" fmla="*/ 7 w 8"/>
                  <a:gd name="T3" fmla="*/ 40 h 40"/>
                  <a:gd name="T4" fmla="*/ 1 w 8"/>
                  <a:gd name="T5" fmla="*/ 40 h 40"/>
                  <a:gd name="T6" fmla="*/ 0 w 8"/>
                  <a:gd name="T7" fmla="*/ 38 h 40"/>
                  <a:gd name="T8" fmla="*/ 0 w 8"/>
                  <a:gd name="T9" fmla="*/ 2 h 40"/>
                  <a:gd name="T10" fmla="*/ 1 w 8"/>
                  <a:gd name="T11" fmla="*/ 0 h 40"/>
                  <a:gd name="T12" fmla="*/ 7 w 8"/>
                  <a:gd name="T13" fmla="*/ 0 h 40"/>
                  <a:gd name="T14" fmla="*/ 8 w 8"/>
                  <a:gd name="T15" fmla="*/ 2 h 40"/>
                  <a:gd name="T16" fmla="*/ 8 w 8"/>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0">
                    <a:moveTo>
                      <a:pt x="8" y="38"/>
                    </a:moveTo>
                    <a:cubicBezTo>
                      <a:pt x="8" y="39"/>
                      <a:pt x="8" y="40"/>
                      <a:pt x="7" y="40"/>
                    </a:cubicBezTo>
                    <a:cubicBezTo>
                      <a:pt x="1" y="40"/>
                      <a:pt x="1" y="40"/>
                      <a:pt x="1" y="40"/>
                    </a:cubicBezTo>
                    <a:cubicBezTo>
                      <a:pt x="0" y="40"/>
                      <a:pt x="0" y="39"/>
                      <a:pt x="0" y="38"/>
                    </a:cubicBezTo>
                    <a:cubicBezTo>
                      <a:pt x="0" y="2"/>
                      <a:pt x="0" y="2"/>
                      <a:pt x="0" y="2"/>
                    </a:cubicBezTo>
                    <a:cubicBezTo>
                      <a:pt x="0" y="1"/>
                      <a:pt x="0" y="0"/>
                      <a:pt x="1" y="0"/>
                    </a:cubicBezTo>
                    <a:cubicBezTo>
                      <a:pt x="7" y="0"/>
                      <a:pt x="7" y="0"/>
                      <a:pt x="7" y="0"/>
                    </a:cubicBezTo>
                    <a:cubicBezTo>
                      <a:pt x="8" y="0"/>
                      <a:pt x="8" y="1"/>
                      <a:pt x="8" y="2"/>
                    </a:cubicBezTo>
                    <a:lnTo>
                      <a:pt x="8" y="38"/>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40" name="Freeform 11"/>
              <p:cNvSpPr/>
              <p:nvPr>
                <p:custDataLst>
                  <p:tags r:id="rId15"/>
                </p:custDataLst>
              </p:nvPr>
            </p:nvSpPr>
            <p:spPr bwMode="auto">
              <a:xfrm>
                <a:off x="2605716" y="2296430"/>
                <a:ext cx="34925" cy="153988"/>
              </a:xfrm>
              <a:custGeom>
                <a:avLst/>
                <a:gdLst>
                  <a:gd name="T0" fmla="*/ 9 w 9"/>
                  <a:gd name="T1" fmla="*/ 38 h 40"/>
                  <a:gd name="T2" fmla="*/ 8 w 9"/>
                  <a:gd name="T3" fmla="*/ 40 h 40"/>
                  <a:gd name="T4" fmla="*/ 2 w 9"/>
                  <a:gd name="T5" fmla="*/ 40 h 40"/>
                  <a:gd name="T6" fmla="*/ 0 w 9"/>
                  <a:gd name="T7" fmla="*/ 38 h 40"/>
                  <a:gd name="T8" fmla="*/ 0 w 9"/>
                  <a:gd name="T9" fmla="*/ 2 h 40"/>
                  <a:gd name="T10" fmla="*/ 2 w 9"/>
                  <a:gd name="T11" fmla="*/ 0 h 40"/>
                  <a:gd name="T12" fmla="*/ 8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8" y="40"/>
                    </a:cubicBezTo>
                    <a:cubicBezTo>
                      <a:pt x="2" y="40"/>
                      <a:pt x="2" y="40"/>
                      <a:pt x="2" y="40"/>
                    </a:cubicBezTo>
                    <a:cubicBezTo>
                      <a:pt x="1" y="40"/>
                      <a:pt x="0" y="39"/>
                      <a:pt x="0" y="38"/>
                    </a:cubicBezTo>
                    <a:cubicBezTo>
                      <a:pt x="0" y="2"/>
                      <a:pt x="0" y="2"/>
                      <a:pt x="0" y="2"/>
                    </a:cubicBezTo>
                    <a:cubicBezTo>
                      <a:pt x="0" y="1"/>
                      <a:pt x="1" y="0"/>
                      <a:pt x="2" y="0"/>
                    </a:cubicBezTo>
                    <a:cubicBezTo>
                      <a:pt x="8" y="0"/>
                      <a:pt x="8" y="0"/>
                      <a:pt x="8" y="0"/>
                    </a:cubicBezTo>
                    <a:cubicBezTo>
                      <a:pt x="8" y="0"/>
                      <a:pt x="9" y="1"/>
                      <a:pt x="9" y="2"/>
                    </a:cubicBezTo>
                    <a:lnTo>
                      <a:pt x="9" y="38"/>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41" name="Freeform 12"/>
              <p:cNvSpPr/>
              <p:nvPr>
                <p:custDataLst>
                  <p:tags r:id="rId16"/>
                </p:custDataLst>
              </p:nvPr>
            </p:nvSpPr>
            <p:spPr bwMode="auto">
              <a:xfrm>
                <a:off x="2556504" y="2296430"/>
                <a:ext cx="34925" cy="153988"/>
              </a:xfrm>
              <a:custGeom>
                <a:avLst/>
                <a:gdLst>
                  <a:gd name="T0" fmla="*/ 9 w 9"/>
                  <a:gd name="T1" fmla="*/ 38 h 40"/>
                  <a:gd name="T2" fmla="*/ 7 w 9"/>
                  <a:gd name="T3" fmla="*/ 40 h 40"/>
                  <a:gd name="T4" fmla="*/ 1 w 9"/>
                  <a:gd name="T5" fmla="*/ 40 h 40"/>
                  <a:gd name="T6" fmla="*/ 0 w 9"/>
                  <a:gd name="T7" fmla="*/ 38 h 40"/>
                  <a:gd name="T8" fmla="*/ 0 w 9"/>
                  <a:gd name="T9" fmla="*/ 2 h 40"/>
                  <a:gd name="T10" fmla="*/ 1 w 9"/>
                  <a:gd name="T11" fmla="*/ 0 h 40"/>
                  <a:gd name="T12" fmla="*/ 7 w 9"/>
                  <a:gd name="T13" fmla="*/ 0 h 40"/>
                  <a:gd name="T14" fmla="*/ 9 w 9"/>
                  <a:gd name="T15" fmla="*/ 2 h 40"/>
                  <a:gd name="T16" fmla="*/ 9 w 9"/>
                  <a:gd name="T17" fmla="*/ 3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0">
                    <a:moveTo>
                      <a:pt x="9" y="38"/>
                    </a:moveTo>
                    <a:cubicBezTo>
                      <a:pt x="9" y="39"/>
                      <a:pt x="8" y="40"/>
                      <a:pt x="7" y="40"/>
                    </a:cubicBezTo>
                    <a:cubicBezTo>
                      <a:pt x="1" y="40"/>
                      <a:pt x="1" y="40"/>
                      <a:pt x="1" y="40"/>
                    </a:cubicBezTo>
                    <a:cubicBezTo>
                      <a:pt x="1" y="40"/>
                      <a:pt x="0" y="39"/>
                      <a:pt x="0" y="38"/>
                    </a:cubicBezTo>
                    <a:cubicBezTo>
                      <a:pt x="0" y="2"/>
                      <a:pt x="0" y="2"/>
                      <a:pt x="0" y="2"/>
                    </a:cubicBezTo>
                    <a:cubicBezTo>
                      <a:pt x="0" y="1"/>
                      <a:pt x="1" y="0"/>
                      <a:pt x="1" y="0"/>
                    </a:cubicBezTo>
                    <a:cubicBezTo>
                      <a:pt x="7" y="0"/>
                      <a:pt x="7" y="0"/>
                      <a:pt x="7" y="0"/>
                    </a:cubicBezTo>
                    <a:cubicBezTo>
                      <a:pt x="8" y="0"/>
                      <a:pt x="9" y="1"/>
                      <a:pt x="9" y="2"/>
                    </a:cubicBezTo>
                    <a:lnTo>
                      <a:pt x="9" y="38"/>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42" name="Freeform 13"/>
              <p:cNvSpPr/>
              <p:nvPr>
                <p:custDataLst>
                  <p:tags r:id="rId17"/>
                </p:custDataLst>
              </p:nvPr>
            </p:nvSpPr>
            <p:spPr bwMode="auto">
              <a:xfrm>
                <a:off x="2658104" y="2299605"/>
                <a:ext cx="31750" cy="150813"/>
              </a:xfrm>
              <a:custGeom>
                <a:avLst/>
                <a:gdLst>
                  <a:gd name="T0" fmla="*/ 8 w 8"/>
                  <a:gd name="T1" fmla="*/ 38 h 39"/>
                  <a:gd name="T2" fmla="*/ 7 w 8"/>
                  <a:gd name="T3" fmla="*/ 39 h 39"/>
                  <a:gd name="T4" fmla="*/ 1 w 8"/>
                  <a:gd name="T5" fmla="*/ 39 h 39"/>
                  <a:gd name="T6" fmla="*/ 0 w 8"/>
                  <a:gd name="T7" fmla="*/ 38 h 39"/>
                  <a:gd name="T8" fmla="*/ 0 w 8"/>
                  <a:gd name="T9" fmla="*/ 1 h 39"/>
                  <a:gd name="T10" fmla="*/ 1 w 8"/>
                  <a:gd name="T11" fmla="*/ 0 h 39"/>
                  <a:gd name="T12" fmla="*/ 7 w 8"/>
                  <a:gd name="T13" fmla="*/ 0 h 39"/>
                  <a:gd name="T14" fmla="*/ 8 w 8"/>
                  <a:gd name="T15" fmla="*/ 1 h 39"/>
                  <a:gd name="T16" fmla="*/ 8 w 8"/>
                  <a:gd name="T17" fmla="*/ 38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39">
                    <a:moveTo>
                      <a:pt x="8" y="38"/>
                    </a:moveTo>
                    <a:cubicBezTo>
                      <a:pt x="8" y="39"/>
                      <a:pt x="8" y="39"/>
                      <a:pt x="7" y="39"/>
                    </a:cubicBezTo>
                    <a:cubicBezTo>
                      <a:pt x="1" y="39"/>
                      <a:pt x="1" y="39"/>
                      <a:pt x="1" y="39"/>
                    </a:cubicBezTo>
                    <a:cubicBezTo>
                      <a:pt x="0" y="39"/>
                      <a:pt x="0" y="39"/>
                      <a:pt x="0" y="38"/>
                    </a:cubicBezTo>
                    <a:cubicBezTo>
                      <a:pt x="0" y="1"/>
                      <a:pt x="0" y="1"/>
                      <a:pt x="0" y="1"/>
                    </a:cubicBezTo>
                    <a:cubicBezTo>
                      <a:pt x="0" y="0"/>
                      <a:pt x="0" y="0"/>
                      <a:pt x="1" y="0"/>
                    </a:cubicBezTo>
                    <a:cubicBezTo>
                      <a:pt x="7" y="0"/>
                      <a:pt x="7" y="0"/>
                      <a:pt x="7" y="0"/>
                    </a:cubicBezTo>
                    <a:cubicBezTo>
                      <a:pt x="8" y="0"/>
                      <a:pt x="8" y="0"/>
                      <a:pt x="8" y="1"/>
                    </a:cubicBezTo>
                    <a:lnTo>
                      <a:pt x="8" y="38"/>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43" name="Freeform 14"/>
              <p:cNvSpPr/>
              <p:nvPr>
                <p:custDataLst>
                  <p:tags r:id="rId18"/>
                </p:custDataLst>
              </p:nvPr>
            </p:nvSpPr>
            <p:spPr bwMode="auto">
              <a:xfrm>
                <a:off x="2440616" y="2199593"/>
                <a:ext cx="263525" cy="84138"/>
              </a:xfrm>
              <a:custGeom>
                <a:avLst/>
                <a:gdLst>
                  <a:gd name="T0" fmla="*/ 23 w 70"/>
                  <a:gd name="T1" fmla="*/ 4 h 22"/>
                  <a:gd name="T2" fmla="*/ 47 w 70"/>
                  <a:gd name="T3" fmla="*/ 4 h 22"/>
                  <a:gd name="T4" fmla="*/ 64 w 70"/>
                  <a:gd name="T5" fmla="*/ 14 h 22"/>
                  <a:gd name="T6" fmla="*/ 62 w 70"/>
                  <a:gd name="T7" fmla="*/ 22 h 22"/>
                  <a:gd name="T8" fmla="*/ 49 w 70"/>
                  <a:gd name="T9" fmla="*/ 22 h 22"/>
                  <a:gd name="T10" fmla="*/ 21 w 70"/>
                  <a:gd name="T11" fmla="*/ 22 h 22"/>
                  <a:gd name="T12" fmla="*/ 9 w 70"/>
                  <a:gd name="T13" fmla="*/ 22 h 22"/>
                  <a:gd name="T14" fmla="*/ 7 w 70"/>
                  <a:gd name="T15" fmla="*/ 14 h 22"/>
                  <a:gd name="T16" fmla="*/ 23 w 70"/>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22">
                    <a:moveTo>
                      <a:pt x="23" y="4"/>
                    </a:moveTo>
                    <a:cubicBezTo>
                      <a:pt x="30" y="0"/>
                      <a:pt x="41" y="0"/>
                      <a:pt x="47" y="4"/>
                    </a:cubicBezTo>
                    <a:cubicBezTo>
                      <a:pt x="64" y="14"/>
                      <a:pt x="64" y="14"/>
                      <a:pt x="64" y="14"/>
                    </a:cubicBezTo>
                    <a:cubicBezTo>
                      <a:pt x="70" y="18"/>
                      <a:pt x="69" y="22"/>
                      <a:pt x="62" y="22"/>
                    </a:cubicBezTo>
                    <a:cubicBezTo>
                      <a:pt x="49" y="22"/>
                      <a:pt x="49" y="22"/>
                      <a:pt x="49" y="22"/>
                    </a:cubicBezTo>
                    <a:cubicBezTo>
                      <a:pt x="42" y="22"/>
                      <a:pt x="29" y="22"/>
                      <a:pt x="21" y="22"/>
                    </a:cubicBezTo>
                    <a:cubicBezTo>
                      <a:pt x="9" y="22"/>
                      <a:pt x="9" y="22"/>
                      <a:pt x="9" y="22"/>
                    </a:cubicBezTo>
                    <a:cubicBezTo>
                      <a:pt x="1" y="22"/>
                      <a:pt x="0" y="18"/>
                      <a:pt x="7" y="14"/>
                    </a:cubicBezTo>
                    <a:lnTo>
                      <a:pt x="23" y="4"/>
                    </a:ln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sp>
            <p:nvSpPr>
              <p:cNvPr id="44" name="Freeform 15"/>
              <p:cNvSpPr>
                <a:spLocks noEditPoints="1"/>
              </p:cNvSpPr>
              <p:nvPr>
                <p:custDataLst>
                  <p:tags r:id="rId19"/>
                </p:custDataLst>
              </p:nvPr>
            </p:nvSpPr>
            <p:spPr bwMode="auto">
              <a:xfrm>
                <a:off x="2424741" y="2455180"/>
                <a:ext cx="298450" cy="34925"/>
              </a:xfrm>
              <a:custGeom>
                <a:avLst/>
                <a:gdLst>
                  <a:gd name="T0" fmla="*/ 77 w 79"/>
                  <a:gd name="T1" fmla="*/ 0 h 9"/>
                  <a:gd name="T2" fmla="*/ 1 w 79"/>
                  <a:gd name="T3" fmla="*/ 0 h 9"/>
                  <a:gd name="T4" fmla="*/ 0 w 79"/>
                  <a:gd name="T5" fmla="*/ 1 h 9"/>
                  <a:gd name="T6" fmla="*/ 0 w 79"/>
                  <a:gd name="T7" fmla="*/ 8 h 9"/>
                  <a:gd name="T8" fmla="*/ 1 w 79"/>
                  <a:gd name="T9" fmla="*/ 9 h 9"/>
                  <a:gd name="T10" fmla="*/ 77 w 79"/>
                  <a:gd name="T11" fmla="*/ 9 h 9"/>
                  <a:gd name="T12" fmla="*/ 79 w 79"/>
                  <a:gd name="T13" fmla="*/ 8 h 9"/>
                  <a:gd name="T14" fmla="*/ 79 w 79"/>
                  <a:gd name="T15" fmla="*/ 1 h 9"/>
                  <a:gd name="T16" fmla="*/ 77 w 79"/>
                  <a:gd name="T17" fmla="*/ 0 h 9"/>
                  <a:gd name="T18" fmla="*/ 54 w 79"/>
                  <a:gd name="T19" fmla="*/ 7 h 9"/>
                  <a:gd name="T20" fmla="*/ 53 w 79"/>
                  <a:gd name="T21" fmla="*/ 8 h 9"/>
                  <a:gd name="T22" fmla="*/ 26 w 79"/>
                  <a:gd name="T23" fmla="*/ 8 h 9"/>
                  <a:gd name="T24" fmla="*/ 25 w 79"/>
                  <a:gd name="T25" fmla="*/ 7 h 9"/>
                  <a:gd name="T26" fmla="*/ 25 w 79"/>
                  <a:gd name="T27" fmla="*/ 6 h 9"/>
                  <a:gd name="T28" fmla="*/ 26 w 79"/>
                  <a:gd name="T29" fmla="*/ 5 h 9"/>
                  <a:gd name="T30" fmla="*/ 53 w 79"/>
                  <a:gd name="T31" fmla="*/ 5 h 9"/>
                  <a:gd name="T32" fmla="*/ 54 w 79"/>
                  <a:gd name="T33" fmla="*/ 6 h 9"/>
                  <a:gd name="T34" fmla="*/ 54 w 79"/>
                  <a:gd name="T35" fmla="*/ 7 h 9"/>
                  <a:gd name="T36" fmla="*/ 54 w 79"/>
                  <a:gd name="T37" fmla="*/ 3 h 9"/>
                  <a:gd name="T38" fmla="*/ 53 w 79"/>
                  <a:gd name="T39" fmla="*/ 4 h 9"/>
                  <a:gd name="T40" fmla="*/ 26 w 79"/>
                  <a:gd name="T41" fmla="*/ 4 h 9"/>
                  <a:gd name="T42" fmla="*/ 25 w 79"/>
                  <a:gd name="T43" fmla="*/ 3 h 9"/>
                  <a:gd name="T44" fmla="*/ 25 w 79"/>
                  <a:gd name="T45" fmla="*/ 3 h 9"/>
                  <a:gd name="T46" fmla="*/ 26 w 79"/>
                  <a:gd name="T47" fmla="*/ 2 h 9"/>
                  <a:gd name="T48" fmla="*/ 53 w 79"/>
                  <a:gd name="T49" fmla="*/ 2 h 9"/>
                  <a:gd name="T50" fmla="*/ 54 w 79"/>
                  <a:gd name="T51"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9" h="9">
                    <a:moveTo>
                      <a:pt x="77" y="0"/>
                    </a:moveTo>
                    <a:cubicBezTo>
                      <a:pt x="1" y="0"/>
                      <a:pt x="1" y="0"/>
                      <a:pt x="1" y="0"/>
                    </a:cubicBezTo>
                    <a:cubicBezTo>
                      <a:pt x="1" y="0"/>
                      <a:pt x="0" y="0"/>
                      <a:pt x="0" y="1"/>
                    </a:cubicBezTo>
                    <a:cubicBezTo>
                      <a:pt x="0" y="8"/>
                      <a:pt x="0" y="8"/>
                      <a:pt x="0" y="8"/>
                    </a:cubicBezTo>
                    <a:cubicBezTo>
                      <a:pt x="0" y="9"/>
                      <a:pt x="1" y="9"/>
                      <a:pt x="1" y="9"/>
                    </a:cubicBezTo>
                    <a:cubicBezTo>
                      <a:pt x="77" y="9"/>
                      <a:pt x="77" y="9"/>
                      <a:pt x="77" y="9"/>
                    </a:cubicBezTo>
                    <a:cubicBezTo>
                      <a:pt x="78" y="9"/>
                      <a:pt x="79" y="9"/>
                      <a:pt x="79" y="8"/>
                    </a:cubicBezTo>
                    <a:cubicBezTo>
                      <a:pt x="79" y="1"/>
                      <a:pt x="79" y="1"/>
                      <a:pt x="79" y="1"/>
                    </a:cubicBezTo>
                    <a:cubicBezTo>
                      <a:pt x="79" y="0"/>
                      <a:pt x="78" y="0"/>
                      <a:pt x="77" y="0"/>
                    </a:cubicBezTo>
                    <a:close/>
                    <a:moveTo>
                      <a:pt x="54" y="7"/>
                    </a:moveTo>
                    <a:cubicBezTo>
                      <a:pt x="54" y="7"/>
                      <a:pt x="53" y="8"/>
                      <a:pt x="53" y="8"/>
                    </a:cubicBezTo>
                    <a:cubicBezTo>
                      <a:pt x="26" y="8"/>
                      <a:pt x="26" y="8"/>
                      <a:pt x="26" y="8"/>
                    </a:cubicBezTo>
                    <a:cubicBezTo>
                      <a:pt x="25" y="8"/>
                      <a:pt x="25" y="7"/>
                      <a:pt x="25" y="7"/>
                    </a:cubicBezTo>
                    <a:cubicBezTo>
                      <a:pt x="25" y="6"/>
                      <a:pt x="25" y="6"/>
                      <a:pt x="25" y="6"/>
                    </a:cubicBezTo>
                    <a:cubicBezTo>
                      <a:pt x="25" y="6"/>
                      <a:pt x="25" y="5"/>
                      <a:pt x="26" y="5"/>
                    </a:cubicBezTo>
                    <a:cubicBezTo>
                      <a:pt x="53" y="5"/>
                      <a:pt x="53" y="5"/>
                      <a:pt x="53" y="5"/>
                    </a:cubicBezTo>
                    <a:cubicBezTo>
                      <a:pt x="53" y="5"/>
                      <a:pt x="54" y="6"/>
                      <a:pt x="54" y="6"/>
                    </a:cubicBezTo>
                    <a:lnTo>
                      <a:pt x="54" y="7"/>
                    </a:lnTo>
                    <a:close/>
                    <a:moveTo>
                      <a:pt x="54" y="3"/>
                    </a:moveTo>
                    <a:cubicBezTo>
                      <a:pt x="54" y="4"/>
                      <a:pt x="53" y="4"/>
                      <a:pt x="53" y="4"/>
                    </a:cubicBezTo>
                    <a:cubicBezTo>
                      <a:pt x="26" y="4"/>
                      <a:pt x="26" y="4"/>
                      <a:pt x="26" y="4"/>
                    </a:cubicBezTo>
                    <a:cubicBezTo>
                      <a:pt x="25" y="4"/>
                      <a:pt x="25" y="4"/>
                      <a:pt x="25" y="3"/>
                    </a:cubicBezTo>
                    <a:cubicBezTo>
                      <a:pt x="25" y="3"/>
                      <a:pt x="25" y="3"/>
                      <a:pt x="25" y="3"/>
                    </a:cubicBezTo>
                    <a:cubicBezTo>
                      <a:pt x="25" y="2"/>
                      <a:pt x="25" y="2"/>
                      <a:pt x="26" y="2"/>
                    </a:cubicBezTo>
                    <a:cubicBezTo>
                      <a:pt x="53" y="2"/>
                      <a:pt x="53" y="2"/>
                      <a:pt x="53" y="2"/>
                    </a:cubicBezTo>
                    <a:cubicBezTo>
                      <a:pt x="53" y="2"/>
                      <a:pt x="54" y="2"/>
                      <a:pt x="54" y="3"/>
                    </a:cubicBezTo>
                    <a:close/>
                  </a:path>
                </a:pathLst>
              </a:custGeom>
              <a:solidFill>
                <a:schemeClr val="bg1"/>
              </a:solidFill>
              <a:ln>
                <a:noFill/>
              </a:ln>
            </p:spPr>
            <p:txBody>
              <a:bodyPr vert="horz" wrap="square" lIns="91440" tIns="45720" rIns="91440" bIns="45720" numCol="1" anchor="t" anchorCtr="0" compatLnSpc="1"/>
              <a:p>
                <a:endParaRPr lang="zh-CN" altLang="en-US">
                  <a:cs typeface="+mn-ea"/>
                  <a:sym typeface="+mn-lt"/>
                </a:endParaRPr>
              </a:p>
            </p:txBody>
          </p:sp>
        </p:grpSp>
      </p:grpSp>
      <p:grpSp>
        <p:nvGrpSpPr>
          <p:cNvPr id="53" name="组合 52"/>
          <p:cNvGrpSpPr/>
          <p:nvPr/>
        </p:nvGrpSpPr>
        <p:grpSpPr>
          <a:xfrm>
            <a:off x="5865876" y="1309995"/>
            <a:ext cx="1143210" cy="1143206"/>
            <a:chOff x="8515350" y="1533607"/>
            <a:chExt cx="1307171" cy="1307171"/>
          </a:xfrm>
        </p:grpSpPr>
        <p:sp>
          <p:nvSpPr>
            <p:cNvPr id="54" name="圆角矩形 53"/>
            <p:cNvSpPr/>
            <p:nvPr>
              <p:custDataLst>
                <p:tags r:id="rId20"/>
              </p:custDataLst>
            </p:nvPr>
          </p:nvSpPr>
          <p:spPr>
            <a:xfrm>
              <a:off x="8515350" y="1533607"/>
              <a:ext cx="1307171" cy="130717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pic>
          <p:nvPicPr>
            <p:cNvPr id="55" name="图片 54"/>
            <p:cNvPicPr>
              <a:picLocks noChangeAspect="1"/>
            </p:cNvPicPr>
            <p:nvPr>
              <p:custDataLst>
                <p:tags r:id="rId21"/>
              </p:custDataLst>
            </p:nvPr>
          </p:nvPicPr>
          <p:blipFill>
            <a:blip r:embed="rId22" cstate="email"/>
            <a:stretch>
              <a:fillRect/>
            </a:stretch>
          </p:blipFill>
          <p:spPr>
            <a:xfrm>
              <a:off x="8835903" y="1752600"/>
              <a:ext cx="666064" cy="759730"/>
            </a:xfrm>
            <a:prstGeom prst="rect">
              <a:avLst/>
            </a:prstGeom>
          </p:spPr>
        </p:pic>
      </p:grpSp>
      <p:sp>
        <p:nvSpPr>
          <p:cNvPr id="57" name="TextBox 57"/>
          <p:cNvSpPr txBox="1"/>
          <p:nvPr>
            <p:custDataLst>
              <p:tags r:id="rId23"/>
            </p:custDataLst>
          </p:nvPr>
        </p:nvSpPr>
        <p:spPr>
          <a:xfrm>
            <a:off x="7610475" y="1880870"/>
            <a:ext cx="3804920" cy="923290"/>
          </a:xfrm>
          <a:prstGeom prst="rect">
            <a:avLst/>
          </a:prstGeom>
          <a:noFill/>
        </p:spPr>
        <p:txBody>
          <a:bodyPr wrap="square" lIns="0" tIns="0" rIns="0" bIns="0" rtlCol="0">
            <a:spAutoFit/>
          </a:bodyPr>
          <a:p>
            <a:r>
              <a:rPr lang="en-US" altLang="zh-CN" sz="1000" dirty="0" smtClean="0">
                <a:solidFill>
                  <a:schemeClr val="bg1">
                    <a:lumMod val="65000"/>
                  </a:schemeClr>
                </a:solidFill>
                <a:latin typeface="微软雅黑" panose="020B0503020204020204" charset="-122"/>
                <a:ea typeface="微软雅黑" panose="020B0503020204020204" charset="-122"/>
                <a:cs typeface="+mn-ea"/>
                <a:sym typeface="+mn-lt"/>
              </a:rPr>
              <a:t>➱</a:t>
            </a:r>
            <a:r>
              <a:rPr lang="zh-CN" altLang="en-US" sz="1000" dirty="0" smtClean="0">
                <a:solidFill>
                  <a:schemeClr val="bg1">
                    <a:lumMod val="65000"/>
                  </a:schemeClr>
                </a:solidFill>
                <a:cs typeface="+mn-ea"/>
                <a:sym typeface="+mn-lt"/>
              </a:rPr>
              <a:t>高效快捷：我们可以在短时间内完成审核和放款，为客户提供及时的融资支持。</a:t>
            </a:r>
            <a:endParaRPr lang="zh-CN" altLang="en-US" sz="1000" dirty="0" smtClean="0">
              <a:solidFill>
                <a:schemeClr val="bg1">
                  <a:lumMod val="65000"/>
                </a:schemeClr>
              </a:solidFill>
              <a:cs typeface="+mn-ea"/>
              <a:sym typeface="+mn-lt"/>
            </a:endParaRPr>
          </a:p>
          <a:p>
            <a:r>
              <a:rPr lang="en-US" altLang="zh-CN" sz="1000" dirty="0" smtClean="0">
                <a:solidFill>
                  <a:schemeClr val="bg1">
                    <a:lumMod val="65000"/>
                  </a:schemeClr>
                </a:solidFill>
                <a:latin typeface="微软雅黑" panose="020B0503020204020204" charset="-122"/>
                <a:ea typeface="微软雅黑" panose="020B0503020204020204" charset="-122"/>
                <a:cs typeface="+mn-ea"/>
                <a:sym typeface="+mn-lt"/>
              </a:rPr>
              <a:t>➱</a:t>
            </a:r>
            <a:r>
              <a:rPr lang="zh-CN" altLang="en-US" sz="1000" dirty="0" smtClean="0">
                <a:solidFill>
                  <a:schemeClr val="bg1">
                    <a:lumMod val="65000"/>
                  </a:schemeClr>
                </a:solidFill>
                <a:cs typeface="+mn-ea"/>
                <a:sym typeface="+mn-lt"/>
              </a:rPr>
              <a:t>灵活多样：我们可以根据客户的不同需求，提供不同类型的动产融资方案。</a:t>
            </a:r>
            <a:endParaRPr lang="zh-CN" altLang="en-US" sz="1000" dirty="0" smtClean="0">
              <a:solidFill>
                <a:schemeClr val="bg1">
                  <a:lumMod val="65000"/>
                </a:schemeClr>
              </a:solidFill>
              <a:cs typeface="+mn-ea"/>
              <a:sym typeface="+mn-lt"/>
            </a:endParaRPr>
          </a:p>
          <a:p>
            <a:r>
              <a:rPr lang="en-US" altLang="zh-CN" sz="1000" dirty="0" smtClean="0">
                <a:solidFill>
                  <a:schemeClr val="bg1">
                    <a:lumMod val="65000"/>
                  </a:schemeClr>
                </a:solidFill>
                <a:latin typeface="微软雅黑" panose="020B0503020204020204" charset="-122"/>
                <a:ea typeface="微软雅黑" panose="020B0503020204020204" charset="-122"/>
                <a:cs typeface="+mn-ea"/>
                <a:sym typeface="+mn-lt"/>
              </a:rPr>
              <a:t>➱</a:t>
            </a:r>
            <a:r>
              <a:rPr lang="zh-CN" altLang="en-US" sz="1000" dirty="0" smtClean="0">
                <a:solidFill>
                  <a:schemeClr val="bg1">
                    <a:lumMod val="65000"/>
                  </a:schemeClr>
                </a:solidFill>
                <a:cs typeface="+mn-ea"/>
                <a:sym typeface="+mn-lt"/>
              </a:rPr>
              <a:t>安全可靠：我们采用严格的风控措施，确保客户的资产安全，同时降低借款风险。</a:t>
            </a:r>
            <a:endParaRPr lang="zh-CN" altLang="en-US" sz="1000" dirty="0" smtClean="0">
              <a:solidFill>
                <a:schemeClr val="bg1">
                  <a:lumMod val="65000"/>
                </a:schemeClr>
              </a:solidFill>
              <a:cs typeface="+mn-ea"/>
              <a:sym typeface="+mn-lt"/>
            </a:endParaRPr>
          </a:p>
        </p:txBody>
      </p:sp>
      <p:sp>
        <p:nvSpPr>
          <p:cNvPr id="58" name="TextBox 58"/>
          <p:cNvSpPr txBox="1"/>
          <p:nvPr>
            <p:custDataLst>
              <p:tags r:id="rId24"/>
            </p:custDataLst>
          </p:nvPr>
        </p:nvSpPr>
        <p:spPr>
          <a:xfrm>
            <a:off x="7191683" y="1460957"/>
            <a:ext cx="2414652" cy="307340"/>
          </a:xfrm>
          <a:prstGeom prst="rect">
            <a:avLst/>
          </a:prstGeom>
          <a:noFill/>
        </p:spPr>
        <p:txBody>
          <a:bodyPr wrap="square" lIns="0" tIns="0" rIns="0" bIns="0" rtlCol="0">
            <a:spAutoFit/>
          </a:bodyPr>
          <a:p>
            <a:pPr defTabSz="1176655"/>
            <a:r>
              <a:rPr lang="zh-CN" altLang="en-US" sz="2000" b="1" dirty="0">
                <a:solidFill>
                  <a:schemeClr val="accent2"/>
                </a:solidFill>
                <a:cs typeface="+mn-ea"/>
                <a:sym typeface="+mn-lt"/>
              </a:rPr>
              <a:t>产品特点</a:t>
            </a:r>
            <a:endParaRPr lang="zh-CN" altLang="en-US" sz="2000" b="1" dirty="0">
              <a:solidFill>
                <a:schemeClr val="accent2"/>
              </a:solidFill>
              <a:cs typeface="+mn-ea"/>
              <a:sym typeface="+mn-lt"/>
            </a:endParaRPr>
          </a:p>
        </p:txBody>
      </p:sp>
      <p:sp>
        <p:nvSpPr>
          <p:cNvPr id="8" name="TextBox 61"/>
          <p:cNvSpPr txBox="1"/>
          <p:nvPr>
            <p:custDataLst>
              <p:tags r:id="rId25"/>
            </p:custDataLst>
          </p:nvPr>
        </p:nvSpPr>
        <p:spPr>
          <a:xfrm>
            <a:off x="9886950" y="3734435"/>
            <a:ext cx="1863725" cy="1846580"/>
          </a:xfrm>
          <a:prstGeom prst="rect">
            <a:avLst/>
          </a:prstGeom>
          <a:noFill/>
        </p:spPr>
        <p:txBody>
          <a:bodyPr wrap="square" lIns="0" tIns="0" rIns="0" bIns="0" rtlCol="0">
            <a:spAutoFit/>
          </a:bodyPr>
          <a:p>
            <a:r>
              <a:rPr lang="zh-CN" altLang="en-US" sz="1000" dirty="0" smtClean="0">
                <a:solidFill>
                  <a:schemeClr val="bg1">
                    <a:lumMod val="65000"/>
                  </a:schemeClr>
                </a:solidFill>
                <a:latin typeface="宋体" panose="02010600030101010101" pitchFamily="2" charset="-122"/>
                <a:ea typeface="宋体" panose="02010600030101010101" pitchFamily="2" charset="-122"/>
                <a:cs typeface="+mn-ea"/>
                <a:sym typeface="+mn-lt"/>
              </a:rPr>
              <a:t>◎</a:t>
            </a:r>
            <a:r>
              <a:rPr lang="zh-CN" altLang="en-US" sz="1000" dirty="0" smtClean="0">
                <a:solidFill>
                  <a:schemeClr val="bg1">
                    <a:lumMod val="65000"/>
                  </a:schemeClr>
                </a:solidFill>
                <a:cs typeface="+mn-ea"/>
                <a:sym typeface="+mn-lt"/>
              </a:rPr>
              <a:t>降低融资成本：相比于传统融资方式，动产融资可以更快速地获得资金，并降低融资成本。</a:t>
            </a:r>
            <a:endParaRPr lang="zh-CN" altLang="en-US" sz="1000" dirty="0" smtClean="0">
              <a:solidFill>
                <a:schemeClr val="bg1">
                  <a:lumMod val="65000"/>
                </a:schemeClr>
              </a:solidFill>
              <a:cs typeface="+mn-ea"/>
              <a:sym typeface="+mn-lt"/>
            </a:endParaRPr>
          </a:p>
          <a:p>
            <a:endParaRPr lang="zh-CN" altLang="en-US" sz="1000" dirty="0" smtClean="0">
              <a:solidFill>
                <a:schemeClr val="bg1">
                  <a:lumMod val="65000"/>
                </a:schemeClr>
              </a:solidFill>
              <a:latin typeface="宋体" panose="02010600030101010101" pitchFamily="2" charset="-122"/>
              <a:ea typeface="宋体" panose="02010600030101010101" pitchFamily="2" charset="-122"/>
              <a:cs typeface="+mn-ea"/>
              <a:sym typeface="+mn-lt"/>
            </a:endParaRPr>
          </a:p>
          <a:p>
            <a:r>
              <a:rPr lang="zh-CN" altLang="en-US" sz="1000" dirty="0" smtClean="0">
                <a:solidFill>
                  <a:schemeClr val="bg1">
                    <a:lumMod val="65000"/>
                  </a:schemeClr>
                </a:solidFill>
                <a:latin typeface="宋体" panose="02010600030101010101" pitchFamily="2" charset="-122"/>
                <a:ea typeface="宋体" panose="02010600030101010101" pitchFamily="2" charset="-122"/>
                <a:cs typeface="+mn-ea"/>
                <a:sym typeface="+mn-lt"/>
              </a:rPr>
              <a:t>◎</a:t>
            </a:r>
            <a:r>
              <a:rPr lang="zh-CN" altLang="en-US" sz="1000" dirty="0" smtClean="0">
                <a:solidFill>
                  <a:schemeClr val="bg1">
                    <a:lumMod val="65000"/>
                  </a:schemeClr>
                </a:solidFill>
                <a:cs typeface="+mn-ea"/>
                <a:sym typeface="+mn-lt"/>
              </a:rPr>
              <a:t>保护资产：客户可以利用动产融资的方式获得资金，同时保护提供融资的机构资产安全性。</a:t>
            </a:r>
            <a:endParaRPr lang="zh-CN" altLang="en-US" sz="1000" dirty="0" smtClean="0">
              <a:solidFill>
                <a:schemeClr val="bg1">
                  <a:lumMod val="65000"/>
                </a:schemeClr>
              </a:solidFill>
              <a:cs typeface="+mn-ea"/>
              <a:sym typeface="+mn-lt"/>
            </a:endParaRPr>
          </a:p>
          <a:p>
            <a:endParaRPr lang="zh-CN" altLang="en-US" sz="1000" dirty="0" smtClean="0">
              <a:solidFill>
                <a:schemeClr val="bg1">
                  <a:lumMod val="65000"/>
                </a:schemeClr>
              </a:solidFill>
              <a:latin typeface="宋体" panose="02010600030101010101" pitchFamily="2" charset="-122"/>
              <a:ea typeface="宋体" panose="02010600030101010101" pitchFamily="2" charset="-122"/>
              <a:cs typeface="+mn-ea"/>
              <a:sym typeface="+mn-lt"/>
            </a:endParaRPr>
          </a:p>
          <a:p>
            <a:r>
              <a:rPr lang="zh-CN" altLang="en-US" sz="1000" dirty="0" smtClean="0">
                <a:solidFill>
                  <a:schemeClr val="bg1">
                    <a:lumMod val="65000"/>
                  </a:schemeClr>
                </a:solidFill>
                <a:latin typeface="宋体" panose="02010600030101010101" pitchFamily="2" charset="-122"/>
                <a:ea typeface="宋体" panose="02010600030101010101" pitchFamily="2" charset="-122"/>
                <a:cs typeface="+mn-ea"/>
                <a:sym typeface="+mn-lt"/>
              </a:rPr>
              <a:t>◎</a:t>
            </a:r>
            <a:r>
              <a:rPr lang="zh-CN" altLang="en-US" sz="1000" dirty="0" smtClean="0">
                <a:solidFill>
                  <a:schemeClr val="bg1">
                    <a:lumMod val="65000"/>
                  </a:schemeClr>
                </a:solidFill>
                <a:cs typeface="+mn-ea"/>
                <a:sym typeface="+mn-lt"/>
              </a:rPr>
              <a:t>增强灵活性：动产融资不仅可以满足客户的短期资金需求，还可以提供更灵活的还款方式，帮助客户更好地管理自己的现金流。</a:t>
            </a:r>
            <a:endParaRPr lang="zh-CN" altLang="en-US" sz="1000" dirty="0" smtClean="0">
              <a:solidFill>
                <a:schemeClr val="bg1">
                  <a:lumMod val="65000"/>
                </a:schemeClr>
              </a:solidFill>
              <a:cs typeface="+mn-ea"/>
              <a:sym typeface="+mn-lt"/>
            </a:endParaRPr>
          </a:p>
        </p:txBody>
      </p:sp>
      <p:sp>
        <p:nvSpPr>
          <p:cNvPr id="9" name="TextBox 62"/>
          <p:cNvSpPr txBox="1"/>
          <p:nvPr>
            <p:custDataLst>
              <p:tags r:id="rId26"/>
            </p:custDataLst>
          </p:nvPr>
        </p:nvSpPr>
        <p:spPr>
          <a:xfrm>
            <a:off x="9525000" y="3231515"/>
            <a:ext cx="1890395" cy="307340"/>
          </a:xfrm>
          <a:prstGeom prst="rect">
            <a:avLst/>
          </a:prstGeom>
          <a:noFill/>
        </p:spPr>
        <p:txBody>
          <a:bodyPr wrap="square" lIns="0" tIns="0" rIns="0" bIns="0" rtlCol="0">
            <a:spAutoFit/>
          </a:bodyPr>
          <a:p>
            <a:pPr defTabSz="1176655"/>
            <a:r>
              <a:rPr lang="zh-CN" altLang="en-US" sz="2000" b="1" dirty="0">
                <a:solidFill>
                  <a:schemeClr val="accent2"/>
                </a:solidFill>
                <a:cs typeface="+mn-ea"/>
                <a:sym typeface="+mn-lt"/>
              </a:rPr>
              <a:t>产品优势</a:t>
            </a:r>
            <a:endParaRPr lang="zh-CN" altLang="en-US" sz="2000" b="1" dirty="0">
              <a:solidFill>
                <a:schemeClr val="accent2"/>
              </a:solidFill>
              <a:cs typeface="+mn-ea"/>
              <a:sym typeface="+mn-lt"/>
            </a:endParaRPr>
          </a:p>
        </p:txBody>
      </p:sp>
      <p:sp>
        <p:nvSpPr>
          <p:cNvPr id="11" name="TextBox 63"/>
          <p:cNvSpPr txBox="1"/>
          <p:nvPr>
            <p:custDataLst>
              <p:tags r:id="rId27"/>
            </p:custDataLst>
          </p:nvPr>
        </p:nvSpPr>
        <p:spPr>
          <a:xfrm>
            <a:off x="7497262" y="5581050"/>
            <a:ext cx="3516997" cy="461645"/>
          </a:xfrm>
          <a:prstGeom prst="rect">
            <a:avLst/>
          </a:prstGeom>
          <a:noFill/>
        </p:spPr>
        <p:txBody>
          <a:bodyPr wrap="square" lIns="0" tIns="0" rIns="0" bIns="0" rtlCol="0">
            <a:spAutoFit/>
          </a:bodyPr>
          <a:p>
            <a:r>
              <a:rPr lang="zh-CN" altLang="en-US" sz="1000" dirty="0" smtClean="0">
                <a:solidFill>
                  <a:schemeClr val="bg1">
                    <a:lumMod val="65000"/>
                  </a:schemeClr>
                </a:solidFill>
                <a:cs typeface="+mn-ea"/>
                <a:sym typeface="Wingdings" panose="05000000000000000000" charset="0"/>
              </a:rPr>
              <a:t></a:t>
            </a:r>
            <a:r>
              <a:rPr lang="zh-CN" altLang="en-US" sz="1000" dirty="0" smtClean="0">
                <a:solidFill>
                  <a:schemeClr val="bg1">
                    <a:lumMod val="65000"/>
                  </a:schemeClr>
                </a:solidFill>
                <a:cs typeface="+mn-ea"/>
                <a:sym typeface="+mn-lt"/>
              </a:rPr>
              <a:t>生产经营资金周转</a:t>
            </a:r>
            <a:endParaRPr lang="zh-CN" altLang="en-US" sz="1000" dirty="0" smtClean="0">
              <a:solidFill>
                <a:schemeClr val="bg1">
                  <a:lumMod val="65000"/>
                </a:schemeClr>
              </a:solidFill>
              <a:cs typeface="+mn-ea"/>
              <a:sym typeface="+mn-lt"/>
            </a:endParaRPr>
          </a:p>
          <a:p>
            <a:r>
              <a:rPr lang="zh-CN" altLang="en-US" sz="1000" dirty="0" smtClean="0">
                <a:solidFill>
                  <a:schemeClr val="bg1">
                    <a:lumMod val="65000"/>
                  </a:schemeClr>
                </a:solidFill>
                <a:cs typeface="+mn-ea"/>
                <a:sym typeface="+mn-lt"/>
              </a:rPr>
              <a:t>    </a:t>
            </a:r>
            <a:r>
              <a:rPr lang="zh-CN" altLang="en-US" sz="1000" dirty="0" smtClean="0">
                <a:solidFill>
                  <a:schemeClr val="bg1">
                    <a:lumMod val="65000"/>
                  </a:schemeClr>
                </a:solidFill>
                <a:cs typeface="+mn-ea"/>
                <a:sym typeface="Wingdings" panose="05000000000000000000" charset="0"/>
              </a:rPr>
              <a:t></a:t>
            </a:r>
            <a:r>
              <a:rPr lang="zh-CN" altLang="en-US" sz="1000" dirty="0" smtClean="0">
                <a:solidFill>
                  <a:schemeClr val="bg1">
                    <a:lumMod val="65000"/>
                  </a:schemeClr>
                </a:solidFill>
                <a:cs typeface="+mn-ea"/>
                <a:sym typeface="+mn-lt"/>
              </a:rPr>
              <a:t>投资项目资金筹措</a:t>
            </a:r>
            <a:endParaRPr lang="zh-CN" altLang="en-US" sz="1000" dirty="0" smtClean="0">
              <a:solidFill>
                <a:schemeClr val="bg1">
                  <a:lumMod val="65000"/>
                </a:schemeClr>
              </a:solidFill>
              <a:cs typeface="+mn-ea"/>
              <a:sym typeface="+mn-lt"/>
            </a:endParaRPr>
          </a:p>
          <a:p>
            <a:r>
              <a:rPr lang="zh-CN" altLang="en-US" sz="1000" dirty="0" smtClean="0">
                <a:solidFill>
                  <a:schemeClr val="bg1">
                    <a:lumMod val="65000"/>
                  </a:schemeClr>
                </a:solidFill>
                <a:cs typeface="+mn-ea"/>
                <a:sym typeface="+mn-lt"/>
              </a:rPr>
              <a:t>   </a:t>
            </a:r>
            <a:r>
              <a:rPr lang="en-US" altLang="zh-CN" sz="1000" dirty="0" smtClean="0">
                <a:solidFill>
                  <a:schemeClr val="bg1">
                    <a:lumMod val="65000"/>
                  </a:schemeClr>
                </a:solidFill>
                <a:cs typeface="+mn-ea"/>
                <a:sym typeface="+mn-lt"/>
              </a:rPr>
              <a:t>   </a:t>
            </a:r>
            <a:r>
              <a:rPr lang="zh-CN" altLang="en-US" sz="1000" dirty="0" smtClean="0">
                <a:solidFill>
                  <a:schemeClr val="bg1">
                    <a:lumMod val="65000"/>
                  </a:schemeClr>
                </a:solidFill>
                <a:cs typeface="+mn-ea"/>
                <a:sym typeface="+mn-lt"/>
              </a:rPr>
              <a:t> </a:t>
            </a:r>
            <a:r>
              <a:rPr lang="zh-CN" altLang="en-US" sz="1000" dirty="0" smtClean="0">
                <a:solidFill>
                  <a:schemeClr val="bg1">
                    <a:lumMod val="65000"/>
                  </a:schemeClr>
                </a:solidFill>
                <a:cs typeface="+mn-ea"/>
                <a:sym typeface="Wingdings" panose="05000000000000000000" charset="0"/>
              </a:rPr>
              <a:t></a:t>
            </a:r>
            <a:r>
              <a:rPr lang="zh-CN" altLang="en-US" sz="1000" dirty="0" smtClean="0">
                <a:solidFill>
                  <a:schemeClr val="bg1">
                    <a:lumMod val="65000"/>
                  </a:schemeClr>
                </a:solidFill>
                <a:cs typeface="+mn-ea"/>
                <a:sym typeface="+mn-lt"/>
              </a:rPr>
              <a:t>债务重组</a:t>
            </a:r>
            <a:endParaRPr lang="en-GB" altLang="zh-CN" sz="1000" dirty="0">
              <a:solidFill>
                <a:schemeClr val="bg1">
                  <a:lumMod val="65000"/>
                </a:schemeClr>
              </a:solidFill>
              <a:cs typeface="+mn-ea"/>
              <a:sym typeface="+mn-lt"/>
            </a:endParaRPr>
          </a:p>
        </p:txBody>
      </p:sp>
      <p:sp>
        <p:nvSpPr>
          <p:cNvPr id="13" name="TextBox 64"/>
          <p:cNvSpPr txBox="1"/>
          <p:nvPr>
            <p:custDataLst>
              <p:tags r:id="rId28"/>
            </p:custDataLst>
          </p:nvPr>
        </p:nvSpPr>
        <p:spPr>
          <a:xfrm>
            <a:off x="7160260" y="5069017"/>
            <a:ext cx="2414652" cy="307340"/>
          </a:xfrm>
          <a:prstGeom prst="rect">
            <a:avLst/>
          </a:prstGeom>
          <a:noFill/>
        </p:spPr>
        <p:txBody>
          <a:bodyPr wrap="square" lIns="0" tIns="0" rIns="0" bIns="0" rtlCol="0">
            <a:spAutoFit/>
          </a:bodyPr>
          <a:p>
            <a:pPr defTabSz="1176655"/>
            <a:r>
              <a:rPr lang="zh-CN" altLang="en-US" sz="2000" b="1" dirty="0">
                <a:solidFill>
                  <a:schemeClr val="accent2"/>
                </a:solidFill>
                <a:cs typeface="+mn-ea"/>
                <a:sym typeface="+mn-lt"/>
              </a:rPr>
              <a:t>应用场景</a:t>
            </a:r>
            <a:endParaRPr lang="zh-CN" altLang="en-US" sz="2000" b="1" dirty="0">
              <a:solidFill>
                <a:schemeClr val="accent2"/>
              </a:solidFill>
              <a:cs typeface="+mn-ea"/>
              <a:sym typeface="+mn-lt"/>
            </a:endParaRPr>
          </a:p>
        </p:txBody>
      </p:sp>
      <p:pic>
        <p:nvPicPr>
          <p:cNvPr id="3" name="图片 2"/>
          <p:cNvPicPr/>
          <p:nvPr/>
        </p:nvPicPr>
        <p:blipFill>
          <a:blip r:embed="rId29"/>
          <a:srcRect l="5552" t="5580" r="5293" b="9150"/>
          <a:stretch>
            <a:fillRect/>
          </a:stretch>
        </p:blipFill>
        <p:spPr>
          <a:xfrm>
            <a:off x="294005" y="1964690"/>
            <a:ext cx="4392295" cy="4005580"/>
          </a:xfrm>
          <a:prstGeom prst="rect">
            <a:avLst/>
          </a:prstGeom>
          <a:noFill/>
          <a:ln w="9525">
            <a:noFill/>
          </a:ln>
        </p:spPr>
      </p:pic>
      <p:sp>
        <p:nvSpPr>
          <p:cNvPr id="100" name="文本框 99"/>
          <p:cNvSpPr txBox="1"/>
          <p:nvPr/>
        </p:nvSpPr>
        <p:spPr>
          <a:xfrm>
            <a:off x="1619250" y="4604385"/>
            <a:ext cx="1798955" cy="398780"/>
          </a:xfrm>
          <a:prstGeom prst="rect">
            <a:avLst/>
          </a:prstGeom>
          <a:noFill/>
          <a:ln w="9525">
            <a:noFill/>
          </a:ln>
        </p:spPr>
        <p:txBody>
          <a:bodyPr wrap="square">
            <a:spAutoFit/>
          </a:bodyPr>
          <a:p>
            <a:pPr indent="0"/>
            <a:r>
              <a:rPr lang="zh-CN" sz="2000" b="1">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动产融资服务</a:t>
            </a:r>
            <a:endParaRPr lang="zh-CN" altLang="en-US" sz="2000" b="1">
              <a:effectLst>
                <a:outerShdw blurRad="38100" dist="19050" dir="2700000" algn="tl" rotWithShape="0">
                  <a:schemeClr val="dk1">
                    <a:alpha val="40000"/>
                  </a:schemeClr>
                </a:outerShdw>
              </a:effectLst>
              <a:latin typeface="Calibri" panose="020F0502020204030204" charset="0"/>
              <a:ea typeface="宋体" panose="02010600030101010101" pitchFamily="2" charset="-122"/>
            </a:endParaRPr>
          </a:p>
        </p:txBody>
      </p:sp>
      <p:pic>
        <p:nvPicPr>
          <p:cNvPr id="4" name="图片 -2147482622" descr="1"/>
          <p:cNvPicPr>
            <a:picLocks noChangeAspect="1"/>
          </p:cNvPicPr>
          <p:nvPr>
            <p:custDataLst>
              <p:tags r:id="rId30"/>
            </p:custDataLst>
          </p:nvPr>
        </p:nvPicPr>
        <p:blipFill>
          <a:blip r:embed="rId31"/>
          <a:stretch>
            <a:fillRect/>
          </a:stretch>
        </p:blipFill>
        <p:spPr>
          <a:xfrm>
            <a:off x="484505" y="2240915"/>
            <a:ext cx="3967480" cy="2199640"/>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barn(inVertical)">
                                      <p:cBhvr>
                                        <p:cTn id="11" dur="500"/>
                                        <p:tgtEl>
                                          <p:spTgt spid="5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barn(inVertical)">
                                      <p:cBhvr>
                                        <p:cTn id="19" dur="500"/>
                                        <p:tgtEl>
                                          <p:spTgt spid="3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arn(inVertical)">
                                      <p:cBhvr>
                                        <p:cTn id="27" dur="500"/>
                                        <p:tgtEl>
                                          <p:spTgt spid="28"/>
                                        </p:tgtEl>
                                      </p:cBhvr>
                                    </p:animEffect>
                                  </p:childTnLst>
                                </p:cTn>
                              </p:par>
                            </p:childTnLst>
                          </p:cTn>
                        </p:par>
                        <p:par>
                          <p:cTn id="28" fill="hold">
                            <p:stCondLst>
                              <p:cond delay="3000"/>
                            </p:stCondLst>
                            <p:childTnLst>
                              <p:par>
                                <p:cTn id="29" presetID="1" presetClass="entr" presetSubtype="0" fill="hold" grpId="0" nodeType="afterEffect">
                                  <p:stCondLst>
                                    <p:cond delay="0"/>
                                  </p:stCondLst>
                                  <p:childTnLst>
                                    <p:set>
                                      <p:cBhvr>
                                        <p:cTn id="30" dur="1" fill="hold">
                                          <p:stCondLst>
                                            <p:cond delay="199"/>
                                          </p:stCondLst>
                                        </p:cTn>
                                        <p:tgtEl>
                                          <p:spTgt spid="58"/>
                                        </p:tgtEl>
                                        <p:attrNameLst>
                                          <p:attrName>style.visibility</p:attrName>
                                        </p:attrNameLst>
                                      </p:cBhvr>
                                      <p:to>
                                        <p:strVal val="visible"/>
                                      </p:to>
                                    </p:set>
                                  </p:childTnLst>
                                </p:cTn>
                              </p:par>
                              <p:par>
                                <p:cTn id="31" presetID="18" presetClass="entr" presetSubtype="6" fill="hold" grpId="0" nodeType="withEffect">
                                  <p:stCondLst>
                                    <p:cond delay="0"/>
                                  </p:stCondLst>
                                  <p:childTnLst>
                                    <p:set>
                                      <p:cBhvr>
                                        <p:cTn id="32" dur="1" fill="hold">
                                          <p:stCondLst>
                                            <p:cond delay="0"/>
                                          </p:stCondLst>
                                        </p:cTn>
                                        <p:tgtEl>
                                          <p:spTgt spid="57"/>
                                        </p:tgtEl>
                                        <p:attrNameLst>
                                          <p:attrName>style.visibility</p:attrName>
                                        </p:attrNameLst>
                                      </p:cBhvr>
                                      <p:to>
                                        <p:strVal val="visible"/>
                                      </p:to>
                                    </p:set>
                                    <p:animEffect transition="in" filter="strips(downRight)">
                                      <p:cBhvr>
                                        <p:cTn id="33" dur="200"/>
                                        <p:tgtEl>
                                          <p:spTgt spid="57"/>
                                        </p:tgtEl>
                                      </p:cBhvr>
                                    </p:animEffect>
                                  </p:childTnLst>
                                </p:cTn>
                              </p:par>
                            </p:childTnLst>
                          </p:cTn>
                        </p:par>
                        <p:par>
                          <p:cTn id="34" fill="hold">
                            <p:stCondLst>
                              <p:cond delay="3500"/>
                            </p:stCondLst>
                            <p:childTnLst>
                              <p:par>
                                <p:cTn id="35" presetID="1" presetClass="entr" presetSubtype="0" fill="hold" grpId="0" nodeType="afterEffect">
                                  <p:stCondLst>
                                    <p:cond delay="0"/>
                                  </p:stCondLst>
                                  <p:childTnLst>
                                    <p:set>
                                      <p:cBhvr>
                                        <p:cTn id="36" dur="1" fill="hold">
                                          <p:stCondLst>
                                            <p:cond delay="199"/>
                                          </p:stCondLst>
                                        </p:cTn>
                                        <p:tgtEl>
                                          <p:spTgt spid="9"/>
                                        </p:tgtEl>
                                        <p:attrNameLst>
                                          <p:attrName>style.visibility</p:attrName>
                                        </p:attrNameLst>
                                      </p:cBhvr>
                                      <p:to>
                                        <p:strVal val="visible"/>
                                      </p:to>
                                    </p:set>
                                  </p:childTnLst>
                                </p:cTn>
                              </p:par>
                              <p:par>
                                <p:cTn id="37" presetID="18" presetClass="entr" presetSubtype="6"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strips(downRight)">
                                      <p:cBhvr>
                                        <p:cTn id="39" dur="200"/>
                                        <p:tgtEl>
                                          <p:spTgt spid="8"/>
                                        </p:tgtEl>
                                      </p:cBhvr>
                                    </p:animEffect>
                                  </p:childTnLst>
                                </p:cTn>
                              </p:par>
                            </p:childTnLst>
                          </p:cTn>
                        </p:par>
                        <p:par>
                          <p:cTn id="40" fill="hold">
                            <p:stCondLst>
                              <p:cond delay="4000"/>
                            </p:stCondLst>
                            <p:childTnLst>
                              <p:par>
                                <p:cTn id="41" presetID="1" presetClass="entr" presetSubtype="0" fill="hold" grpId="0" nodeType="afterEffect">
                                  <p:stCondLst>
                                    <p:cond delay="0"/>
                                  </p:stCondLst>
                                  <p:childTnLst>
                                    <p:set>
                                      <p:cBhvr>
                                        <p:cTn id="42" dur="1" fill="hold">
                                          <p:stCondLst>
                                            <p:cond delay="199"/>
                                          </p:stCondLst>
                                        </p:cTn>
                                        <p:tgtEl>
                                          <p:spTgt spid="13"/>
                                        </p:tgtEl>
                                        <p:attrNameLst>
                                          <p:attrName>style.visibility</p:attrName>
                                        </p:attrNameLst>
                                      </p:cBhvr>
                                      <p:to>
                                        <p:strVal val="visible"/>
                                      </p:to>
                                    </p:set>
                                  </p:childTnLst>
                                </p:cTn>
                              </p:par>
                              <p:par>
                                <p:cTn id="43" presetID="18" presetClass="entr" presetSubtype="6"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strips(downRight)">
                                      <p:cBhvr>
                                        <p:cTn id="45" dur="2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8" grpId="0"/>
      <p:bldP spid="9" grpId="0"/>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795" y="-1"/>
            <a:ext cx="12190413" cy="662220"/>
          </a:xfrm>
          <a:prstGeom prst="rect">
            <a:avLst/>
          </a:prstGeom>
          <a:solidFill>
            <a:schemeClr val="bg1">
              <a:lumMod val="95000"/>
            </a:schemeClr>
          </a:solidFill>
          <a:ln>
            <a:noFill/>
          </a:ln>
          <a:effectLst>
            <a:outerShdw blurRad="495300" dist="38100" dir="5400000" algn="t"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TextBox 6"/>
          <p:cNvSpPr txBox="1"/>
          <p:nvPr/>
        </p:nvSpPr>
        <p:spPr>
          <a:xfrm>
            <a:off x="5267325" y="116840"/>
            <a:ext cx="1217295" cy="398780"/>
          </a:xfrm>
          <a:prstGeom prst="rect">
            <a:avLst/>
          </a:prstGeom>
          <a:noFill/>
        </p:spPr>
        <p:txBody>
          <a:bodyPr wrap="square" rtlCol="0">
            <a:spAutoFit/>
          </a:bodyPr>
          <a:lstStyle/>
          <a:p>
            <a:r>
              <a:rPr lang="zh-CN" altLang="en-US" sz="2000" b="1" dirty="0">
                <a:solidFill>
                  <a:schemeClr val="bg1">
                    <a:lumMod val="65000"/>
                  </a:schemeClr>
                </a:solidFill>
                <a:cs typeface="+mn-ea"/>
                <a:sym typeface="+mn-lt"/>
              </a:rPr>
              <a:t>产品简介</a:t>
            </a:r>
            <a:endParaRPr lang="en-US" sz="2000" b="1" dirty="0">
              <a:solidFill>
                <a:schemeClr val="bg1">
                  <a:lumMod val="65000"/>
                </a:schemeClr>
              </a:solidFill>
              <a:cs typeface="+mn-ea"/>
              <a:sym typeface="+mn-lt"/>
            </a:endParaRPr>
          </a:p>
        </p:txBody>
      </p:sp>
      <p:cxnSp>
        <p:nvCxnSpPr>
          <p:cNvPr id="10" name="直接连接符 9"/>
          <p:cNvCxnSpPr/>
          <p:nvPr/>
        </p:nvCxnSpPr>
        <p:spPr>
          <a:xfrm>
            <a:off x="4452071" y="18039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7354760" y="180399"/>
            <a:ext cx="0" cy="33627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2" name="图片 -2147482624" descr="logo3"/>
          <p:cNvPicPr>
            <a:picLocks noChangeAspect="1"/>
          </p:cNvPicPr>
          <p:nvPr>
            <p:custDataLst>
              <p:tags r:id="rId4"/>
            </p:custDataLst>
          </p:nvPr>
        </p:nvPicPr>
        <p:blipFill>
          <a:blip r:embed="rId5"/>
          <a:stretch>
            <a:fillRect/>
          </a:stretch>
        </p:blipFill>
        <p:spPr>
          <a:xfrm>
            <a:off x="81598" y="-2540"/>
            <a:ext cx="1636395" cy="664845"/>
          </a:xfrm>
          <a:prstGeom prst="rect">
            <a:avLst/>
          </a:prstGeom>
          <a:noFill/>
          <a:ln w="9525">
            <a:noFill/>
          </a:ln>
        </p:spPr>
      </p:pic>
      <p:sp>
        <p:nvSpPr>
          <p:cNvPr id="3" name="文本框 3"/>
          <p:cNvSpPr txBox="1"/>
          <p:nvPr>
            <p:custDataLst>
              <p:tags r:id="rId6"/>
            </p:custDataLst>
          </p:nvPr>
        </p:nvSpPr>
        <p:spPr>
          <a:xfrm>
            <a:off x="4511675" y="6356985"/>
            <a:ext cx="2736850" cy="481330"/>
          </a:xfrm>
          <a:prstGeom prst="rect">
            <a:avLst/>
          </a:prstGeom>
          <a:noFill/>
          <a:ln w="6350">
            <a:noFill/>
          </a:ln>
        </p:spPr>
        <p:style>
          <a:lnRef idx="0">
            <a:schemeClr val="accent1"/>
          </a:lnRef>
          <a:fillRef idx="0">
            <a:schemeClr val="accen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noAutofit/>
          </a:bodyPr>
          <a:lstStyle/>
          <a:p>
            <a:pPr algn="just"/>
            <a:r>
              <a:rPr lang="en-US" altLang="zh-CN" kern="100">
                <a:latin typeface="汉仪春然手书简" panose="00020600040101010101" charset="-122"/>
                <a:ea typeface="汉仪春然手书简" panose="00020600040101010101" charset="-122"/>
                <a:cs typeface="汉仪春然手书简" panose="00020600040101010101" charset="-122"/>
                <a:sym typeface="Times New Roman" panose="02020603050405020304"/>
              </a:rPr>
              <a:t>企业值得信赖的数据专家</a:t>
            </a:r>
            <a:endParaRPr lang="en-US" altLang="zh-CN" kern="100">
              <a:latin typeface="汉仪春然手书简" panose="00020600040101010101" charset="-122"/>
              <a:ea typeface="汉仪春然手书简" panose="00020600040101010101" charset="-122"/>
              <a:cs typeface="汉仪春然手书简" panose="00020600040101010101" charset="-122"/>
              <a:sym typeface="Times New Roman" panose="02020603050405020304"/>
            </a:endParaRPr>
          </a:p>
        </p:txBody>
      </p:sp>
      <p:sp>
        <p:nvSpPr>
          <p:cNvPr id="14" name="等腰三角形 13"/>
          <p:cNvSpPr/>
          <p:nvPr>
            <p:custDataLst>
              <p:tags r:id="rId7"/>
            </p:custDataLst>
          </p:nvPr>
        </p:nvSpPr>
        <p:spPr>
          <a:xfrm rot="13939000">
            <a:off x="9389606" y="3933056"/>
            <a:ext cx="210826" cy="616262"/>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5" name="Freeform 1640"/>
          <p:cNvSpPr>
            <a:spLocks noEditPoints="1"/>
          </p:cNvSpPr>
          <p:nvPr>
            <p:custDataLst>
              <p:tags r:id="rId8"/>
            </p:custDataLst>
          </p:nvPr>
        </p:nvSpPr>
        <p:spPr bwMode="auto">
          <a:xfrm>
            <a:off x="3121736" y="3738143"/>
            <a:ext cx="2336012" cy="1483894"/>
          </a:xfrm>
          <a:custGeom>
            <a:avLst/>
            <a:gdLst>
              <a:gd name="T0" fmla="*/ 168 w 180"/>
              <a:gd name="T1" fmla="*/ 0 h 114"/>
              <a:gd name="T2" fmla="*/ 12 w 180"/>
              <a:gd name="T3" fmla="*/ 0 h 114"/>
              <a:gd name="T4" fmla="*/ 0 w 180"/>
              <a:gd name="T5" fmla="*/ 12 h 114"/>
              <a:gd name="T6" fmla="*/ 0 w 180"/>
              <a:gd name="T7" fmla="*/ 90 h 114"/>
              <a:gd name="T8" fmla="*/ 12 w 180"/>
              <a:gd name="T9" fmla="*/ 102 h 114"/>
              <a:gd name="T10" fmla="*/ 78 w 180"/>
              <a:gd name="T11" fmla="*/ 102 h 114"/>
              <a:gd name="T12" fmla="*/ 78 w 180"/>
              <a:gd name="T13" fmla="*/ 108 h 114"/>
              <a:gd name="T14" fmla="*/ 66 w 180"/>
              <a:gd name="T15" fmla="*/ 108 h 114"/>
              <a:gd name="T16" fmla="*/ 60 w 180"/>
              <a:gd name="T17" fmla="*/ 114 h 114"/>
              <a:gd name="T18" fmla="*/ 120 w 180"/>
              <a:gd name="T19" fmla="*/ 114 h 114"/>
              <a:gd name="T20" fmla="*/ 114 w 180"/>
              <a:gd name="T21" fmla="*/ 108 h 114"/>
              <a:gd name="T22" fmla="*/ 102 w 180"/>
              <a:gd name="T23" fmla="*/ 108 h 114"/>
              <a:gd name="T24" fmla="*/ 102 w 180"/>
              <a:gd name="T25" fmla="*/ 102 h 114"/>
              <a:gd name="T26" fmla="*/ 168 w 180"/>
              <a:gd name="T27" fmla="*/ 102 h 114"/>
              <a:gd name="T28" fmla="*/ 180 w 180"/>
              <a:gd name="T29" fmla="*/ 90 h 114"/>
              <a:gd name="T30" fmla="*/ 180 w 180"/>
              <a:gd name="T31" fmla="*/ 12 h 114"/>
              <a:gd name="T32" fmla="*/ 168 w 180"/>
              <a:gd name="T33" fmla="*/ 0 h 114"/>
              <a:gd name="T34" fmla="*/ 174 w 180"/>
              <a:gd name="T35" fmla="*/ 90 h 114"/>
              <a:gd name="T36" fmla="*/ 168 w 180"/>
              <a:gd name="T37" fmla="*/ 96 h 114"/>
              <a:gd name="T38" fmla="*/ 12 w 180"/>
              <a:gd name="T39" fmla="*/ 96 h 114"/>
              <a:gd name="T40" fmla="*/ 6 w 180"/>
              <a:gd name="T41" fmla="*/ 90 h 114"/>
              <a:gd name="T42" fmla="*/ 6 w 180"/>
              <a:gd name="T43" fmla="*/ 12 h 114"/>
              <a:gd name="T44" fmla="*/ 12 w 180"/>
              <a:gd name="T45" fmla="*/ 6 h 114"/>
              <a:gd name="T46" fmla="*/ 168 w 180"/>
              <a:gd name="T47" fmla="*/ 6 h 114"/>
              <a:gd name="T48" fmla="*/ 174 w 180"/>
              <a:gd name="T49" fmla="*/ 12 h 114"/>
              <a:gd name="T50" fmla="*/ 174 w 180"/>
              <a:gd name="T5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0" h="114">
                <a:moveTo>
                  <a:pt x="168" y="0"/>
                </a:moveTo>
                <a:cubicBezTo>
                  <a:pt x="12" y="0"/>
                  <a:pt x="12" y="0"/>
                  <a:pt x="12" y="0"/>
                </a:cubicBezTo>
                <a:cubicBezTo>
                  <a:pt x="5" y="0"/>
                  <a:pt x="0" y="5"/>
                  <a:pt x="0" y="12"/>
                </a:cubicBezTo>
                <a:cubicBezTo>
                  <a:pt x="0" y="90"/>
                  <a:pt x="0" y="90"/>
                  <a:pt x="0" y="90"/>
                </a:cubicBezTo>
                <a:cubicBezTo>
                  <a:pt x="0" y="97"/>
                  <a:pt x="5" y="102"/>
                  <a:pt x="12" y="102"/>
                </a:cubicBezTo>
                <a:cubicBezTo>
                  <a:pt x="78" y="102"/>
                  <a:pt x="78" y="102"/>
                  <a:pt x="78" y="102"/>
                </a:cubicBezTo>
                <a:cubicBezTo>
                  <a:pt x="78" y="108"/>
                  <a:pt x="78" y="108"/>
                  <a:pt x="78" y="108"/>
                </a:cubicBezTo>
                <a:cubicBezTo>
                  <a:pt x="66" y="108"/>
                  <a:pt x="66" y="108"/>
                  <a:pt x="66" y="108"/>
                </a:cubicBezTo>
                <a:cubicBezTo>
                  <a:pt x="60" y="108"/>
                  <a:pt x="60" y="114"/>
                  <a:pt x="60" y="114"/>
                </a:cubicBezTo>
                <a:cubicBezTo>
                  <a:pt x="120" y="114"/>
                  <a:pt x="120" y="114"/>
                  <a:pt x="120" y="114"/>
                </a:cubicBezTo>
                <a:cubicBezTo>
                  <a:pt x="120" y="108"/>
                  <a:pt x="114" y="108"/>
                  <a:pt x="114" y="108"/>
                </a:cubicBezTo>
                <a:cubicBezTo>
                  <a:pt x="102" y="108"/>
                  <a:pt x="102" y="108"/>
                  <a:pt x="102" y="108"/>
                </a:cubicBezTo>
                <a:cubicBezTo>
                  <a:pt x="102" y="102"/>
                  <a:pt x="102" y="102"/>
                  <a:pt x="102" y="102"/>
                </a:cubicBezTo>
                <a:cubicBezTo>
                  <a:pt x="168" y="102"/>
                  <a:pt x="168" y="102"/>
                  <a:pt x="168" y="102"/>
                </a:cubicBezTo>
                <a:cubicBezTo>
                  <a:pt x="175" y="102"/>
                  <a:pt x="180" y="97"/>
                  <a:pt x="180" y="90"/>
                </a:cubicBezTo>
                <a:cubicBezTo>
                  <a:pt x="180" y="12"/>
                  <a:pt x="180" y="12"/>
                  <a:pt x="180" y="12"/>
                </a:cubicBezTo>
                <a:cubicBezTo>
                  <a:pt x="180" y="5"/>
                  <a:pt x="175" y="0"/>
                  <a:pt x="168" y="0"/>
                </a:cubicBezTo>
                <a:moveTo>
                  <a:pt x="174" y="90"/>
                </a:moveTo>
                <a:cubicBezTo>
                  <a:pt x="174" y="93"/>
                  <a:pt x="171" y="96"/>
                  <a:pt x="168" y="96"/>
                </a:cubicBezTo>
                <a:cubicBezTo>
                  <a:pt x="12" y="96"/>
                  <a:pt x="12" y="96"/>
                  <a:pt x="12" y="96"/>
                </a:cubicBezTo>
                <a:cubicBezTo>
                  <a:pt x="9" y="96"/>
                  <a:pt x="6" y="93"/>
                  <a:pt x="6" y="90"/>
                </a:cubicBezTo>
                <a:cubicBezTo>
                  <a:pt x="6" y="12"/>
                  <a:pt x="6" y="12"/>
                  <a:pt x="6" y="12"/>
                </a:cubicBezTo>
                <a:cubicBezTo>
                  <a:pt x="6" y="9"/>
                  <a:pt x="9" y="6"/>
                  <a:pt x="12" y="6"/>
                </a:cubicBezTo>
                <a:cubicBezTo>
                  <a:pt x="168" y="6"/>
                  <a:pt x="168" y="6"/>
                  <a:pt x="168" y="6"/>
                </a:cubicBezTo>
                <a:cubicBezTo>
                  <a:pt x="171" y="6"/>
                  <a:pt x="174" y="9"/>
                  <a:pt x="174" y="12"/>
                </a:cubicBezTo>
                <a:lnTo>
                  <a:pt x="174" y="90"/>
                </a:lnTo>
                <a:close/>
              </a:path>
            </a:pathLst>
          </a:custGeom>
          <a:solidFill>
            <a:schemeClr val="accent1"/>
          </a:solidFill>
          <a:ln>
            <a:noFill/>
          </a:ln>
        </p:spPr>
        <p:txBody>
          <a:bodyPr vert="horz" wrap="square" lIns="91440" tIns="45720" rIns="91440" bIns="45720" numCol="1" anchor="t" anchorCtr="0" compatLnSpc="1"/>
          <a:p>
            <a:endParaRPr lang="zh-CN" altLang="en-US">
              <a:cs typeface="+mn-ea"/>
              <a:sym typeface="+mn-lt"/>
            </a:endParaRPr>
          </a:p>
        </p:txBody>
      </p:sp>
      <p:sp>
        <p:nvSpPr>
          <p:cNvPr id="16" name="Freeform 1634"/>
          <p:cNvSpPr>
            <a:spLocks noEditPoints="1"/>
          </p:cNvSpPr>
          <p:nvPr>
            <p:custDataLst>
              <p:tags r:id="rId9"/>
            </p:custDataLst>
          </p:nvPr>
        </p:nvSpPr>
        <p:spPr bwMode="auto">
          <a:xfrm>
            <a:off x="8855133" y="4350499"/>
            <a:ext cx="264345" cy="494484"/>
          </a:xfrm>
          <a:custGeom>
            <a:avLst/>
            <a:gdLst>
              <a:gd name="T0" fmla="*/ 81 w 96"/>
              <a:gd name="T1" fmla="*/ 0 h 180"/>
              <a:gd name="T2" fmla="*/ 15 w 96"/>
              <a:gd name="T3" fmla="*/ 0 h 180"/>
              <a:gd name="T4" fmla="*/ 0 w 96"/>
              <a:gd name="T5" fmla="*/ 15 h 180"/>
              <a:gd name="T6" fmla="*/ 0 w 96"/>
              <a:gd name="T7" fmla="*/ 165 h 180"/>
              <a:gd name="T8" fmla="*/ 15 w 96"/>
              <a:gd name="T9" fmla="*/ 180 h 180"/>
              <a:gd name="T10" fmla="*/ 81 w 96"/>
              <a:gd name="T11" fmla="*/ 180 h 180"/>
              <a:gd name="T12" fmla="*/ 96 w 96"/>
              <a:gd name="T13" fmla="*/ 165 h 180"/>
              <a:gd name="T14" fmla="*/ 96 w 96"/>
              <a:gd name="T15" fmla="*/ 15 h 180"/>
              <a:gd name="T16" fmla="*/ 81 w 96"/>
              <a:gd name="T17" fmla="*/ 0 h 180"/>
              <a:gd name="T18" fmla="*/ 39 w 96"/>
              <a:gd name="T19" fmla="*/ 12 h 180"/>
              <a:gd name="T20" fmla="*/ 57 w 96"/>
              <a:gd name="T21" fmla="*/ 12 h 180"/>
              <a:gd name="T22" fmla="*/ 60 w 96"/>
              <a:gd name="T23" fmla="*/ 15 h 180"/>
              <a:gd name="T24" fmla="*/ 57 w 96"/>
              <a:gd name="T25" fmla="*/ 18 h 180"/>
              <a:gd name="T26" fmla="*/ 39 w 96"/>
              <a:gd name="T27" fmla="*/ 18 h 180"/>
              <a:gd name="T28" fmla="*/ 36 w 96"/>
              <a:gd name="T29" fmla="*/ 15 h 180"/>
              <a:gd name="T30" fmla="*/ 39 w 96"/>
              <a:gd name="T31" fmla="*/ 12 h 180"/>
              <a:gd name="T32" fmla="*/ 48 w 96"/>
              <a:gd name="T33" fmla="*/ 174 h 180"/>
              <a:gd name="T34" fmla="*/ 39 w 96"/>
              <a:gd name="T35" fmla="*/ 165 h 180"/>
              <a:gd name="T36" fmla="*/ 48 w 96"/>
              <a:gd name="T37" fmla="*/ 156 h 180"/>
              <a:gd name="T38" fmla="*/ 57 w 96"/>
              <a:gd name="T39" fmla="*/ 165 h 180"/>
              <a:gd name="T40" fmla="*/ 48 w 96"/>
              <a:gd name="T41" fmla="*/ 174 h 180"/>
              <a:gd name="T42" fmla="*/ 90 w 96"/>
              <a:gd name="T43" fmla="*/ 150 h 180"/>
              <a:gd name="T44" fmla="*/ 6 w 96"/>
              <a:gd name="T45" fmla="*/ 150 h 180"/>
              <a:gd name="T46" fmla="*/ 6 w 96"/>
              <a:gd name="T47" fmla="*/ 30 h 180"/>
              <a:gd name="T48" fmla="*/ 90 w 96"/>
              <a:gd name="T49" fmla="*/ 30 h 180"/>
              <a:gd name="T50" fmla="*/ 90 w 96"/>
              <a:gd name="T51" fmla="*/ 150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6" h="180">
                <a:moveTo>
                  <a:pt x="81" y="0"/>
                </a:moveTo>
                <a:cubicBezTo>
                  <a:pt x="15" y="0"/>
                  <a:pt x="15" y="0"/>
                  <a:pt x="15" y="0"/>
                </a:cubicBezTo>
                <a:cubicBezTo>
                  <a:pt x="7" y="0"/>
                  <a:pt x="0" y="7"/>
                  <a:pt x="0" y="15"/>
                </a:cubicBezTo>
                <a:cubicBezTo>
                  <a:pt x="0" y="165"/>
                  <a:pt x="0" y="165"/>
                  <a:pt x="0" y="165"/>
                </a:cubicBezTo>
                <a:cubicBezTo>
                  <a:pt x="0" y="173"/>
                  <a:pt x="7" y="180"/>
                  <a:pt x="15" y="180"/>
                </a:cubicBezTo>
                <a:cubicBezTo>
                  <a:pt x="81" y="180"/>
                  <a:pt x="81" y="180"/>
                  <a:pt x="81" y="180"/>
                </a:cubicBezTo>
                <a:cubicBezTo>
                  <a:pt x="89" y="180"/>
                  <a:pt x="96" y="173"/>
                  <a:pt x="96" y="165"/>
                </a:cubicBezTo>
                <a:cubicBezTo>
                  <a:pt x="96" y="15"/>
                  <a:pt x="96" y="15"/>
                  <a:pt x="96" y="15"/>
                </a:cubicBezTo>
                <a:cubicBezTo>
                  <a:pt x="96" y="7"/>
                  <a:pt x="89" y="0"/>
                  <a:pt x="81" y="0"/>
                </a:cubicBezTo>
                <a:moveTo>
                  <a:pt x="39" y="12"/>
                </a:moveTo>
                <a:cubicBezTo>
                  <a:pt x="57" y="12"/>
                  <a:pt x="57" y="12"/>
                  <a:pt x="57" y="12"/>
                </a:cubicBezTo>
                <a:cubicBezTo>
                  <a:pt x="59" y="12"/>
                  <a:pt x="60" y="13"/>
                  <a:pt x="60" y="15"/>
                </a:cubicBezTo>
                <a:cubicBezTo>
                  <a:pt x="60" y="17"/>
                  <a:pt x="59" y="18"/>
                  <a:pt x="57" y="18"/>
                </a:cubicBezTo>
                <a:cubicBezTo>
                  <a:pt x="39" y="18"/>
                  <a:pt x="39" y="18"/>
                  <a:pt x="39" y="18"/>
                </a:cubicBezTo>
                <a:cubicBezTo>
                  <a:pt x="37" y="18"/>
                  <a:pt x="36" y="17"/>
                  <a:pt x="36" y="15"/>
                </a:cubicBezTo>
                <a:cubicBezTo>
                  <a:pt x="36" y="13"/>
                  <a:pt x="37" y="12"/>
                  <a:pt x="39" y="12"/>
                </a:cubicBezTo>
                <a:moveTo>
                  <a:pt x="48" y="174"/>
                </a:moveTo>
                <a:cubicBezTo>
                  <a:pt x="43" y="174"/>
                  <a:pt x="39" y="170"/>
                  <a:pt x="39" y="165"/>
                </a:cubicBezTo>
                <a:cubicBezTo>
                  <a:pt x="39" y="160"/>
                  <a:pt x="43" y="156"/>
                  <a:pt x="48" y="156"/>
                </a:cubicBezTo>
                <a:cubicBezTo>
                  <a:pt x="53" y="156"/>
                  <a:pt x="57" y="160"/>
                  <a:pt x="57" y="165"/>
                </a:cubicBezTo>
                <a:cubicBezTo>
                  <a:pt x="57" y="170"/>
                  <a:pt x="53" y="174"/>
                  <a:pt x="48" y="174"/>
                </a:cubicBezTo>
                <a:moveTo>
                  <a:pt x="90" y="150"/>
                </a:moveTo>
                <a:cubicBezTo>
                  <a:pt x="6" y="150"/>
                  <a:pt x="6" y="150"/>
                  <a:pt x="6" y="150"/>
                </a:cubicBezTo>
                <a:cubicBezTo>
                  <a:pt x="6" y="30"/>
                  <a:pt x="6" y="30"/>
                  <a:pt x="6" y="30"/>
                </a:cubicBezTo>
                <a:cubicBezTo>
                  <a:pt x="90" y="30"/>
                  <a:pt x="90" y="30"/>
                  <a:pt x="90" y="30"/>
                </a:cubicBezTo>
                <a:lnTo>
                  <a:pt x="90" y="150"/>
                </a:lnTo>
                <a:close/>
              </a:path>
            </a:pathLst>
          </a:custGeom>
          <a:solidFill>
            <a:schemeClr val="accent1"/>
          </a:solidFill>
          <a:ln>
            <a:noFill/>
          </a:ln>
        </p:spPr>
        <p:txBody>
          <a:bodyPr vert="horz" wrap="square" lIns="91440" tIns="45720" rIns="91440" bIns="45720" numCol="1" anchor="t" anchorCtr="0" compatLnSpc="1"/>
          <a:p>
            <a:endParaRPr lang="zh-CN" altLang="en-US">
              <a:cs typeface="+mn-ea"/>
              <a:sym typeface="+mn-lt"/>
            </a:endParaRPr>
          </a:p>
        </p:txBody>
      </p:sp>
      <p:sp>
        <p:nvSpPr>
          <p:cNvPr id="17" name="椭圆 16"/>
          <p:cNvSpPr/>
          <p:nvPr>
            <p:custDataLst>
              <p:tags r:id="rId10"/>
            </p:custDataLst>
          </p:nvPr>
        </p:nvSpPr>
        <p:spPr>
          <a:xfrm>
            <a:off x="9241374" y="2988392"/>
            <a:ext cx="1617686" cy="161768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aphicFrame>
        <p:nvGraphicFramePr>
          <p:cNvPr id="22" name="图表 21"/>
          <p:cNvGraphicFramePr/>
          <p:nvPr>
            <p:custDataLst>
              <p:tags r:id="rId11"/>
            </p:custDataLst>
          </p:nvPr>
        </p:nvGraphicFramePr>
        <p:xfrm>
          <a:off x="8747852" y="2926659"/>
          <a:ext cx="2604731" cy="1736488"/>
        </p:xfrm>
        <a:graphic>
          <a:graphicData uri="http://schemas.openxmlformats.org/drawingml/2006/chart">
            <c:chart xmlns:c="http://schemas.openxmlformats.org/drawingml/2006/chart" xmlns:r="http://schemas.openxmlformats.org/officeDocument/2006/relationships" r:id="rId1"/>
          </a:graphicData>
        </a:graphic>
      </p:graphicFrame>
      <p:sp>
        <p:nvSpPr>
          <p:cNvPr id="23" name="文本框 50"/>
          <p:cNvSpPr txBox="1"/>
          <p:nvPr>
            <p:custDataLst>
              <p:tags r:id="rId12"/>
            </p:custDataLst>
          </p:nvPr>
        </p:nvSpPr>
        <p:spPr>
          <a:xfrm>
            <a:off x="3381085" y="4218589"/>
            <a:ext cx="1652573" cy="306705"/>
          </a:xfrm>
          <a:prstGeom prst="rect">
            <a:avLst/>
          </a:prstGeom>
          <a:noFill/>
          <a:effectLst/>
        </p:spPr>
        <p:txBody>
          <a:bodyPr wrap="square" rtlCol="0">
            <a:spAutoFit/>
          </a:bodyPr>
          <a:p>
            <a:pPr algn="ctr"/>
            <a:r>
              <a:rPr sz="1400" b="1" dirty="0">
                <a:solidFill>
                  <a:schemeClr val="accent2"/>
                </a:solidFill>
                <a:cs typeface="+mn-ea"/>
                <a:sym typeface="+mn-lt"/>
              </a:rPr>
              <a:t>应用场景</a:t>
            </a:r>
            <a:endParaRPr sz="1400" b="1" dirty="0">
              <a:solidFill>
                <a:schemeClr val="accent2"/>
              </a:solidFill>
              <a:cs typeface="+mn-ea"/>
              <a:sym typeface="+mn-lt"/>
            </a:endParaRPr>
          </a:p>
        </p:txBody>
      </p:sp>
      <p:sp>
        <p:nvSpPr>
          <p:cNvPr id="24" name="文本框 51"/>
          <p:cNvSpPr txBox="1"/>
          <p:nvPr>
            <p:custDataLst>
              <p:tags r:id="rId13"/>
            </p:custDataLst>
          </p:nvPr>
        </p:nvSpPr>
        <p:spPr>
          <a:xfrm>
            <a:off x="8108171" y="4936209"/>
            <a:ext cx="1652573" cy="306705"/>
          </a:xfrm>
          <a:prstGeom prst="rect">
            <a:avLst/>
          </a:prstGeom>
          <a:noFill/>
          <a:effectLst/>
        </p:spPr>
        <p:txBody>
          <a:bodyPr wrap="square" rtlCol="0">
            <a:spAutoFit/>
          </a:bodyPr>
          <a:p>
            <a:pPr algn="ctr"/>
            <a:r>
              <a:rPr lang="zh-CN" altLang="en-US" sz="1400" b="1" dirty="0">
                <a:solidFill>
                  <a:schemeClr val="accent2"/>
                </a:solidFill>
                <a:cs typeface="+mn-ea"/>
                <a:sym typeface="+mn-lt"/>
              </a:rPr>
              <a:t>产品特点</a:t>
            </a:r>
            <a:endParaRPr lang="zh-CN" altLang="en-US" sz="1400" b="1" dirty="0">
              <a:solidFill>
                <a:schemeClr val="accent2"/>
              </a:solidFill>
              <a:cs typeface="+mn-ea"/>
              <a:sym typeface="+mn-lt"/>
            </a:endParaRPr>
          </a:p>
        </p:txBody>
      </p:sp>
      <p:grpSp>
        <p:nvGrpSpPr>
          <p:cNvPr id="25" name="组合 24"/>
          <p:cNvGrpSpPr/>
          <p:nvPr/>
        </p:nvGrpSpPr>
        <p:grpSpPr>
          <a:xfrm>
            <a:off x="6528293" y="3884102"/>
            <a:ext cx="701333" cy="839761"/>
            <a:chOff x="4958101" y="2781301"/>
            <a:chExt cx="549220" cy="657624"/>
          </a:xfrm>
          <a:solidFill>
            <a:schemeClr val="accent1"/>
          </a:solidFill>
        </p:grpSpPr>
        <p:sp>
          <p:nvSpPr>
            <p:cNvPr id="26" name="圆角矩形 25"/>
            <p:cNvSpPr/>
            <p:nvPr>
              <p:custDataLst>
                <p:tags r:id="rId14"/>
              </p:custDataLst>
            </p:nvPr>
          </p:nvSpPr>
          <p:spPr>
            <a:xfrm>
              <a:off x="4958101" y="2781301"/>
              <a:ext cx="549220" cy="635620"/>
            </a:xfrm>
            <a:prstGeom prst="roundRect">
              <a:avLst>
                <a:gd name="adj" fmla="val 2714"/>
              </a:avLst>
            </a:prstGeom>
            <a:grpFill/>
            <a:ln w="539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27" name="椭圆 26"/>
            <p:cNvSpPr/>
            <p:nvPr>
              <p:custDataLst>
                <p:tags r:id="rId15"/>
              </p:custDataLst>
            </p:nvPr>
          </p:nvSpPr>
          <p:spPr>
            <a:xfrm>
              <a:off x="5216137" y="3393206"/>
              <a:ext cx="45719" cy="4571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grpSp>
        <p:nvGrpSpPr>
          <p:cNvPr id="28" name="组合 27"/>
          <p:cNvGrpSpPr/>
          <p:nvPr/>
        </p:nvGrpSpPr>
        <p:grpSpPr>
          <a:xfrm>
            <a:off x="6250403" y="1909018"/>
            <a:ext cx="2604731" cy="1877198"/>
            <a:chOff x="4740483" y="1234596"/>
            <a:chExt cx="2039787" cy="1470050"/>
          </a:xfrm>
          <a:solidFill>
            <a:schemeClr val="bg1">
              <a:lumMod val="85000"/>
            </a:schemeClr>
          </a:solidFill>
        </p:grpSpPr>
        <p:grpSp>
          <p:nvGrpSpPr>
            <p:cNvPr id="29" name="组合 28"/>
            <p:cNvGrpSpPr/>
            <p:nvPr/>
          </p:nvGrpSpPr>
          <p:grpSpPr>
            <a:xfrm>
              <a:off x="4740483" y="1234596"/>
              <a:ext cx="2039787" cy="1359859"/>
              <a:chOff x="4424175" y="1399819"/>
              <a:chExt cx="2039787" cy="1359859"/>
            </a:xfrm>
            <a:grpFill/>
          </p:grpSpPr>
          <p:sp>
            <p:nvSpPr>
              <p:cNvPr id="31" name="椭圆 30"/>
              <p:cNvSpPr/>
              <p:nvPr>
                <p:custDataLst>
                  <p:tags r:id="rId16"/>
                </p:custDataLst>
              </p:nvPr>
            </p:nvSpPr>
            <p:spPr>
              <a:xfrm>
                <a:off x="4810655" y="1446335"/>
                <a:ext cx="1266824" cy="12668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aphicFrame>
            <p:nvGraphicFramePr>
              <p:cNvPr id="32" name="图表 31"/>
              <p:cNvGraphicFramePr/>
              <p:nvPr>
                <p:custDataLst>
                  <p:tags r:id="rId17"/>
                </p:custDataLst>
              </p:nvPr>
            </p:nvGraphicFramePr>
            <p:xfrm>
              <a:off x="4424175" y="1399819"/>
              <a:ext cx="2039787" cy="1359859"/>
            </p:xfrm>
            <a:graphic>
              <a:graphicData uri="http://schemas.openxmlformats.org/drawingml/2006/chart">
                <c:chart xmlns:c="http://schemas.openxmlformats.org/drawingml/2006/chart" xmlns:r="http://schemas.openxmlformats.org/officeDocument/2006/relationships" r:id="rId2"/>
              </a:graphicData>
            </a:graphic>
          </p:graphicFrame>
        </p:grpSp>
        <p:sp>
          <p:nvSpPr>
            <p:cNvPr id="30" name="等腰三角形 29"/>
            <p:cNvSpPr/>
            <p:nvPr>
              <p:custDataLst>
                <p:tags r:id="rId18"/>
              </p:custDataLst>
            </p:nvPr>
          </p:nvSpPr>
          <p:spPr>
            <a:xfrm rot="12736232">
              <a:off x="5424771" y="2222046"/>
              <a:ext cx="165100" cy="482600"/>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pSp>
      <p:sp>
        <p:nvSpPr>
          <p:cNvPr id="34" name="等腰三角形 33"/>
          <p:cNvSpPr/>
          <p:nvPr>
            <p:custDataLst>
              <p:tags r:id="rId19"/>
            </p:custDataLst>
          </p:nvPr>
        </p:nvSpPr>
        <p:spPr>
          <a:xfrm rot="7157902">
            <a:off x="2740660" y="3661410"/>
            <a:ext cx="210820" cy="615950"/>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35" name="椭圆 34"/>
          <p:cNvSpPr/>
          <p:nvPr>
            <p:custDataLst>
              <p:tags r:id="rId20"/>
            </p:custDataLst>
          </p:nvPr>
        </p:nvSpPr>
        <p:spPr>
          <a:xfrm>
            <a:off x="754380" y="2415540"/>
            <a:ext cx="2250440" cy="225044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graphicFrame>
        <p:nvGraphicFramePr>
          <p:cNvPr id="36" name="图表 35"/>
          <p:cNvGraphicFramePr/>
          <p:nvPr>
            <p:custDataLst>
              <p:tags r:id="rId21"/>
            </p:custDataLst>
          </p:nvPr>
        </p:nvGraphicFramePr>
        <p:xfrm>
          <a:off x="182880" y="2415540"/>
          <a:ext cx="3375025" cy="2250440"/>
        </p:xfrm>
        <a:graphic>
          <a:graphicData uri="http://schemas.openxmlformats.org/drawingml/2006/chart">
            <c:chart xmlns:c="http://schemas.openxmlformats.org/drawingml/2006/chart" xmlns:r="http://schemas.openxmlformats.org/officeDocument/2006/relationships" r:id="rId3"/>
          </a:graphicData>
        </a:graphic>
      </p:graphicFrame>
      <p:sp>
        <p:nvSpPr>
          <p:cNvPr id="37" name="文本框 24"/>
          <p:cNvSpPr txBox="1"/>
          <p:nvPr>
            <p:custDataLst>
              <p:tags r:id="rId22"/>
            </p:custDataLst>
          </p:nvPr>
        </p:nvSpPr>
        <p:spPr>
          <a:xfrm>
            <a:off x="6061792" y="4829019"/>
            <a:ext cx="1652573" cy="306705"/>
          </a:xfrm>
          <a:prstGeom prst="rect">
            <a:avLst/>
          </a:prstGeom>
          <a:noFill/>
          <a:effectLst/>
        </p:spPr>
        <p:txBody>
          <a:bodyPr wrap="square" rtlCol="0">
            <a:spAutoFit/>
          </a:bodyPr>
          <a:p>
            <a:pPr algn="ctr"/>
            <a:r>
              <a:rPr sz="1400" b="1" dirty="0">
                <a:solidFill>
                  <a:schemeClr val="accent2"/>
                </a:solidFill>
                <a:cs typeface="+mn-ea"/>
                <a:sym typeface="+mn-lt"/>
              </a:rPr>
              <a:t>产品优势</a:t>
            </a:r>
            <a:endParaRPr sz="1400" b="1" dirty="0">
              <a:solidFill>
                <a:schemeClr val="accent2"/>
              </a:solidFill>
              <a:cs typeface="+mn-ea"/>
              <a:sym typeface="+mn-lt"/>
            </a:endParaRPr>
          </a:p>
        </p:txBody>
      </p:sp>
      <p:sp>
        <p:nvSpPr>
          <p:cNvPr id="38" name="文本框 25"/>
          <p:cNvSpPr txBox="1"/>
          <p:nvPr>
            <p:custDataLst>
              <p:tags r:id="rId23"/>
            </p:custDataLst>
          </p:nvPr>
        </p:nvSpPr>
        <p:spPr>
          <a:xfrm>
            <a:off x="3156853" y="5359991"/>
            <a:ext cx="6557870" cy="368300"/>
          </a:xfrm>
          <a:prstGeom prst="rect">
            <a:avLst/>
          </a:prstGeom>
          <a:solidFill>
            <a:schemeClr val="accent1"/>
          </a:solidFill>
          <a:effectLst/>
        </p:spPr>
        <p:txBody>
          <a:bodyPr wrap="square" rtlCol="0">
            <a:spAutoFit/>
          </a:bodyPr>
          <a:p>
            <a:pPr algn="ctr"/>
            <a:r>
              <a:rPr lang="zh-CN" altLang="en-US" b="1" dirty="0">
                <a:solidFill>
                  <a:schemeClr val="bg1"/>
                </a:solidFill>
                <a:cs typeface="+mn-ea"/>
                <a:sym typeface="+mn-lt"/>
              </a:rPr>
              <a:t>数字化赋能与改造服务</a:t>
            </a:r>
            <a:endParaRPr lang="zh-CN" altLang="en-US" b="1" dirty="0">
              <a:solidFill>
                <a:schemeClr val="bg1"/>
              </a:solidFill>
              <a:cs typeface="+mn-ea"/>
              <a:sym typeface="+mn-lt"/>
            </a:endParaRPr>
          </a:p>
        </p:txBody>
      </p:sp>
      <p:sp>
        <p:nvSpPr>
          <p:cNvPr id="41" name="矩形 40"/>
          <p:cNvSpPr/>
          <p:nvPr>
            <p:custDataLst>
              <p:tags r:id="rId24"/>
            </p:custDataLst>
          </p:nvPr>
        </p:nvSpPr>
        <p:spPr>
          <a:xfrm>
            <a:off x="3166115" y="5827332"/>
            <a:ext cx="6548608" cy="551815"/>
          </a:xfrm>
          <a:prstGeom prst="rect">
            <a:avLst/>
          </a:prstGeom>
        </p:spPr>
        <p:txBody>
          <a:bodyPr wrap="square" lIns="68578" tIns="34289" rIns="68578" bIns="34289">
            <a:spAutoFit/>
          </a:bodyPr>
          <a:p>
            <a:pPr>
              <a:lnSpc>
                <a:spcPct val="150000"/>
              </a:lnSpc>
              <a:defRPr/>
            </a:pPr>
            <a:r>
              <a:rPr sz="1050" dirty="0">
                <a:solidFill>
                  <a:schemeClr val="bg1">
                    <a:lumMod val="65000"/>
                  </a:schemeClr>
                </a:solidFill>
                <a:cs typeface="+mn-ea"/>
                <a:sym typeface="+mn-lt"/>
              </a:rPr>
              <a:t>我们的数字化赋能与改造服务专注于为中小企业提供全面的数字化解决方案，帮助客户实现数字化转型，提升企业效率和竞争力。</a:t>
            </a:r>
            <a:endParaRPr sz="1050" dirty="0">
              <a:solidFill>
                <a:schemeClr val="bg1">
                  <a:lumMod val="65000"/>
                </a:schemeClr>
              </a:solidFill>
              <a:cs typeface="+mn-ea"/>
              <a:sym typeface="+mn-lt"/>
            </a:endParaRPr>
          </a:p>
        </p:txBody>
      </p:sp>
      <p:sp>
        <p:nvSpPr>
          <p:cNvPr id="5" name="文本框 4"/>
          <p:cNvSpPr txBox="1"/>
          <p:nvPr/>
        </p:nvSpPr>
        <p:spPr>
          <a:xfrm>
            <a:off x="9186545" y="3554095"/>
            <a:ext cx="1540510" cy="657860"/>
          </a:xfrm>
          <a:prstGeom prst="rect">
            <a:avLst/>
          </a:prstGeom>
          <a:noFill/>
        </p:spPr>
        <p:txBody>
          <a:bodyPr wrap="square" rtlCol="0">
            <a:noAutofit/>
          </a:bodyPr>
          <a:p>
            <a:pPr algn="l">
              <a:buClrTx/>
              <a:buSzTx/>
              <a:buFontTx/>
            </a:pPr>
            <a:r>
              <a:rPr lang="zh-CN" altLang="en-US" sz="1200">
                <a:effectLst>
                  <a:outerShdw blurRad="38100" dist="19050" dir="2700000" algn="tl" rotWithShape="0">
                    <a:schemeClr val="dk1">
                      <a:alpha val="40000"/>
                    </a:schemeClr>
                  </a:outerShdw>
                </a:effectLst>
              </a:rPr>
              <a:t>    全面覆盖</a:t>
            </a:r>
            <a:endParaRPr lang="zh-CN" altLang="en-US" sz="1200">
              <a:effectLst>
                <a:outerShdw blurRad="38100" dist="19050" dir="2700000" algn="tl" rotWithShape="0">
                  <a:schemeClr val="dk1">
                    <a:alpha val="40000"/>
                  </a:schemeClr>
                </a:outerShdw>
              </a:effectLst>
            </a:endParaRPr>
          </a:p>
          <a:p>
            <a:pPr algn="l">
              <a:buClrTx/>
              <a:buSzTx/>
              <a:buFontTx/>
            </a:pPr>
            <a:r>
              <a:rPr lang="zh-CN" altLang="en-US" sz="1200">
                <a:effectLst>
                  <a:outerShdw blurRad="38100" dist="19050" dir="2700000" algn="tl" rotWithShape="0">
                    <a:schemeClr val="dk1">
                      <a:alpha val="40000"/>
                    </a:schemeClr>
                  </a:outerShdw>
                </a:effectLst>
              </a:rPr>
              <a:t>           个性化定制</a:t>
            </a:r>
            <a:endParaRPr lang="zh-CN" altLang="en-US" sz="1200">
              <a:effectLst>
                <a:outerShdw blurRad="38100" dist="19050" dir="2700000" algn="tl" rotWithShape="0">
                  <a:schemeClr val="dk1">
                    <a:alpha val="40000"/>
                  </a:schemeClr>
                </a:outerShdw>
              </a:effectLst>
            </a:endParaRPr>
          </a:p>
          <a:p>
            <a:pPr algn="l">
              <a:buClrTx/>
              <a:buSzTx/>
              <a:buFontTx/>
            </a:pPr>
            <a:r>
              <a:rPr lang="zh-CN" altLang="en-US" sz="1200">
                <a:effectLst>
                  <a:outerShdw blurRad="38100" dist="19050" dir="2700000" algn="tl" rotWithShape="0">
                    <a:schemeClr val="dk1">
                      <a:alpha val="40000"/>
                    </a:schemeClr>
                  </a:outerShdw>
                </a:effectLst>
              </a:rPr>
              <a:t>                 持续支持</a:t>
            </a:r>
            <a:endParaRPr lang="zh-CN" altLang="en-US" sz="1200">
              <a:effectLst>
                <a:outerShdw blurRad="38100" dist="19050" dir="2700000" algn="tl" rotWithShape="0">
                  <a:schemeClr val="dk1">
                    <a:alpha val="40000"/>
                  </a:schemeClr>
                </a:outerShdw>
              </a:effectLst>
            </a:endParaRPr>
          </a:p>
        </p:txBody>
      </p:sp>
      <p:sp>
        <p:nvSpPr>
          <p:cNvPr id="4" name="文本框 3"/>
          <p:cNvSpPr txBox="1"/>
          <p:nvPr>
            <p:custDataLst>
              <p:tags r:id="rId25"/>
            </p:custDataLst>
          </p:nvPr>
        </p:nvSpPr>
        <p:spPr>
          <a:xfrm>
            <a:off x="6743700" y="2522855"/>
            <a:ext cx="1540510" cy="810895"/>
          </a:xfrm>
          <a:prstGeom prst="rect">
            <a:avLst/>
          </a:prstGeom>
          <a:noFill/>
        </p:spPr>
        <p:txBody>
          <a:bodyPr wrap="square" rtlCol="0">
            <a:noAutofit/>
            <a:scene3d>
              <a:camera prst="orthographicFront"/>
              <a:lightRig rig="threePt" dir="t"/>
            </a:scene3d>
          </a:bodyPr>
          <a:p>
            <a:r>
              <a:rPr lang="en-US" altLang="zh-CN" sz="1200">
                <a:ln/>
                <a:solidFill>
                  <a:schemeClr val="tx1"/>
                </a:solidFill>
                <a:effectLst>
                  <a:outerShdw blurRad="38100" dist="19050" dir="2700000" algn="tl" rotWithShape="0">
                    <a:schemeClr val="dk1">
                      <a:alpha val="40000"/>
                    </a:schemeClr>
                  </a:outerShdw>
                </a:effectLst>
              </a:rPr>
              <a:t>    </a:t>
            </a:r>
            <a:r>
              <a:rPr lang="zh-CN" altLang="en-US" sz="1200">
                <a:ln/>
                <a:solidFill>
                  <a:schemeClr val="tx1"/>
                </a:solidFill>
                <a:effectLst>
                  <a:outerShdw blurRad="38100" dist="19050" dir="2700000" algn="tl" rotWithShape="0">
                    <a:schemeClr val="dk1">
                      <a:alpha val="40000"/>
                    </a:schemeClr>
                  </a:outerShdw>
                </a:effectLst>
              </a:rPr>
              <a:t>提升效率</a:t>
            </a:r>
            <a:endParaRPr lang="zh-CN" altLang="en-US" sz="1200">
              <a:ln/>
              <a:solidFill>
                <a:schemeClr val="tx1"/>
              </a:solidFill>
              <a:effectLst>
                <a:outerShdw blurRad="38100" dist="19050" dir="2700000" algn="tl" rotWithShape="0">
                  <a:schemeClr val="dk1">
                    <a:alpha val="40000"/>
                  </a:schemeClr>
                </a:outerShdw>
              </a:effectLst>
            </a:endParaRPr>
          </a:p>
          <a:p>
            <a:r>
              <a:rPr lang="zh-CN" altLang="en-US" sz="1200">
                <a:ln/>
                <a:solidFill>
                  <a:schemeClr val="tx1"/>
                </a:solidFill>
                <a:effectLst>
                  <a:outerShdw blurRad="38100" dist="19050" dir="2700000" algn="tl" rotWithShape="0">
                    <a:schemeClr val="dk1">
                      <a:alpha val="40000"/>
                    </a:schemeClr>
                  </a:outerShdw>
                </a:effectLst>
              </a:rPr>
              <a:t>    </a:t>
            </a:r>
            <a:r>
              <a:rPr lang="en-US" altLang="zh-CN" sz="1200">
                <a:ln/>
                <a:solidFill>
                  <a:schemeClr val="tx1"/>
                </a:solidFill>
                <a:effectLst>
                  <a:outerShdw blurRad="38100" dist="19050" dir="2700000" algn="tl" rotWithShape="0">
                    <a:schemeClr val="dk1">
                      <a:alpha val="40000"/>
                    </a:schemeClr>
                  </a:outerShdw>
                </a:effectLst>
              </a:rPr>
              <a:t>         </a:t>
            </a:r>
            <a:r>
              <a:rPr lang="zh-CN" altLang="en-US" sz="1200">
                <a:ln/>
                <a:solidFill>
                  <a:schemeClr val="tx1"/>
                </a:solidFill>
                <a:effectLst>
                  <a:outerShdw blurRad="38100" dist="19050" dir="2700000" algn="tl" rotWithShape="0">
                    <a:schemeClr val="dk1">
                      <a:alpha val="40000"/>
                    </a:schemeClr>
                  </a:outerShdw>
                </a:effectLst>
              </a:rPr>
              <a:t>提高竞争力</a:t>
            </a:r>
            <a:endParaRPr lang="zh-CN" altLang="en-US" sz="1200">
              <a:ln/>
              <a:solidFill>
                <a:schemeClr val="tx1"/>
              </a:solidFill>
              <a:effectLst>
                <a:outerShdw blurRad="38100" dist="19050" dir="2700000" algn="tl" rotWithShape="0">
                  <a:schemeClr val="dk1">
                    <a:alpha val="40000"/>
                  </a:schemeClr>
                </a:outerShdw>
              </a:effectLst>
            </a:endParaRPr>
          </a:p>
          <a:p>
            <a:r>
              <a:rPr lang="zh-CN" altLang="en-US" sz="1200">
                <a:ln/>
                <a:solidFill>
                  <a:schemeClr val="tx1"/>
                </a:solidFill>
                <a:effectLst>
                  <a:outerShdw blurRad="38100" dist="19050" dir="2700000" algn="tl" rotWithShape="0">
                    <a:schemeClr val="dk1">
                      <a:alpha val="40000"/>
                    </a:schemeClr>
                  </a:outerShdw>
                </a:effectLst>
              </a:rPr>
              <a:t> 实现可持续发展</a:t>
            </a:r>
            <a:endParaRPr lang="zh-CN" altLang="en-US" sz="1200">
              <a:ln/>
              <a:solidFill>
                <a:schemeClr val="tx1"/>
              </a:solidFill>
              <a:effectLst>
                <a:outerShdw blurRad="38100" dist="19050" dir="2700000" algn="tl" rotWithShape="0">
                  <a:schemeClr val="dk1">
                    <a:alpha val="40000"/>
                  </a:schemeClr>
                </a:outerShdw>
              </a:effectLst>
            </a:endParaRPr>
          </a:p>
        </p:txBody>
      </p:sp>
      <p:sp>
        <p:nvSpPr>
          <p:cNvPr id="6" name="文本框 5"/>
          <p:cNvSpPr txBox="1"/>
          <p:nvPr>
            <p:custDataLst>
              <p:tags r:id="rId26"/>
            </p:custDataLst>
          </p:nvPr>
        </p:nvSpPr>
        <p:spPr>
          <a:xfrm>
            <a:off x="738505" y="3149600"/>
            <a:ext cx="2188845" cy="645160"/>
          </a:xfrm>
          <a:prstGeom prst="rect">
            <a:avLst/>
          </a:prstGeom>
          <a:noFill/>
        </p:spPr>
        <p:txBody>
          <a:bodyPr wrap="square" rtlCol="0">
            <a:spAutoFit/>
          </a:bodyPr>
          <a:p>
            <a:r>
              <a:rPr lang="en-US" altLang="zh-CN" sz="1000"/>
              <a:t>    </a:t>
            </a:r>
            <a:r>
              <a:rPr lang="zh-CN" altLang="en-US" sz="1200">
                <a:effectLst>
                  <a:outerShdw blurRad="38100" dist="19050" dir="2700000" algn="tl" rotWithShape="0">
                    <a:schemeClr val="dk1">
                      <a:alpha val="40000"/>
                    </a:schemeClr>
                  </a:outerShdw>
                </a:effectLst>
              </a:rPr>
              <a:t>业务流程数字化优化</a:t>
            </a:r>
            <a:endParaRPr lang="zh-CN" altLang="en-US" sz="1200">
              <a:effectLst>
                <a:outerShdw blurRad="38100" dist="19050" dir="2700000" algn="tl" rotWithShape="0">
                  <a:schemeClr val="dk1">
                    <a:alpha val="40000"/>
                  </a:schemeClr>
                </a:outerShdw>
              </a:effectLst>
            </a:endParaRPr>
          </a:p>
          <a:p>
            <a:r>
              <a:rPr lang="zh-CN" altLang="en-US" sz="1200">
                <a:effectLst>
                  <a:outerShdw blurRad="38100" dist="19050" dir="2700000" algn="tl" rotWithShape="0">
                    <a:schemeClr val="dk1">
                      <a:alpha val="40000"/>
                    </a:schemeClr>
                  </a:outerShdw>
                </a:effectLst>
              </a:rPr>
              <a:t>   </a:t>
            </a:r>
            <a:r>
              <a:rPr lang="en-US" altLang="zh-CN" sz="1200">
                <a:effectLst>
                  <a:outerShdw blurRad="38100" dist="19050" dir="2700000" algn="tl" rotWithShape="0">
                    <a:schemeClr val="dk1">
                      <a:alpha val="40000"/>
                    </a:schemeClr>
                  </a:outerShdw>
                </a:effectLst>
              </a:rPr>
              <a:t>  </a:t>
            </a:r>
            <a:r>
              <a:rPr lang="zh-CN" altLang="en-US" sz="1200">
                <a:effectLst>
                  <a:outerShdw blurRad="38100" dist="19050" dir="2700000" algn="tl" rotWithShape="0">
                    <a:schemeClr val="dk1">
                      <a:alpha val="40000"/>
                    </a:schemeClr>
                  </a:outerShdw>
                </a:effectLst>
              </a:rPr>
              <a:t> 系统集成和应用开发</a:t>
            </a:r>
            <a:endParaRPr lang="zh-CN" altLang="en-US" sz="1200">
              <a:effectLst>
                <a:outerShdw blurRad="38100" dist="19050" dir="2700000" algn="tl" rotWithShape="0">
                  <a:schemeClr val="dk1">
                    <a:alpha val="40000"/>
                  </a:schemeClr>
                </a:outerShdw>
              </a:effectLst>
            </a:endParaRPr>
          </a:p>
          <a:p>
            <a:r>
              <a:rPr lang="zh-CN" altLang="en-US" sz="1200">
                <a:effectLst>
                  <a:outerShdw blurRad="38100" dist="19050" dir="2700000" algn="tl" rotWithShape="0">
                    <a:schemeClr val="dk1">
                      <a:alpha val="40000"/>
                    </a:schemeClr>
                  </a:outerShdw>
                </a:effectLst>
              </a:rPr>
              <a:t>    </a:t>
            </a:r>
            <a:r>
              <a:rPr lang="en-US" altLang="zh-CN" sz="1200">
                <a:effectLst>
                  <a:outerShdw blurRad="38100" dist="19050" dir="2700000" algn="tl" rotWithShape="0">
                    <a:schemeClr val="dk1">
                      <a:alpha val="40000"/>
                    </a:schemeClr>
                  </a:outerShdw>
                </a:effectLst>
              </a:rPr>
              <a:t>      </a:t>
            </a:r>
            <a:r>
              <a:rPr lang="zh-CN" altLang="en-US" sz="1200">
                <a:effectLst>
                  <a:outerShdw blurRad="38100" dist="19050" dir="2700000" algn="tl" rotWithShape="0">
                    <a:schemeClr val="dk1">
                      <a:alpha val="40000"/>
                    </a:schemeClr>
                  </a:outerShdw>
                </a:effectLst>
              </a:rPr>
              <a:t>企业数字化转型咨询</a:t>
            </a:r>
            <a:endParaRPr lang="zh-CN" altLang="en-US" sz="1200">
              <a:effectLst>
                <a:outerShdw blurRad="38100" dist="19050" dir="2700000" algn="tl" rotWithShape="0">
                  <a:schemeClr val="dk1">
                    <a:alpha val="40000"/>
                  </a:scheme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50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10" presetClass="entr" presetSubtype="0" fill="hold" grpId="0" nodeType="withEffect">
                                  <p:stCondLst>
                                    <p:cond delay="100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par>
                                <p:cTn id="23" presetID="10" presetClass="entr" presetSubtype="0" fill="hold" grpId="0" nodeType="withEffect">
                                  <p:stCondLst>
                                    <p:cond delay="100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grpId="0" nodeType="withEffect">
                                  <p:stCondLst>
                                    <p:cond delay="100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par>
                                <p:cTn id="29" presetID="42" presetClass="entr" presetSubtype="0" fill="hold" nodeType="withEffect">
                                  <p:stCondLst>
                                    <p:cond delay="150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150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150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barn(inVertical)">
                                      <p:cBhvr>
                                        <p:cTn id="48" dur="500"/>
                                        <p:tgtEl>
                                          <p:spTgt spid="38"/>
                                        </p:tgtEl>
                                      </p:cBhvr>
                                    </p:animEffect>
                                  </p:childTnLst>
                                </p:cTn>
                              </p:par>
                            </p:childTnLst>
                          </p:cTn>
                        </p:par>
                        <p:par>
                          <p:cTn id="49" fill="hold">
                            <p:stCondLst>
                              <p:cond delay="500"/>
                            </p:stCondLst>
                            <p:childTnLst>
                              <p:par>
                                <p:cTn id="50" presetID="42" presetClass="entr" presetSubtype="0" fill="hold" grpId="0" nodeType="after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1000"/>
                                        <p:tgtEl>
                                          <p:spTgt spid="41"/>
                                        </p:tgtEl>
                                      </p:cBhvr>
                                    </p:animEffect>
                                    <p:anim calcmode="lin" valueType="num">
                                      <p:cBhvr>
                                        <p:cTn id="53" dur="1000" fill="hold"/>
                                        <p:tgtEl>
                                          <p:spTgt spid="41"/>
                                        </p:tgtEl>
                                        <p:attrNameLst>
                                          <p:attrName>ppt_x</p:attrName>
                                        </p:attrNameLst>
                                      </p:cBhvr>
                                      <p:tavLst>
                                        <p:tav tm="0">
                                          <p:val>
                                            <p:strVal val="#ppt_x"/>
                                          </p:val>
                                        </p:tav>
                                        <p:tav tm="100000">
                                          <p:val>
                                            <p:strVal val="#ppt_x"/>
                                          </p:val>
                                        </p:tav>
                                      </p:tavLst>
                                    </p:anim>
                                    <p:anim calcmode="lin" valueType="num">
                                      <p:cBhvr>
                                        <p:cTn id="54"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16" grpId="0" bldLvl="0" animBg="1"/>
      <p:bldP spid="17" grpId="0" bldLvl="0" animBg="1"/>
      <p:bldGraphic spid="22" grpId="0">
        <p:bldAsOne/>
      </p:bldGraphic>
      <p:bldP spid="23" grpId="0" bldLvl="0" animBg="1"/>
      <p:bldP spid="24" grpId="0" bldLvl="0" animBg="1"/>
      <p:bldP spid="37" grpId="0" bldLvl="0" animBg="1"/>
      <p:bldP spid="38" grpId="0" bldLvl="0" animBg="1"/>
      <p:bldP spid="41"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COMMONDATA" val="eyJoZGlkIjoiYTY1NTJkYzRiOTNkOTBiYWJjMWM0ZjFmM2MxOTBkMDAifQ=="/>
  <p:tag name="KSO_WPP_MARK_KEY" val="fb638524-271f-4b5b-a163-0ea4e0cc65f3"/>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809</Words>
  <Application>WPS 演示</Application>
  <PresentationFormat>宽屏</PresentationFormat>
  <Paragraphs>76</Paragraphs>
  <Slides>3</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vt:i4>
      </vt:variant>
    </vt:vector>
  </HeadingPairs>
  <TitlesOfParts>
    <vt:vector size="13" baseType="lpstr">
      <vt:lpstr>Arial</vt:lpstr>
      <vt:lpstr>宋体</vt:lpstr>
      <vt:lpstr>Wingdings</vt:lpstr>
      <vt:lpstr>Wingdings</vt:lpstr>
      <vt:lpstr>汉仪春然手书简</vt:lpstr>
      <vt:lpstr>Times New Roman</vt:lpstr>
      <vt:lpstr>微软雅黑</vt:lpstr>
      <vt:lpstr>Calibri</vt:lpstr>
      <vt:lpstr>Arial Unicode MS</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梁云</cp:lastModifiedBy>
  <cp:revision>179</cp:revision>
  <dcterms:created xsi:type="dcterms:W3CDTF">2019-06-19T02:08:00Z</dcterms:created>
  <dcterms:modified xsi:type="dcterms:W3CDTF">2023-04-28T08:57:01Z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67DC541349C840B8B6991C07AE2B865B_11</vt:lpwstr>
  </property>
</Properties>
</file>