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/>
          <a:srcRect b="29006"/>
          <a:stretch>
            <a:fillRect/>
          </a:stretch>
        </p:blipFill>
        <p:spPr>
          <a:xfrm>
            <a:off x="0" y="0"/>
            <a:ext cx="12192000" cy="44900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4958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985" y="4490085"/>
            <a:ext cx="12206605" cy="236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同侧圆角矩形 5"/>
          <p:cNvSpPr/>
          <p:nvPr userDrawn="1"/>
        </p:nvSpPr>
        <p:spPr>
          <a:xfrm rot="5400000">
            <a:off x="6078000" y="-1617826"/>
            <a:ext cx="36000" cy="12206605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E70316">
                  <a:alpha val="79000"/>
                </a:srgbClr>
              </a:gs>
              <a:gs pos="100000">
                <a:srgbClr val="E70316">
                  <a:alpha val="10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8"/>
          </p:nvPr>
        </p:nvSpPr>
        <p:spPr>
          <a:xfrm>
            <a:off x="0" y="4784090"/>
            <a:ext cx="12191999" cy="524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2800" b="1" i="0" u="none" strike="noStrike" kern="1200" cap="none" spc="0" normalizeH="0" baseline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21" name="图片 20" descr="111110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8753" y="284442"/>
            <a:ext cx="2600325" cy="2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65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page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27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空心蜂巢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7" y="0"/>
            <a:ext cx="12191999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518160" y="860171"/>
            <a:ext cx="987643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>
            <a:spLocks noGrp="1"/>
          </p:cNvSpPr>
          <p:nvPr>
            <p:ph type="title" hasCustomPrompt="1"/>
          </p:nvPr>
        </p:nvSpPr>
        <p:spPr>
          <a:xfrm>
            <a:off x="518165" y="352643"/>
            <a:ext cx="9876431" cy="480321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lnSpc>
                <a:spcPct val="100000"/>
              </a:lnSpc>
              <a:defRPr lang="zh-CN" altLang="en-US" sz="2665" kern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标题模版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52" y="675785"/>
            <a:ext cx="1311901" cy="341560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 noChangeArrowheads="1"/>
          </p:cNvSpPr>
          <p:nvPr userDrawn="1"/>
        </p:nvSpPr>
        <p:spPr bwMode="auto">
          <a:xfrm>
            <a:off x="11614145" y="6413500"/>
            <a:ext cx="577849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93589-2049-4907-9CA2-E7757DD5360F}" type="slidenum">
              <a: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95039" y="425929"/>
            <a:ext cx="1311896" cy="4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6913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72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4"/>
          <p:cNvSpPr>
            <a:spLocks noGrp="1"/>
          </p:cNvSpPr>
          <p:nvPr>
            <p:ph type="body" idx="15"/>
          </p:nvPr>
        </p:nvSpPr>
        <p:spPr>
          <a:xfrm>
            <a:off x="335916" y="406401"/>
            <a:ext cx="10302875" cy="463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4" name="直接连接符 1"/>
          <p:cNvCxnSpPr/>
          <p:nvPr userDrawn="1"/>
        </p:nvCxnSpPr>
        <p:spPr>
          <a:xfrm flipH="1">
            <a:off x="446723" y="869951"/>
            <a:ext cx="11299191" cy="0"/>
          </a:xfrm>
          <a:prstGeom prst="line">
            <a:avLst/>
          </a:prstGeom>
          <a:ln w="12700">
            <a:solidFill>
              <a:srgbClr val="E70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 userDrawn="1"/>
        </p:nvSpPr>
        <p:spPr>
          <a:xfrm>
            <a:off x="9616216" y="636064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26D46-6A87-46AF-AC8C-83FAF8DC4810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27" name="文本占位符 3"/>
          <p:cNvSpPr>
            <a:spLocks noGrp="1"/>
          </p:cNvSpPr>
          <p:nvPr>
            <p:ph type="body" idx="14"/>
          </p:nvPr>
        </p:nvSpPr>
        <p:spPr>
          <a:xfrm>
            <a:off x="335916" y="1151891"/>
            <a:ext cx="11413491" cy="4782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929614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/>
          <a:srcRect b="29006"/>
          <a:stretch>
            <a:fillRect/>
          </a:stretch>
        </p:blipFill>
        <p:spPr>
          <a:xfrm>
            <a:off x="0" y="0"/>
            <a:ext cx="12192000" cy="4490085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985" y="4490085"/>
            <a:ext cx="12206605" cy="236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同侧圆角矩形 5"/>
          <p:cNvSpPr/>
          <p:nvPr userDrawn="1"/>
        </p:nvSpPr>
        <p:spPr>
          <a:xfrm rot="5400000">
            <a:off x="6078000" y="-1617826"/>
            <a:ext cx="36000" cy="12206605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E70316">
                  <a:alpha val="79000"/>
                </a:srgbClr>
              </a:gs>
              <a:gs pos="100000">
                <a:srgbClr val="E70316">
                  <a:alpha val="10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8"/>
          </p:nvPr>
        </p:nvSpPr>
        <p:spPr>
          <a:xfrm>
            <a:off x="0" y="4784090"/>
            <a:ext cx="12191999" cy="524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2800" b="1" i="0" u="none" strike="noStrike" kern="1200" cap="none" spc="0" normalizeH="0" baseline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aphicFrame>
        <p:nvGraphicFramePr>
          <p:cNvPr id="17" name="表格 16"/>
          <p:cNvGraphicFramePr/>
          <p:nvPr userDrawn="1"/>
        </p:nvGraphicFramePr>
        <p:xfrm>
          <a:off x="4314825" y="5637773"/>
          <a:ext cx="3562350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部门 Division</a:t>
                      </a:r>
                    </a:p>
                  </a:txBody>
                  <a:tcPr anchor="ctr">
                    <a:lnT w="3175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产品设计团队</a:t>
                      </a:r>
                    </a:p>
                  </a:txBody>
                  <a:tcPr anchor="ctr">
                    <a:lnT w="3175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版本号 Version</a:t>
                      </a:r>
                      <a:endParaRPr lang="zh-CN" alt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更新日期 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Date</a:t>
                      </a:r>
                      <a:endParaRPr lang="zh-CN" alt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2022.10.15</a:t>
                      </a:r>
                    </a:p>
                  </a:txBody>
                  <a:tcPr anchor="ctr">
                    <a:lnB w="31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图片 20" descr="111110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753" y="284442"/>
            <a:ext cx="2600325" cy="2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45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/Users/sll/Documents/工作文件/启明LOGO设计+2022年5月19日/QM_VI_确定文件/logo_源文件/1x/画板-5.png画板-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095990" y="392430"/>
            <a:ext cx="636905" cy="295910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idx="15"/>
          </p:nvPr>
        </p:nvSpPr>
        <p:spPr>
          <a:xfrm>
            <a:off x="335915" y="406400"/>
            <a:ext cx="10302875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2" name="直接连接符 1"/>
          <p:cNvCxnSpPr/>
          <p:nvPr userDrawn="1"/>
        </p:nvCxnSpPr>
        <p:spPr>
          <a:xfrm flipH="1">
            <a:off x="446723" y="869950"/>
            <a:ext cx="11299190" cy="0"/>
          </a:xfrm>
          <a:prstGeom prst="line">
            <a:avLst/>
          </a:prstGeom>
          <a:ln w="12700">
            <a:solidFill>
              <a:srgbClr val="E70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7"/>
          </p:nvPr>
        </p:nvSpPr>
        <p:spPr>
          <a:xfrm>
            <a:off x="447040" y="3867785"/>
            <a:ext cx="3571875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>
              <a:buClr>
                <a:srgbClr val="D30019"/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idx="21"/>
          </p:nvPr>
        </p:nvSpPr>
        <p:spPr>
          <a:xfrm>
            <a:off x="4408805" y="3867785"/>
            <a:ext cx="3571875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>
                <a:srgbClr val="D30019"/>
              </a:buClr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23" name="文本占位符 22"/>
          <p:cNvSpPr>
            <a:spLocks noGrp="1"/>
          </p:cNvSpPr>
          <p:nvPr>
            <p:ph type="body" idx="22"/>
          </p:nvPr>
        </p:nvSpPr>
        <p:spPr>
          <a:xfrm>
            <a:off x="8370570" y="3867785"/>
            <a:ext cx="3571875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>
                <a:srgbClr val="D30019"/>
              </a:buClr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24" name="图片占位符 23"/>
          <p:cNvSpPr>
            <a:spLocks noGrp="1"/>
          </p:cNvSpPr>
          <p:nvPr>
            <p:ph type="pic" idx="1"/>
          </p:nvPr>
        </p:nvSpPr>
        <p:spPr>
          <a:xfrm>
            <a:off x="447040" y="1343025"/>
            <a:ext cx="3391535" cy="2089785"/>
          </a:xfrm>
          <a:pattFill prst="ltUpDiag">
            <a:fgClr>
              <a:schemeClr val="bg1">
                <a:lumMod val="65000"/>
              </a:schemeClr>
            </a:fgClr>
            <a:bgClr>
              <a:srgbClr val="FFFFFF"/>
            </a:bgClr>
          </a:patt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latin typeface="Source Han Sans CN Normal" panose="020B0500000000000000" charset="-122"/>
                <a:ea typeface="Source Han Sans CN Normal" panose="020B0500000000000000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idx="23"/>
          </p:nvPr>
        </p:nvSpPr>
        <p:spPr>
          <a:xfrm>
            <a:off x="4408805" y="1343025"/>
            <a:ext cx="3391535" cy="2089785"/>
          </a:xfrm>
          <a:pattFill prst="ltUpDiag">
            <a:fgClr>
              <a:schemeClr val="bg1">
                <a:lumMod val="65000"/>
              </a:schemeClr>
            </a:fgClr>
            <a:bgClr>
              <a:srgbClr val="FFFFFF"/>
            </a:bgClr>
          </a:patt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latin typeface="Source Han Sans CN Normal" panose="020B0500000000000000" charset="-122"/>
                <a:ea typeface="Source Han Sans CN Normal" panose="020B0500000000000000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6" name="图片占位符 25"/>
          <p:cNvSpPr>
            <a:spLocks noGrp="1"/>
          </p:cNvSpPr>
          <p:nvPr>
            <p:ph type="pic" idx="24"/>
          </p:nvPr>
        </p:nvSpPr>
        <p:spPr>
          <a:xfrm>
            <a:off x="8358505" y="1343025"/>
            <a:ext cx="3391535" cy="2089785"/>
          </a:xfrm>
          <a:pattFill prst="ltUpDiag">
            <a:fgClr>
              <a:schemeClr val="bg1">
                <a:lumMod val="65000"/>
              </a:schemeClr>
            </a:fgClr>
            <a:bgClr>
              <a:srgbClr val="FFFFFF"/>
            </a:bgClr>
          </a:patt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latin typeface="Source Han Sans CN Normal" panose="020B0500000000000000" charset="-122"/>
                <a:ea typeface="Source Han Sans CN Normal" panose="020B0500000000000000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7" name="文本框 26"/>
          <p:cNvSpPr txBox="1"/>
          <p:nvPr userDrawn="1"/>
        </p:nvSpPr>
        <p:spPr>
          <a:xfrm>
            <a:off x="9616216" y="636064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26D46-6A87-46AF-AC8C-83FAF8DC4810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5"/>
          <p:cNvSpPr txBox="1"/>
          <p:nvPr userDrawn="1"/>
        </p:nvSpPr>
        <p:spPr>
          <a:xfrm>
            <a:off x="446914" y="6271752"/>
            <a:ext cx="2081046" cy="319488"/>
          </a:xfrm>
          <a:prstGeom prst="rect">
            <a:avLst/>
          </a:prstGeom>
          <a:noFill/>
        </p:spPr>
        <p:txBody>
          <a:bodyPr wrap="square" lIns="72558" tIns="36279" rIns="72558" bIns="3627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部门或会议名称</a:t>
            </a:r>
            <a:endParaRPr kumimoji="1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Departments or Conference</a:t>
            </a:r>
          </a:p>
        </p:txBody>
      </p:sp>
    </p:spTree>
    <p:extLst>
      <p:ext uri="{BB962C8B-B14F-4D97-AF65-F5344CB8AC3E}">
        <p14:creationId xmlns:p14="http://schemas.microsoft.com/office/powerpoint/2010/main" val="37838379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21副本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pic>
        <p:nvPicPr>
          <p:cNvPr id="7" name="图片 6" descr="/Users/sll/Documents/工作文件/启明LOGO设计+2022年5月19日/QM_VI_确定文件/logo_源文件/1x/画板-5.png画板-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095990" y="392430"/>
            <a:ext cx="636905" cy="29591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20"/>
          </p:nvPr>
        </p:nvSpPr>
        <p:spPr>
          <a:xfrm>
            <a:off x="335915" y="406400"/>
            <a:ext cx="10302875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446723" y="869950"/>
            <a:ext cx="11299190" cy="0"/>
          </a:xfrm>
          <a:prstGeom prst="line">
            <a:avLst/>
          </a:prstGeom>
          <a:ln w="12700">
            <a:solidFill>
              <a:srgbClr val="E70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 userDrawn="1"/>
        </p:nvSpPr>
        <p:spPr>
          <a:xfrm>
            <a:off x="9616216" y="636064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26D46-6A87-46AF-AC8C-83FAF8DC4810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>
          <a:xfrm>
            <a:off x="476250" y="2522855"/>
            <a:ext cx="11273155" cy="3411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5"/>
          </p:nvPr>
        </p:nvSpPr>
        <p:spPr>
          <a:xfrm>
            <a:off x="475615" y="1950720"/>
            <a:ext cx="5364480" cy="572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8"/>
          </p:nvPr>
        </p:nvSpPr>
        <p:spPr>
          <a:xfrm>
            <a:off x="475615" y="1240155"/>
            <a:ext cx="5365115" cy="710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3200" b="1" i="0" u="none" strike="noStrike" kern="1200" cap="none" spc="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文本框 5"/>
          <p:cNvSpPr txBox="1"/>
          <p:nvPr userDrawn="1"/>
        </p:nvSpPr>
        <p:spPr>
          <a:xfrm>
            <a:off x="446914" y="6271752"/>
            <a:ext cx="2081046" cy="319488"/>
          </a:xfrm>
          <a:prstGeom prst="rect">
            <a:avLst/>
          </a:prstGeom>
          <a:noFill/>
        </p:spPr>
        <p:txBody>
          <a:bodyPr wrap="square" lIns="72558" tIns="36279" rIns="72558" bIns="3627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技术平台</a:t>
            </a:r>
            <a:endParaRPr kumimoji="1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Technical Platform</a:t>
            </a:r>
          </a:p>
        </p:txBody>
      </p:sp>
    </p:spTree>
    <p:extLst>
      <p:ext uri="{BB962C8B-B14F-4D97-AF65-F5344CB8AC3E}">
        <p14:creationId xmlns:p14="http://schemas.microsoft.com/office/powerpoint/2010/main" val="40015334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/Users/sll/Documents/工作文件/启明LOGO设计+2022年5月19日/QM_VI_确定文件/logo_源文件/1x/画板-5.png画板-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095990" y="392430"/>
            <a:ext cx="636905" cy="29591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20"/>
          </p:nvPr>
        </p:nvSpPr>
        <p:spPr>
          <a:xfrm>
            <a:off x="335915" y="406400"/>
            <a:ext cx="10302875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446723" y="869950"/>
            <a:ext cx="11299190" cy="0"/>
          </a:xfrm>
          <a:prstGeom prst="line">
            <a:avLst/>
          </a:prstGeom>
          <a:ln w="12700">
            <a:solidFill>
              <a:srgbClr val="E70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 userDrawn="1"/>
        </p:nvSpPr>
        <p:spPr>
          <a:xfrm>
            <a:off x="9616216" y="636064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26D46-6A87-46AF-AC8C-83FAF8DC4810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>
          <a:xfrm>
            <a:off x="476250" y="2522855"/>
            <a:ext cx="5189855" cy="3411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Normal" panose="020B0500000000000000" charset="-122"/>
                <a:ea typeface="Source Han Sans CN Normal" panose="020B0500000000000000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5"/>
          </p:nvPr>
        </p:nvSpPr>
        <p:spPr>
          <a:xfrm>
            <a:off x="475615" y="1950720"/>
            <a:ext cx="5190490" cy="572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8"/>
          </p:nvPr>
        </p:nvSpPr>
        <p:spPr>
          <a:xfrm>
            <a:off x="475615" y="1240155"/>
            <a:ext cx="5190490" cy="710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3200" b="1" i="0" u="none" strike="noStrike" kern="1200" cap="none" spc="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文本框 5"/>
          <p:cNvSpPr txBox="1"/>
          <p:nvPr userDrawn="1"/>
        </p:nvSpPr>
        <p:spPr>
          <a:xfrm>
            <a:off x="446914" y="6271752"/>
            <a:ext cx="2081046" cy="319488"/>
          </a:xfrm>
          <a:prstGeom prst="rect">
            <a:avLst/>
          </a:prstGeom>
          <a:noFill/>
        </p:spPr>
        <p:txBody>
          <a:bodyPr wrap="square" lIns="72558" tIns="36279" rIns="72558" bIns="3627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部门或会议名称</a:t>
            </a:r>
            <a:endParaRPr kumimoji="1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Departments or Conference</a:t>
            </a:r>
          </a:p>
        </p:txBody>
      </p:sp>
    </p:spTree>
    <p:extLst>
      <p:ext uri="{BB962C8B-B14F-4D97-AF65-F5344CB8AC3E}">
        <p14:creationId xmlns:p14="http://schemas.microsoft.com/office/powerpoint/2010/main" val="5274885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/Users/sll/Documents/工作文件/启明LOGO设计+2022年5月19日/QM_VI_确定文件/logo_源文件/1x/画板-5.png画板-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095990" y="392430"/>
            <a:ext cx="636905" cy="29591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20"/>
          </p:nvPr>
        </p:nvSpPr>
        <p:spPr>
          <a:xfrm>
            <a:off x="335915" y="406400"/>
            <a:ext cx="10302875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446723" y="869950"/>
            <a:ext cx="11299190" cy="0"/>
          </a:xfrm>
          <a:prstGeom prst="line">
            <a:avLst/>
          </a:prstGeom>
          <a:ln w="12700">
            <a:solidFill>
              <a:srgbClr val="E70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 userDrawn="1"/>
        </p:nvSpPr>
        <p:spPr>
          <a:xfrm>
            <a:off x="9616216" y="636064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26D46-6A87-46AF-AC8C-83FAF8DC4810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>
          <a:xfrm>
            <a:off x="476250" y="2522855"/>
            <a:ext cx="11273155" cy="3411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5"/>
          </p:nvPr>
        </p:nvSpPr>
        <p:spPr>
          <a:xfrm>
            <a:off x="475615" y="1950720"/>
            <a:ext cx="5364480" cy="572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8"/>
          </p:nvPr>
        </p:nvSpPr>
        <p:spPr>
          <a:xfrm>
            <a:off x="475615" y="1240155"/>
            <a:ext cx="5365115" cy="710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3200" b="1" i="0" u="none" strike="noStrike" kern="1200" cap="none" spc="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文本框 5"/>
          <p:cNvSpPr txBox="1"/>
          <p:nvPr userDrawn="1"/>
        </p:nvSpPr>
        <p:spPr>
          <a:xfrm>
            <a:off x="446914" y="6271752"/>
            <a:ext cx="2081046" cy="319488"/>
          </a:xfrm>
          <a:prstGeom prst="rect">
            <a:avLst/>
          </a:prstGeom>
          <a:noFill/>
        </p:spPr>
        <p:txBody>
          <a:bodyPr wrap="square" lIns="72558" tIns="36279" rIns="72558" bIns="3627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部门或会议名称</a:t>
            </a:r>
            <a:endParaRPr kumimoji="1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Departments or Conference</a:t>
            </a:r>
          </a:p>
        </p:txBody>
      </p:sp>
    </p:spTree>
    <p:extLst>
      <p:ext uri="{BB962C8B-B14F-4D97-AF65-F5344CB8AC3E}">
        <p14:creationId xmlns:p14="http://schemas.microsoft.com/office/powerpoint/2010/main" val="13783731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/Users/sll/Documents/工作文件/启明LOGO设计+2022年5月19日/QM_VI_确定文件/logo_源文件/1x/画板-5.png画板-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095990" y="392430"/>
            <a:ext cx="636905" cy="295910"/>
          </a:xfrm>
          <a:prstGeom prst="rect">
            <a:avLst/>
          </a:prstGeom>
        </p:spPr>
      </p:pic>
      <p:sp>
        <p:nvSpPr>
          <p:cNvPr id="13" name="文本占位符 14"/>
          <p:cNvSpPr>
            <a:spLocks noGrp="1"/>
          </p:cNvSpPr>
          <p:nvPr>
            <p:ph type="body" idx="15"/>
          </p:nvPr>
        </p:nvSpPr>
        <p:spPr>
          <a:xfrm>
            <a:off x="335915" y="406400"/>
            <a:ext cx="10302875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4" name="直接连接符 1"/>
          <p:cNvCxnSpPr/>
          <p:nvPr userDrawn="1"/>
        </p:nvCxnSpPr>
        <p:spPr>
          <a:xfrm flipH="1">
            <a:off x="446723" y="869950"/>
            <a:ext cx="11299190" cy="0"/>
          </a:xfrm>
          <a:prstGeom prst="line">
            <a:avLst/>
          </a:prstGeom>
          <a:ln w="12700">
            <a:solidFill>
              <a:srgbClr val="E70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 userDrawn="1"/>
        </p:nvSpPr>
        <p:spPr>
          <a:xfrm>
            <a:off x="9616216" y="636064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26D46-6A87-46AF-AC8C-83FAF8DC4810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占位符 3"/>
          <p:cNvSpPr>
            <a:spLocks noGrp="1"/>
          </p:cNvSpPr>
          <p:nvPr>
            <p:ph type="body" idx="14"/>
          </p:nvPr>
        </p:nvSpPr>
        <p:spPr>
          <a:xfrm>
            <a:off x="335916" y="1151890"/>
            <a:ext cx="11413490" cy="4782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8417853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1111106"/>
          <p:cNvPicPr>
            <a:picLocks noChangeAspect="1"/>
          </p:cNvPicPr>
          <p:nvPr userDrawn="1"/>
        </p:nvPicPr>
        <p:blipFill rotWithShape="1">
          <a:blip r:embed="rId2"/>
          <a:srcRect r="44242"/>
          <a:stretch>
            <a:fillRect/>
          </a:stretch>
        </p:blipFill>
        <p:spPr>
          <a:xfrm>
            <a:off x="1022851" y="2594109"/>
            <a:ext cx="3152910" cy="602061"/>
          </a:xfrm>
          <a:prstGeom prst="rect">
            <a:avLst/>
          </a:prstGeom>
        </p:spPr>
      </p:pic>
      <p:sp>
        <p:nvSpPr>
          <p:cNvPr id="25" name="文本框 24"/>
          <p:cNvSpPr txBox="1"/>
          <p:nvPr userDrawn="1"/>
        </p:nvSpPr>
        <p:spPr>
          <a:xfrm>
            <a:off x="997451" y="3386337"/>
            <a:ext cx="179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you!</a:t>
            </a:r>
          </a:p>
        </p:txBody>
      </p:sp>
      <p:pic>
        <p:nvPicPr>
          <p:cNvPr id="34" name="图片 33" descr="1111106"/>
          <p:cNvPicPr>
            <a:picLocks noChangeAspect="1"/>
          </p:cNvPicPr>
          <p:nvPr userDrawn="1"/>
        </p:nvPicPr>
        <p:blipFill rotWithShape="1">
          <a:blip r:embed="rId2"/>
          <a:srcRect l="61353"/>
          <a:stretch>
            <a:fillRect/>
          </a:stretch>
        </p:blipFill>
        <p:spPr>
          <a:xfrm>
            <a:off x="994848" y="6060104"/>
            <a:ext cx="1768735" cy="48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687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927100" y="3412490"/>
            <a:ext cx="2487295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CN Normal" panose="020B0500000000000000" charset="-122"/>
                <a:ea typeface="Source Han Sans CN Normal" panose="020B0500000000000000" charset="-122"/>
                <a:cs typeface="+mn-cs"/>
                <a:sym typeface="+mn-ea"/>
              </a:rPr>
              <a:t>Thank You</a:t>
            </a:r>
          </a:p>
        </p:txBody>
      </p:sp>
      <p:pic>
        <p:nvPicPr>
          <p:cNvPr id="6" name="图片 5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100" y="2728595"/>
            <a:ext cx="2486660" cy="49276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27100" y="6223000"/>
            <a:ext cx="1818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帮助伙伴成功</a:t>
            </a:r>
          </a:p>
        </p:txBody>
      </p:sp>
      <p:sp>
        <p:nvSpPr>
          <p:cNvPr id="8" name="任意多边形 8"/>
          <p:cNvSpPr/>
          <p:nvPr userDrawn="1"/>
        </p:nvSpPr>
        <p:spPr>
          <a:xfrm rot="13500000">
            <a:off x="5793105" y="4840605"/>
            <a:ext cx="3529330" cy="3901440"/>
          </a:xfrm>
          <a:custGeom>
            <a:avLst/>
            <a:gdLst>
              <a:gd name="connsiteX0" fmla="*/ 6251 w 6253"/>
              <a:gd name="connsiteY0" fmla="*/ 0 h 6912"/>
              <a:gd name="connsiteX1" fmla="*/ 6253 w 6253"/>
              <a:gd name="connsiteY1" fmla="*/ 3321 h 6912"/>
              <a:gd name="connsiteX2" fmla="*/ 2662 w 6253"/>
              <a:gd name="connsiteY2" fmla="*/ 6912 h 6912"/>
              <a:gd name="connsiteX3" fmla="*/ 2007 w 6253"/>
              <a:gd name="connsiteY3" fmla="*/ 6912 h 6912"/>
              <a:gd name="connsiteX4" fmla="*/ 0 w 6253"/>
              <a:gd name="connsiteY4" fmla="*/ 6279 h 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3" h="6912">
                <a:moveTo>
                  <a:pt x="6251" y="0"/>
                </a:moveTo>
                <a:lnTo>
                  <a:pt x="6253" y="3321"/>
                </a:lnTo>
                <a:cubicBezTo>
                  <a:pt x="6253" y="5304"/>
                  <a:pt x="4645" y="6912"/>
                  <a:pt x="2662" y="6912"/>
                </a:cubicBezTo>
                <a:lnTo>
                  <a:pt x="2007" y="6912"/>
                </a:lnTo>
                <a:cubicBezTo>
                  <a:pt x="1563" y="6807"/>
                  <a:pt x="599" y="6878"/>
                  <a:pt x="0" y="6279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D3001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任意多边形 13"/>
          <p:cNvSpPr/>
          <p:nvPr userDrawn="1"/>
        </p:nvSpPr>
        <p:spPr>
          <a:xfrm rot="2700000">
            <a:off x="8512175" y="93980"/>
            <a:ext cx="4522470" cy="5323205"/>
          </a:xfrm>
          <a:custGeom>
            <a:avLst/>
            <a:gdLst>
              <a:gd name="connsiteX0" fmla="*/ 8005 w 8012"/>
              <a:gd name="connsiteY0" fmla="*/ 0 h 9431"/>
              <a:gd name="connsiteX1" fmla="*/ 8012 w 8012"/>
              <a:gd name="connsiteY1" fmla="*/ 5425 h 9431"/>
              <a:gd name="connsiteX2" fmla="*/ 4006 w 8012"/>
              <a:gd name="connsiteY2" fmla="*/ 9431 h 9431"/>
              <a:gd name="connsiteX3" fmla="*/ 4006 w 8012"/>
              <a:gd name="connsiteY3" fmla="*/ 9431 h 9431"/>
              <a:gd name="connsiteX4" fmla="*/ 0 w 8012"/>
              <a:gd name="connsiteY4" fmla="*/ 5425 h 9431"/>
              <a:gd name="connsiteX5" fmla="*/ 8 w 8012"/>
              <a:gd name="connsiteY5" fmla="*/ 2481 h 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2" h="9431">
                <a:moveTo>
                  <a:pt x="8005" y="0"/>
                </a:moveTo>
                <a:cubicBezTo>
                  <a:pt x="8011" y="3056"/>
                  <a:pt x="8012" y="2597"/>
                  <a:pt x="8012" y="5425"/>
                </a:cubicBezTo>
                <a:cubicBezTo>
                  <a:pt x="8012" y="7637"/>
                  <a:pt x="6218" y="9431"/>
                  <a:pt x="4006" y="9431"/>
                </a:cubicBezTo>
                <a:lnTo>
                  <a:pt x="4006" y="9431"/>
                </a:lnTo>
                <a:cubicBezTo>
                  <a:pt x="1794" y="9431"/>
                  <a:pt x="0" y="7637"/>
                  <a:pt x="0" y="5425"/>
                </a:cubicBezTo>
                <a:lnTo>
                  <a:pt x="8" y="2481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097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page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3C7C616-D614-6DDF-032B-5EDB208EA991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zh-CN" altLang="en-US" dirty="0"/>
              <a:t>启明星云</a:t>
            </a:r>
            <a:r>
              <a:rPr lang="en-US" altLang="zh-CN" dirty="0"/>
              <a:t>.</a:t>
            </a:r>
            <a:r>
              <a:rPr lang="zh-CN" altLang="en-US" dirty="0"/>
              <a:t>柢平台 </a:t>
            </a:r>
            <a:r>
              <a:rPr lang="en-US" altLang="zh-CN" dirty="0"/>
              <a:t>– </a:t>
            </a:r>
            <a:r>
              <a:rPr lang="zh-CN" altLang="en-US" dirty="0"/>
              <a:t>成功案例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D1ADC409-19A0-7921-3664-D2A21700B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54" y="1047451"/>
            <a:ext cx="1481721" cy="432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FB54014-0D35-110E-B05D-BA67C5D3C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80" y="1047451"/>
            <a:ext cx="2068195" cy="360000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26148728-0142-3865-BC92-F1D9765F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28" y="2530189"/>
            <a:ext cx="117538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DBD0B09A-2822-80A2-96F4-675DF3D1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80" y="4343787"/>
            <a:ext cx="3038475" cy="3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D8E090D6-4431-71FA-D288-AA29BBCEDD2F}"/>
              </a:ext>
            </a:extLst>
          </p:cNvPr>
          <p:cNvSpPr txBox="1"/>
          <p:nvPr/>
        </p:nvSpPr>
        <p:spPr>
          <a:xfrm>
            <a:off x="6249688" y="1457404"/>
            <a:ext cx="5400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汽</a:t>
            </a: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大众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在数字化建设过程中，结合启明云原生平台的敏捷研发平台、统一工作台、统一身份认证、统一流程中心、统一待办中心等优势产品的技术能力和建设经验，融入到本厂的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IT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系统建设中，取得了较好的应用效果。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ECB7D8D-0962-ACB6-48CD-577C0920F8A2}"/>
              </a:ext>
            </a:extLst>
          </p:cNvPr>
          <p:cNvSpPr txBox="1"/>
          <p:nvPr/>
        </p:nvSpPr>
        <p:spPr>
          <a:xfrm>
            <a:off x="902314" y="1599568"/>
            <a:ext cx="4320000" cy="447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启明云原生平台团队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深度参与到一汽集团“自主云原原生技术平台”的建设与支撑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，从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平台建设、上云换轨、保驾护航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等方面，为一汽集团自主云原生技术平台及相关业务系统提供全面、高效、先进、可靠的平台支撑能力。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IT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业务全线上申办，以及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多场全面或专项技术培训，为一汽集团的数智化建设，提供了有力的支撑。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一汽云原生平台自主构建和上线运行，为总部新开发系统和存量系统的上云换轨工作提供了可靠支持。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目前已实现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个角色组（设计师，产品，营销，生产，采购，管理者）云工作台的上线运行，截止目前，已提供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100+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服务级组件，容器化部署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200+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系统，绘制流程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500+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，监控埋点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1000+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，交付中间件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1000+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，集成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API4000+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，运行容器组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，支撑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API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云原生平台的稳定、高可用以及以成本为导向的弹性容量管理，辅以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AI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能力，形成完整的交付、运行、技术架构治理等技术能力，筑深企业技术护城河。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DEAA137-46B5-ACD3-B4DE-8882E9540DC3}"/>
              </a:ext>
            </a:extLst>
          </p:cNvPr>
          <p:cNvSpPr txBox="1"/>
          <p:nvPr/>
        </p:nvSpPr>
        <p:spPr>
          <a:xfrm>
            <a:off x="6249688" y="2940142"/>
            <a:ext cx="5400000" cy="115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厦门国贸资本集团目前处理数字化的起步阶段，需要进一步完善业务系统，整合各分子公司业务系统，为全面推进数字化转型做好准备。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结合启明成功的数字化平台建设经验和成熟的技术平台产品，将助力国贸集团，快速引入数字化基础支撑能力，为下一步的加速数字化提供宝贵经验和技术支撑。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32A2B3D-8E3F-9A60-0C15-0CF9E12D02F9}"/>
              </a:ext>
            </a:extLst>
          </p:cNvPr>
          <p:cNvSpPr txBox="1"/>
          <p:nvPr/>
        </p:nvSpPr>
        <p:spPr>
          <a:xfrm>
            <a:off x="6249688" y="4788709"/>
            <a:ext cx="5400000" cy="166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吉高集团的业务信息化覆盖度较高，但数字化建设的程度相对不足，亟需提升。同时各业务系统建设未作统一规划，存在技术不一，标准各异等问题，导致系统扩展运维存在诸多困难。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通过引入启明云原生平台，将帮助吉高集团，实现统一的数字化基座，对研发全生命周期支撑赋能，帮助企业构建数字化运行体系，改善技术管理，提升数字化建设能力，并利用较短时间实现应用现代化上云。</a:t>
            </a:r>
          </a:p>
        </p:txBody>
      </p:sp>
    </p:spTree>
    <p:extLst>
      <p:ext uri="{BB962C8B-B14F-4D97-AF65-F5344CB8AC3E}">
        <p14:creationId xmlns:p14="http://schemas.microsoft.com/office/powerpoint/2010/main" val="30392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宽屏</PresentationFormat>
  <Paragraphs>11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Source Han Sans CN Normal</vt:lpstr>
      <vt:lpstr>等线</vt:lpstr>
      <vt:lpstr>等线 Light</vt:lpstr>
      <vt:lpstr>微软雅黑</vt:lpstr>
      <vt:lpstr>Arial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2023-04-27T08:26:35Z</dcterms:created>
  <dcterms:modified xsi:type="dcterms:W3CDTF">2023-04-27T08:27:14Z</dcterms:modified>
</cp:coreProperties>
</file>