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4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2" r:id="rId4"/>
    <p:sldMasterId id="2147483668" r:id="rId5"/>
  </p:sldMasterIdLst>
  <p:notesMasterIdLst>
    <p:notesMasterId r:id="rId7"/>
  </p:notesMasterIdLst>
  <p:handoutMasterIdLst>
    <p:handoutMasterId r:id="rId21"/>
  </p:handoutMasterIdLst>
  <p:sldIdLst>
    <p:sldId id="4501" r:id="rId6"/>
    <p:sldId id="6061" r:id="rId8"/>
    <p:sldId id="5773" r:id="rId9"/>
    <p:sldId id="2900" r:id="rId10"/>
    <p:sldId id="2901" r:id="rId11"/>
    <p:sldId id="4517" r:id="rId12"/>
    <p:sldId id="2647" r:id="rId13"/>
    <p:sldId id="2648" r:id="rId14"/>
    <p:sldId id="5471" r:id="rId15"/>
    <p:sldId id="4193" r:id="rId16"/>
    <p:sldId id="4194" r:id="rId17"/>
    <p:sldId id="3408" r:id="rId18"/>
    <p:sldId id="4209" r:id="rId19"/>
    <p:sldId id="3411" r:id="rId20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1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BM" initials="A" lastIdx="2" clrIdx="0"/>
  <p:cmAuthor id="1" name="Jamie" initials="J" lastIdx="3" clrIdx="0"/>
  <p:cmAuthor id="2" name="Madis Maks" initials="M" lastIdx="4" clrIdx="1"/>
  <p:cmAuthor id="3" name="PENG" initials="P" lastIdx="0" clrIdx="1"/>
  <p:cmAuthor id="4" name="作者" initials="A" lastIdx="0" clrIdx="3"/>
  <p:cmAuthor id="5" name="Administrator" initials="A" lastIdx="15" clrIdx="4"/>
  <p:cmAuthor id="6" name="Cain brent" initials="Cb" lastIdx="1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000"/>
    <a:srgbClr val="FFFFFF"/>
    <a:srgbClr val="376092"/>
    <a:srgbClr val="8E5BB4"/>
    <a:srgbClr val="7030A0"/>
    <a:srgbClr val="CC7270"/>
    <a:srgbClr val="D99694"/>
    <a:srgbClr val="92D050"/>
    <a:srgbClr val="59595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3" autoAdjust="0"/>
    <p:restoredTop sz="94577"/>
  </p:normalViewPr>
  <p:slideViewPr>
    <p:cSldViewPr showGuides="1">
      <p:cViewPr varScale="1">
        <p:scale>
          <a:sx n="91" d="100"/>
          <a:sy n="91" d="100"/>
        </p:scale>
        <p:origin x="798" y="84"/>
      </p:cViewPr>
      <p:guideLst>
        <p:guide orient="horz" pos="1956"/>
        <p:guide pos="31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4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FDFC4-C7D3-446C-B093-B6991DF4CB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DF52-F1B7-497F-9BA2-967EC09095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A05C-F0C7-42B6-A6FD-D285A38D14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30BA5B-839A-4A23-A70D-C059E657E0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30BA5B-839A-4A23-A70D-C059E657E0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30BA5B-839A-4A23-A70D-C059E657E0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30BA5B-839A-4A23-A70D-C059E657E0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6D0-19B8-874B-9A79-9C89367738E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 rot="5400000">
            <a:off x="-82050" y="153448"/>
            <a:ext cx="498477" cy="334435"/>
          </a:xfrm>
          <a:prstGeom prst="triangle">
            <a:avLst/>
          </a:prstGeom>
          <a:solidFill>
            <a:srgbClr val="D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22910" y="671312"/>
            <a:ext cx="8397875" cy="2794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 userDrawn="1"/>
        </p:nvSpPr>
        <p:spPr bwMode="auto">
          <a:xfrm>
            <a:off x="1" y="0"/>
            <a:ext cx="40481" cy="5144400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lIns="0" tIns="0" rIns="0" bIns="0" anchor="ctr"/>
          <a:lstStyle>
            <a:lvl1pPr defTabSz="59499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9499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9499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9499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9499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949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949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949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949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38" y="515417"/>
            <a:ext cx="7869475" cy="8776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54" y="1485260"/>
            <a:ext cx="2413563" cy="307853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/>
            </a:lvl1pPr>
            <a:lvl2pPr mar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/>
            </a:lvl2pPr>
            <a:lvl3pPr mar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/>
            </a:lvl3pPr>
            <a:lvl4pPr mar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/>
            </a:lvl4pPr>
            <a:lvl5pPr mar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/>
            </a:lvl5pPr>
          </a:lstStyle>
          <a:p>
            <a:pPr lvl="0"/>
            <a:r>
              <a:rPr lang="et-EE"/>
              <a:t>Click to edit Master text styles</a:t>
            </a:r>
            <a:endParaRPr lang="et-EE"/>
          </a:p>
          <a:p>
            <a:pPr lvl="1"/>
            <a:r>
              <a:rPr lang="et-EE"/>
              <a:t>Second level</a:t>
            </a:r>
            <a:endParaRPr lang="et-EE"/>
          </a:p>
          <a:p>
            <a:pPr lvl="2"/>
            <a:r>
              <a:rPr lang="et-EE"/>
              <a:t>Third level</a:t>
            </a:r>
            <a:endParaRPr lang="et-EE"/>
          </a:p>
          <a:p>
            <a:pPr lvl="3"/>
            <a:r>
              <a:rPr lang="et-EE"/>
              <a:t>Fourth level</a:t>
            </a:r>
            <a:endParaRPr lang="et-EE"/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343600" y="1485260"/>
            <a:ext cx="5141205" cy="307853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panose="020B0604020202020204"/>
              <a:buNone/>
              <a:defRPr sz="1200" b="0"/>
            </a:lvl1pPr>
            <a:lvl2pPr marL="132080" indent="0">
              <a:lnSpc>
                <a:spcPct val="12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panose="020B0604020202020204"/>
              <a:buNone/>
              <a:defRPr sz="1200" b="0"/>
            </a:lvl2pPr>
            <a:lvl3pPr marL="264795" indent="0">
              <a:lnSpc>
                <a:spcPct val="12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panose="020B0604020202020204"/>
              <a:buNone/>
              <a:defRPr sz="1200" b="0"/>
            </a:lvl3pPr>
            <a:lvl4pPr marL="396875" indent="0">
              <a:lnSpc>
                <a:spcPct val="12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panose="020B0604020202020204"/>
              <a:buNone/>
              <a:defRPr sz="1200" b="0"/>
            </a:lvl4pPr>
            <a:lvl5pPr marL="529590" indent="0">
              <a:lnSpc>
                <a:spcPct val="120000"/>
              </a:lnSpc>
              <a:spcBef>
                <a:spcPts val="900"/>
              </a:spcBef>
              <a:buClr>
                <a:srgbClr val="FF0000"/>
              </a:buClr>
              <a:buSzPct val="100000"/>
              <a:buFont typeface="Arial" panose="020B0604020202020204"/>
              <a:buNone/>
              <a:defRPr sz="1200" b="0"/>
            </a:lvl5pPr>
          </a:lstStyle>
          <a:p>
            <a:pPr lvl="0"/>
            <a:r>
              <a:rPr lang="et-EE"/>
              <a:t>Click to edit Master text styles</a:t>
            </a:r>
            <a:endParaRPr lang="et-EE"/>
          </a:p>
          <a:p>
            <a:pPr lvl="1"/>
            <a:r>
              <a:rPr lang="et-EE"/>
              <a:t>Second level</a:t>
            </a:r>
            <a:endParaRPr lang="et-EE"/>
          </a:p>
          <a:p>
            <a:pPr lvl="2"/>
            <a:r>
              <a:rPr lang="et-EE"/>
              <a:t>Third level</a:t>
            </a:r>
            <a:endParaRPr lang="et-EE"/>
          </a:p>
          <a:p>
            <a:pPr lvl="3"/>
            <a:r>
              <a:rPr lang="et-EE"/>
              <a:t>Fourth level</a:t>
            </a:r>
            <a:endParaRPr lang="et-EE"/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15553" y="4713318"/>
            <a:ext cx="2413397" cy="273892"/>
          </a:xfrm>
        </p:spPr>
        <p:txBody>
          <a:bodyPr lIns="91173" tIns="45586" rIns="91173" bIns="45586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/>
              <a:t>SWIFT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4427DE9-8B1C-47D4-9153-00C844989948}" type="slidenum">
              <a:rPr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 rot="5400000">
            <a:off x="-82050" y="153448"/>
            <a:ext cx="498477" cy="334435"/>
          </a:xfrm>
          <a:prstGeom prst="triangle">
            <a:avLst/>
          </a:prstGeom>
          <a:solidFill>
            <a:srgbClr val="D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22910" y="671312"/>
            <a:ext cx="8397875" cy="2794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7745730" y="508089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208"/>
            <a:ext cx="2025000" cy="23764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208"/>
            <a:ext cx="2970000" cy="23764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208"/>
            <a:ext cx="2025000" cy="23764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216900" y="33025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459"/>
            <a:ext cx="7886700" cy="32640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</p:spPr>
        <p:txBody>
          <a:bodyPr/>
          <a:lstStyle/>
          <a:p>
            <a:fld id="{AF1D4331-42DF-4261-9157-D6028F3F8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</p:spPr>
        <p:txBody>
          <a:bodyPr/>
          <a:lstStyle/>
          <a:p>
            <a:fld id="{C0F34229-65D2-4279-ADBB-D1459B287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36830" y="159430"/>
            <a:ext cx="9144000" cy="475363"/>
            <a:chOff x="0" y="180574"/>
            <a:chExt cx="12192000" cy="63370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0581"/>
              <a:ext cx="12192000" cy="3937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9714" y="180574"/>
              <a:ext cx="596900" cy="101600"/>
            </a:xfrm>
            <a:prstGeom prst="rect">
              <a:avLst/>
            </a:prstGeom>
          </p:spPr>
        </p:pic>
      </p:grpSp>
      <p:pic>
        <p:nvPicPr>
          <p:cNvPr id="4" name="图片 3" descr="红色logo"/>
          <p:cNvPicPr/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7315" y="99712"/>
            <a:ext cx="446400" cy="446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CDBA-1427-1B44-9903-FC8FF59DCAF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F834-E353-1F4C-9944-4E98979C025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208"/>
            <a:ext cx="2025000" cy="23764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208"/>
            <a:ext cx="2970000" cy="23764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208"/>
            <a:ext cx="2025000" cy="23764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216900" y="33025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459"/>
            <a:ext cx="7886700" cy="32640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</p:spPr>
        <p:txBody>
          <a:bodyPr/>
          <a:lstStyle/>
          <a:p>
            <a:fld id="{AF1D4331-42DF-4261-9157-D6028F3F8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</p:spPr>
        <p:txBody>
          <a:bodyPr/>
          <a:lstStyle/>
          <a:p>
            <a:fld id="{C0F34229-65D2-4279-ADBB-D1459B287A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86510"/>
            <a:ext cx="7886700" cy="510017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09708"/>
            <a:ext cx="9144000" cy="45346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2"/>
            <a:ext cx="2743200" cy="365189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2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2"/>
            <a:ext cx="2743200" cy="365189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5915" y="802676"/>
            <a:ext cx="3952381" cy="4210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119"/>
            <a:ext cx="9144000" cy="1034615"/>
          </a:xfrm>
          <a:prstGeom prst="rect">
            <a:avLst/>
          </a:prstGeom>
          <a:effectLst>
            <a:reflection blurRad="6350" stA="50000" endA="295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"/>
                    </a14:imgEffect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" y="4125174"/>
            <a:ext cx="9137217" cy="101922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38100" dir="5400000" sy="-100000" algn="bl" rotWithShape="0"/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80" y="153358"/>
            <a:ext cx="8229600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0763" y="4768098"/>
            <a:ext cx="2133600" cy="273892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7850" y="4757902"/>
            <a:ext cx="2895600" cy="2738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768098"/>
            <a:ext cx="2133600" cy="273892"/>
          </a:xfrm>
        </p:spPr>
        <p:txBody>
          <a:bodyPr/>
          <a:lstStyle/>
          <a:p>
            <a:fld id="{2066355A-084C-D24E-9AD2-7E4FC41EA627}" type="slidenum">
              <a:rPr lang="en-US" smtClean="0"/>
            </a:fld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937" y="-7471"/>
            <a:ext cx="4526660" cy="520153"/>
            <a:chOff x="-2" y="-4"/>
            <a:chExt cx="7116078" cy="622173"/>
          </a:xfrm>
          <a:solidFill>
            <a:srgbClr val="FF2600"/>
          </a:solidFill>
        </p:grpSpPr>
        <p:sp>
          <p:nvSpPr>
            <p:cNvPr id="17" name="箭头: 五边形 4"/>
            <p:cNvSpPr/>
            <p:nvPr/>
          </p:nvSpPr>
          <p:spPr>
            <a:xfrm>
              <a:off x="-2" y="-2"/>
              <a:ext cx="6001391" cy="62216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0" y="1"/>
              <a:ext cx="2262433" cy="622168"/>
            </a:xfrm>
            <a:prstGeom prst="rect">
              <a:avLst/>
            </a:prstGeom>
            <a:grpFill/>
          </p:spPr>
          <p:txBody>
            <a:bodyPr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900" b="0" i="0" kern="1200" spc="-100">
                  <a:solidFill>
                    <a:srgbClr val="F02A29"/>
                  </a:solidFill>
                  <a:latin typeface="+mj-lt"/>
                  <a:ea typeface="+mj-ea"/>
                  <a:cs typeface="Helvetica"/>
                </a:defRPr>
              </a:lvl1pPr>
            </a:lstStyle>
            <a:p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箭头: V 形 5"/>
            <p:cNvSpPr/>
            <p:nvPr/>
          </p:nvSpPr>
          <p:spPr>
            <a:xfrm>
              <a:off x="6002552" y="-3"/>
              <a:ext cx="556181" cy="62216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箭头: V 形 6"/>
            <p:cNvSpPr/>
            <p:nvPr/>
          </p:nvSpPr>
          <p:spPr>
            <a:xfrm>
              <a:off x="6559895" y="-4"/>
              <a:ext cx="556181" cy="62216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tags" Target="../tags/tag4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爱立示logo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screen"/>
          <a:stretch>
            <a:fillRect/>
          </a:stretch>
        </p:blipFill>
        <p:spPr>
          <a:xfrm>
            <a:off x="7280910" y="195614"/>
            <a:ext cx="1539875" cy="3632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9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CDBA-1427-1B44-9903-FC8FF59DCAF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F834-E353-1F4C-9944-4E98979C025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tiff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8.xml"/><Relationship Id="rId12" Type="http://schemas.openxmlformats.org/officeDocument/2006/relationships/image" Target="../media/image15.png"/><Relationship Id="rId11" Type="http://schemas.openxmlformats.org/officeDocument/2006/relationships/tags" Target="../tags/tag17.xml"/><Relationship Id="rId10" Type="http://schemas.openxmlformats.org/officeDocument/2006/relationships/image" Target="../media/image14.png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18.png"/><Relationship Id="rId4" Type="http://schemas.openxmlformats.org/officeDocument/2006/relationships/tags" Target="../tags/tag28.xml"/><Relationship Id="rId3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5.xml"/><Relationship Id="rId6" Type="http://schemas.openxmlformats.org/officeDocument/2006/relationships/image" Target="../media/image21.png"/><Relationship Id="rId5" Type="http://schemas.openxmlformats.org/officeDocument/2006/relationships/tags" Target="../tags/tag34.xml"/><Relationship Id="rId4" Type="http://schemas.openxmlformats.org/officeDocument/2006/relationships/image" Target="../media/image20.png"/><Relationship Id="rId3" Type="http://schemas.openxmlformats.org/officeDocument/2006/relationships/tags" Target="../tags/tag33.xml"/><Relationship Id="rId2" Type="http://schemas.openxmlformats.org/officeDocument/2006/relationships/image" Target="../media/image19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tags" Target="../tags/tag36.xml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tags" Target="../tags/tag38.xml"/><Relationship Id="rId2" Type="http://schemas.openxmlformats.org/officeDocument/2006/relationships/image" Target="../media/image24.jpeg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3872230" cy="417195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428440"/>
            <a:ext cx="2332990" cy="47174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0" y="-19870"/>
            <a:ext cx="4188592" cy="334800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-21095" y="428405"/>
            <a:ext cx="1899995" cy="1900490"/>
          </a:xfrm>
          <a:prstGeom prst="ellipse">
            <a:avLst/>
          </a:prstGeom>
          <a:solidFill>
            <a:schemeClr val="bg1"/>
          </a:solidFill>
          <a:ln w="161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97192" y="2436532"/>
            <a:ext cx="1407225" cy="1407592"/>
          </a:xfrm>
          <a:prstGeom prst="ellipse">
            <a:avLst/>
          </a:prstGeom>
          <a:solidFill>
            <a:schemeClr val="bg1"/>
          </a:solidFill>
          <a:ln w="161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6019" y="596198"/>
            <a:ext cx="1565766" cy="15661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25875" y="1073809"/>
            <a:ext cx="1039932" cy="1040203"/>
            <a:chOff x="4135" y="1690"/>
            <a:chExt cx="1638" cy="1638"/>
          </a:xfrm>
        </p:grpSpPr>
        <p:sp>
          <p:nvSpPr>
            <p:cNvPr id="35" name="椭圆 34"/>
            <p:cNvSpPr/>
            <p:nvPr/>
          </p:nvSpPr>
          <p:spPr>
            <a:xfrm>
              <a:off x="4135" y="1690"/>
              <a:ext cx="1638" cy="1638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279" y="1834"/>
              <a:ext cx="1350" cy="13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赋能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3322205" y="52206"/>
            <a:ext cx="252083" cy="2521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5870" y="3148104"/>
            <a:ext cx="252083" cy="2521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96941" y="3971438"/>
            <a:ext cx="185645" cy="1856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124269" y="4223741"/>
            <a:ext cx="103939" cy="1039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448448" y="596328"/>
            <a:ext cx="103939" cy="1039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472103" y="891654"/>
            <a:ext cx="914400" cy="9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数字</a:t>
            </a:r>
            <a:endParaRPr 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经济</a:t>
            </a:r>
            <a:endParaRPr 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0965" y="2557797"/>
            <a:ext cx="1159680" cy="11599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7786" y="1843613"/>
            <a:ext cx="546735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4400" b="1" spc="169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爱立示</a:t>
            </a:r>
            <a:r>
              <a:rPr lang="en-US" altLang="zh-CN" sz="4400" b="1" spc="169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r>
              <a:rPr lang="zh-CN" altLang="en-US" sz="4400" b="1" spc="169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无钥签名</a:t>
            </a:r>
            <a:endParaRPr lang="zh-CN" altLang="en-US" sz="4400" b="1" spc="169" dirty="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2"/>
          <p:cNvSpPr>
            <a:spLocks noChangeArrowheads="1"/>
          </p:cNvSpPr>
          <p:nvPr/>
        </p:nvSpPr>
        <p:spPr bwMode="auto">
          <a:xfrm>
            <a:off x="4139546" y="3436647"/>
            <a:ext cx="13690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谈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建  博 士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24"/>
          <p:cNvSpPr>
            <a:spLocks noChangeArrowheads="1"/>
          </p:cNvSpPr>
          <p:nvPr/>
        </p:nvSpPr>
        <p:spPr bwMode="auto">
          <a:xfrm>
            <a:off x="4067681" y="4011443"/>
            <a:ext cx="2604135" cy="7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国家海外高层次引才工程 特聘专家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浙大宁波理工学院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教授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首席科学家 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爱立示 创始人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3361" y="2935001"/>
            <a:ext cx="133475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区块链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23859" y="340081"/>
            <a:ext cx="103939" cy="1039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948170" y="3140525"/>
            <a:ext cx="14128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720" y="756735"/>
            <a:ext cx="2528570" cy="1835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51783" y="4444134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工伤事件发生后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3875" y="2592820"/>
            <a:ext cx="42901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社保中心窗口工作人员</a:t>
            </a:r>
            <a:endParaRPr kumimoji="1" lang="en-US" altLang="zh-CN" sz="13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确认资料无缺失并发放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受理书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，并转交后台工作人员审核</a:t>
            </a:r>
            <a:endParaRPr kumimoji="1"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若资料缺失则发放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资料补齐通知书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kumimoji="1"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1836" y="1078586"/>
            <a:ext cx="3062615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受伤职工／用人单位被委托人（申请者）</a:t>
            </a:r>
            <a:endParaRPr kumimoji="1" lang="en-US" altLang="zh-CN" sz="13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准备身份证件、劳动合同、医疗证明、证人证言、授权委托书、承诺书等大量相关纸质材料</a:t>
            </a:r>
            <a:endParaRPr kumimoji="1"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被委托人携带大量纸质材料前往窗口提交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工伤认定申请表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kumimoji="1"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836" y="3803298"/>
            <a:ext cx="42901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社保中心后台工作人员</a:t>
            </a:r>
            <a:endParaRPr kumimoji="1" lang="en-US" altLang="zh-CN" sz="13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审核纸质材料</a:t>
            </a:r>
            <a:endParaRPr kumimoji="1"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按实际情况，到事发现场走访调查并核实</a:t>
            </a:r>
            <a:endParaRPr kumimoji="1"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工伤认定决定书</a:t>
            </a:r>
            <a:r>
              <a:rPr kumimoji="1"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kumimoji="1"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11924" y="771929"/>
            <a:ext cx="2871967" cy="4246245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大量纸质文件的准备易出差错且繁复，耗费人力、物力资源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工伤认定的进程无法及时通过信息化交互反馈给申请者，缺乏服务体验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窗口流程一定程度上影响了审核进度，影响效率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纸质文件时常阅读不便、印章模糊，需多方再次确认影响效率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高频的现场走访调查占据工作人员的大量时间及精力，造成许多不必要的成本开支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认定过程涉及行政确认行为及法律问题，缺乏技术手段帮助社保中心自证清白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78799" y="2665560"/>
            <a:ext cx="1011555" cy="7550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995309" y="3514826"/>
            <a:ext cx="1011555" cy="755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565" y="123825"/>
            <a:ext cx="6875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慈溪人社局工伤快速认定核查程序</a:t>
            </a:r>
            <a:endParaRPr lang="zh-CN" altLang="en-US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1770" y="1229810"/>
            <a:ext cx="8913495" cy="3519655"/>
            <a:chOff x="0" y="1873"/>
            <a:chExt cx="18485" cy="7298"/>
          </a:xfrm>
        </p:grpSpPr>
        <p:pic>
          <p:nvPicPr>
            <p:cNvPr id="50179" name="图片 4" descr="F:\方案参考\慈溪人社局\工伤认定\工伤认定效果图\01登录.jpg01登录"/>
            <p:cNvPicPr>
              <a:picLocks noChangeAspect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>
            <a:xfrm>
              <a:off x="205" y="1873"/>
              <a:ext cx="2723" cy="484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50180" name="图片 8" descr="F:\方案参考\慈溪人社局\工伤认定\效果图0522\个人中心2.jpg个人中心2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571" y="1873"/>
              <a:ext cx="2416" cy="4827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50181" name="图片 9" descr="F:\方案参考\慈溪人社局\工伤认定\效果图0522\基本信息.jpg基本信息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423" y="1873"/>
              <a:ext cx="2715" cy="4827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50182" name="图片 10" descr="F:\方案参考\慈溪人社局\工伤认定\效果图0522\工伤认定申请.jpg工伤认定申请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9613" y="1888"/>
              <a:ext cx="2707" cy="481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0183" name="文本框 16"/>
            <p:cNvSpPr txBox="1"/>
            <p:nvPr/>
          </p:nvSpPr>
          <p:spPr>
            <a:xfrm>
              <a:off x="0" y="7078"/>
              <a:ext cx="3490" cy="19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charset="-122"/>
                </a:rPr>
                <a:t>工伤事件发生后，受伤职工／用人单位被委托人登录微信小程序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endParaRPr>
            </a:p>
          </p:txBody>
        </p:sp>
        <p:sp>
          <p:nvSpPr>
            <p:cNvPr id="50184" name="文本框 17"/>
            <p:cNvSpPr txBox="1"/>
            <p:nvPr/>
          </p:nvSpPr>
          <p:spPr>
            <a:xfrm>
              <a:off x="4768" y="7515"/>
              <a:ext cx="3017" cy="1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charset="-122"/>
                </a:rPr>
                <a:t>上传电子资料提交审核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endParaRPr>
            </a:p>
          </p:txBody>
        </p:sp>
        <p:sp>
          <p:nvSpPr>
            <p:cNvPr id="50185" name="文本框 18"/>
            <p:cNvSpPr txBox="1"/>
            <p:nvPr/>
          </p:nvSpPr>
          <p:spPr>
            <a:xfrm>
              <a:off x="8750" y="7515"/>
              <a:ext cx="3225" cy="10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charset="-122"/>
                </a:rPr>
                <a:t>后台工作人员进行工伤认定审核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3575" y="7805"/>
              <a:ext cx="1085" cy="340"/>
            </a:xfrm>
            <a:prstGeom prst="rightArrow">
              <a:avLst/>
            </a:prstGeom>
            <a:solidFill>
              <a:srgbClr val="6BC5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7663" y="7805"/>
              <a:ext cx="1088" cy="340"/>
            </a:xfrm>
            <a:prstGeom prst="rightArrow">
              <a:avLst/>
            </a:prstGeom>
            <a:solidFill>
              <a:srgbClr val="6BC5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0188" name="组合 22"/>
            <p:cNvGrpSpPr/>
            <p:nvPr/>
          </p:nvGrpSpPr>
          <p:grpSpPr>
            <a:xfrm>
              <a:off x="12838" y="2150"/>
              <a:ext cx="5647" cy="7021"/>
              <a:chOff x="13767" y="1518"/>
              <a:chExt cx="4872" cy="7019"/>
            </a:xfrm>
          </p:grpSpPr>
          <p:sp>
            <p:nvSpPr>
              <p:cNvPr id="50190" name="文本框 23"/>
              <p:cNvSpPr txBox="1"/>
              <p:nvPr/>
            </p:nvSpPr>
            <p:spPr>
              <a:xfrm>
                <a:off x="13879" y="6561"/>
                <a:ext cx="4649" cy="19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“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无钥签名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”区块链技术可证明和验证数据的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原始性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和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完整性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，帮助政务部门自证清白，厘清责任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0191" name="文本框 24"/>
              <p:cNvSpPr txBox="1"/>
              <p:nvPr/>
            </p:nvSpPr>
            <p:spPr>
              <a:xfrm>
                <a:off x="13767" y="1518"/>
                <a:ext cx="4872" cy="2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5pPr>
              </a:lstStyle>
              <a:p>
                <a:pPr marL="342900" lvl="0" indent="-342900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如实反映真实情况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  <a:p>
                <a:pPr marL="342900" lvl="0" indent="-342900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规避冒名顶替风险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  <a:p>
                <a:pPr marL="342900" lvl="0" indent="-342900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可优化代替的实现路径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  <a:p>
                <a:pPr marL="342900" lvl="0" indent="-342900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…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0192" name="文本框 25"/>
              <p:cNvSpPr txBox="1"/>
              <p:nvPr/>
            </p:nvSpPr>
            <p:spPr>
              <a:xfrm>
                <a:off x="16951" y="4799"/>
                <a:ext cx="1408" cy="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黑体" panose="02010609060101010101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价值</a:t>
                </a:r>
                <a:endPara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0193" name="图片 26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-5400000" flipV="1">
                <a:off x="15120" y="4469"/>
                <a:ext cx="2164" cy="7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5" name="文本框 4"/>
          <p:cNvSpPr txBox="1"/>
          <p:nvPr/>
        </p:nvSpPr>
        <p:spPr>
          <a:xfrm>
            <a:off x="456565" y="123825"/>
            <a:ext cx="84886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慈溪人社局工伤快速认定核查程序</a:t>
            </a:r>
            <a:endParaRPr lang="zh-CN" altLang="en-US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11505" y="700220"/>
            <a:ext cx="7931150" cy="4205605"/>
            <a:chOff x="486" y="31"/>
            <a:chExt cx="17931" cy="1076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86" y="31"/>
              <a:ext cx="17931" cy="1076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12307" y="5939"/>
              <a:ext cx="740" cy="69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7013" y="2149"/>
              <a:ext cx="740" cy="6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12552" y="9155"/>
              <a:ext cx="740" cy="69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7177" y="7209"/>
              <a:ext cx="740" cy="69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4834" y="717"/>
              <a:ext cx="740" cy="6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12423" y="1064"/>
              <a:ext cx="740" cy="695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885" y="8370"/>
              <a:ext cx="5638" cy="2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05" y="8604"/>
              <a:ext cx="3609" cy="1888"/>
            </a:xfrm>
            <a:prstGeom prst="rect">
              <a:avLst/>
            </a:prstGeom>
            <a:noFill/>
            <a:ln w="15875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公证书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律师法律文书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右 12"/>
            <p:cNvSpPr/>
            <p:nvPr/>
          </p:nvSpPr>
          <p:spPr>
            <a:xfrm>
              <a:off x="5511" y="9330"/>
              <a:ext cx="1075" cy="1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4464" y="8635"/>
              <a:ext cx="740" cy="695"/>
            </a:xfrm>
            <a:prstGeom prst="rect">
              <a:avLst/>
            </a:prstGeom>
          </p:spPr>
        </p:pic>
        <p:sp>
          <p:nvSpPr>
            <p:cNvPr id="20" name="箭头: 右 14"/>
            <p:cNvSpPr/>
            <p:nvPr/>
          </p:nvSpPr>
          <p:spPr>
            <a:xfrm rot="1792463">
              <a:off x="6773" y="7862"/>
              <a:ext cx="1389" cy="23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右 15"/>
            <p:cNvSpPr/>
            <p:nvPr/>
          </p:nvSpPr>
          <p:spPr>
            <a:xfrm rot="12607838">
              <a:off x="6563" y="7742"/>
              <a:ext cx="1389" cy="23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6565" y="123825"/>
            <a:ext cx="84886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可信数据生态</a:t>
            </a:r>
            <a:endParaRPr lang="zh-CN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459" y="1493915"/>
            <a:ext cx="3711285" cy="239406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49468" y="786153"/>
            <a:ext cx="50868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数据存证于民、数据固证于链、数据调证于公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370222" y="2690949"/>
            <a:ext cx="450226" cy="422970"/>
          </a:xfrm>
          <a:prstGeom prst="rect">
            <a:avLst/>
          </a:prstGeom>
        </p:spPr>
      </p:pic>
      <p:sp>
        <p:nvSpPr>
          <p:cNvPr id="17" name="上下箭头 6"/>
          <p:cNvSpPr/>
          <p:nvPr/>
        </p:nvSpPr>
        <p:spPr>
          <a:xfrm rot="16200000">
            <a:off x="4647134" y="2505183"/>
            <a:ext cx="222266" cy="832730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33013" y="1231679"/>
            <a:ext cx="3310700" cy="362267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350" strike="noStrike" kern="100" dirty="0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深圳市人民政府办公厅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深圳市公安局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深圳市民政局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深圳市司法局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深圳市财政局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深圳市人力资源和社会保障局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深圳市住房和建设局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深圳市交通运输局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深圳市水务局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深圳市应急管理局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深圳市审计局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深圳市市场监督管理局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深圳市统计局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深圳市地方金融监督管理局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深圳市城市管理和综合执法局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深圳市政务服务数据管理局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50" strike="noStrike" kern="100" dirty="0" err="1">
                <a:solidFill>
                  <a:srgbClr val="0000FF"/>
                </a:solidFill>
                <a:effectLst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深圳市住房公积金管理中心</a:t>
            </a:r>
            <a:endParaRPr lang="zh-CN" altLang="zh-CN" sz="135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17093" y="2308917"/>
            <a:ext cx="91040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可信数据交换使用</a:t>
            </a:r>
            <a:endParaRPr lang="zh-CN" altLang="en-US" sz="135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4492888" y="1885947"/>
            <a:ext cx="450226" cy="4229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94459" y="4245243"/>
            <a:ext cx="4543604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发挥政法联盟区块链的数据证据证明能力，让数据在区块闭环与验证闭环中产生价值，实现全生命周期的原始数据可核验交换使用机制，反哺各数据交互方使用数据。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565" y="123825"/>
            <a:ext cx="84886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可信数据生态</a:t>
            </a:r>
            <a:endParaRPr lang="zh-CN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3872230" cy="417195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428440"/>
            <a:ext cx="2332990" cy="47174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0" y="-19870"/>
            <a:ext cx="4188592" cy="334800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-21095" y="428405"/>
            <a:ext cx="1899995" cy="1900490"/>
          </a:xfrm>
          <a:prstGeom prst="ellipse">
            <a:avLst/>
          </a:prstGeom>
          <a:solidFill>
            <a:schemeClr val="bg1"/>
          </a:solidFill>
          <a:ln w="161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97192" y="2436532"/>
            <a:ext cx="1407225" cy="1407592"/>
          </a:xfrm>
          <a:prstGeom prst="ellipse">
            <a:avLst/>
          </a:prstGeom>
          <a:solidFill>
            <a:schemeClr val="bg1"/>
          </a:solidFill>
          <a:ln w="161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6019" y="596198"/>
            <a:ext cx="1565766" cy="15661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25875" y="1073809"/>
            <a:ext cx="1039932" cy="1040203"/>
            <a:chOff x="4135" y="1690"/>
            <a:chExt cx="1638" cy="1638"/>
          </a:xfrm>
        </p:grpSpPr>
        <p:sp>
          <p:nvSpPr>
            <p:cNvPr id="35" name="椭圆 34"/>
            <p:cNvSpPr/>
            <p:nvPr/>
          </p:nvSpPr>
          <p:spPr>
            <a:xfrm>
              <a:off x="4135" y="1690"/>
              <a:ext cx="1638" cy="1638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279" y="1834"/>
              <a:ext cx="1350" cy="13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赋能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3322205" y="52206"/>
            <a:ext cx="252083" cy="2521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5870" y="3148104"/>
            <a:ext cx="252083" cy="2521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96941" y="3971438"/>
            <a:ext cx="185645" cy="1856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124269" y="4223741"/>
            <a:ext cx="103939" cy="1039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448448" y="596328"/>
            <a:ext cx="103939" cy="1039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20965" y="2557797"/>
            <a:ext cx="1159680" cy="11599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3361" y="2935001"/>
            <a:ext cx="133475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区块链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23859" y="340081"/>
            <a:ext cx="103939" cy="1039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72708" y="882097"/>
            <a:ext cx="3648075" cy="2001520"/>
            <a:chOff x="6750" y="1800"/>
            <a:chExt cx="3813" cy="2092"/>
          </a:xfrm>
        </p:grpSpPr>
        <p:grpSp>
          <p:nvGrpSpPr>
            <p:cNvPr id="6" name="组合 114"/>
            <p:cNvGrpSpPr/>
            <p:nvPr/>
          </p:nvGrpSpPr>
          <p:grpSpPr>
            <a:xfrm>
              <a:off x="6750" y="1800"/>
              <a:ext cx="2089" cy="2093"/>
              <a:chOff x="1192404" y="608225"/>
              <a:chExt cx="1755828" cy="1759616"/>
            </a:xfrm>
          </p:grpSpPr>
          <p:grpSp>
            <p:nvGrpSpPr>
              <p:cNvPr id="7" name="组合 79"/>
              <p:cNvGrpSpPr/>
              <p:nvPr/>
            </p:nvGrpSpPr>
            <p:grpSpPr bwMode="auto">
              <a:xfrm>
                <a:off x="1192404" y="608225"/>
                <a:ext cx="1755828" cy="1759616"/>
                <a:chOff x="6379729" y="2488774"/>
                <a:chExt cx="2513016" cy="2513016"/>
              </a:xfrm>
            </p:grpSpPr>
            <p:sp>
              <p:nvSpPr>
                <p:cNvPr id="74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9" name="椭圆 80"/>
              <p:cNvSpPr/>
              <p:nvPr/>
            </p:nvSpPr>
            <p:spPr bwMode="auto">
              <a:xfrm>
                <a:off x="1449791" y="856764"/>
                <a:ext cx="1268851" cy="1271594"/>
              </a:xfrm>
              <a:prstGeom prst="ellipse">
                <a:avLst/>
              </a:prstGeom>
              <a:solidFill>
                <a:srgbClr val="953735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lIns="68589" tIns="34295" rIns="68589" bIns="34295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60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谢</a:t>
                </a:r>
                <a:endParaRPr lang="zh-CN" altLang="en-US" sz="6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119"/>
            <p:cNvGrpSpPr/>
            <p:nvPr/>
          </p:nvGrpSpPr>
          <p:grpSpPr>
            <a:xfrm>
              <a:off x="8475" y="1800"/>
              <a:ext cx="2089" cy="2093"/>
              <a:chOff x="1192404" y="608225"/>
              <a:chExt cx="1755828" cy="1759616"/>
            </a:xfrm>
          </p:grpSpPr>
          <p:grpSp>
            <p:nvGrpSpPr>
              <p:cNvPr id="9" name="组合 79"/>
              <p:cNvGrpSpPr/>
              <p:nvPr/>
            </p:nvGrpSpPr>
            <p:grpSpPr bwMode="auto">
              <a:xfrm>
                <a:off x="1192404" y="608225"/>
                <a:ext cx="1755828" cy="1759616"/>
                <a:chOff x="6379729" y="2488774"/>
                <a:chExt cx="2513016" cy="2513016"/>
              </a:xfrm>
            </p:grpSpPr>
            <p:sp>
              <p:nvSpPr>
                <p:cNvPr id="84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3" name="椭圆 80"/>
              <p:cNvSpPr/>
              <p:nvPr/>
            </p:nvSpPr>
            <p:spPr bwMode="auto">
              <a:xfrm>
                <a:off x="1449791" y="856764"/>
                <a:ext cx="1268851" cy="1271594"/>
              </a:xfrm>
              <a:prstGeom prst="ellipse">
                <a:avLst/>
              </a:prstGeom>
              <a:solidFill>
                <a:srgbClr val="953735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lIns="68589" tIns="34295" rIns="68589" bIns="34295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60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谢</a:t>
                </a:r>
                <a:endParaRPr lang="zh-CN" altLang="en-US" sz="6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" name="直接连接符 1"/>
          <p:cNvCxnSpPr/>
          <p:nvPr/>
        </p:nvCxnSpPr>
        <p:spPr>
          <a:xfrm>
            <a:off x="4689996" y="3993250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44023" y="3436444"/>
            <a:ext cx="107188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33526" y="4255376"/>
            <a:ext cx="144016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13810824804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64154" y="3488464"/>
            <a:ext cx="1069340" cy="1073485"/>
          </a:xfrm>
          <a:prstGeom prst="rect">
            <a:avLst/>
          </a:prstGeom>
        </p:spPr>
      </p:pic>
      <p:pic>
        <p:nvPicPr>
          <p:cNvPr id="11" name="图形 9" descr="智能手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2335" y="4171296"/>
            <a:ext cx="391206" cy="391206"/>
          </a:xfrm>
          <a:prstGeom prst="rect">
            <a:avLst/>
          </a:prstGeom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72103" y="922432"/>
            <a:ext cx="914400" cy="91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数字</a:t>
            </a:r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经济</a:t>
            </a:r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/>
          <p:nvPr>
            <p:custDataLst>
              <p:tags r:id="rId1"/>
            </p:custDataLst>
          </p:nvPr>
        </p:nvSpPr>
        <p:spPr>
          <a:xfrm>
            <a:off x="964565" y="1400810"/>
            <a:ext cx="3994785" cy="16084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1200" spc="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200" spc="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200" spc="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r>
              <a:rPr lang="zh-CN" altLang="en-US" sz="1200" spc="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月，中共中央、国务院印发了《数字中国建设整体布局规划》（以下简称《规划》），《规划》指出，建设数字中国是数字时代推进中国式现代化的重要引擎，是构筑国家竞争新优势的有力支撑。</a:t>
            </a:r>
            <a:r>
              <a:rPr lang="zh-CN" altLang="en-US" sz="1200" b="1" spc="4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加快数字中国建设，</a:t>
            </a:r>
            <a:r>
              <a:rPr lang="zh-CN" altLang="en-US" sz="1200" spc="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对全面建设社会主义现代化国家、全面推进中华民族伟大复兴具有重要意义和深远影响。</a:t>
            </a:r>
            <a:endParaRPr lang="zh-CN" altLang="en-US" sz="1200" spc="4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521335" y="1383665"/>
            <a:ext cx="354330" cy="354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endParaRPr lang="en-US" altLang="zh-CN" sz="1050" b="1" dirty="0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698500" y="1730375"/>
            <a:ext cx="0" cy="140589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>
            <p:custDataLst>
              <p:tags r:id="rId4"/>
            </p:custDataLst>
          </p:nvPr>
        </p:nvSpPr>
        <p:spPr>
          <a:xfrm>
            <a:off x="521335" y="2928620"/>
            <a:ext cx="354330" cy="354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endParaRPr lang="en-US" altLang="zh-CN" sz="1050" b="1" dirty="0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/>
          <p:nvPr>
            <p:custDataLst>
              <p:tags r:id="rId5"/>
            </p:custDataLst>
          </p:nvPr>
        </p:nvSpPr>
        <p:spPr>
          <a:xfrm>
            <a:off x="964565" y="3034030"/>
            <a:ext cx="3994785" cy="16084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《规划》明确，</a:t>
            </a:r>
            <a:r>
              <a:rPr lang="zh-CN" altLang="en-US" sz="1200" spc="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数字中国建设按照“</a:t>
            </a:r>
            <a:r>
              <a:rPr lang="zh-CN" altLang="en-US" sz="1200" b="1" spc="5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2522</a:t>
            </a:r>
            <a:r>
              <a:rPr lang="zh-CN" altLang="en-US" sz="1200" spc="5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”的整体框架进行布局，</a:t>
            </a:r>
            <a:r>
              <a:rPr lang="zh-CN" altLang="en-US" sz="1200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即夯实数字基础设施和数据资源体系“</a:t>
            </a:r>
            <a:r>
              <a:rPr lang="zh-CN" altLang="en-US" sz="1200" b="1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两大基础</a:t>
            </a:r>
            <a:r>
              <a:rPr lang="zh-CN" altLang="en-US" sz="1200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”，推进数字技术与经济、政治、文化、社会、生态文明建设“</a:t>
            </a:r>
            <a:r>
              <a:rPr lang="zh-CN" altLang="en-US" sz="1200" b="1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五位一体</a:t>
            </a:r>
            <a:r>
              <a:rPr lang="zh-CN" altLang="en-US" sz="1200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”深度融合，强化数字技术创新体系和数字安全屏障“</a:t>
            </a:r>
            <a:r>
              <a:rPr lang="zh-CN" altLang="en-US" sz="1200" b="1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两大能力</a:t>
            </a:r>
            <a:r>
              <a:rPr lang="zh-CN" altLang="en-US" sz="1200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”，优化数字化发展国内国际“</a:t>
            </a:r>
            <a:r>
              <a:rPr lang="zh-CN" altLang="en-US" sz="1200" b="1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两个环境</a:t>
            </a:r>
            <a:r>
              <a:rPr lang="zh-CN" altLang="en-US" sz="1200" spc="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”。</a:t>
            </a:r>
            <a:endParaRPr lang="zh-CN" altLang="en-US" sz="1200" spc="5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1203960"/>
            <a:ext cx="9144635" cy="3438525"/>
          </a:xfrm>
          <a:prstGeom prst="rect">
            <a:avLst/>
          </a:prstGeom>
          <a:gradFill>
            <a:gsLst>
              <a:gs pos="45000">
                <a:srgbClr val="FE4444">
                  <a:alpha val="0"/>
                </a:srgbClr>
              </a:gs>
              <a:gs pos="100000">
                <a:srgbClr val="832B2B"/>
              </a:gs>
            </a:gsLst>
            <a:lin ang="0" scaled="0"/>
          </a:gra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698500" y="3275330"/>
            <a:ext cx="0" cy="1195705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"/>
          <p:cNvSpPr txBox="1"/>
          <p:nvPr>
            <p:custDataLst>
              <p:tags r:id="rId7"/>
            </p:custDataLst>
          </p:nvPr>
        </p:nvSpPr>
        <p:spPr>
          <a:xfrm>
            <a:off x="521335" y="1391285"/>
            <a:ext cx="354330" cy="33845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endParaRPr lang="en-US" altLang="zh-CN" sz="1000" b="1" dirty="0">
              <a:solidFill>
                <a:schemeClr val="lt1"/>
              </a:solidFill>
            </a:endParaRPr>
          </a:p>
        </p:txBody>
      </p:sp>
      <p:sp>
        <p:nvSpPr>
          <p:cNvPr id="16" name="文本框 9"/>
          <p:cNvSpPr txBox="1"/>
          <p:nvPr>
            <p:custDataLst>
              <p:tags r:id="rId8"/>
            </p:custDataLst>
          </p:nvPr>
        </p:nvSpPr>
        <p:spPr>
          <a:xfrm>
            <a:off x="521335" y="2936240"/>
            <a:ext cx="354330" cy="33845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endParaRPr lang="en-US" altLang="zh-CN" sz="1000" b="1" dirty="0">
              <a:solidFill>
                <a:schemeClr val="lt1"/>
              </a:solidFill>
            </a:endParaRPr>
          </a:p>
        </p:txBody>
      </p:sp>
      <p:pic>
        <p:nvPicPr>
          <p:cNvPr id="5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5158740" y="2067560"/>
            <a:ext cx="3593465" cy="290239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4800">
                <a:moveTo>
                  <a:pt x="0" y="0"/>
                </a:moveTo>
                <a:lnTo>
                  <a:pt x="7920" y="0"/>
                </a:lnTo>
                <a:lnTo>
                  <a:pt x="7920" y="4800"/>
                </a:lnTo>
                <a:lnTo>
                  <a:pt x="0" y="480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5147945" y="835660"/>
            <a:ext cx="3593465" cy="11601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0" h="3120">
                <a:moveTo>
                  <a:pt x="0" y="0"/>
                </a:moveTo>
                <a:lnTo>
                  <a:pt x="6960" y="0"/>
                </a:lnTo>
                <a:lnTo>
                  <a:pt x="6960" y="3120"/>
                </a:lnTo>
                <a:lnTo>
                  <a:pt x="0" y="312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56565" y="123825"/>
            <a:ext cx="54203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背景介绍丨</a:t>
            </a:r>
            <a:r>
              <a:rPr lang="zh-CN" altLang="en-US" sz="220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数字中国</a:t>
            </a:r>
            <a:endParaRPr lang="zh-CN" altLang="en-US" sz="220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5"/>
          <p:cNvSpPr/>
          <p:nvPr>
            <p:custDataLst>
              <p:tags r:id="rId1"/>
            </p:custDataLst>
          </p:nvPr>
        </p:nvSpPr>
        <p:spPr>
          <a:xfrm>
            <a:off x="800236" y="1257310"/>
            <a:ext cx="3433553" cy="35433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5"/>
          <p:cNvSpPr/>
          <p:nvPr>
            <p:custDataLst>
              <p:tags r:id="rId2"/>
            </p:custDataLst>
          </p:nvPr>
        </p:nvSpPr>
        <p:spPr>
          <a:xfrm>
            <a:off x="571626" y="1028708"/>
            <a:ext cx="3433553" cy="35433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462317" y="1250547"/>
            <a:ext cx="535944" cy="762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77" h="210">
                <a:moveTo>
                  <a:pt x="0" y="105"/>
                </a:moveTo>
                <a:cubicBezTo>
                  <a:pt x="0" y="47"/>
                  <a:pt x="47" y="0"/>
                  <a:pt x="105" y="0"/>
                </a:cubicBezTo>
                <a:cubicBezTo>
                  <a:pt x="163" y="0"/>
                  <a:pt x="210" y="47"/>
                  <a:pt x="210" y="105"/>
                </a:cubicBezTo>
                <a:cubicBezTo>
                  <a:pt x="210" y="163"/>
                  <a:pt x="163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lose/>
                <a:moveTo>
                  <a:pt x="432" y="105"/>
                </a:moveTo>
                <a:cubicBezTo>
                  <a:pt x="432" y="47"/>
                  <a:pt x="479" y="0"/>
                  <a:pt x="537" y="0"/>
                </a:cubicBezTo>
                <a:cubicBezTo>
                  <a:pt x="595" y="0"/>
                  <a:pt x="642" y="47"/>
                  <a:pt x="642" y="105"/>
                </a:cubicBezTo>
                <a:cubicBezTo>
                  <a:pt x="642" y="163"/>
                  <a:pt x="595" y="210"/>
                  <a:pt x="537" y="210"/>
                </a:cubicBezTo>
                <a:cubicBezTo>
                  <a:pt x="479" y="210"/>
                  <a:pt x="432" y="163"/>
                  <a:pt x="432" y="105"/>
                </a:cubicBezTo>
                <a:close/>
                <a:moveTo>
                  <a:pt x="847" y="105"/>
                </a:moveTo>
                <a:cubicBezTo>
                  <a:pt x="847" y="47"/>
                  <a:pt x="894" y="0"/>
                  <a:pt x="952" y="0"/>
                </a:cubicBezTo>
                <a:cubicBezTo>
                  <a:pt x="1010" y="0"/>
                  <a:pt x="1057" y="47"/>
                  <a:pt x="1057" y="105"/>
                </a:cubicBezTo>
                <a:cubicBezTo>
                  <a:pt x="1057" y="163"/>
                  <a:pt x="1010" y="210"/>
                  <a:pt x="952" y="210"/>
                </a:cubicBezTo>
                <a:cubicBezTo>
                  <a:pt x="894" y="210"/>
                  <a:pt x="847" y="163"/>
                  <a:pt x="847" y="105"/>
                </a:cubicBezTo>
                <a:close/>
                <a:moveTo>
                  <a:pt x="1267" y="105"/>
                </a:moveTo>
                <a:cubicBezTo>
                  <a:pt x="1267" y="47"/>
                  <a:pt x="1314" y="0"/>
                  <a:pt x="1372" y="0"/>
                </a:cubicBezTo>
                <a:cubicBezTo>
                  <a:pt x="1430" y="0"/>
                  <a:pt x="1477" y="47"/>
                  <a:pt x="1477" y="105"/>
                </a:cubicBezTo>
                <a:cubicBezTo>
                  <a:pt x="1477" y="163"/>
                  <a:pt x="1430" y="210"/>
                  <a:pt x="1372" y="210"/>
                </a:cubicBezTo>
                <a:cubicBezTo>
                  <a:pt x="1314" y="210"/>
                  <a:pt x="1267" y="163"/>
                  <a:pt x="1267" y="105"/>
                </a:cubicBezTo>
                <a:close/>
              </a:path>
            </a:pathLst>
          </a:custGeom>
          <a:solidFill>
            <a:srgbClr val="D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886563" y="4457639"/>
            <a:ext cx="535944" cy="762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77" h="210">
                <a:moveTo>
                  <a:pt x="0" y="105"/>
                </a:moveTo>
                <a:cubicBezTo>
                  <a:pt x="0" y="47"/>
                  <a:pt x="47" y="0"/>
                  <a:pt x="105" y="0"/>
                </a:cubicBezTo>
                <a:cubicBezTo>
                  <a:pt x="163" y="0"/>
                  <a:pt x="210" y="47"/>
                  <a:pt x="210" y="105"/>
                </a:cubicBezTo>
                <a:cubicBezTo>
                  <a:pt x="210" y="163"/>
                  <a:pt x="163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lose/>
                <a:moveTo>
                  <a:pt x="432" y="105"/>
                </a:moveTo>
                <a:cubicBezTo>
                  <a:pt x="432" y="47"/>
                  <a:pt x="479" y="0"/>
                  <a:pt x="537" y="0"/>
                </a:cubicBezTo>
                <a:cubicBezTo>
                  <a:pt x="595" y="0"/>
                  <a:pt x="642" y="47"/>
                  <a:pt x="642" y="105"/>
                </a:cubicBezTo>
                <a:cubicBezTo>
                  <a:pt x="642" y="163"/>
                  <a:pt x="595" y="210"/>
                  <a:pt x="537" y="210"/>
                </a:cubicBezTo>
                <a:cubicBezTo>
                  <a:pt x="479" y="210"/>
                  <a:pt x="432" y="163"/>
                  <a:pt x="432" y="105"/>
                </a:cubicBezTo>
                <a:close/>
                <a:moveTo>
                  <a:pt x="847" y="105"/>
                </a:moveTo>
                <a:cubicBezTo>
                  <a:pt x="847" y="47"/>
                  <a:pt x="894" y="0"/>
                  <a:pt x="952" y="0"/>
                </a:cubicBezTo>
                <a:cubicBezTo>
                  <a:pt x="1010" y="0"/>
                  <a:pt x="1057" y="47"/>
                  <a:pt x="1057" y="105"/>
                </a:cubicBezTo>
                <a:cubicBezTo>
                  <a:pt x="1057" y="163"/>
                  <a:pt x="1010" y="210"/>
                  <a:pt x="952" y="210"/>
                </a:cubicBezTo>
                <a:cubicBezTo>
                  <a:pt x="894" y="210"/>
                  <a:pt x="847" y="163"/>
                  <a:pt x="847" y="105"/>
                </a:cubicBezTo>
                <a:close/>
                <a:moveTo>
                  <a:pt x="1267" y="105"/>
                </a:moveTo>
                <a:cubicBezTo>
                  <a:pt x="1267" y="47"/>
                  <a:pt x="1314" y="0"/>
                  <a:pt x="1372" y="0"/>
                </a:cubicBezTo>
                <a:cubicBezTo>
                  <a:pt x="1430" y="0"/>
                  <a:pt x="1477" y="47"/>
                  <a:pt x="1477" y="105"/>
                </a:cubicBezTo>
                <a:cubicBezTo>
                  <a:pt x="1477" y="163"/>
                  <a:pt x="1430" y="210"/>
                  <a:pt x="1372" y="210"/>
                </a:cubicBezTo>
                <a:cubicBezTo>
                  <a:pt x="1314" y="210"/>
                  <a:pt x="1267" y="163"/>
                  <a:pt x="1267" y="105"/>
                </a:cubicBezTo>
                <a:close/>
              </a:path>
            </a:pathLst>
          </a:custGeom>
          <a:solidFill>
            <a:srgbClr val="D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07950" y="1564005"/>
            <a:ext cx="4365625" cy="24733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7440">
                <a:moveTo>
                  <a:pt x="0" y="0"/>
                </a:moveTo>
                <a:lnTo>
                  <a:pt x="6000" y="0"/>
                </a:lnTo>
                <a:lnTo>
                  <a:pt x="600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4808855" y="1593215"/>
            <a:ext cx="3649345" cy="26358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《浙江省数字经济发展“十四五”规划》提出：要</a:t>
            </a: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以推动高质量发展为主题，以深化供给侧结构性改革为主线，以改革创新为根本动力，忠实践行“八八战略”、奋力打造“重要窗口”，</a:t>
            </a:r>
            <a:r>
              <a:rPr lang="zh-CN" altLang="en-US" sz="1200" spc="4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深入实施数字经济“一号工程”，坚持发展和规范并重，加快推进数字产业化、产业数字化、治理数字化、数据价值化协同发展</a:t>
            </a: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着力完善数字经济发展生态和数字基础设施，加快形成以数字化改革为引领的“三区三中心”发展格局，努力建成全球数字变革高地，为高质量发展建设共同富裕示范区、建设社会主义现代化先行省作出更大贡献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6565" y="123825"/>
            <a:ext cx="54203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背景介绍丨</a:t>
            </a:r>
            <a:r>
              <a:rPr lang="zh-CN" altLang="en-US" sz="220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数字浙江</a:t>
            </a:r>
            <a:endParaRPr lang="zh-CN" altLang="en-US" sz="220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" y="915670"/>
            <a:ext cx="9135110" cy="3931920"/>
            <a:chOff x="-1" y="1329"/>
            <a:chExt cx="14386" cy="6192"/>
          </a:xfrm>
        </p:grpSpPr>
        <p:sp>
          <p:nvSpPr>
            <p:cNvPr id="6" name="矩形 4"/>
            <p:cNvSpPr/>
            <p:nvPr>
              <p:custDataLst>
                <p:tags r:id="rId1"/>
              </p:custDataLst>
            </p:nvPr>
          </p:nvSpPr>
          <p:spPr>
            <a:xfrm>
              <a:off x="-1" y="1329"/>
              <a:ext cx="14386" cy="6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Picture 7" descr="placingpictureplaceholder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37" y="1670"/>
              <a:ext cx="7493" cy="27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placingpictureplaceholder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734" y="4548"/>
              <a:ext cx="7493" cy="27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itle 6"/>
            <p:cNvSpPr txBox="1"/>
            <p:nvPr>
              <p:custDataLst>
                <p:tags r:id="rId6"/>
              </p:custDataLst>
            </p:nvPr>
          </p:nvSpPr>
          <p:spPr>
            <a:xfrm>
              <a:off x="8844" y="1889"/>
              <a:ext cx="4777" cy="2312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47625" tIns="19050" rIns="47625" bIns="19050" anchor="ctr" anchorCtr="0">
              <a:normAutofit fontScale="75000" lnSpcReduction="20000"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None/>
              </a:pPr>
              <a:r>
                <a:rPr lang="zh-CN" altLang="en-US" sz="1400" spc="160">
                  <a:ln w="3175">
                    <a:noFill/>
                    <a:prstDash val="dash"/>
                  </a:ln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新国发2号文件</a:t>
              </a:r>
              <a:r>
                <a:rPr lang="zh-CN" altLang="en-US" sz="1400" spc="160">
                  <a:ln w="3175">
                    <a:noFill/>
                    <a:prstDash val="dash"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明确提出贵州要持续发展壮大特色产业，</a:t>
              </a:r>
              <a:r>
                <a:rPr lang="zh-CN" altLang="en-US" sz="1400" spc="160">
                  <a:ln w="3175">
                    <a:noFill/>
                    <a:prstDash val="dash"/>
                  </a:ln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推动产业全方位、全链条数字化转型</a:t>
              </a:r>
              <a:r>
                <a:rPr lang="zh-CN" altLang="en-US" sz="1400" spc="160">
                  <a:ln w="3175">
                    <a:noFill/>
                    <a:prstDash val="dash"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，引导传统业态积极开展线上线下、全渠道、定制化、精准化营销创新。数字化转型还需要政策与设计双管齐下，政府与企业多措并举共同助力，进而推进数字化转型助力贵州特色产业发展。</a:t>
              </a:r>
              <a:endPara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Title 6"/>
            <p:cNvSpPr txBox="1"/>
            <p:nvPr>
              <p:custDataLst>
                <p:tags r:id="rId7"/>
              </p:custDataLst>
            </p:nvPr>
          </p:nvSpPr>
          <p:spPr>
            <a:xfrm>
              <a:off x="8787" y="4278"/>
              <a:ext cx="4891" cy="3089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47625" tIns="19050" rIns="47625" bIns="19050" anchor="ctr" anchorCtr="0"/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None/>
              </a:pPr>
              <a:r>
                <a:rPr lang="zh-CN" altLang="en-US" sz="1000" spc="160">
                  <a:ln w="3175">
                    <a:noFill/>
                    <a:prstDash val="dash"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《贵州省“十四五”数字经济发展规划》</a:t>
              </a:r>
              <a:r>
                <a:rPr lang="zh-CN" altLang="en-US" sz="1000" spc="160">
                  <a:ln w="3175">
                    <a:noFill/>
                    <a:prstDash val="dash"/>
                  </a:ln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系统谋划了“5＋2＋2”任务框架，确保贵州在国家实施数字经济战略中抢到新机、找到落点、有效落实。</a:t>
              </a:r>
              <a:r>
                <a:rPr lang="zh-CN" altLang="en-US" sz="1000" spc="160">
                  <a:ln w="3175">
                    <a:noFill/>
                    <a:prstDash val="dash"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5＋2＋2”任务框架，即“数字产业化、产业数字化、数字化治理、数字经济创新、数字合作交流”等五大发展方向；数据价值化探索、数字基础设施建设两大支撑；数字经济人才队伍建设及强化大数据安全两大发展保障。</a:t>
              </a:r>
              <a:endParaRPr lang="zh-CN" altLang="en-US" sz="10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6565" y="123825"/>
            <a:ext cx="54203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背景介绍丨</a:t>
            </a:r>
            <a:r>
              <a:rPr lang="zh-CN" altLang="en-US" sz="220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数字贵州</a:t>
            </a:r>
            <a:endParaRPr lang="zh-CN" altLang="en-US" sz="220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1636210"/>
            <a:ext cx="4752975" cy="2790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5579745" y="771975"/>
            <a:ext cx="3114675" cy="2016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5579745" y="2932245"/>
            <a:ext cx="3114675" cy="2016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322580" y="843730"/>
            <a:ext cx="468185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广东省人民政府关于加快数字化发展的意见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粤府〔2021〕31号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60700" y="4660080"/>
            <a:ext cx="1872615" cy="7556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6565" y="123825"/>
            <a:ext cx="54203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背景介绍丨</a:t>
            </a:r>
            <a:r>
              <a:rPr lang="zh-CN" altLang="en-US" sz="220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数据生态</a:t>
            </a:r>
            <a:endParaRPr lang="zh-CN" altLang="en-US" sz="220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/>
        </p:nvSpPr>
        <p:spPr>
          <a:xfrm>
            <a:off x="615315" y="1485080"/>
            <a:ext cx="2683510" cy="307784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数据价值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人工智能、大数据、量子计算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数据采集和汇聚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3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物联网、移动互联网、云计算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 noChangeArrowheads="1"/>
          </p:cNvSpPr>
          <p:nvPr/>
        </p:nvSpPr>
        <p:spPr>
          <a:xfrm>
            <a:off x="3339465" y="700220"/>
            <a:ext cx="5069205" cy="87757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数字世界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全球网络连接背景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076190" y="1419675"/>
            <a:ext cx="3119120" cy="1753870"/>
          </a:xfrm>
          <a:prstGeom prst="rect">
            <a:avLst/>
          </a:prstGeom>
        </p:spPr>
      </p:pic>
      <p:pic>
        <p:nvPicPr>
          <p:cNvPr id="9" name="图片 8" descr="全球商业，大数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4140200" y="2499810"/>
            <a:ext cx="3101340" cy="1744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456565" y="123825"/>
            <a:ext cx="54203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背景介绍丨</a:t>
            </a:r>
            <a:endParaRPr lang="zh-CN" altLang="en-US" sz="220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1025" y="982795"/>
            <a:ext cx="3693795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省、宁波市人民政府办公厅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关于加快推进“最多跑一次”事项电子化归档工作的通知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明确要求，应围绕全省“最多跑一次”改革目标和深化“互联网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政务服务”建设要求，加快建立浙江政务服务网电子文件归档管理统一技术支撑平台，做好“最多跑一次”事项电子化归档工作的组织实施、统筹协调和督促检查。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81660" y="2604585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无钥签名在电子文件归档平台中可对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归档的数据、平台日志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进行签名，提供：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电子文件完整性、不可抵赖性验证服务；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完整的审计线索，便于追溯、审计；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提供时间戳服务，保障日期的公正性；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帮助慈溪档案局厘清责任；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加强了慈溪“最多跑一次”改革建设工作，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提供“慈溪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timg (5)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016" y="916557"/>
            <a:ext cx="4032448" cy="2088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" descr="C:\Users\Administrator\AppData\Roaming\Tencent\Users\695671125\QQ\WinTemp\RichOle\91Y}Q8O_AS_83@B%Z`]`QKM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220813"/>
            <a:ext cx="4032448" cy="14148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456565" y="123825"/>
            <a:ext cx="84886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“最多跑一次”电子文件归档处理系统</a:t>
            </a:r>
            <a:endParaRPr lang="zh-CN" altLang="en-US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5430" y="813885"/>
            <a:ext cx="8623935" cy="4248715"/>
            <a:chOff x="713" y="2065"/>
            <a:chExt cx="17462" cy="8603"/>
          </a:xfrm>
        </p:grpSpPr>
        <p:pic>
          <p:nvPicPr>
            <p:cNvPr id="45060" name="图片 1" descr="图片1.png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13" y="2065"/>
              <a:ext cx="8237" cy="28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1" name="图片 6" descr="LQIIIF)5`~BUCGP)`MRMX_P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870" y="2285"/>
              <a:ext cx="8305" cy="23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2" name="图片 7" descr="H)MCT0K0J5@L[16XUJ5OV)Y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870" y="5333"/>
              <a:ext cx="8305" cy="4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3" name="图片 8" descr="I]0HV@MG({YB`R5IIDBAY@F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15" y="5333"/>
              <a:ext cx="7413" cy="45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9"/>
            <p:cNvSpPr txBox="1"/>
            <p:nvPr/>
          </p:nvSpPr>
          <p:spPr>
            <a:xfrm>
              <a:off x="3420" y="4895"/>
              <a:ext cx="2825" cy="5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（项目流程图）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65" name="文本框 10"/>
            <p:cNvSpPr txBox="1"/>
            <p:nvPr/>
          </p:nvSpPr>
          <p:spPr>
            <a:xfrm>
              <a:off x="12575" y="4895"/>
              <a:ext cx="2825" cy="5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（项目效果图）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66" name="文本框 11"/>
            <p:cNvSpPr txBox="1"/>
            <p:nvPr/>
          </p:nvSpPr>
          <p:spPr>
            <a:xfrm>
              <a:off x="3420" y="10110"/>
              <a:ext cx="2825" cy="5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（项目效果图）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67" name="文本框 12"/>
            <p:cNvSpPr txBox="1"/>
            <p:nvPr/>
          </p:nvSpPr>
          <p:spPr>
            <a:xfrm>
              <a:off x="12575" y="10110"/>
              <a:ext cx="2825" cy="5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（项目效果图）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6565" y="123825"/>
            <a:ext cx="84886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“最多跑一次”电子文件归档处理系统</a:t>
            </a:r>
            <a:endParaRPr lang="zh-CN" altLang="en-US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istrator\Desktop\图片2.png"/>
          <p:cNvPicPr/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539750" y="851350"/>
            <a:ext cx="5859780" cy="30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0"/>
          <p:cNvSpPr/>
          <p:nvPr/>
        </p:nvSpPr>
        <p:spPr>
          <a:xfrm>
            <a:off x="6516370" y="907415"/>
            <a:ext cx="2514600" cy="29229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证明源数据的：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完整性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真实性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不可抵赖性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无钥签名的价值：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帮助社保平台免责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完整的可核查证据链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增强用户安全体验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3755" y="4156525"/>
            <a:ext cx="3977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为社保中心及社保缴纳人员提供社保缴纳单据提供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原始性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提供可信回执，让社保缴纳人员更加透明了解自身社保缴纳单据的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1505" y="4156525"/>
            <a:ext cx="3535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为社保中心提供社保业务平台数据库的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可信存储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可信备份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为监管机构提供业务平台可信的操作日志和系统日志等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合规证明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565" y="123825"/>
            <a:ext cx="84886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慈溪人社局社保网办系统</a:t>
            </a:r>
            <a:endParaRPr lang="zh-CN" altLang="en-US" sz="22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5778_1*l_h_i*1_1_2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5778_1*l_h_i*1_2_1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5778_1*l_h_f*1_2_1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5778_1*l_h_i*1_2_2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05778_1*l_h_i*1_1_1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05778_1*l_h_i*1_2_1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VALUE" val="846*139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4363_1*d*2"/>
  <p:tag name="KSO_WM_TEMPLATE_CATEGORY" val="diagram"/>
  <p:tag name="KSO_WM_TEMPLATE_INDEX" val="2021436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6532c09c8684378b7835a2250ad5d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c93c757935e443009d0bcbe2687c6446"/>
  <p:tag name="KSO_WM_TEMPLATE_ASSEMBLE_XID" val="60656f734054ed1e2fb80abd"/>
  <p:tag name="KSO_WM_TEMPLATE_ASSEMBLE_GROUPID" val="60656f734054ed1e2fb80abd"/>
  <p:tag name="KSO_WM_UNIT_PICTURE_CLIP_FLAG" val="0"/>
</p:tagLst>
</file>

<file path=ppt/tags/tag17.xml><?xml version="1.0" encoding="utf-8"?>
<p:tagLst xmlns:p="http://schemas.openxmlformats.org/presentationml/2006/main">
  <p:tag name="KSO_WM_UNIT_VALUE" val="550*12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3337_1*d*2"/>
  <p:tag name="KSO_WM_TEMPLATE_CATEGORY" val="diagram"/>
  <p:tag name="KSO_WM_TEMPLATE_INDEX" val="2021333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da8537e41ce425b8400f7744af3af1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5beadee00824cefa0de896e39ebb58b"/>
  <p:tag name="KSO_WM_UNIT_SUPPORT_UNIT_TYPE" val="[&quot;d&quot;,&quot;α&quot;,&quot;β&quot;]"/>
  <p:tag name="KSO_WM_TEMPLATE_ASSEMBLE_XID" val="60656ec54054ed1e2fb7ff5f"/>
  <p:tag name="KSO_WM_TEMPLATE_ASSEMBLE_GROUPID" val="60656ec54054ed1e2fb7ff5f"/>
  <p:tag name="KSO_WM_UNIT_PICTURE_CLIP_FLAG" val="0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20214363"/>
  <p:tag name="KSO_WM_SLIDE_CONSTRAINT" val="%7b%22slideConstraint%22%3a%7b%22seriesAreas%22%3a%5b%5d%2c%22singleAreas%22%3a%5b%7b%22shapes%22%3a%5b26%5d%2c%22serialConstraintIndex%22%3a-1%2c%22areatextmark%22%3a0%2c%22pictureprocessmark%22%3a0%7d%5d%7d%7d"/>
  <p:tag name="KSO_WM_SLIDE_COLORSCHEME_VERSION" val="3.2"/>
  <p:tag name="KSO_WM_SLIDE_ID" val="diagram2021436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540"/>
  <p:tag name="KSO_WM_SLIDE_POSITION" val="48*0"/>
  <p:tag name="KSO_WM_TAG_VERSION" val="1.0"/>
  <p:tag name="KSO_WM_SLIDE_LAYOUT" val="a_d"/>
  <p:tag name="KSO_WM_SLIDE_LAYOUT_CNT" val="1_3"/>
  <p:tag name="KSO_WM_SLIDE_LAYOUT_INFO" val="{&quot;direction&quot;:1,&quot;id&quot;:&quot;2021-04-01T15:48:08&quot;,&quot;maxSize&quot;:{&quot;size1&quot;:66.2},&quot;minSize&quot;:{&quot;size1&quot;:50},&quot;normalSize&quot;:{&quot;size1&quot;:66.2},&quot;subLayout&quot;:[{&quot;id&quot;:&quot;2021-04-01T15:48:08&quot;,&quot;maxSize&quot;:{&quot;size1&quot;:37.79968650073882},&quot;minSize&quot;:{&quot;size1&quot;:20.099686500738823},&quot;normalSize&quot;:{&quot;size1&quot;:20.099686500738823},&quot;subLayout&quot;:[{&quot;id&quot;:&quot;2021-04-01T15:48:08&quot;,&quot;margin&quot;:{&quot;bottom&quot;:0.02600000612437725,&quot;left&quot;:1.6929999589920044,&quot;right&quot;:1.6670000553131104,&quot;top&quot;:1.6929999589920044},&quot;type&quot;:0},{&quot;id&quot;:&quot;2021-04-01T15:48:08&quot;,&quot;margin&quot;:{&quot;bottom&quot;:1.6929999589920044,&quot;left&quot;:1.6929999589920044,&quot;right&quot;:1.6670000553131104,&quot;top&quot;:0.8199999928474426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8:08&quot;,&quot;maxSize&quot;:{&quot;size1&quot;:48.999686500738825},&quot;minSize&quot;:{&quot;size1&quot;:37.79968650073882},&quot;normalSize&quot;:{&quot;size1&quot;:48.999686500738825},&quot;subLayout&quot;:[{&quot;id&quot;:&quot;2021-04-01T15:48:08&quot;,&quot;margin&quot;:{&quot;bottom&quot;:0.02600000612437725,&quot;left&quot;:0.8730000257492065,&quot;right&quot;:0.8460001349449158,&quot;top&quot;:0.847000002861023},&quot;type&quot;:0},{&quot;id&quot;:&quot;2021-04-01T15:48:08&quot;,&quot;margin&quot;:{&quot;bottom&quot;:0.847000002861023,&quot;left&quot;:0.8730000257492065,&quot;right&quot;:0.8460001349449158,&quot;top&quot;:0.3970000147819519},&quot;type&quot;:0}]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e522f67ec5bfe25c15bda"/>
  <p:tag name="KSO_WM_CHIP_FILLPROP" val="[[{&quot;text_align&quot;:&quot;lb&quot;,&quot;text_direction&quot;:&quot;horizontal&quot;,&quot;support_big_font&quot;:false,&quot;fill_id&quot;:&quot;8b38b306c0a34531b024043091844dca&quot;,&quot;fill_align&quot;:&quot;lb&quot;,&quot;chip_types&quot;:[&quot;header&quot;]},{&quot;text_align&quot;:&quot;lt&quot;,&quot;text_direction&quot;:&quot;horizontal&quot;,&quot;support_features&quot;:[&quot;collage&quot;,&quot;carousel&quot;],&quot;support_big_font&quot;:false,&quot;fill_id&quot;:&quot;56d28697e0c14a7baed8c4423051d81a&quot;,&quot;fill_align&quot;:&quot;lt&quot;,&quot;chip_types&quot;:[&quot;diagram&quot;,&quot;pictext&quot;,&quot;text&quot;,&quot;picture&quot;,&quot;chart&quot;,&quot;table&quot;]},{&quot;text_align&quot;:&quot;lb&quot;,&quot;text_direction&quot;:&quot;horizontal&quot;,&quot;support_big_font&quot;:false,&quot;fill_id&quot;:&quot;99936fb45b7341739624990d837457cb&quot;,&quot;fill_align&quot;:&quot;lb&quot;,&quot;chip_types&quot;:[&quot;picture&quot;]},{&quot;text_align&quot;:&quot;lt&quot;,&quot;text_direction&quot;:&quot;horizontal&quot;,&quot;support_big_font&quot;:false,&quot;fill_id&quot;:&quot;478e5b436668402c8d1b8b9de673549b&quot;,&quot;fill_align&quot;:&quot;lt&quot;,&quot;chip_types&quot;:[&quot;picture&quot;]}]]"/>
  <p:tag name="KSO_WM_CHIP_DECFILLPROP" val="[]"/>
  <p:tag name="KSO_WM_CHIP_GROUPID" val="5ef094fb04715a2107802696"/>
  <p:tag name="KSO_WM_SLIDE_BK_DARK_LIGHT" val="2"/>
  <p:tag name="KSO_WM_SLIDE_BACKGROUND_TYPE" val="leftRight"/>
  <p:tag name="KSO_WM_SLIDE_SUPPORT_FEATURE_TYPE" val="0"/>
  <p:tag name="KSO_WM_TEMPLATE_ASSEMBLE_XID" val="60656f734054ed1e2fb80abd"/>
  <p:tag name="KSO_WM_TEMPLATE_ASSEMBLE_GROUPID" val="60656f734054ed1e2fb80abd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81_1*i*2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17338de26b547d3893d0275d11b7c6d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0d0948d9e3b1420398467d497212d881&quot;,&quot;X&quot;:{&quot;Pos&quot;:2},&quot;Y&quot;:{&quot;Pos&quot;:2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2"/>
  <p:tag name="KSO_WM_TEMPLATE_ASSEMBLE_XID" val="638962580c9383becde54c6d"/>
  <p:tag name="KSO_WM_TEMPLATE_ASSEMBLE_GROUPID" val="638962580c9383becde54c6d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81_1*i*3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8c35284702e499aab96568fcd442f98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0d0948d9e3b1420398467d497212d881&quot;,&quot;X&quot;:{&quot;Pos&quot;:0},&quot;Y&quot;:{&quot;Pos&quot;:0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2"/>
  <p:tag name="KSO_WM_TEMPLATE_ASSEMBLE_XID" val="638962580c9383becde54c6d"/>
  <p:tag name="KSO_WM_TEMPLATE_ASSEMBLE_GROUPID" val="638962580c9383becde54c6d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181_1*i*4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7e271f77379c437f9776ab5511994e7f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2eddbe86311741bdb9450bdd23ffc434&quot;,&quot;X&quot;:{&quot;Pos&quot;:0},&quot;Y&quot;:{&quot;Pos&quot;:0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38962580c9383becde54c6d"/>
  <p:tag name="KSO_WM_TEMPLATE_ASSEMBLE_GROUPID" val="638962580c9383becde54c6d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181_1*i*5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945a51e8da046ec8ff4741495c0b3cc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2eddbe86311741bdb9450bdd23ffc434&quot;,&quot;X&quot;:{&quot;Pos&quot;:2},&quot;Y&quot;:{&quot;Pos&quot;:2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38962580c9383becde54c6d"/>
  <p:tag name="KSO_WM_TEMPLATE_ASSEMBLE_GROUPID" val="638962580c9383becde54c6d"/>
</p:tagLst>
</file>

<file path=ppt/tags/tag23.xml><?xml version="1.0" encoding="utf-8"?>
<p:tagLst xmlns:p="http://schemas.openxmlformats.org/presentationml/2006/main">
  <p:tag name="KSO_WM_UNIT_VALUE" val="1311*105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181_1*d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d0948d9e3b1420398467d497212d88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41cec451d2e401cabaaa4752984f744"/>
  <p:tag name="KSO_WM_TEMPLATE_ASSEMBLE_XID" val="638962580c9383becde54c6d"/>
  <p:tag name="KSO_WM_TEMPLATE_ASSEMBLE_GROUPID" val="638962580c9383becde54c6d"/>
  <p:tag name="KSO_WM_UNIT_PICTURE_CLIP_FLAG" val="0"/>
</p:tagLst>
</file>

<file path=ppt/tags/tag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81_1*f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5"/>
  <p:tag name="KSO_WM_UNIT_SHOW_EDIT_AREA_INDICATION" val="1"/>
  <p:tag name="KSO_WM_CHIP_GROUPID" val="5e6b05596848fb12bee65ac8"/>
  <p:tag name="KSO_WM_CHIP_XID" val="5e6b05596848fb12bee65aca"/>
  <p:tag name="KSO_WM_UNIT_DEC_AREA_ID" val="2eddbe86311741bdb9450bdd23ffc4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d7fe6d1347c49b68ecaa4e2934817b9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38962580c9383becde54c6d"/>
  <p:tag name="KSO_WM_TEMPLATE_ASSEMBLE_GROUPID" val="638962580c9383becde54c6d"/>
</p:tagLst>
</file>

<file path=ppt/tags/tag25.xml><?xml version="1.0" encoding="utf-8"?>
<p:tagLst xmlns:p="http://schemas.openxmlformats.org/presentationml/2006/main">
  <p:tag name="KSO_WM_SLIDE_ID" val="diagram2021118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04"/>
  <p:tag name="KSO_WM_SLIDE_POSITION" val="0*0"/>
  <p:tag name="KSO_WM_TAG_VERSION" val="1.0"/>
  <p:tag name="KSO_WM_BEAUTIFY_FLAG" val="#wm#"/>
  <p:tag name="KSO_WM_TEMPLATE_CATEGORY" val="diagram"/>
  <p:tag name="KSO_WM_TEMPLATE_INDEX" val="20211181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12-02T10:26:32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2-12-02T10:26:32&quot;,&quot;margin&quot;:{&quot;bottom&quot;:0.3970000147819519,&quot;left&quot;:1.2699999809265137,&quot;right&quot;:1.2699999809265137,&quot;top&quot;:0.4230000674724579},&quot;type&quot;:0},{&quot;direction&quot;:1,&quot;id&quot;:&quot;2022-12-02T10:26:32&quot;,&quot;maxSize&quot;:{&quot;size1&quot;:64.95049061971368},&quot;minSize&quot;:{&quot;size1&quot;:48.75049061971367},&quot;normalSize&quot;:{&quot;size1&quot;:50.05049061971367},&quot;subLayout&quot;:[{&quot;id&quot;:&quot;2022-12-02T10:26:32&quot;,&quot;margin&quot;:{&quot;bottom&quot;:1.6929999589920044,&quot;left&quot;:2.117000102996826,&quot;right&quot;:1.6929999589920044,&quot;top&quot;:1.720000147819519},&quot;type&quot;:0},{&quot;id&quot;:&quot;2022-12-02T10:26:32&quot;,&quot;margin&quot;:{&quot;bottom&quot;:3.38700008392334,&quot;left&quot;:0,&quot;right&quot;:2.9639999866485596,&quot;top&quot;:3.38700008392334},&quot;type&quot;:0}],&quot;type&quot;:0}],&quot;type&quot;:0}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df1a7ba690ea48feb6f2e0d3cc988ba4&quot;,&quot;fill_align&quot;:&quot;cm&quot;,&quot;chip_types&quot;:[&quot;picture&quot;]},{&quot;text_align&quot;:&quot;lm&quot;,&quot;text_direction&quot;:&quot;horizontal&quot;,&quot;support_big_font&quot;:true,&quot;picture_toward&quot;:0,&quot;picture_dockside&quot;:[],&quot;fill_id&quot;:&quot;1a39d45e882e4b2891803a74a9401223&quot;,&quot;fill_align&quot;:&quot;cm&quot;,&quot;chip_types&quot;:[&quot;text&quot;]}]]"/>
  <p:tag name="KSO_WM_CHIP_XID" val="5f5f3b988e478fb0c58a945e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38962580c9383becde54c6d"/>
  <p:tag name="KSO_WM_TEMPLATE_ASSEMBLE_GROUPID" val="638962580c9383becde54c6d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5516_1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516"/>
  <p:tag name="KSO_WM_UNIT_VALUE" val="1150"/>
  <p:tag name="KSO_WM_TEMPLATE_ASSEMBLE_XID" val="60656fad4054ed1e2fb80ef6"/>
  <p:tag name="KSO_WM_TEMPLATE_ASSEMBLE_GROUPID" val="60656fad4054ed1e2fb80ef6"/>
</p:tagLst>
</file>

<file path=ppt/tags/tag27.xml><?xml version="1.0" encoding="utf-8"?>
<p:tagLst xmlns:p="http://schemas.openxmlformats.org/presentationml/2006/main">
  <p:tag name="KSO_WM_UNIT_VALUE" val="1311*1354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5516_1*d*1"/>
  <p:tag name="KSO_WM_TEMPLATE_CATEGORY" val="diagram"/>
  <p:tag name="KSO_WM_TEMPLATE_INDEX" val="202155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c3fda277f7940bc9fb4de0b1837a59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b98b2c67ab54102852742d7338fa5b3"/>
  <p:tag name="KSO_WM_UNIT_PLACING_PICTURE" val="3b98b2c67ab54102852742d7338fa5b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ad4054ed1e2fb80ef6"/>
  <p:tag name="KSO_WM_TEMPLATE_ASSEMBLE_GROUPID" val="60656fad4054ed1e2fb80ef6"/>
  <p:tag name="KSO_WM_UNIT_PLACING_PICTURE_USER_VIEWPORT" val="{&quot;height&quot;:3084,&quot;width&quot;:6102}"/>
  <p:tag name="KSO_WM_UNIT_PLACING_PICTURE_INFO" val="{&quot;code&quot;:&quot;&quot;,&quot;full_picture&quot;:false,&quot;scheme&quot;:&quot;2-0&quot;,&quot;spacing&quot;:5}"/>
  <p:tag name="KSO_WM_UNIT_PLACING_PICTURE_USER_VIEWPORT_SMARTMENU" val="{&quot;height&quot;:2718.0149536132812,&quot;width&quot;:7492.545166015625}"/>
  <p:tag name="KSO_WM_UNIT_PLACING_PICTURE_USER_RELATIVERECTANGLE_SMARTMENU" val="{&quot;bottom&quot;:0.14122383010615502,&quot;left&quot;:0,&quot;right&quot;:0,&quot;top&quot;:0.14122383010615502}"/>
</p:tagLst>
</file>

<file path=ppt/tags/tag28.xml><?xml version="1.0" encoding="utf-8"?>
<p:tagLst xmlns:p="http://schemas.openxmlformats.org/presentationml/2006/main">
  <p:tag name="KSO_WM_UNIT_VALUE" val="1311*1354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5516_1*d*1"/>
  <p:tag name="KSO_WM_TEMPLATE_CATEGORY" val="diagram"/>
  <p:tag name="KSO_WM_TEMPLATE_INDEX" val="202155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c3fda277f7940bc9fb4de0b1837a59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b98b2c67ab54102852742d7338fa5b3"/>
  <p:tag name="KSO_WM_UNIT_PLACING_PICTURE" val="3b98b2c67ab54102852742d7338fa5b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ad4054ed1e2fb80ef6"/>
  <p:tag name="KSO_WM_TEMPLATE_ASSEMBLE_GROUPID" val="60656fad4054ed1e2fb80ef6"/>
  <p:tag name="KSO_WM_UNIT_PLACING_PICTURE_USER_VIEWPORT" val="{&quot;height&quot;:3827,&quot;width&quot;:7573}"/>
  <p:tag name="KSO_WM_UNIT_PLACING_PICTURE_INFO" val="{&quot;code&quot;:&quot;&quot;,&quot;full_picture&quot;:false,&quot;scheme&quot;:&quot;2-0&quot;,&quot;spacing&quot;:5}"/>
  <p:tag name="KSO_WM_UNIT_PLACING_PICTURE_USER_VIEWPORT_SMARTMENU" val="{&quot;height&quot;:2718.0149536132812,&quot;width&quot;:7492.545166015625}"/>
  <p:tag name="KSO_WM_UNIT_PLACING_PICTURE_USER_RELATIVERECTANGLE_SMARTMENU" val="{&quot;bottom&quot;:0.14122383010615502,&quot;left&quot;:0,&quot;right&quot;:0,&quot;top&quot;:0.14122383010615502}"/>
</p:tagLst>
</file>

<file path=ppt/tags/tag2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516_1*f*1"/>
  <p:tag name="KSO_WM_TEMPLATE_CATEGORY" val="diagram"/>
  <p:tag name="KSO_WM_TEMPLATE_INDEX" val="202155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54"/>
  <p:tag name="KSO_WM_UNIT_SHOW_EDIT_AREA_INDICATION" val="1"/>
  <p:tag name="KSO_WM_CHIP_GROUPID" val="5e6b05596848fb12bee65ac8"/>
  <p:tag name="KSO_WM_CHIP_XID" val="5e6b05596848fb12bee65aca"/>
  <p:tag name="KSO_WM_UNIT_DEC_AREA_ID" val="4312a45481e7450b8111ee9bb9742c8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f3d7581c2704124b175a543f35df866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ad4054ed1e2fb80ef6"/>
  <p:tag name="KSO_WM_TEMPLATE_ASSEMBLE_GROUPID" val="60656fad4054ed1e2fb80ef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5516_1*f*2"/>
  <p:tag name="KSO_WM_TEMPLATE_CATEGORY" val="diagram"/>
  <p:tag name="KSO_WM_TEMPLATE_INDEX" val="202155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54"/>
  <p:tag name="KSO_WM_UNIT_SHOW_EDIT_AREA_INDICATION" val="1"/>
  <p:tag name="KSO_WM_CHIP_GROUPID" val="5e6b05596848fb12bee65ac8"/>
  <p:tag name="KSO_WM_CHIP_XID" val="5e6b05596848fb12bee65aca"/>
  <p:tag name="KSO_WM_UNIT_DEC_AREA_ID" val="7ddc7604530e49289646263a14a8f6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9a4bfb0ef8b497693d1689b49ab9dcc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ad4054ed1e2fb80ef6"/>
  <p:tag name="KSO_WM_TEMPLATE_ASSEMBLE_GROUPID" val="60656fad4054ed1e2fb80ef6"/>
</p:tagLst>
</file>

<file path=ppt/tags/tag31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04-01T16:00:00&quot;,&quot;maxSize&quot;:{&quot;size1&quot;:64.99961436238664},&quot;minSize&quot;:{&quot;size1&quot;:47.49961436238664},&quot;normalSize&quot;:{&quot;size1&quot;:59.53086436238664},&quot;subLayout&quot;:[{&quot;id&quot;:&quot;2021-04-01T16:00:00&quot;,&quot;margin&quot;:{&quot;bottom&quot;:1.6929999589920044,&quot;left&quot;:2.5399999618530273,&quot;right&quot;:0,&quot;top&quot;:1.6929999589920044},&quot;type&quot;:0},{&quot;id&quot;:&quot;2021-04-01T16:00:00&quot;,&quot;maxSize&quot;:{&quot;size1&quot;:55.59963564599899},&quot;minSize&quot;:{&quot;size1&quot;:31.099635645998987},&quot;normalSize&quot;:{&quot;size1&quot;:44.103524534887875},&quot;subLayout&quot;:[{&quot;id&quot;:&quot;2021-04-01T16:00:00&quot;,&quot;margin&quot;:{&quot;bottom&quot;:2.0053094215266142e-15,&quot;left&quot;:0.847000002861023,&quot;right&quot;:2.5399999618530273,&quot;top&quot;:1.6929999589920044},&quot;type&quot;:0},{&quot;id&quot;:&quot;2021-04-01T16:00:00&quot;,&quot;margin&quot;:{&quot;bottom&quot;:1.6929999589920044,&quot;left&quot;:0.847000002861023,&quot;right&quot;:2.5399999618530273,&quot;top&quot;:0.4230000674724579},&quot;type&quot;:0}],&quot;type&quot;:0}],&quot;type&quot;:0}"/>
  <p:tag name="KSO_WM_SLIDE_BACKGROUND" val="[&quot;general&quot;,&quot;frame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7efd6b24b822ad86e01408"/>
  <p:tag name="KSO_WM_CHIP_FILLPROP" val="[[{&quot;text_align&quot;:&quot;cm&quot;,&quot;text_direction&quot;:&quot;horizontal&quot;,&quot;support_features&quot;:[&quot;collage&quot;,&quot;carousel&quot;,&quot;creativecrop&quot;],&quot;support_big_font&quot;:false,&quot;picture_toward&quot;:0,&quot;picture_dockside&quot;:[],&quot;fill_id&quot;:&quot;47eafe0f634d4f3aabff8103a21d55e6&quot;,&quot;fill_align&quot;:&quot;cm&quot;,&quot;chip_types&quot;:[&quot;diagram&quot;,&quot;pictext&quot;,&quot;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95cb42cb65c742cfa9154be72aa920f1&quot;,&quot;fill_align&quot;:&quot;l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0e08f70ca3974acc8e07bb8d2be94999&quot;,&quot;fill_align&quot;:&quot;lm&quot;,&quot;chip_types&quot;:[&quot;text&quot;,&quot;picture&quot;]}]]"/>
  <p:tag name="KSO_WM_SLIDE_ID" val="diagram2021551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372"/>
  <p:tag name="KSO_WM_SLIDE_POSITION" val="72*84"/>
  <p:tag name="KSO_WM_TAG_VERSION" val="1.0"/>
  <p:tag name="KSO_WM_BEAUTIFY_FLAG" val="#wm#"/>
  <p:tag name="KSO_WM_TEMPLATE_CATEGORY" val="diagram"/>
  <p:tag name="KSO_WM_TEMPLATE_INDEX" val="20215516"/>
  <p:tag name="KSO_WM_SLIDE_LAYOUT" val="d_f"/>
  <p:tag name="KSO_WM_SLIDE_LAYOUT_CNT" val="1_2"/>
  <p:tag name="KSO_WM_CHIP_DECFILLPROP" val="[]"/>
  <p:tag name="KSO_WM_SLIDE_CAN_ADD_NAVIGATION" val="1"/>
  <p:tag name="KSO_WM_CHIP_GROUPID" val="5e7efd6b24b822ad86e01407"/>
  <p:tag name="KSO_WM_SLIDE_BK_DARK_LIGHT" val="2"/>
  <p:tag name="KSO_WM_SLIDE_BACKGROUND_TYPE" val="frame"/>
  <p:tag name="KSO_WM_SLIDE_SUPPORT_FEATURE_TYPE" val="7"/>
  <p:tag name="KSO_WM_TEMPLATE_ASSEMBLE_XID" val="60656fad4054ed1e2fb80ef6"/>
  <p:tag name="KSO_WM_TEMPLATE_ASSEMBLE_GROUPID" val="60656fad4054ed1e2fb80ef6"/>
</p:tagLst>
</file>

<file path=ppt/tags/tag32.xml><?xml version="1.0" encoding="utf-8"?>
<p:tagLst xmlns:p="http://schemas.openxmlformats.org/presentationml/2006/main">
  <p:tag name="KSO_WM_UNIT_PLACING_PICTURE_USER_VIEWPORT" val="{&quot;height&quot;:4395,&quot;width&quot;:7485}"/>
</p:tagLst>
</file>

<file path=ppt/tags/tag33.xml><?xml version="1.0" encoding="utf-8"?>
<p:tagLst xmlns:p="http://schemas.openxmlformats.org/presentationml/2006/main">
  <p:tag name="KSO_WM_UNIT_PLACING_PICTURE_USER_VIEWPORT" val="{&quot;height&quot;:3175,&quot;width&quot;:4905}"/>
</p:tagLst>
</file>

<file path=ppt/tags/tag34.xml><?xml version="1.0" encoding="utf-8"?>
<p:tagLst xmlns:p="http://schemas.openxmlformats.org/presentationml/2006/main">
  <p:tag name="KSO_WM_UNIT_PLACING_PICTURE_USER_VIEWPORT" val="{&quot;height&quot;:3175,&quot;width&quot;:4905}"/>
</p:tagLst>
</file>

<file path=ppt/tags/tag35.xml><?xml version="1.0" encoding="utf-8"?>
<p:tagLst xmlns:p="http://schemas.openxmlformats.org/presentationml/2006/main">
  <p:tag name="KSO_WM_BEAUTIFY_FLAG" val="#wm#"/>
  <p:tag name="KSO_WM_TEMPLATE_CATEGORY" val="diagram"/>
  <p:tag name="KSO_WM_TEMPLATE_INDEX" val="20215516"/>
</p:tagLst>
</file>

<file path=ppt/tags/tag36.xml><?xml version="1.0" encoding="utf-8"?>
<p:tagLst xmlns:p="http://schemas.openxmlformats.org/presentationml/2006/main">
  <p:tag name="KSO_WM_UNIT_PLACING_PICTURE_USER_VIEWPORT" val="{&quot;height&quot;:3422.0001220703125,&quot;width&quot;:6085}"/>
</p:tagLst>
</file>

<file path=ppt/tags/tag37.xml><?xml version="1.0" encoding="utf-8"?>
<p:tagLst xmlns:p="http://schemas.openxmlformats.org/presentationml/2006/main">
  <p:tag name="KSO_WM_UNIT_PLACING_PICTURE_USER_VIEWPORT" val="{&quot;height&quot;:3288.5543307086614,&quot;width&quot;:6350.311811023622}"/>
</p:tagLst>
</file>

<file path=ppt/tags/tag38.xml><?xml version="1.0" encoding="utf-8"?>
<p:tagLst xmlns:p="http://schemas.openxmlformats.org/presentationml/2006/main">
  <p:tag name="KSO_WM_UNIT_PLACING_PICTURE_USER_VIEWPORT" val="{&quot;height&quot;:2228.1795275590553,&quot;width&quot;:6350.311811023622}"/>
</p:tagLst>
</file>

<file path=ppt/tags/tag39.xml><?xml version="1.0" encoding="utf-8"?>
<p:tagLst xmlns:p="http://schemas.openxmlformats.org/presentationml/2006/main">
  <p:tag name="KSO_WM_SPECIAL_SOURCE" val="bdnull"/>
  <p:tag name="KSO_WM_SLIDE_ID" val="diagram2021183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20"/>
  <p:tag name="KSO_WM_SLIDE_POSITION" val="0*60"/>
  <p:tag name="KSO_WM_TAG_VERSION" val="1.0"/>
  <p:tag name="KSO_WM_BEAUTIFY_FLAG" val="#wm#"/>
  <p:tag name="KSO_WM_TEMPLATE_CATEGORY" val="diagram"/>
  <p:tag name="KSO_WM_TEMPLATE_INDEX" val="20211834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2:23&quot;,&quot;maxSize&quot;:{&quot;size1&quot;:24.600000000000001},&quot;minSize&quot;:{&quot;size1&quot;:20.100000000000001},&quot;normalSize&quot;:{&quot;size1&quot;:20.100185185185186},&quot;subLayout&quot;:[{&quot;id&quot;:&quot;2021-04-01T15:32:23&quot;,&quot;margin&quot;:{&quot;bottom&quot;:0.026000002399086952,&quot;left&quot;:1.6929999589920044,&quot;right&quot;:1.6929999589920044,&quot;top&quot;:1.6929999589920044},&quot;type&quot;:0},{&quot;direction&quot;:1,&quot;id&quot;:&quot;2021-04-01T15:32:23&quot;,&quot;maxSize&quot;:{&quot;size1&quot;:67.597395992201427},&quot;minSize&quot;:{&quot;size1&quot;:48.797395992201444},&quot;normalSize&quot;:{&quot;size1&quot;:64.26614599220143},&quot;subLayout&quot;:[{&quot;id&quot;:&quot;2021-04-01T15:32:23&quot;,&quot;margin&quot;:{&quot;bottom&quot;:3.3870000839233398,&quot;left&quot;:1.6950000524520874,&quot;right&quot;:0.026000002399086952,&quot;top&quot;:2.0899999141693115},&quot;type&quot;:0},{&quot;id&quot;:&quot;2021-04-01T15:32:23&quot;,&quot;margin&quot;:{&quot;bottom&quot;:3.3870000839233398,&quot;left&quot;:1.2439998388290405,&quot;right&quot;:1.6929999589920044,&quot;top&quot;:2.0899999141693115},&quot;type&quot;:0}],&quot;type&quot;:0}],&quot;type&quot;:0}"/>
  <p:tag name="KSO_WM_SLIDE_CAN_ADD_NAVIGATION" val="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6323060e9bcbd1695b1864"/>
  <p:tag name="KSO_WM_CHIP_FILLPROP" val="[[{&quot;fill_id&quot;:&quot;a20438be26f445178ea9f09425b591ee&quot;,&quot;fill_align&quot;:&quot;lm&quot;,&quot;text_align&quot;:&quot;lm&quot;,&quot;text_direction&quot;:&quot;horizontal&quot;,&quot;chip_types&quot;:[&quot;header&quot;]},{&quot;fill_id&quot;:&quot;86de63fca37947a78befc1167a6053ac&quot;,&quot;fill_align&quot;:&quot;cm&quot;,&quot;text_align&quot;:&quot;cm&quot;,&quot;text_direction&quot;:&quot;horizontal&quot;,&quot;chip_types&quot;:[&quot;diagram&quot;,&quot;picture&quot;,&quot;chart&quot;,&quot;video&quot;],&quot;support_features&quot;:[&quot;collage&quot;,&quot;carousel&quot;]},{&quot;fill_id&quot;:&quot;4f8bd4117bcb433f88e74e9106233bf7&quot;,&quot;fill_align&quot;:&quot;cm&quot;,&quot;text_align&quot;:&quot;lm&quot;,&quot;text_direction&quot;:&quot;horizontal&quot;,&quot;chip_types&quot;:[&quot;text&quot;]}],[{&quot;fill_id&quot;:&quot;a20438be26f445178ea9f09425b591ee&quot;,&quot;fill_align&quot;:&quot;lm&quot;,&quot;text_align&quot;:&quot;lm&quot;,&quot;text_direction&quot;:&quot;horizontal&quot;,&quot;chip_types&quot;:[&quot;header&quot;]},{&quot;fill_id&quot;:&quot;86de63fca37947a78befc1167a6053ac&quot;,&quot;fill_align&quot;:&quot;cm&quot;,&quot;text_align&quot;:&quot;lm&quot;,&quot;text_direction&quot;:&quot;horizontal&quot;,&quot;chip_types&quot;:[&quot;text&quot;]},{&quot;fill_id&quot;:&quot;4f8bd4117bcb433f88e74e9106233bf7&quot;,&quot;fill_align&quot;:&quot;cm&quot;,&quot;text_align&quot;:&quot;cm&quot;,&quot;text_direction&quot;:&quot;horizontal&quot;,&quot;chip_types&quot;:[&quot;picture&quot;]}]]"/>
  <p:tag name="KSO_WM_CHIP_GROUPID" val="5f0d97f38050c250ba657cf5"/>
  <p:tag name="KSO_WM_SLIDE_BK_DARK_LIGHT" val="2"/>
  <p:tag name="KSO_WM_SLIDE_BACKGROUND_TYPE" val="general"/>
  <p:tag name="KSO_WM_SLIDE_SUPPORT_FEATURE_TYPE" val="3"/>
  <p:tag name="KSO_WM_TEMPLATE_ASSEMBLE_XID" val="60656f2d4054ed1e2fb804f0"/>
  <p:tag name="KSO_WM_TEMPLATE_ASSEMBLE_GROUPID" val="60656f2d4054ed1e2fb804f0"/>
</p:tagLst>
</file>

<file path=ppt/tags/tag4.xml><?xml version="1.0" encoding="utf-8"?>
<p:tagLst xmlns:p="http://schemas.openxmlformats.org/presentationml/2006/main">
  <p:tag name="KSO_WM_UNIT_PLACING_PICTURE_USER_VIEWPORT" val="{&quot;height&quot;:572.1007874015748,&quot;width&quot;:2425}"/>
</p:tagLst>
</file>

<file path=ppt/tags/tag40.xml><?xml version="1.0" encoding="utf-8"?>
<p:tagLst xmlns:p="http://schemas.openxmlformats.org/presentationml/2006/main">
  <p:tag name="KSO_WPP_MARK_KEY" val="1ab66674-2466-4fcc-ae56-024ef8cfb6c5"/>
  <p:tag name="COMMONDATA" val="eyJoZGlkIjoiYjgyOGQyODI3NTAyMDJjYmRjZmFkZWE1NDI5Y2Q4NDI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NOCLEAR" val="0"/>
  <p:tag name="KSO_WM_UNIT_VALUE" val="1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5778_1*l_h_f*1_1_1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5778_1*l_h_i*1_1_1"/>
  <p:tag name="KSO_WM_TEMPLATE_CATEGORY" val="diagram"/>
  <p:tag name="KSO_WM_TEMPLATE_INDEX" val="20205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2318</Words>
  <Application>WPS 演示</Application>
  <PresentationFormat>全屏显示(16:9)</PresentationFormat>
  <Paragraphs>174</Paragraphs>
  <Slides>14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49" baseType="lpstr">
      <vt:lpstr>Arial</vt:lpstr>
      <vt:lpstr>宋体</vt:lpstr>
      <vt:lpstr>Wingdings</vt:lpstr>
      <vt:lpstr>Helvetica</vt:lpstr>
      <vt:lpstr>微软雅黑</vt:lpstr>
      <vt:lpstr>Calibri</vt:lpstr>
      <vt:lpstr>Arial</vt:lpstr>
      <vt:lpstr>Wingdings</vt:lpstr>
      <vt:lpstr>Times New Roman</vt:lpstr>
      <vt:lpstr>Neris Thin</vt:lpstr>
      <vt:lpstr>Segoe Print</vt:lpstr>
      <vt:lpstr>AvantGarde Bk BT</vt:lpstr>
      <vt:lpstr>华文中宋</vt:lpstr>
      <vt:lpstr>Helvetica</vt:lpstr>
      <vt:lpstr>等线</vt:lpstr>
      <vt:lpstr>Segoe UI</vt:lpstr>
      <vt:lpstr>Arial Unicode MS</vt:lpstr>
      <vt:lpstr>华文琥珀</vt:lpstr>
      <vt:lpstr>思源黑体 CN Light</vt:lpstr>
      <vt:lpstr>黑体</vt:lpstr>
      <vt:lpstr>Courier</vt:lpstr>
      <vt:lpstr>Courier New</vt:lpstr>
      <vt:lpstr>Calibri</vt:lpstr>
      <vt:lpstr>楷体</vt:lpstr>
      <vt:lpstr>Wingdings</vt:lpstr>
      <vt:lpstr>Times New Roman</vt:lpstr>
      <vt:lpstr>EYInterstate Light</vt:lpstr>
      <vt:lpstr>Yu Gothic UI</vt:lpstr>
      <vt:lpstr>Lantinghei SC Demibold</vt:lpstr>
      <vt:lpstr>Lato Light</vt:lpstr>
      <vt:lpstr>等线 Light</vt:lpstr>
      <vt:lpstr>4_Office 主题​​</vt:lpstr>
      <vt:lpstr>5_Office 主题​​</vt:lpstr>
      <vt:lpstr>6_Office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熊艳慧</cp:lastModifiedBy>
  <cp:revision>790</cp:revision>
  <dcterms:created xsi:type="dcterms:W3CDTF">2019-11-27T09:41:00Z</dcterms:created>
  <dcterms:modified xsi:type="dcterms:W3CDTF">2023-04-26T08:15:28Z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282D4D231DD5424A90270DC3935E491A</vt:lpwstr>
  </property>
</Properties>
</file>