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3"/>
    <p:sldId id="299" r:id="rId4"/>
    <p:sldId id="300" r:id="rId6"/>
    <p:sldId id="301" r:id="rId7"/>
    <p:sldId id="302" r:id="rId8"/>
    <p:sldId id="303" r:id="rId9"/>
    <p:sldId id="304" r:id="rId10"/>
    <p:sldId id="274" r:id="rId11"/>
  </p:sldIdLst>
  <p:sldSz cx="24384000" cy="13716000" type="screen16x9"/>
  <p:notesSz cx="5143500" cy="9144000"/>
  <p:embeddedFontLst>
    <p:embeddedFont>
      <p:font typeface="OPPOSans-B" panose="00020600040101010101" charset="-122"/>
      <p:regular r:id="rId15"/>
    </p:embeddedFont>
    <p:embeddedFont>
      <p:font typeface="Anton-Regular" panose="00000500000000000000"/>
      <p:regular r:id="rId16"/>
    </p:embeddedFont>
    <p:embeddedFont>
      <p:font typeface="OPPOSans-R" panose="00020600040101010101" charset="-122"/>
      <p:regular r:id="rId17"/>
    </p:embeddedFont>
    <p:embeddedFont>
      <p:font typeface="微软雅黑" panose="020B0503020204020204" charset="-122"/>
      <p:regular r:id="rId18"/>
    </p:embeddedFont>
    <p:embeddedFont>
      <p:font typeface="Calibri" panose="020F0502020204030204"/>
      <p:regular r:id="rId19"/>
      <p:bold r:id="rId20"/>
      <p:italic r:id="rId21"/>
      <p:boldItalic r:id="rId22"/>
    </p:embeddedFont>
    <p:embeddedFont>
      <p:font typeface="等线" panose="02010600030101010101" charset="-122"/>
      <p:regular r:id="rId23"/>
    </p:embeddedFont>
  </p:embeddedFontLst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.xml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0C64D-3F68-46D2-9122-E31CA76EC06B}" type="doc">
      <dgm:prSet loTypeId="urn:microsoft.com/office/officeart/2005/8/layout/arrow5" loCatId="relationship" qsTypeId="urn:microsoft.com/office/officeart/2005/8/quickstyle/simple1#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748ABA-288A-45DF-9AF6-32209F1D4B5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/>
            <a:t>基于大数据进行</a:t>
          </a:r>
          <a:endParaRPr lang="en-US" altLang="zh-CN" sz="20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/>
            <a:t>需求滚动预测</a:t>
          </a:r>
          <a:endParaRPr lang="zh-CN" altLang="en-US" sz="2000" dirty="0"/>
        </a:p>
      </dgm:t>
    </dgm:pt>
    <dgm:pt modelId="{F99AC3E0-E3C8-4C91-B824-75760C36756F}" cxnId="{C6C513E3-E77D-4BC3-91E4-EABCE74B2FC0}" type="parTrans">
      <dgm:prSet/>
      <dgm:spPr/>
      <dgm:t>
        <a:bodyPr/>
        <a:lstStyle/>
        <a:p>
          <a:endParaRPr lang="zh-CN" altLang="en-US"/>
        </a:p>
      </dgm:t>
    </dgm:pt>
    <dgm:pt modelId="{E557F73C-3F4F-4BE9-9E08-709E0FB9DB9F}" cxnId="{C6C513E3-E77D-4BC3-91E4-EABCE74B2FC0}" type="sibTrans">
      <dgm:prSet/>
      <dgm:spPr/>
      <dgm:t>
        <a:bodyPr/>
        <a:lstStyle/>
        <a:p>
          <a:endParaRPr lang="zh-CN" altLang="en-US"/>
        </a:p>
      </dgm:t>
    </dgm:pt>
    <dgm:pt modelId="{67F96160-9E74-4FEE-869A-35A6CB9E97E8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建设商品中心和库存中心，完成全渠道库存分货管理</a:t>
          </a:r>
        </a:p>
      </dgm:t>
    </dgm:pt>
    <dgm:pt modelId="{122E4AD2-23F3-4E5D-9BBA-965AD9201239}" cxnId="{AFC70F3D-20FA-4751-9966-B862F3C99502}" type="parTrans">
      <dgm:prSet/>
      <dgm:spPr/>
      <dgm:t>
        <a:bodyPr/>
        <a:lstStyle/>
        <a:p>
          <a:endParaRPr lang="zh-CN" altLang="en-US"/>
        </a:p>
      </dgm:t>
    </dgm:pt>
    <dgm:pt modelId="{D4BAC5D3-8D90-4D7C-BB3D-069C99157EA0}" cxnId="{AFC70F3D-20FA-4751-9966-B862F3C99502}" type="sibTrans">
      <dgm:prSet/>
      <dgm:spPr/>
      <dgm:t>
        <a:bodyPr/>
        <a:lstStyle/>
        <a:p>
          <a:endParaRPr lang="zh-CN" altLang="en-US"/>
        </a:p>
      </dgm:t>
    </dgm:pt>
    <dgm:pt modelId="{D42B0996-DBA0-4350-A89B-A6AB99349F95}" type="pres">
      <dgm:prSet presAssocID="{04A0C64D-3F68-46D2-9122-E31CA76EC06B}" presName="diagram" presStyleCnt="0">
        <dgm:presLayoutVars>
          <dgm:dir/>
          <dgm:resizeHandles val="exact"/>
        </dgm:presLayoutVars>
      </dgm:prSet>
      <dgm:spPr/>
    </dgm:pt>
    <dgm:pt modelId="{17ADC5A7-352F-4E35-BF2F-581F860552F4}" type="pres">
      <dgm:prSet presAssocID="{FE748ABA-288A-45DF-9AF6-32209F1D4B5D}" presName="arrow" presStyleLbl="node1" presStyleIdx="0" presStyleCnt="2">
        <dgm:presLayoutVars>
          <dgm:bulletEnabled val="1"/>
        </dgm:presLayoutVars>
      </dgm:prSet>
      <dgm:spPr/>
    </dgm:pt>
    <dgm:pt modelId="{7D4068FD-8151-4B37-9CA8-03AE06A8705B}" type="pres">
      <dgm:prSet presAssocID="{67F96160-9E74-4FEE-869A-35A6CB9E97E8}" presName="arrow" presStyleLbl="node1" presStyleIdx="1" presStyleCnt="2">
        <dgm:presLayoutVars>
          <dgm:bulletEnabled val="1"/>
        </dgm:presLayoutVars>
      </dgm:prSet>
      <dgm:spPr/>
    </dgm:pt>
  </dgm:ptLst>
  <dgm:cxnLst>
    <dgm:cxn modelId="{AFC70F3D-20FA-4751-9966-B862F3C99502}" srcId="{04A0C64D-3F68-46D2-9122-E31CA76EC06B}" destId="{67F96160-9E74-4FEE-869A-35A6CB9E97E8}" srcOrd="1" destOrd="0" parTransId="{122E4AD2-23F3-4E5D-9BBA-965AD9201239}" sibTransId="{D4BAC5D3-8D90-4D7C-BB3D-069C99157EA0}"/>
    <dgm:cxn modelId="{086A0FAF-7A15-497C-A2CC-91DC9921B593}" type="presOf" srcId="{67F96160-9E74-4FEE-869A-35A6CB9E97E8}" destId="{7D4068FD-8151-4B37-9CA8-03AE06A8705B}" srcOrd="0" destOrd="0" presId="urn:microsoft.com/office/officeart/2005/8/layout/arrow5"/>
    <dgm:cxn modelId="{C6C513E3-E77D-4BC3-91E4-EABCE74B2FC0}" srcId="{04A0C64D-3F68-46D2-9122-E31CA76EC06B}" destId="{FE748ABA-288A-45DF-9AF6-32209F1D4B5D}" srcOrd="0" destOrd="0" parTransId="{F99AC3E0-E3C8-4C91-B824-75760C36756F}" sibTransId="{E557F73C-3F4F-4BE9-9E08-709E0FB9DB9F}"/>
    <dgm:cxn modelId="{CFB651E9-DA01-4DFF-B903-E3F8797D39FD}" type="presOf" srcId="{04A0C64D-3F68-46D2-9122-E31CA76EC06B}" destId="{D42B0996-DBA0-4350-A89B-A6AB99349F95}" srcOrd="0" destOrd="0" presId="urn:microsoft.com/office/officeart/2005/8/layout/arrow5"/>
    <dgm:cxn modelId="{0DD61FEE-20D0-4F3D-A9C9-AC60A925B307}" type="presOf" srcId="{FE748ABA-288A-45DF-9AF6-32209F1D4B5D}" destId="{17ADC5A7-352F-4E35-BF2F-581F860552F4}" srcOrd="0" destOrd="0" presId="urn:microsoft.com/office/officeart/2005/8/layout/arrow5"/>
    <dgm:cxn modelId="{7249350A-6441-47EC-B6D4-0267B8AACCDC}" type="presParOf" srcId="{D42B0996-DBA0-4350-A89B-A6AB99349F95}" destId="{17ADC5A7-352F-4E35-BF2F-581F860552F4}" srcOrd="0" destOrd="0" presId="urn:microsoft.com/office/officeart/2005/8/layout/arrow5"/>
    <dgm:cxn modelId="{0F157082-B0E4-47C4-9107-1179B9ACB405}" type="presParOf" srcId="{D42B0996-DBA0-4350-A89B-A6AB99349F95}" destId="{7D4068FD-8151-4B37-9CA8-03AE06A870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2" qsCatId="simple" csTypeId="urn:microsoft.com/office/officeart/2005/8/colors/accent5_1#1" csCatId="accent1" phldr="0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主数据</a:t>
          </a:r>
        </a:p>
      </dgm:t>
    </dgm:pt>
    <dgm:pt modelId="{6A930F7C-102B-4B74-A810-0EF8A77C9C80}" cxnId="{546EF072-72D1-4487-BAA7-5D49F823AA40}" type="parTrans">
      <dgm:prSet/>
      <dgm:spPr/>
      <dgm:t>
        <a:bodyPr/>
        <a:lstStyle/>
        <a:p>
          <a:endParaRPr lang="zh-CN" altLang="en-US"/>
        </a:p>
      </dgm:t>
    </dgm:pt>
    <dgm:pt modelId="{6834A72C-D888-4AEC-9D62-346A2EEC237F}" cxnId="{546EF072-72D1-4487-BAA7-5D49F823AA40}" type="sibTrans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物料编码管理</a:t>
          </a:r>
        </a:p>
      </dgm:t>
    </dgm:pt>
    <dgm:pt modelId="{F725B255-70E4-4BF2-A614-1EEFDC4C0EBD}" cxnId="{4CFAA561-DB0B-442C-9654-1F34C3E12B9A}" type="parTrans">
      <dgm:prSet/>
      <dgm:spPr/>
      <dgm:t>
        <a:bodyPr/>
        <a:lstStyle/>
        <a:p>
          <a:endParaRPr lang="zh-CN" altLang="en-US"/>
        </a:p>
      </dgm:t>
    </dgm:pt>
    <dgm:pt modelId="{BE024001-52C8-4377-9A93-EA2645AD60B3}" cxnId="{4CFAA561-DB0B-442C-9654-1F34C3E12B9A}" type="sibTrans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产线产能及外协产能</a:t>
          </a:r>
        </a:p>
      </dgm:t>
    </dgm:pt>
    <dgm:pt modelId="{3006E1B4-77FC-4EBD-A8B7-17D26EF2CDA2}" cxnId="{28E1A30B-A84D-40BD-B531-64BBF4ED85CA}" type="parTrans">
      <dgm:prSet/>
      <dgm:spPr/>
      <dgm:t>
        <a:bodyPr/>
        <a:lstStyle/>
        <a:p>
          <a:endParaRPr lang="zh-CN" altLang="en-US"/>
        </a:p>
      </dgm:t>
    </dgm:pt>
    <dgm:pt modelId="{397A3741-028F-425D-9B8D-8571BF64A664}" cxnId="{28E1A30B-A84D-40BD-B531-64BBF4ED85CA}" type="sibTrans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提前期管理</a:t>
          </a:r>
        </a:p>
      </dgm:t>
    </dgm:pt>
    <dgm:pt modelId="{E7143639-131F-4238-BF6C-40B660E1F12E}" cxnId="{52408E10-5C57-415A-8590-42BEB92FE0AA}" type="parTrans">
      <dgm:prSet/>
      <dgm:spPr/>
      <dgm:t>
        <a:bodyPr/>
        <a:lstStyle/>
        <a:p>
          <a:endParaRPr lang="zh-CN" altLang="en-US"/>
        </a:p>
      </dgm:t>
    </dgm:pt>
    <dgm:pt modelId="{5A4727C6-0B9F-4DBB-9FD5-4817C9BACE96}" cxnId="{52408E10-5C57-415A-8590-42BEB92FE0AA}" type="sibTrans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BOM</a:t>
          </a:r>
          <a:r>
            <a:rPr lang="zh-CN" altLang="en-US"/>
            <a:t>管理</a:t>
          </a:r>
        </a:p>
      </dgm:t>
    </dgm:pt>
    <dgm:pt modelId="{D8C837FD-B8AC-4CC7-A639-B541B9D52215}" cxnId="{D9E058FA-4505-4637-A2DA-47559355C319}" type="parTrans">
      <dgm:prSet/>
      <dgm:spPr/>
      <dgm:t>
        <a:bodyPr/>
        <a:lstStyle/>
        <a:p>
          <a:endParaRPr lang="zh-CN" altLang="en-US"/>
        </a:p>
      </dgm:t>
    </dgm:pt>
    <dgm:pt modelId="{F98D1FBC-D7A2-45AF-ABA0-D342C8F70BC4}" cxnId="{D9E058FA-4505-4637-A2DA-47559355C319}" type="sibTrans">
      <dgm:prSet/>
      <dgm:spPr/>
      <dgm:t>
        <a:bodyPr/>
        <a:lstStyle/>
        <a:p>
          <a:endParaRPr lang="zh-CN" altLang="en-US"/>
        </a:p>
      </dgm:t>
    </dgm:pt>
    <dgm:pt modelId="{CA18E3CB-16B8-4024-9F58-AEE1FE56CBD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商品管理</a:t>
          </a:r>
        </a:p>
      </dgm:t>
    </dgm:pt>
    <dgm:pt modelId="{1890B524-C00C-4A76-AD94-920E07AD894D}" cxnId="{45872ABA-5850-4258-9AE2-CD1392B5EDBB}" type="parTrans">
      <dgm:prSet/>
      <dgm:spPr/>
      <dgm:t>
        <a:bodyPr/>
        <a:lstStyle/>
        <a:p>
          <a:endParaRPr lang="zh-CN" altLang="en-US"/>
        </a:p>
      </dgm:t>
    </dgm:pt>
    <dgm:pt modelId="{AD5354B2-2FAC-413C-B077-21A4C90D9BF1}" cxnId="{45872ABA-5850-4258-9AE2-CD1392B5EDBB}" type="sibTrans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9960C0-2478-4BCF-A9C0-745AB8F5088C}" type="pres">
      <dgm:prSet presAssocID="{606C32C2-2B81-43D2-8731-7AA5BC539E85}" presName="centerShape" presStyleLbl="node0" presStyleIdx="0" presStyleCnt="1"/>
      <dgm:spPr/>
    </dgm:pt>
    <dgm:pt modelId="{EC0B8BA3-D1A0-4681-887A-385E8DD367D4}" type="pres">
      <dgm:prSet presAssocID="{F725B255-70E4-4BF2-A614-1EEFDC4C0EBD}" presName="parTrans" presStyleLbl="sibTrans2D1" presStyleIdx="0" presStyleCnt="5"/>
      <dgm:spPr/>
    </dgm:pt>
    <dgm:pt modelId="{3EC7B1D9-2BD6-405A-B2BE-EE40634A0814}" type="pres">
      <dgm:prSet presAssocID="{F725B255-70E4-4BF2-A614-1EEFDC4C0EBD}" presName="connectorText" presStyleLbl="sibTrans2D1" presStyleIdx="0" presStyleCnt="5"/>
      <dgm:spPr/>
    </dgm:pt>
    <dgm:pt modelId="{E439FB7C-643C-454F-9092-F27C7C66C5B0}" type="pres">
      <dgm:prSet presAssocID="{9EB41CF7-2687-4840-AAF4-087A996B7653}" presName="node" presStyleLbl="node1" presStyleIdx="0" presStyleCnt="5">
        <dgm:presLayoutVars>
          <dgm:bulletEnabled val="1"/>
        </dgm:presLayoutVars>
      </dgm:prSet>
      <dgm:spPr/>
    </dgm:pt>
    <dgm:pt modelId="{7B6555EF-08DC-4AF8-B351-7FF0D98BC600}" type="pres">
      <dgm:prSet presAssocID="{3006E1B4-77FC-4EBD-A8B7-17D26EF2CDA2}" presName="parTrans" presStyleLbl="sibTrans2D1" presStyleIdx="1" presStyleCnt="5"/>
      <dgm:spPr/>
    </dgm:pt>
    <dgm:pt modelId="{54D044D7-DDFF-4962-9EA3-1FA11B88BED4}" type="pres">
      <dgm:prSet presAssocID="{3006E1B4-77FC-4EBD-A8B7-17D26EF2CDA2}" presName="connectorText" presStyleLbl="sibTrans2D1" presStyleIdx="1" presStyleCnt="5"/>
      <dgm:spPr/>
    </dgm:pt>
    <dgm:pt modelId="{DA72E5D4-62CF-433D-B5E8-B21F597C9891}" type="pres">
      <dgm:prSet presAssocID="{1FD7F08B-44CE-4CDA-8621-DB00C9588F7D}" presName="node" presStyleLbl="node1" presStyleIdx="1" presStyleCnt="5">
        <dgm:presLayoutVars>
          <dgm:bulletEnabled val="1"/>
        </dgm:presLayoutVars>
      </dgm:prSet>
      <dgm:spPr/>
    </dgm:pt>
    <dgm:pt modelId="{BAA4AF61-D85D-4172-B49F-287A0B9C89FD}" type="pres">
      <dgm:prSet presAssocID="{E7143639-131F-4238-BF6C-40B660E1F12E}" presName="parTrans" presStyleLbl="sibTrans2D1" presStyleIdx="2" presStyleCnt="5"/>
      <dgm:spPr/>
    </dgm:pt>
    <dgm:pt modelId="{0EA34702-5ACE-401D-9EDC-0AEAC90B2447}" type="pres">
      <dgm:prSet presAssocID="{E7143639-131F-4238-BF6C-40B660E1F12E}" presName="connectorText" presStyleLbl="sibTrans2D1" presStyleIdx="2" presStyleCnt="5"/>
      <dgm:spPr/>
    </dgm:pt>
    <dgm:pt modelId="{9E9F3594-8892-41E8-B3EB-FCDEECCFF202}" type="pres">
      <dgm:prSet presAssocID="{31D1D303-25E8-4D32-91E3-085595839514}" presName="node" presStyleLbl="node1" presStyleIdx="2" presStyleCnt="5">
        <dgm:presLayoutVars>
          <dgm:bulletEnabled val="1"/>
        </dgm:presLayoutVars>
      </dgm:prSet>
      <dgm:spPr/>
    </dgm:pt>
    <dgm:pt modelId="{61326397-1233-4C08-8969-7FBCBC2B26B2}" type="pres">
      <dgm:prSet presAssocID="{D8C837FD-B8AC-4CC7-A639-B541B9D52215}" presName="parTrans" presStyleLbl="sibTrans2D1" presStyleIdx="3" presStyleCnt="5"/>
      <dgm:spPr/>
    </dgm:pt>
    <dgm:pt modelId="{6505D330-90B3-4BB2-8F76-B02E19E3B067}" type="pres">
      <dgm:prSet presAssocID="{D8C837FD-B8AC-4CC7-A639-B541B9D52215}" presName="connectorText" presStyleLbl="sibTrans2D1" presStyleIdx="3" presStyleCnt="5"/>
      <dgm:spPr/>
    </dgm:pt>
    <dgm:pt modelId="{EFD94A1D-1705-44D4-9F71-52ACA21AC469}" type="pres">
      <dgm:prSet presAssocID="{ACC556BC-B091-4088-80C6-AED14A312FB5}" presName="node" presStyleLbl="node1" presStyleIdx="3" presStyleCnt="5">
        <dgm:presLayoutVars>
          <dgm:bulletEnabled val="1"/>
        </dgm:presLayoutVars>
      </dgm:prSet>
      <dgm:spPr/>
    </dgm:pt>
    <dgm:pt modelId="{37C1E3B9-9C68-483A-B6B1-AEEFBCF9CF48}" type="pres">
      <dgm:prSet presAssocID="{1890B524-C00C-4A76-AD94-920E07AD894D}" presName="parTrans" presStyleLbl="sibTrans2D1" presStyleIdx="4" presStyleCnt="5"/>
      <dgm:spPr/>
    </dgm:pt>
    <dgm:pt modelId="{10489034-F61D-4612-91C9-48F4BB1C207B}" type="pres">
      <dgm:prSet presAssocID="{1890B524-C00C-4A76-AD94-920E07AD894D}" presName="connectorText" presStyleLbl="sibTrans2D1" presStyleIdx="4" presStyleCnt="5"/>
      <dgm:spPr/>
    </dgm:pt>
    <dgm:pt modelId="{9620C0A8-B89A-40AB-B7A2-8E90396195D0}" type="pres">
      <dgm:prSet presAssocID="{CA18E3CB-16B8-4024-9F58-AEE1FE56CBD2}" presName="node" presStyleLbl="node1" presStyleIdx="4" presStyleCnt="5">
        <dgm:presLayoutVars>
          <dgm:bulletEnabled val="1"/>
        </dgm:presLayoutVars>
      </dgm:prSet>
      <dgm:spPr/>
    </dgm:pt>
  </dgm:ptLst>
  <dgm:cxnLst>
    <dgm:cxn modelId="{28E1A30B-A84D-40BD-B531-64BBF4ED85CA}" srcId="{606C32C2-2B81-43D2-8731-7AA5BC539E85}" destId="{1FD7F08B-44CE-4CDA-8621-DB00C9588F7D}" srcOrd="1" destOrd="0" parTransId="{3006E1B4-77FC-4EBD-A8B7-17D26EF2CDA2}" sibTransId="{397A3741-028F-425D-9B8D-8571BF64A664}"/>
    <dgm:cxn modelId="{52408E10-5C57-415A-8590-42BEB92FE0AA}" srcId="{606C32C2-2B81-43D2-8731-7AA5BC539E85}" destId="{31D1D303-25E8-4D32-91E3-085595839514}" srcOrd="2" destOrd="0" parTransId="{E7143639-131F-4238-BF6C-40B660E1F12E}" sibTransId="{5A4727C6-0B9F-4DBB-9FD5-4817C9BACE96}"/>
    <dgm:cxn modelId="{9F3CBB10-93F2-4B90-97A0-86D516922889}" type="presOf" srcId="{ACC556BC-B091-4088-80C6-AED14A312FB5}" destId="{EFD94A1D-1705-44D4-9F71-52ACA21AC469}" srcOrd="0" destOrd="0" presId="urn:microsoft.com/office/officeart/2005/8/layout/radial5"/>
    <dgm:cxn modelId="{4CFAA561-DB0B-442C-9654-1F34C3E12B9A}" srcId="{606C32C2-2B81-43D2-8731-7AA5BC539E85}" destId="{9EB41CF7-2687-4840-AAF4-087A996B7653}" srcOrd="0" destOrd="0" parTransId="{F725B255-70E4-4BF2-A614-1EEFDC4C0EBD}" sibTransId="{BE024001-52C8-4377-9A93-EA2645AD60B3}"/>
    <dgm:cxn modelId="{851EC361-7879-41C6-A5F6-73069E58DC8E}" type="presOf" srcId="{F725B255-70E4-4BF2-A614-1EEFDC4C0EBD}" destId="{EC0B8BA3-D1A0-4681-887A-385E8DD367D4}" srcOrd="0" destOrd="0" presId="urn:microsoft.com/office/officeart/2005/8/layout/radial5"/>
    <dgm:cxn modelId="{94030C63-0BF3-4681-887F-6A57C840EB08}" type="presOf" srcId="{3006E1B4-77FC-4EBD-A8B7-17D26EF2CDA2}" destId="{7B6555EF-08DC-4AF8-B351-7FF0D98BC600}" srcOrd="0" destOrd="0" presId="urn:microsoft.com/office/officeart/2005/8/layout/radial5"/>
    <dgm:cxn modelId="{BAF2C050-6D27-4D58-AF73-F352441CF00B}" type="presOf" srcId="{D8C837FD-B8AC-4CC7-A639-B541B9D52215}" destId="{61326397-1233-4C08-8969-7FBCBC2B26B2}" srcOrd="0" destOrd="0" presId="urn:microsoft.com/office/officeart/2005/8/layout/radial5"/>
    <dgm:cxn modelId="{546EF072-72D1-4487-BAA7-5D49F823AA40}" srcId="{E06C2808-4946-4D10-B3C6-CFECB6B88B69}" destId="{606C32C2-2B81-43D2-8731-7AA5BC539E85}" srcOrd="0" destOrd="0" parTransId="{6A930F7C-102B-4B74-A810-0EF8A77C9C80}" sibTransId="{6834A72C-D888-4AEC-9D62-346A2EEC237F}"/>
    <dgm:cxn modelId="{3B425B73-1E88-4EA3-8276-E7DF752B09D3}" type="presOf" srcId="{E7143639-131F-4238-BF6C-40B660E1F12E}" destId="{0EA34702-5ACE-401D-9EDC-0AEAC90B2447}" srcOrd="1" destOrd="0" presId="urn:microsoft.com/office/officeart/2005/8/layout/radial5"/>
    <dgm:cxn modelId="{32D40490-5CC5-4937-AE42-8791A60CF395}" type="presOf" srcId="{D8C837FD-B8AC-4CC7-A639-B541B9D52215}" destId="{6505D330-90B3-4BB2-8F76-B02E19E3B067}" srcOrd="1" destOrd="0" presId="urn:microsoft.com/office/officeart/2005/8/layout/radial5"/>
    <dgm:cxn modelId="{51722F93-BA85-4986-8D63-CBC2728A593B}" type="presOf" srcId="{F725B255-70E4-4BF2-A614-1EEFDC4C0EBD}" destId="{3EC7B1D9-2BD6-405A-B2BE-EE40634A0814}" srcOrd="1" destOrd="0" presId="urn:microsoft.com/office/officeart/2005/8/layout/radial5"/>
    <dgm:cxn modelId="{2C0EDBA1-AC0C-462B-812D-E2327B3368BF}" type="presOf" srcId="{606C32C2-2B81-43D2-8731-7AA5BC539E85}" destId="{B49960C0-2478-4BCF-A9C0-745AB8F5088C}" srcOrd="0" destOrd="0" presId="urn:microsoft.com/office/officeart/2005/8/layout/radial5"/>
    <dgm:cxn modelId="{054C63A8-90EA-448B-87AB-1E8D3408F65E}" type="presOf" srcId="{1FD7F08B-44CE-4CDA-8621-DB00C9588F7D}" destId="{DA72E5D4-62CF-433D-B5E8-B21F597C9891}" srcOrd="0" destOrd="0" presId="urn:microsoft.com/office/officeart/2005/8/layout/radial5"/>
    <dgm:cxn modelId="{45872ABA-5850-4258-9AE2-CD1392B5EDBB}" srcId="{606C32C2-2B81-43D2-8731-7AA5BC539E85}" destId="{CA18E3CB-16B8-4024-9F58-AEE1FE56CBD2}" srcOrd="4" destOrd="0" parTransId="{1890B524-C00C-4A76-AD94-920E07AD894D}" sibTransId="{AD5354B2-2FAC-413C-B077-21A4C90D9BF1}"/>
    <dgm:cxn modelId="{FEF0FCC5-A0B1-4DC1-AC0E-1C2A8B961E9E}" type="presOf" srcId="{1890B524-C00C-4A76-AD94-920E07AD894D}" destId="{37C1E3B9-9C68-483A-B6B1-AEEFBCF9CF48}" srcOrd="0" destOrd="0" presId="urn:microsoft.com/office/officeart/2005/8/layout/radial5"/>
    <dgm:cxn modelId="{C7399DC8-387D-4A41-AF2D-836CCFD2E246}" type="presOf" srcId="{E7143639-131F-4238-BF6C-40B660E1F12E}" destId="{BAA4AF61-D85D-4172-B49F-287A0B9C89FD}" srcOrd="0" destOrd="0" presId="urn:microsoft.com/office/officeart/2005/8/layout/radial5"/>
    <dgm:cxn modelId="{9D7D8DCC-D6C0-4C4D-B97D-6C37A3669084}" type="presOf" srcId="{3006E1B4-77FC-4EBD-A8B7-17D26EF2CDA2}" destId="{54D044D7-DDFF-4962-9EA3-1FA11B88BED4}" srcOrd="1" destOrd="0" presId="urn:microsoft.com/office/officeart/2005/8/layout/radial5"/>
    <dgm:cxn modelId="{6BD8A2DB-1E08-4220-B349-8B8AA43AB13B}" type="presOf" srcId="{E06C2808-4946-4D10-B3C6-CFECB6B88B69}" destId="{3159887D-BC34-4F44-B574-5DC0809E4A70}" srcOrd="0" destOrd="0" presId="urn:microsoft.com/office/officeart/2005/8/layout/radial5"/>
    <dgm:cxn modelId="{1B20FFDE-9345-454B-BF22-F97E13CCCFE1}" type="presOf" srcId="{9EB41CF7-2687-4840-AAF4-087A996B7653}" destId="{E439FB7C-643C-454F-9092-F27C7C66C5B0}" srcOrd="0" destOrd="0" presId="urn:microsoft.com/office/officeart/2005/8/layout/radial5"/>
    <dgm:cxn modelId="{2E6A8DF1-9CC9-46CC-B5E8-4282F96E862D}" type="presOf" srcId="{31D1D303-25E8-4D32-91E3-085595839514}" destId="{9E9F3594-8892-41E8-B3EB-FCDEECCFF202}" srcOrd="0" destOrd="0" presId="urn:microsoft.com/office/officeart/2005/8/layout/radial5"/>
    <dgm:cxn modelId="{C48105F8-853E-4F21-8A46-8C71675E7125}" type="presOf" srcId="{CA18E3CB-16B8-4024-9F58-AEE1FE56CBD2}" destId="{9620C0A8-B89A-40AB-B7A2-8E90396195D0}" srcOrd="0" destOrd="0" presId="urn:microsoft.com/office/officeart/2005/8/layout/radial5"/>
    <dgm:cxn modelId="{D9E058FA-4505-4637-A2DA-47559355C319}" srcId="{606C32C2-2B81-43D2-8731-7AA5BC539E85}" destId="{ACC556BC-B091-4088-80C6-AED14A312FB5}" srcOrd="3" destOrd="0" parTransId="{D8C837FD-B8AC-4CC7-A639-B541B9D52215}" sibTransId="{F98D1FBC-D7A2-45AF-ABA0-D342C8F70BC4}"/>
    <dgm:cxn modelId="{DCF2D8FE-4BE2-42A7-9591-842863827EBE}" type="presOf" srcId="{1890B524-C00C-4A76-AD94-920E07AD894D}" destId="{10489034-F61D-4612-91C9-48F4BB1C207B}" srcOrd="1" destOrd="0" presId="urn:microsoft.com/office/officeart/2005/8/layout/radial5"/>
    <dgm:cxn modelId="{C20EF4EC-EB49-4910-92C0-D118E9A10784}" type="presParOf" srcId="{3159887D-BC34-4F44-B574-5DC0809E4A70}" destId="{B49960C0-2478-4BCF-A9C0-745AB8F5088C}" srcOrd="0" destOrd="0" presId="urn:microsoft.com/office/officeart/2005/8/layout/radial5"/>
    <dgm:cxn modelId="{9C27E9D8-F9E9-4D68-ADCE-3C1A6DC25D28}" type="presParOf" srcId="{3159887D-BC34-4F44-B574-5DC0809E4A70}" destId="{EC0B8BA3-D1A0-4681-887A-385E8DD367D4}" srcOrd="1" destOrd="0" presId="urn:microsoft.com/office/officeart/2005/8/layout/radial5"/>
    <dgm:cxn modelId="{1C44A915-5074-48B9-A0EA-9DF660E4EF03}" type="presParOf" srcId="{EC0B8BA3-D1A0-4681-887A-385E8DD367D4}" destId="{3EC7B1D9-2BD6-405A-B2BE-EE40634A0814}" srcOrd="0" destOrd="0" presId="urn:microsoft.com/office/officeart/2005/8/layout/radial5"/>
    <dgm:cxn modelId="{3CA13FDC-22DE-4BD7-A2A8-C92A149893E0}" type="presParOf" srcId="{3159887D-BC34-4F44-B574-5DC0809E4A70}" destId="{E439FB7C-643C-454F-9092-F27C7C66C5B0}" srcOrd="2" destOrd="0" presId="urn:microsoft.com/office/officeart/2005/8/layout/radial5"/>
    <dgm:cxn modelId="{CFCE3EC6-A655-4104-B517-4898EB77DEAF}" type="presParOf" srcId="{3159887D-BC34-4F44-B574-5DC0809E4A70}" destId="{7B6555EF-08DC-4AF8-B351-7FF0D98BC600}" srcOrd="3" destOrd="0" presId="urn:microsoft.com/office/officeart/2005/8/layout/radial5"/>
    <dgm:cxn modelId="{8C0A82FB-5C8F-4D96-8EE7-C8ED643C4BCC}" type="presParOf" srcId="{7B6555EF-08DC-4AF8-B351-7FF0D98BC600}" destId="{54D044D7-DDFF-4962-9EA3-1FA11B88BED4}" srcOrd="0" destOrd="0" presId="urn:microsoft.com/office/officeart/2005/8/layout/radial5"/>
    <dgm:cxn modelId="{508E4BE8-DF88-4EAA-8261-71AB9D849987}" type="presParOf" srcId="{3159887D-BC34-4F44-B574-5DC0809E4A70}" destId="{DA72E5D4-62CF-433D-B5E8-B21F597C9891}" srcOrd="4" destOrd="0" presId="urn:microsoft.com/office/officeart/2005/8/layout/radial5"/>
    <dgm:cxn modelId="{7C3547E5-D80C-4BCC-9835-22E086F1253F}" type="presParOf" srcId="{3159887D-BC34-4F44-B574-5DC0809E4A70}" destId="{BAA4AF61-D85D-4172-B49F-287A0B9C89FD}" srcOrd="5" destOrd="0" presId="urn:microsoft.com/office/officeart/2005/8/layout/radial5"/>
    <dgm:cxn modelId="{55610E24-51C2-4F1A-9B1D-ECBBFA478659}" type="presParOf" srcId="{BAA4AF61-D85D-4172-B49F-287A0B9C89FD}" destId="{0EA34702-5ACE-401D-9EDC-0AEAC90B2447}" srcOrd="0" destOrd="0" presId="urn:microsoft.com/office/officeart/2005/8/layout/radial5"/>
    <dgm:cxn modelId="{0ED89A90-A189-4440-B85E-C3344E9E8390}" type="presParOf" srcId="{3159887D-BC34-4F44-B574-5DC0809E4A70}" destId="{9E9F3594-8892-41E8-B3EB-FCDEECCFF202}" srcOrd="6" destOrd="0" presId="urn:microsoft.com/office/officeart/2005/8/layout/radial5"/>
    <dgm:cxn modelId="{AF8974AD-C304-4FD7-AB28-395868051093}" type="presParOf" srcId="{3159887D-BC34-4F44-B574-5DC0809E4A70}" destId="{61326397-1233-4C08-8969-7FBCBC2B26B2}" srcOrd="7" destOrd="0" presId="urn:microsoft.com/office/officeart/2005/8/layout/radial5"/>
    <dgm:cxn modelId="{8A06EF5E-8940-42E7-BA90-F01CAA4798B2}" type="presParOf" srcId="{61326397-1233-4C08-8969-7FBCBC2B26B2}" destId="{6505D330-90B3-4BB2-8F76-B02E19E3B067}" srcOrd="0" destOrd="0" presId="urn:microsoft.com/office/officeart/2005/8/layout/radial5"/>
    <dgm:cxn modelId="{80639370-9284-443D-A3C0-25675BC2F385}" type="presParOf" srcId="{3159887D-BC34-4F44-B574-5DC0809E4A70}" destId="{EFD94A1D-1705-44D4-9F71-52ACA21AC469}" srcOrd="8" destOrd="0" presId="urn:microsoft.com/office/officeart/2005/8/layout/radial5"/>
    <dgm:cxn modelId="{CA91B798-80E1-43A7-9CC0-92226D2A091E}" type="presParOf" srcId="{3159887D-BC34-4F44-B574-5DC0809E4A70}" destId="{37C1E3B9-9C68-483A-B6B1-AEEFBCF9CF48}" srcOrd="9" destOrd="0" presId="urn:microsoft.com/office/officeart/2005/8/layout/radial5"/>
    <dgm:cxn modelId="{74914073-4682-4691-856D-0C52F7379B51}" type="presParOf" srcId="{37C1E3B9-9C68-483A-B6B1-AEEFBCF9CF48}" destId="{10489034-F61D-4612-91C9-48F4BB1C207B}" srcOrd="0" destOrd="0" presId="urn:microsoft.com/office/officeart/2005/8/layout/radial5"/>
    <dgm:cxn modelId="{9672F608-DE3B-476E-89DF-23C979A99A43}" type="presParOf" srcId="{3159887D-BC34-4F44-B574-5DC0809E4A70}" destId="{9620C0A8-B89A-40AB-B7A2-8E90396195D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256000" cy="10836910"/>
        <a:chOff x="0" y="0"/>
        <a:chExt cx="16256000" cy="10836910"/>
      </a:xfrm>
    </dsp:grpSpPr>
    <dsp:sp modelId="{17ADC5A7-352F-4E35-BF2F-581F860552F4}">
      <dsp:nvSpPr>
        <dsp:cNvPr id="3" name="下箭头 2"/>
        <dsp:cNvSpPr/>
      </dsp:nvSpPr>
      <dsp:spPr bwMode="white">
        <a:xfrm rot="16200000">
          <a:off x="0" y="1547979"/>
          <a:ext cx="7740952" cy="7740952"/>
        </a:xfrm>
        <a:prstGeom prst="down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42240" tIns="142240" rIns="142240" bIns="142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/>
            <a:t>基于大数据进行</a:t>
          </a:r>
          <a:endParaRPr lang="en-US" altLang="zh-CN" sz="20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/>
            <a:t>需求滚动预测</a:t>
          </a:r>
          <a:endParaRPr lang="zh-CN" altLang="en-US" sz="2000" dirty="0"/>
        </a:p>
      </dsp:txBody>
      <dsp:txXfrm rot="16200000">
        <a:off x="0" y="1547979"/>
        <a:ext cx="7740952" cy="7740952"/>
      </dsp:txXfrm>
    </dsp:sp>
    <dsp:sp modelId="{7D4068FD-8151-4B37-9CA8-03AE06A8705B}">
      <dsp:nvSpPr>
        <dsp:cNvPr id="4" name="下箭头 3"/>
        <dsp:cNvSpPr/>
      </dsp:nvSpPr>
      <dsp:spPr bwMode="white">
        <a:xfrm rot="27000000">
          <a:off x="8515048" y="1547979"/>
          <a:ext cx="7740952" cy="7740952"/>
        </a:xfrm>
        <a:prstGeom prst="down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42240" tIns="142240" rIns="142240" bIns="142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建设商品中心和库存中心，完成全渠道库存分货管理</a:t>
          </a:r>
        </a:p>
      </dsp:txBody>
      <dsp:txXfrm rot="27000000">
        <a:off x="8515048" y="1547979"/>
        <a:ext cx="7740952" cy="774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3501696" cy="8984398"/>
        <a:chOff x="0" y="0"/>
        <a:chExt cx="13501696" cy="8984398"/>
      </a:xfrm>
    </dsp:grpSpPr>
    <dsp:sp modelId="{B49960C0-2478-4BCF-A9C0-745AB8F5088C}">
      <dsp:nvSpPr>
        <dsp:cNvPr id="3" name="椭圆 2"/>
        <dsp:cNvSpPr/>
      </dsp:nvSpPr>
      <dsp:spPr bwMode="white">
        <a:xfrm>
          <a:off x="5479216" y="3560571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54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</a:rPr>
            <a:t>主数据</a:t>
          </a:r>
          <a:endParaRPr>
            <a:solidFill>
              <a:schemeClr val="dk1"/>
            </a:solidFill>
          </a:endParaRPr>
        </a:p>
      </dsp:txBody>
      <dsp:txXfrm>
        <a:off x="5479216" y="3560571"/>
        <a:ext cx="2543265" cy="2543265"/>
      </dsp:txXfrm>
    </dsp:sp>
    <dsp:sp modelId="{EC0B8BA3-D1A0-4681-887A-385E8DD367D4}">
      <dsp:nvSpPr>
        <dsp:cNvPr id="4" name="右箭头 3"/>
        <dsp:cNvSpPr/>
      </dsp:nvSpPr>
      <dsp:spPr bwMode="white">
        <a:xfrm rot="16199999">
          <a:off x="6481262" y="2619563"/>
          <a:ext cx="539172" cy="86471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5">
            <a:tint val="60000"/>
          </a:schemeClr>
        </a:lnRef>
        <a:fillRef idx="1">
          <a:schemeClr val="accent5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34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16199999">
        <a:off x="6481262" y="2619563"/>
        <a:ext cx="539172" cy="864710"/>
      </dsp:txXfrm>
    </dsp:sp>
    <dsp:sp modelId="{E439FB7C-643C-454F-9092-F27C7C66C5B0}">
      <dsp:nvSpPr>
        <dsp:cNvPr id="5" name="椭圆 4"/>
        <dsp:cNvSpPr/>
      </dsp:nvSpPr>
      <dsp:spPr bwMode="white">
        <a:xfrm>
          <a:off x="5479216" y="0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物料编码管理</a:t>
          </a:r>
          <a:endParaRPr>
            <a:solidFill>
              <a:schemeClr val="dk1"/>
            </a:solidFill>
          </a:endParaRPr>
        </a:p>
      </dsp:txBody>
      <dsp:txXfrm>
        <a:off x="5479216" y="0"/>
        <a:ext cx="2543265" cy="2543265"/>
      </dsp:txXfrm>
    </dsp:sp>
    <dsp:sp modelId="{7B6555EF-08DC-4AF8-B351-7FF0D98BC600}">
      <dsp:nvSpPr>
        <dsp:cNvPr id="6" name="右箭头 5"/>
        <dsp:cNvSpPr/>
      </dsp:nvSpPr>
      <dsp:spPr bwMode="white">
        <a:xfrm rot="-1080000">
          <a:off x="8174414" y="3849710"/>
          <a:ext cx="539172" cy="86471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5">
            <a:tint val="60000"/>
          </a:schemeClr>
        </a:lnRef>
        <a:fillRef idx="1">
          <a:schemeClr val="accent5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34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-1080000">
        <a:off x="8174414" y="3849710"/>
        <a:ext cx="539172" cy="864710"/>
      </dsp:txXfrm>
    </dsp:sp>
    <dsp:sp modelId="{DA72E5D4-62CF-433D-B5E8-B21F597C9891}">
      <dsp:nvSpPr>
        <dsp:cNvPr id="7" name="椭圆 6"/>
        <dsp:cNvSpPr/>
      </dsp:nvSpPr>
      <dsp:spPr bwMode="white">
        <a:xfrm>
          <a:off x="8865520" y="2460294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</a:rPr>
            <a:t>产线产能及外协产能</a:t>
          </a:r>
          <a:endParaRPr>
            <a:solidFill>
              <a:schemeClr val="dk1"/>
            </a:solidFill>
          </a:endParaRPr>
        </a:p>
      </dsp:txBody>
      <dsp:txXfrm>
        <a:off x="8865520" y="2460294"/>
        <a:ext cx="2543265" cy="2543265"/>
      </dsp:txXfrm>
    </dsp:sp>
    <dsp:sp modelId="{BAA4AF61-D85D-4172-B49F-287A0B9C89FD}">
      <dsp:nvSpPr>
        <dsp:cNvPr id="8" name="右箭头 7"/>
        <dsp:cNvSpPr/>
      </dsp:nvSpPr>
      <dsp:spPr bwMode="white">
        <a:xfrm rot="3240000">
          <a:off x="7527687" y="5840129"/>
          <a:ext cx="539172" cy="86471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5">
            <a:tint val="60000"/>
          </a:schemeClr>
        </a:lnRef>
        <a:fillRef idx="1">
          <a:schemeClr val="accent5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34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3240000">
        <a:off x="7527687" y="5840129"/>
        <a:ext cx="539172" cy="864710"/>
      </dsp:txXfrm>
    </dsp:sp>
    <dsp:sp modelId="{9E9F3594-8892-41E8-B3EB-FCDEECCFF202}">
      <dsp:nvSpPr>
        <dsp:cNvPr id="9" name="椭圆 8"/>
        <dsp:cNvSpPr/>
      </dsp:nvSpPr>
      <dsp:spPr bwMode="white">
        <a:xfrm>
          <a:off x="7572067" y="6441133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</a:rPr>
            <a:t>提前期管理</a:t>
          </a:r>
          <a:endParaRPr>
            <a:solidFill>
              <a:schemeClr val="dk1"/>
            </a:solidFill>
          </a:endParaRPr>
        </a:p>
      </dsp:txBody>
      <dsp:txXfrm>
        <a:off x="7572067" y="6441133"/>
        <a:ext cx="2543265" cy="2543265"/>
      </dsp:txXfrm>
    </dsp:sp>
    <dsp:sp modelId="{61326397-1233-4C08-8969-7FBCBC2B26B2}">
      <dsp:nvSpPr>
        <dsp:cNvPr id="10" name="右箭头 9"/>
        <dsp:cNvSpPr/>
      </dsp:nvSpPr>
      <dsp:spPr bwMode="white">
        <a:xfrm rot="7560000">
          <a:off x="5434836" y="5840129"/>
          <a:ext cx="539172" cy="86471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5">
            <a:tint val="60000"/>
          </a:schemeClr>
        </a:lnRef>
        <a:fillRef idx="1">
          <a:schemeClr val="accent5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34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7560000">
        <a:off x="5434836" y="5840129"/>
        <a:ext cx="539172" cy="864710"/>
      </dsp:txXfrm>
    </dsp:sp>
    <dsp:sp modelId="{EFD94A1D-1705-44D4-9F71-52ACA21AC469}">
      <dsp:nvSpPr>
        <dsp:cNvPr id="11" name="椭圆 10"/>
        <dsp:cNvSpPr/>
      </dsp:nvSpPr>
      <dsp:spPr bwMode="white">
        <a:xfrm>
          <a:off x="3386365" y="6441133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dk1"/>
              </a:solidFill>
            </a:rPr>
            <a:t>BOM</a:t>
          </a:r>
          <a:r>
            <a:rPr lang="zh-CN" altLang="en-US">
              <a:solidFill>
                <a:schemeClr val="dk1"/>
              </a:solidFill>
            </a:rPr>
            <a:t>管理</a:t>
          </a:r>
          <a:endParaRPr>
            <a:solidFill>
              <a:schemeClr val="dk1"/>
            </a:solidFill>
          </a:endParaRPr>
        </a:p>
      </dsp:txBody>
      <dsp:txXfrm>
        <a:off x="3386365" y="6441133"/>
        <a:ext cx="2543265" cy="2543265"/>
      </dsp:txXfrm>
    </dsp:sp>
    <dsp:sp modelId="{37C1E3B9-9C68-483A-B6B1-AEEFBCF9CF48}">
      <dsp:nvSpPr>
        <dsp:cNvPr id="12" name="右箭头 11"/>
        <dsp:cNvSpPr/>
      </dsp:nvSpPr>
      <dsp:spPr bwMode="white">
        <a:xfrm rot="11880000">
          <a:off x="4788110" y="3849710"/>
          <a:ext cx="539172" cy="86471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5">
            <a:tint val="60000"/>
          </a:schemeClr>
        </a:lnRef>
        <a:fillRef idx="1">
          <a:schemeClr val="accent5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34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11880000">
        <a:off x="4788110" y="3849710"/>
        <a:ext cx="539172" cy="864710"/>
      </dsp:txXfrm>
    </dsp:sp>
    <dsp:sp modelId="{9620C0A8-B89A-40AB-B7A2-8E90396195D0}">
      <dsp:nvSpPr>
        <dsp:cNvPr id="13" name="椭圆 12"/>
        <dsp:cNvSpPr/>
      </dsp:nvSpPr>
      <dsp:spPr bwMode="white">
        <a:xfrm>
          <a:off x="2092911" y="2460294"/>
          <a:ext cx="2543265" cy="2543265"/>
        </a:xfrm>
        <a:prstGeom prst="ellipse">
          <a:avLst/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dk1"/>
              </a:solidFill>
            </a:rPr>
            <a:t>商品管理</a:t>
          </a:r>
          <a:endParaRPr>
            <a:solidFill>
              <a:schemeClr val="dk1"/>
            </a:solidFill>
          </a:endParaRPr>
        </a:p>
      </dsp:txBody>
      <dsp:txXfrm>
        <a:off x="2092911" y="2460294"/>
        <a:ext cx="2543265" cy="254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Time: 2020.</a:t>
            </a:r>
            <a:r>
              <a:rPr lang="en-US" alt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5</a:t>
            </a: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827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lt"/>
              </a:rPr>
              <a:t>跨境</a:t>
            </a:r>
            <a:r>
              <a:rPr lang="zh-CN" sz="90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lt"/>
              </a:rPr>
              <a:t>供应链平台</a:t>
            </a:r>
            <a:endParaRPr lang="zh-CN" sz="90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4737" y="10024362"/>
            <a:ext cx="6045225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>
          <a:xfrm>
            <a:off x="11873948" y="13556974"/>
            <a:ext cx="636104" cy="14964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80D4B5-6EFC-49B1-A9E7-DD10305D8AA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1772392" y="6620536"/>
            <a:ext cx="2879724" cy="1278578"/>
          </a:xfrm>
          <a:prstGeom prst="rect">
            <a:avLst/>
          </a:prstGeom>
          <a:solidFill>
            <a:srgbClr val="FBABAB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承运商管理及报关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gray">
          <a:xfrm>
            <a:off x="17528230" y="721850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销售预测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1509894" y="3219458"/>
            <a:ext cx="3375634" cy="4853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物流执行及管理系统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070608" y="3219458"/>
            <a:ext cx="3762128" cy="782275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供应链管理系统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522576" y="11229430"/>
            <a:ext cx="12335160" cy="11575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>
              <a:buFont typeface="Symbol" panose="05050102010706020507" pitchFamily="18" charset="2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1762878" y="4209484"/>
            <a:ext cx="2879724" cy="2220092"/>
          </a:xfrm>
          <a:prstGeom prst="rect">
            <a:avLst/>
          </a:prstGeom>
          <a:solidFill>
            <a:srgbClr val="FBABAB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物流执行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1772392" y="8619860"/>
            <a:ext cx="2879726" cy="2216124"/>
          </a:xfrm>
          <a:prstGeom prst="rect">
            <a:avLst/>
          </a:prstGeom>
          <a:solidFill>
            <a:srgbClr val="F4E0C2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1522574" y="1818802"/>
            <a:ext cx="20702746" cy="127682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决策分析系统（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5324518" y="8361058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5305786" y="6894766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3840050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应收管理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Rectangle 51"/>
          <p:cNvSpPr>
            <a:spLocks noChangeArrowheads="1"/>
          </p:cNvSpPr>
          <p:nvPr/>
        </p:nvSpPr>
        <p:spPr bwMode="auto">
          <a:xfrm>
            <a:off x="5449744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应付管理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Rectangle 52"/>
          <p:cNvSpPr>
            <a:spLocks noChangeArrowheads="1"/>
          </p:cNvSpPr>
          <p:nvPr/>
        </p:nvSpPr>
        <p:spPr bwMode="auto">
          <a:xfrm>
            <a:off x="7059438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合并报表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10278826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总账及报表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8669132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8959172" y="5267774"/>
            <a:ext cx="4898568" cy="1872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客户关系管理系统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Rectangle 57"/>
          <p:cNvSpPr>
            <a:spLocks noChangeArrowheads="1"/>
          </p:cNvSpPr>
          <p:nvPr/>
        </p:nvSpPr>
        <p:spPr bwMode="gray">
          <a:xfrm>
            <a:off x="9269864" y="5782142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客服管理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Rectangle 58"/>
          <p:cNvSpPr>
            <a:spLocks noChangeArrowheads="1"/>
          </p:cNvSpPr>
          <p:nvPr/>
        </p:nvSpPr>
        <p:spPr bwMode="gray">
          <a:xfrm>
            <a:off x="10851018" y="5782142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会员管理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Rectangle 59"/>
          <p:cNvSpPr>
            <a:spLocks noChangeArrowheads="1"/>
          </p:cNvSpPr>
          <p:nvPr/>
        </p:nvSpPr>
        <p:spPr bwMode="gray">
          <a:xfrm>
            <a:off x="12359144" y="6483800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高级合作伙伴门户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Rectangle 60"/>
          <p:cNvSpPr>
            <a:spLocks noChangeArrowheads="1"/>
          </p:cNvSpPr>
          <p:nvPr/>
        </p:nvSpPr>
        <p:spPr bwMode="gray">
          <a:xfrm>
            <a:off x="12371844" y="5782142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多渠道营销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Rectangle 61"/>
          <p:cNvSpPr>
            <a:spLocks noChangeArrowheads="1"/>
          </p:cNvSpPr>
          <p:nvPr/>
        </p:nvSpPr>
        <p:spPr bwMode="gray">
          <a:xfrm>
            <a:off x="10814504" y="6483800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定向营销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Rectangle 76"/>
          <p:cNvSpPr>
            <a:spLocks noChangeArrowheads="1"/>
          </p:cNvSpPr>
          <p:nvPr/>
        </p:nvSpPr>
        <p:spPr bwMode="gray">
          <a:xfrm>
            <a:off x="9269864" y="6483800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主数据管理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3210680" y="4822428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出入库管理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1901596" y="5313762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发运管理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3161568" y="5291934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批次管理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Rectangle 82"/>
          <p:cNvSpPr>
            <a:spLocks noChangeArrowheads="1"/>
          </p:cNvSpPr>
          <p:nvPr/>
        </p:nvSpPr>
        <p:spPr bwMode="auto">
          <a:xfrm>
            <a:off x="1896230" y="5692020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Rectangle 83"/>
          <p:cNvSpPr>
            <a:spLocks noChangeArrowheads="1"/>
          </p:cNvSpPr>
          <p:nvPr/>
        </p:nvSpPr>
        <p:spPr bwMode="auto">
          <a:xfrm>
            <a:off x="3289874" y="5711370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海外仓对接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1937500" y="8764304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工序管理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Rectangle 90"/>
          <p:cNvSpPr>
            <a:spLocks noChangeArrowheads="1"/>
          </p:cNvSpPr>
          <p:nvPr/>
        </p:nvSpPr>
        <p:spPr bwMode="auto">
          <a:xfrm>
            <a:off x="3255132" y="8764304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1980358" y="10248098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生产追溯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3250370" y="10289336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IOT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5468016" y="7344286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库存账管理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6901158" y="7674048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库存盘点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5519720" y="877024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6996090" y="8770242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Rectangle 110"/>
          <p:cNvSpPr>
            <a:spLocks noChangeArrowheads="1"/>
          </p:cNvSpPr>
          <p:nvPr/>
        </p:nvSpPr>
        <p:spPr bwMode="auto">
          <a:xfrm>
            <a:off x="6623064" y="2329986"/>
            <a:ext cx="1584324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销量分析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Rectangle 111"/>
          <p:cNvSpPr>
            <a:spLocks noChangeArrowheads="1"/>
          </p:cNvSpPr>
          <p:nvPr/>
        </p:nvSpPr>
        <p:spPr bwMode="auto">
          <a:xfrm>
            <a:off x="11055096" y="2329986"/>
            <a:ext cx="1584326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品类分析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" name="Rectangle 112"/>
          <p:cNvSpPr>
            <a:spLocks noChangeArrowheads="1"/>
          </p:cNvSpPr>
          <p:nvPr/>
        </p:nvSpPr>
        <p:spPr bwMode="auto">
          <a:xfrm>
            <a:off x="2191032" y="2329986"/>
            <a:ext cx="1584324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财务分析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Rectangle 113"/>
          <p:cNvSpPr>
            <a:spLocks noChangeArrowheads="1"/>
          </p:cNvSpPr>
          <p:nvPr/>
        </p:nvSpPr>
        <p:spPr bwMode="auto">
          <a:xfrm>
            <a:off x="13271114" y="2329986"/>
            <a:ext cx="1584326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营销分析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" name="Rectangle 114"/>
          <p:cNvSpPr>
            <a:spLocks noChangeArrowheads="1"/>
          </p:cNvSpPr>
          <p:nvPr/>
        </p:nvSpPr>
        <p:spPr bwMode="auto">
          <a:xfrm>
            <a:off x="15487132" y="2329986"/>
            <a:ext cx="1584324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客户分析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Rectangle 115"/>
          <p:cNvSpPr>
            <a:spLocks noChangeArrowheads="1"/>
          </p:cNvSpPr>
          <p:nvPr/>
        </p:nvSpPr>
        <p:spPr bwMode="auto">
          <a:xfrm>
            <a:off x="17703148" y="2329986"/>
            <a:ext cx="1584324" cy="584200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tIns="7200" bIns="7200">
            <a:noAutofit/>
          </a:bodyPr>
          <a:lstStyle/>
          <a:p>
            <a:pPr algn="ctr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流量分析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(UV/PV)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Rectangle 116"/>
          <p:cNvSpPr>
            <a:spLocks noChangeArrowheads="1"/>
          </p:cNvSpPr>
          <p:nvPr/>
        </p:nvSpPr>
        <p:spPr bwMode="auto">
          <a:xfrm>
            <a:off x="19919162" y="2329986"/>
            <a:ext cx="1584326" cy="584200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转化率分析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Rectangle 117"/>
          <p:cNvSpPr>
            <a:spLocks noChangeArrowheads="1"/>
          </p:cNvSpPr>
          <p:nvPr/>
        </p:nvSpPr>
        <p:spPr bwMode="auto">
          <a:xfrm>
            <a:off x="8839080" y="2329986"/>
            <a:ext cx="1584324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物流分析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Rectangle 118"/>
          <p:cNvSpPr>
            <a:spLocks noChangeArrowheads="1"/>
          </p:cNvSpPr>
          <p:nvPr/>
        </p:nvSpPr>
        <p:spPr bwMode="auto">
          <a:xfrm>
            <a:off x="4407048" y="2329986"/>
            <a:ext cx="1584324" cy="574676"/>
          </a:xfrm>
          <a:prstGeom prst="rect">
            <a:avLst/>
          </a:prstGeom>
          <a:solidFill>
            <a:srgbClr val="1E464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采购分析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8959166" y="3229474"/>
            <a:ext cx="4898568" cy="1872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促销及价格管理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Rectangle 68"/>
          <p:cNvSpPr>
            <a:spLocks noChangeArrowheads="1"/>
          </p:cNvSpPr>
          <p:nvPr/>
        </p:nvSpPr>
        <p:spPr bwMode="gray">
          <a:xfrm>
            <a:off x="9245536" y="375966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价格管理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Rectangle 69"/>
          <p:cNvSpPr>
            <a:spLocks noChangeArrowheads="1"/>
          </p:cNvSpPr>
          <p:nvPr/>
        </p:nvSpPr>
        <p:spPr bwMode="gray">
          <a:xfrm>
            <a:off x="10763188" y="375966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促销管理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Rectangle 70"/>
          <p:cNvSpPr>
            <a:spLocks noChangeArrowheads="1"/>
          </p:cNvSpPr>
          <p:nvPr/>
        </p:nvSpPr>
        <p:spPr bwMode="gray">
          <a:xfrm>
            <a:off x="9245536" y="441849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优惠券管理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Rectangle 71"/>
          <p:cNvSpPr>
            <a:spLocks noChangeArrowheads="1"/>
          </p:cNvSpPr>
          <p:nvPr/>
        </p:nvSpPr>
        <p:spPr bwMode="gray">
          <a:xfrm>
            <a:off x="10763188" y="441849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积分管理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Rectangle 72"/>
          <p:cNvSpPr>
            <a:spLocks noChangeArrowheads="1"/>
          </p:cNvSpPr>
          <p:nvPr/>
        </p:nvSpPr>
        <p:spPr bwMode="gray">
          <a:xfrm>
            <a:off x="12315764" y="375966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礼品卡管理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" name="Rectangle 73"/>
          <p:cNvSpPr>
            <a:spLocks noChangeArrowheads="1"/>
          </p:cNvSpPr>
          <p:nvPr/>
        </p:nvSpPr>
        <p:spPr bwMode="gray">
          <a:xfrm>
            <a:off x="12315764" y="4418494"/>
            <a:ext cx="1339850" cy="504000"/>
          </a:xfrm>
          <a:prstGeom prst="rect">
            <a:avLst/>
          </a:prstGeom>
          <a:gradFill rotWithShape="0">
            <a:gsLst>
              <a:gs pos="0">
                <a:srgbClr val="B0B0DC"/>
              </a:gs>
              <a:gs pos="50000">
                <a:srgbClr val="CCCCFF"/>
              </a:gs>
              <a:gs pos="100000">
                <a:srgbClr val="B0B0DC"/>
              </a:gs>
            </a:gsLst>
            <a:lin ang="5400000" scaled="1"/>
          </a:gradFill>
          <a:ln w="12700" algn="ctr">
            <a:solidFill>
              <a:srgbClr val="4112EC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lIns="72000" tIns="92076" rIns="72000" bIns="92076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第三方平台接口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Rectangle 21"/>
          <p:cNvSpPr>
            <a:spLocks noChangeArrowheads="1"/>
          </p:cNvSpPr>
          <p:nvPr/>
        </p:nvSpPr>
        <p:spPr bwMode="auto">
          <a:xfrm>
            <a:off x="5323186" y="3949262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Rectangle 8"/>
          <p:cNvSpPr>
            <a:spLocks noChangeArrowheads="1"/>
          </p:cNvSpPr>
          <p:nvPr/>
        </p:nvSpPr>
        <p:spPr bwMode="auto">
          <a:xfrm>
            <a:off x="8954748" y="7280674"/>
            <a:ext cx="4902990" cy="1872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产品生命周期管理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12167850" y="8468100"/>
            <a:ext cx="133985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产品生命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周期管理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" name="Rectangle 64"/>
          <p:cNvSpPr>
            <a:spLocks noChangeArrowheads="1"/>
          </p:cNvSpPr>
          <p:nvPr/>
        </p:nvSpPr>
        <p:spPr bwMode="auto">
          <a:xfrm>
            <a:off x="12180550" y="7810876"/>
            <a:ext cx="133985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变更管理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Rectangle 65"/>
          <p:cNvSpPr>
            <a:spLocks noChangeArrowheads="1"/>
          </p:cNvSpPr>
          <p:nvPr/>
        </p:nvSpPr>
        <p:spPr bwMode="auto">
          <a:xfrm>
            <a:off x="10675604" y="8468100"/>
            <a:ext cx="133985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项目及文档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Rectangle 66"/>
          <p:cNvSpPr>
            <a:spLocks noChangeArrowheads="1"/>
          </p:cNvSpPr>
          <p:nvPr/>
        </p:nvSpPr>
        <p:spPr bwMode="auto">
          <a:xfrm>
            <a:off x="9196050" y="7801352"/>
            <a:ext cx="1339850" cy="116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Rectangle 62"/>
          <p:cNvSpPr>
            <a:spLocks noChangeArrowheads="1"/>
          </p:cNvSpPr>
          <p:nvPr/>
        </p:nvSpPr>
        <p:spPr bwMode="auto">
          <a:xfrm>
            <a:off x="10681954" y="7810876"/>
            <a:ext cx="133985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产品研发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Rectangle 8"/>
          <p:cNvSpPr>
            <a:spLocks noChangeArrowheads="1"/>
          </p:cNvSpPr>
          <p:nvPr/>
        </p:nvSpPr>
        <p:spPr bwMode="auto">
          <a:xfrm>
            <a:off x="8965972" y="9336792"/>
            <a:ext cx="4902990" cy="170542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供应商协同管理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Rectangle 64"/>
          <p:cNvSpPr>
            <a:spLocks noChangeArrowheads="1"/>
          </p:cNvSpPr>
          <p:nvPr/>
        </p:nvSpPr>
        <p:spPr bwMode="auto">
          <a:xfrm>
            <a:off x="11997272" y="9864636"/>
            <a:ext cx="1584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供应商门户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" name="Rectangle 62"/>
          <p:cNvSpPr>
            <a:spLocks noChangeArrowheads="1"/>
          </p:cNvSpPr>
          <p:nvPr/>
        </p:nvSpPr>
        <p:spPr bwMode="auto">
          <a:xfrm>
            <a:off x="10266782" y="9863384"/>
            <a:ext cx="1584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供应商协同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Rectangle 104"/>
          <p:cNvSpPr>
            <a:spLocks noChangeArrowheads="1"/>
          </p:cNvSpPr>
          <p:nvPr/>
        </p:nvSpPr>
        <p:spPr bwMode="auto">
          <a:xfrm>
            <a:off x="5585044" y="438529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销量预测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Rectangle 105"/>
          <p:cNvSpPr>
            <a:spLocks noChangeArrowheads="1"/>
          </p:cNvSpPr>
          <p:nvPr/>
        </p:nvSpPr>
        <p:spPr bwMode="auto">
          <a:xfrm>
            <a:off x="7055074" y="4397994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供需匹配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Rectangle 106"/>
          <p:cNvSpPr>
            <a:spLocks noChangeArrowheads="1"/>
          </p:cNvSpPr>
          <p:nvPr/>
        </p:nvSpPr>
        <p:spPr bwMode="auto">
          <a:xfrm>
            <a:off x="5575536" y="4709144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" name="Rectangle 93"/>
          <p:cNvSpPr>
            <a:spLocks noChangeArrowheads="1"/>
          </p:cNvSpPr>
          <p:nvPr/>
        </p:nvSpPr>
        <p:spPr bwMode="auto">
          <a:xfrm>
            <a:off x="6901158" y="734167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库存事务管理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" name="Rectangle 93"/>
          <p:cNvSpPr>
            <a:spLocks noChangeArrowheads="1"/>
          </p:cNvSpPr>
          <p:nvPr/>
        </p:nvSpPr>
        <p:spPr bwMode="auto">
          <a:xfrm>
            <a:off x="5453344" y="7649640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库龄管理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Rectangle 95"/>
          <p:cNvSpPr>
            <a:spLocks noChangeArrowheads="1"/>
          </p:cNvSpPr>
          <p:nvPr/>
        </p:nvSpPr>
        <p:spPr bwMode="auto">
          <a:xfrm>
            <a:off x="5510190" y="911368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合同审批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Rectangle 96"/>
          <p:cNvSpPr>
            <a:spLocks noChangeArrowheads="1"/>
          </p:cNvSpPr>
          <p:nvPr/>
        </p:nvSpPr>
        <p:spPr bwMode="auto">
          <a:xfrm>
            <a:off x="7021490" y="9116886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执行进度管理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" name="Rectangle 64"/>
          <p:cNvSpPr>
            <a:spLocks noChangeArrowheads="1"/>
          </p:cNvSpPr>
          <p:nvPr/>
        </p:nvSpPr>
        <p:spPr bwMode="auto">
          <a:xfrm>
            <a:off x="11997272" y="10471194"/>
            <a:ext cx="1584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供应商对账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Rectangle 62"/>
          <p:cNvSpPr>
            <a:spLocks noChangeArrowheads="1"/>
          </p:cNvSpPr>
          <p:nvPr/>
        </p:nvSpPr>
        <p:spPr bwMode="auto">
          <a:xfrm>
            <a:off x="10266782" y="10469942"/>
            <a:ext cx="1584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寻源管理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" name="Rectangle 77"/>
          <p:cNvSpPr>
            <a:spLocks noChangeArrowheads="1"/>
          </p:cNvSpPr>
          <p:nvPr/>
        </p:nvSpPr>
        <p:spPr bwMode="auto">
          <a:xfrm>
            <a:off x="1777792" y="11550252"/>
            <a:ext cx="1402664" cy="520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Rectangle 62"/>
          <p:cNvSpPr>
            <a:spLocks noChangeArrowheads="1"/>
          </p:cNvSpPr>
          <p:nvPr/>
        </p:nvSpPr>
        <p:spPr bwMode="auto">
          <a:xfrm>
            <a:off x="9094120" y="9837028"/>
            <a:ext cx="1000432" cy="11141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供应商生命周期管理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11888520" y="1145101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Rectangle 22"/>
          <p:cNvSpPr>
            <a:spLocks noChangeArrowheads="1"/>
          </p:cNvSpPr>
          <p:nvPr/>
        </p:nvSpPr>
        <p:spPr bwMode="auto">
          <a:xfrm>
            <a:off x="5319044" y="9689684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" name="Rectangle 97"/>
          <p:cNvSpPr>
            <a:spLocks noChangeArrowheads="1"/>
          </p:cNvSpPr>
          <p:nvPr/>
        </p:nvSpPr>
        <p:spPr bwMode="auto">
          <a:xfrm>
            <a:off x="5514246" y="1018393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产能管理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Rectangle 98"/>
          <p:cNvSpPr>
            <a:spLocks noChangeArrowheads="1"/>
          </p:cNvSpPr>
          <p:nvPr/>
        </p:nvSpPr>
        <p:spPr bwMode="auto">
          <a:xfrm>
            <a:off x="6990616" y="10183932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" name="Rectangle 107"/>
          <p:cNvSpPr>
            <a:spLocks noChangeArrowheads="1"/>
          </p:cNvSpPr>
          <p:nvPr/>
        </p:nvSpPr>
        <p:spPr bwMode="auto">
          <a:xfrm>
            <a:off x="7050802" y="4722948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出运计划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5305786" y="5304260"/>
            <a:ext cx="3312000" cy="1220616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Rectangle 104"/>
          <p:cNvSpPr>
            <a:spLocks noChangeArrowheads="1"/>
          </p:cNvSpPr>
          <p:nvPr/>
        </p:nvSpPr>
        <p:spPr bwMode="auto">
          <a:xfrm>
            <a:off x="5466044" y="5695420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线上订单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Rectangle 105"/>
          <p:cNvSpPr>
            <a:spLocks noChangeArrowheads="1"/>
          </p:cNvSpPr>
          <p:nvPr/>
        </p:nvSpPr>
        <p:spPr bwMode="auto">
          <a:xfrm>
            <a:off x="7037674" y="5708120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线下订购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Rectangle 106"/>
          <p:cNvSpPr>
            <a:spLocks noChangeArrowheads="1"/>
          </p:cNvSpPr>
          <p:nvPr/>
        </p:nvSpPr>
        <p:spPr bwMode="auto">
          <a:xfrm>
            <a:off x="5456536" y="609878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经销订单导入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Rectangle 109"/>
          <p:cNvSpPr>
            <a:spLocks noChangeArrowheads="1"/>
          </p:cNvSpPr>
          <p:nvPr/>
        </p:nvSpPr>
        <p:spPr bwMode="auto">
          <a:xfrm>
            <a:off x="7006898" y="6096200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RMA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14076198" y="3228396"/>
            <a:ext cx="5258432" cy="915856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业务管理中台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4212962" y="6007400"/>
            <a:ext cx="4899462" cy="189171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" name="Rectangle 68"/>
          <p:cNvSpPr>
            <a:spLocks noChangeArrowheads="1"/>
          </p:cNvSpPr>
          <p:nvPr/>
        </p:nvSpPr>
        <p:spPr bwMode="gray">
          <a:xfrm>
            <a:off x="14389252" y="656715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订单中心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gray">
          <a:xfrm>
            <a:off x="15952514" y="656715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订单路由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Rectangle 68"/>
          <p:cNvSpPr>
            <a:spLocks noChangeArrowheads="1"/>
          </p:cNvSpPr>
          <p:nvPr/>
        </p:nvSpPr>
        <p:spPr bwMode="gray">
          <a:xfrm>
            <a:off x="17515774" y="656715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订单履行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Rectangle 9"/>
          <p:cNvSpPr>
            <a:spLocks noChangeArrowheads="1"/>
          </p:cNvSpPr>
          <p:nvPr/>
        </p:nvSpPr>
        <p:spPr bwMode="auto">
          <a:xfrm>
            <a:off x="14212962" y="4125162"/>
            <a:ext cx="4899462" cy="137574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" name="Rectangle 68"/>
          <p:cNvSpPr>
            <a:spLocks noChangeArrowheads="1"/>
          </p:cNvSpPr>
          <p:nvPr/>
        </p:nvSpPr>
        <p:spPr bwMode="gray">
          <a:xfrm>
            <a:off x="14389252" y="467735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商品信息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Rectangle 68"/>
          <p:cNvSpPr>
            <a:spLocks noChangeArrowheads="1"/>
          </p:cNvSpPr>
          <p:nvPr/>
        </p:nvSpPr>
        <p:spPr bwMode="gray">
          <a:xfrm>
            <a:off x="15952514" y="467735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商品分类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Rectangle 68"/>
          <p:cNvSpPr>
            <a:spLocks noChangeArrowheads="1"/>
          </p:cNvSpPr>
          <p:nvPr/>
        </p:nvSpPr>
        <p:spPr bwMode="gray">
          <a:xfrm>
            <a:off x="17515774" y="467735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SKU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" name="Rectangle 68"/>
          <p:cNvSpPr>
            <a:spLocks noChangeArrowheads="1"/>
          </p:cNvSpPr>
          <p:nvPr/>
        </p:nvSpPr>
        <p:spPr bwMode="gray">
          <a:xfrm>
            <a:off x="14381948" y="720705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订单结算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Rectangle 68"/>
          <p:cNvSpPr>
            <a:spLocks noChangeArrowheads="1"/>
          </p:cNvSpPr>
          <p:nvPr/>
        </p:nvSpPr>
        <p:spPr bwMode="gray">
          <a:xfrm>
            <a:off x="15952514" y="721699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订单售后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0" name="Rectangle 9"/>
          <p:cNvSpPr>
            <a:spLocks noChangeArrowheads="1"/>
          </p:cNvSpPr>
          <p:nvPr/>
        </p:nvSpPr>
        <p:spPr bwMode="auto">
          <a:xfrm>
            <a:off x="14212962" y="8405608"/>
            <a:ext cx="4899462" cy="13720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Rectangle 68"/>
          <p:cNvSpPr>
            <a:spLocks noChangeArrowheads="1"/>
          </p:cNvSpPr>
          <p:nvPr/>
        </p:nvSpPr>
        <p:spPr bwMode="gray">
          <a:xfrm>
            <a:off x="14389252" y="900853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仓储库存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Rectangle 68"/>
          <p:cNvSpPr>
            <a:spLocks noChangeArrowheads="1"/>
          </p:cNvSpPr>
          <p:nvPr/>
        </p:nvSpPr>
        <p:spPr bwMode="gray">
          <a:xfrm>
            <a:off x="15952514" y="900853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渠道库存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Rectangle 68"/>
          <p:cNvSpPr>
            <a:spLocks noChangeArrowheads="1"/>
          </p:cNvSpPr>
          <p:nvPr/>
        </p:nvSpPr>
        <p:spPr bwMode="gray">
          <a:xfrm>
            <a:off x="17515774" y="900853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活动库存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>
            <a:off x="14212962" y="10284166"/>
            <a:ext cx="4899462" cy="13720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Rectangle 68"/>
          <p:cNvSpPr>
            <a:spLocks noChangeArrowheads="1"/>
          </p:cNvSpPr>
          <p:nvPr/>
        </p:nvSpPr>
        <p:spPr bwMode="gray">
          <a:xfrm>
            <a:off x="14389252" y="1083635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店铺管理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Rectangle 68"/>
          <p:cNvSpPr>
            <a:spLocks noChangeArrowheads="1"/>
          </p:cNvSpPr>
          <p:nvPr/>
        </p:nvSpPr>
        <p:spPr bwMode="gray">
          <a:xfrm>
            <a:off x="15952514" y="1083635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三方接口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Rectangle 68"/>
          <p:cNvSpPr>
            <a:spLocks noChangeArrowheads="1"/>
          </p:cNvSpPr>
          <p:nvPr/>
        </p:nvSpPr>
        <p:spPr bwMode="gray">
          <a:xfrm>
            <a:off x="17515774" y="1083635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平台对账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9547940" y="3219458"/>
            <a:ext cx="2678678" cy="50909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电商渠道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" name="Rectangle 68"/>
          <p:cNvSpPr>
            <a:spLocks noChangeArrowheads="1"/>
          </p:cNvSpPr>
          <p:nvPr/>
        </p:nvSpPr>
        <p:spPr bwMode="gray">
          <a:xfrm>
            <a:off x="20203278" y="4132986"/>
            <a:ext cx="1368000" cy="504000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京东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Rectangle 68"/>
          <p:cNvSpPr>
            <a:spLocks noChangeArrowheads="1"/>
          </p:cNvSpPr>
          <p:nvPr/>
        </p:nvSpPr>
        <p:spPr bwMode="gray">
          <a:xfrm>
            <a:off x="20203278" y="4954622"/>
            <a:ext cx="1368000" cy="504000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天猫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1" name="Rectangle 68"/>
          <p:cNvSpPr>
            <a:spLocks noChangeArrowheads="1"/>
          </p:cNvSpPr>
          <p:nvPr/>
        </p:nvSpPr>
        <p:spPr bwMode="gray">
          <a:xfrm>
            <a:off x="20203278" y="5776258"/>
            <a:ext cx="1368000" cy="504000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亚马逊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Rectangle 68"/>
          <p:cNvSpPr>
            <a:spLocks noChangeArrowheads="1"/>
          </p:cNvSpPr>
          <p:nvPr/>
        </p:nvSpPr>
        <p:spPr bwMode="gray">
          <a:xfrm>
            <a:off x="20203278" y="6597894"/>
            <a:ext cx="1368000" cy="504000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官网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gray">
          <a:xfrm>
            <a:off x="20203278" y="7419526"/>
            <a:ext cx="1368000" cy="504000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19592382" y="8548954"/>
            <a:ext cx="2678678" cy="383800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已有系统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" name="Rectangle 68"/>
          <p:cNvSpPr>
            <a:spLocks noChangeArrowheads="1"/>
          </p:cNvSpPr>
          <p:nvPr/>
        </p:nvSpPr>
        <p:spPr bwMode="gray">
          <a:xfrm>
            <a:off x="20156232" y="9552488"/>
            <a:ext cx="1550978" cy="549854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数据抓爬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" name="Rectangle 68"/>
          <p:cNvSpPr>
            <a:spLocks noChangeArrowheads="1"/>
          </p:cNvSpPr>
          <p:nvPr/>
        </p:nvSpPr>
        <p:spPr bwMode="gray">
          <a:xfrm>
            <a:off x="20156232" y="10439034"/>
            <a:ext cx="1550978" cy="549854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广告分析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" name="Rectangle 68"/>
          <p:cNvSpPr>
            <a:spLocks noChangeArrowheads="1"/>
          </p:cNvSpPr>
          <p:nvPr/>
        </p:nvSpPr>
        <p:spPr bwMode="gray">
          <a:xfrm>
            <a:off x="20156232" y="11325580"/>
            <a:ext cx="1550978" cy="549854"/>
          </a:xfrm>
          <a:prstGeom prst="rect">
            <a:avLst/>
          </a:prstGeom>
          <a:solidFill>
            <a:srgbClr val="1DAF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6" name="Rectangle 89"/>
          <p:cNvSpPr>
            <a:spLocks noChangeArrowheads="1"/>
          </p:cNvSpPr>
          <p:nvPr/>
        </p:nvSpPr>
        <p:spPr bwMode="auto">
          <a:xfrm>
            <a:off x="1937500" y="9259784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生产过程管理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" name="Rectangle 77"/>
          <p:cNvSpPr>
            <a:spLocks noChangeArrowheads="1"/>
          </p:cNvSpPr>
          <p:nvPr/>
        </p:nvSpPr>
        <p:spPr bwMode="auto">
          <a:xfrm>
            <a:off x="1931426" y="4814746"/>
            <a:ext cx="1209674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调拨管理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Rectangle 89"/>
          <p:cNvSpPr>
            <a:spLocks noChangeArrowheads="1"/>
          </p:cNvSpPr>
          <p:nvPr/>
        </p:nvSpPr>
        <p:spPr bwMode="auto">
          <a:xfrm>
            <a:off x="1931424" y="7092876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承运商管理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9" name="Rectangle 89"/>
          <p:cNvSpPr>
            <a:spLocks noChangeArrowheads="1"/>
          </p:cNvSpPr>
          <p:nvPr/>
        </p:nvSpPr>
        <p:spPr bwMode="auto">
          <a:xfrm>
            <a:off x="3324490" y="7092900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物流报价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" name="Rectangle 89"/>
          <p:cNvSpPr>
            <a:spLocks noChangeArrowheads="1"/>
          </p:cNvSpPr>
          <p:nvPr/>
        </p:nvSpPr>
        <p:spPr bwMode="auto">
          <a:xfrm>
            <a:off x="1844040" y="7442560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物流方案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1" name="Rectangle 89"/>
          <p:cNvSpPr>
            <a:spLocks noChangeArrowheads="1"/>
          </p:cNvSpPr>
          <p:nvPr/>
        </p:nvSpPr>
        <p:spPr bwMode="auto">
          <a:xfrm>
            <a:off x="3324490" y="7459052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物流报关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Rectangle 89"/>
          <p:cNvSpPr>
            <a:spLocks noChangeArrowheads="1"/>
          </p:cNvSpPr>
          <p:nvPr/>
        </p:nvSpPr>
        <p:spPr bwMode="auto">
          <a:xfrm>
            <a:off x="3310922" y="9259328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出入库管理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3" name="Rectangle 89"/>
          <p:cNvSpPr>
            <a:spLocks noChangeArrowheads="1"/>
          </p:cNvSpPr>
          <p:nvPr/>
        </p:nvSpPr>
        <p:spPr bwMode="auto">
          <a:xfrm>
            <a:off x="1951892" y="9689684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" name="Rectangle 89"/>
          <p:cNvSpPr>
            <a:spLocks noChangeArrowheads="1"/>
          </p:cNvSpPr>
          <p:nvPr/>
        </p:nvSpPr>
        <p:spPr bwMode="auto">
          <a:xfrm>
            <a:off x="3197372" y="9727330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生产设备管理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" name="Rectangle 14"/>
          <p:cNvSpPr>
            <a:spLocks noChangeArrowheads="1"/>
          </p:cNvSpPr>
          <p:nvPr/>
        </p:nvSpPr>
        <p:spPr bwMode="auto">
          <a:xfrm>
            <a:off x="1486160" y="8127070"/>
            <a:ext cx="3375634" cy="286181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智能工厂管理系统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>
          <a:xfrm>
            <a:off x="11873948" y="13556974"/>
            <a:ext cx="636104" cy="14964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80D4B5-6EFC-49B1-A9E7-DD10305D8AA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gray">
          <a:xfrm>
            <a:off x="21614630" y="662187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销售预测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9157008" y="2622828"/>
            <a:ext cx="3762128" cy="782275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供应链管理系统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5608976" y="10632800"/>
            <a:ext cx="12335160" cy="11575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>
              <a:buFont typeface="Symbol" panose="05050102010706020507" pitchFamily="18" charset="2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9410918" y="7764428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9392186" y="6298136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7926450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应收管理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Rectangle 51"/>
          <p:cNvSpPr>
            <a:spLocks noChangeArrowheads="1"/>
          </p:cNvSpPr>
          <p:nvPr/>
        </p:nvSpPr>
        <p:spPr bwMode="auto">
          <a:xfrm>
            <a:off x="9536144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应付管理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Rectangle 52"/>
          <p:cNvSpPr>
            <a:spLocks noChangeArrowheads="1"/>
          </p:cNvSpPr>
          <p:nvPr/>
        </p:nvSpPr>
        <p:spPr bwMode="auto">
          <a:xfrm>
            <a:off x="11145838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合并报表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14365226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总账及报表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12755532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9554416" y="6747656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库存账管理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10987558" y="7077418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库存盘点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9606120" y="817361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11082490" y="8173612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Rectangle 21"/>
          <p:cNvSpPr>
            <a:spLocks noChangeArrowheads="1"/>
          </p:cNvSpPr>
          <p:nvPr/>
        </p:nvSpPr>
        <p:spPr bwMode="auto">
          <a:xfrm>
            <a:off x="9409586" y="3352632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Rectangle 104"/>
          <p:cNvSpPr>
            <a:spLocks noChangeArrowheads="1"/>
          </p:cNvSpPr>
          <p:nvPr/>
        </p:nvSpPr>
        <p:spPr bwMode="auto">
          <a:xfrm>
            <a:off x="9671444" y="378866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销量预测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Rectangle 105"/>
          <p:cNvSpPr>
            <a:spLocks noChangeArrowheads="1"/>
          </p:cNvSpPr>
          <p:nvPr/>
        </p:nvSpPr>
        <p:spPr bwMode="auto">
          <a:xfrm>
            <a:off x="11141474" y="3801364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供需匹配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Rectangle 106"/>
          <p:cNvSpPr>
            <a:spLocks noChangeArrowheads="1"/>
          </p:cNvSpPr>
          <p:nvPr/>
        </p:nvSpPr>
        <p:spPr bwMode="auto">
          <a:xfrm>
            <a:off x="9661936" y="4112514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" name="Rectangle 93"/>
          <p:cNvSpPr>
            <a:spLocks noChangeArrowheads="1"/>
          </p:cNvSpPr>
          <p:nvPr/>
        </p:nvSpPr>
        <p:spPr bwMode="auto">
          <a:xfrm>
            <a:off x="10987558" y="674504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库存事务管理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" name="Rectangle 93"/>
          <p:cNvSpPr>
            <a:spLocks noChangeArrowheads="1"/>
          </p:cNvSpPr>
          <p:nvPr/>
        </p:nvSpPr>
        <p:spPr bwMode="auto">
          <a:xfrm>
            <a:off x="9539744" y="7053010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库龄管理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Rectangle 95"/>
          <p:cNvSpPr>
            <a:spLocks noChangeArrowheads="1"/>
          </p:cNvSpPr>
          <p:nvPr/>
        </p:nvSpPr>
        <p:spPr bwMode="auto">
          <a:xfrm>
            <a:off x="9596590" y="8517054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合同审批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Rectangle 96"/>
          <p:cNvSpPr>
            <a:spLocks noChangeArrowheads="1"/>
          </p:cNvSpPr>
          <p:nvPr/>
        </p:nvSpPr>
        <p:spPr bwMode="auto">
          <a:xfrm>
            <a:off x="11107890" y="8520256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执行进度管理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" name="Rectangle 77"/>
          <p:cNvSpPr>
            <a:spLocks noChangeArrowheads="1"/>
          </p:cNvSpPr>
          <p:nvPr/>
        </p:nvSpPr>
        <p:spPr bwMode="auto">
          <a:xfrm>
            <a:off x="5864192" y="10953622"/>
            <a:ext cx="1402664" cy="520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财务系统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15974920" y="10854382"/>
            <a:ext cx="1339850" cy="6731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Rectangle 22"/>
          <p:cNvSpPr>
            <a:spLocks noChangeArrowheads="1"/>
          </p:cNvSpPr>
          <p:nvPr/>
        </p:nvSpPr>
        <p:spPr bwMode="auto">
          <a:xfrm>
            <a:off x="9405444" y="9093054"/>
            <a:ext cx="3312000" cy="11520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" name="Rectangle 97"/>
          <p:cNvSpPr>
            <a:spLocks noChangeArrowheads="1"/>
          </p:cNvSpPr>
          <p:nvPr/>
        </p:nvSpPr>
        <p:spPr bwMode="auto">
          <a:xfrm>
            <a:off x="9600646" y="958730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产能管理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Rectangle 98"/>
          <p:cNvSpPr>
            <a:spLocks noChangeArrowheads="1"/>
          </p:cNvSpPr>
          <p:nvPr/>
        </p:nvSpPr>
        <p:spPr bwMode="auto">
          <a:xfrm>
            <a:off x="11077016" y="9587302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" name="Rectangle 107"/>
          <p:cNvSpPr>
            <a:spLocks noChangeArrowheads="1"/>
          </p:cNvSpPr>
          <p:nvPr/>
        </p:nvSpPr>
        <p:spPr bwMode="auto">
          <a:xfrm>
            <a:off x="11137202" y="4126318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出运计划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9392186" y="4707630"/>
            <a:ext cx="3312000" cy="1220616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订单管理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Rectangle 104"/>
          <p:cNvSpPr>
            <a:spLocks noChangeArrowheads="1"/>
          </p:cNvSpPr>
          <p:nvPr/>
        </p:nvSpPr>
        <p:spPr bwMode="auto">
          <a:xfrm>
            <a:off x="9552444" y="5098790"/>
            <a:ext cx="1209676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线上订单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Rectangle 105"/>
          <p:cNvSpPr>
            <a:spLocks noChangeArrowheads="1"/>
          </p:cNvSpPr>
          <p:nvPr/>
        </p:nvSpPr>
        <p:spPr bwMode="auto">
          <a:xfrm>
            <a:off x="11124074" y="5111490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线下订购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Rectangle 106"/>
          <p:cNvSpPr>
            <a:spLocks noChangeArrowheads="1"/>
          </p:cNvSpPr>
          <p:nvPr/>
        </p:nvSpPr>
        <p:spPr bwMode="auto">
          <a:xfrm>
            <a:off x="9542936" y="5502152"/>
            <a:ext cx="1209674" cy="333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经销订单导入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Rectangle 109"/>
          <p:cNvSpPr>
            <a:spLocks noChangeArrowheads="1"/>
          </p:cNvSpPr>
          <p:nvPr/>
        </p:nvSpPr>
        <p:spPr bwMode="auto">
          <a:xfrm>
            <a:off x="11093298" y="5499570"/>
            <a:ext cx="1209676" cy="333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no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RMA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18162598" y="2631766"/>
            <a:ext cx="5258432" cy="915856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业务管理中台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8299362" y="5410770"/>
            <a:ext cx="4899462" cy="189171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" name="Rectangle 68"/>
          <p:cNvSpPr>
            <a:spLocks noChangeArrowheads="1"/>
          </p:cNvSpPr>
          <p:nvPr/>
        </p:nvSpPr>
        <p:spPr bwMode="gray">
          <a:xfrm>
            <a:off x="18475652" y="597052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订单中心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gray">
          <a:xfrm>
            <a:off x="20038914" y="597052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订单路由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Rectangle 68"/>
          <p:cNvSpPr>
            <a:spLocks noChangeArrowheads="1"/>
          </p:cNvSpPr>
          <p:nvPr/>
        </p:nvSpPr>
        <p:spPr bwMode="gray">
          <a:xfrm>
            <a:off x="21602174" y="5970524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订单履行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Rectangle 9"/>
          <p:cNvSpPr>
            <a:spLocks noChangeArrowheads="1"/>
          </p:cNvSpPr>
          <p:nvPr/>
        </p:nvSpPr>
        <p:spPr bwMode="auto">
          <a:xfrm>
            <a:off x="18299362" y="3528532"/>
            <a:ext cx="4899462" cy="137574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" name="Rectangle 68"/>
          <p:cNvSpPr>
            <a:spLocks noChangeArrowheads="1"/>
          </p:cNvSpPr>
          <p:nvPr/>
        </p:nvSpPr>
        <p:spPr bwMode="gray">
          <a:xfrm>
            <a:off x="18475652" y="408072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商品信息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Rectangle 68"/>
          <p:cNvSpPr>
            <a:spLocks noChangeArrowheads="1"/>
          </p:cNvSpPr>
          <p:nvPr/>
        </p:nvSpPr>
        <p:spPr bwMode="gray">
          <a:xfrm>
            <a:off x="20038914" y="408072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商品分类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Rectangle 68"/>
          <p:cNvSpPr>
            <a:spLocks noChangeArrowheads="1"/>
          </p:cNvSpPr>
          <p:nvPr/>
        </p:nvSpPr>
        <p:spPr bwMode="gray">
          <a:xfrm>
            <a:off x="21602174" y="408072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SKU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" name="Rectangle 68"/>
          <p:cNvSpPr>
            <a:spLocks noChangeArrowheads="1"/>
          </p:cNvSpPr>
          <p:nvPr/>
        </p:nvSpPr>
        <p:spPr bwMode="gray">
          <a:xfrm>
            <a:off x="18468348" y="661042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订单结算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Rectangle 68"/>
          <p:cNvSpPr>
            <a:spLocks noChangeArrowheads="1"/>
          </p:cNvSpPr>
          <p:nvPr/>
        </p:nvSpPr>
        <p:spPr bwMode="gray">
          <a:xfrm>
            <a:off x="20038914" y="6620362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订单售后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0" name="Rectangle 9"/>
          <p:cNvSpPr>
            <a:spLocks noChangeArrowheads="1"/>
          </p:cNvSpPr>
          <p:nvPr/>
        </p:nvSpPr>
        <p:spPr bwMode="auto">
          <a:xfrm>
            <a:off x="18299362" y="7808978"/>
            <a:ext cx="4899462" cy="13720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Rectangle 68"/>
          <p:cNvSpPr>
            <a:spLocks noChangeArrowheads="1"/>
          </p:cNvSpPr>
          <p:nvPr/>
        </p:nvSpPr>
        <p:spPr bwMode="gray">
          <a:xfrm>
            <a:off x="18475652" y="841190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仓储库存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Rectangle 68"/>
          <p:cNvSpPr>
            <a:spLocks noChangeArrowheads="1"/>
          </p:cNvSpPr>
          <p:nvPr/>
        </p:nvSpPr>
        <p:spPr bwMode="gray">
          <a:xfrm>
            <a:off x="20038914" y="841190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渠道库存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Rectangle 68"/>
          <p:cNvSpPr>
            <a:spLocks noChangeArrowheads="1"/>
          </p:cNvSpPr>
          <p:nvPr/>
        </p:nvSpPr>
        <p:spPr bwMode="gray">
          <a:xfrm>
            <a:off x="21602174" y="8411900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活动库存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Rectangle 9"/>
          <p:cNvSpPr>
            <a:spLocks noChangeArrowheads="1"/>
          </p:cNvSpPr>
          <p:nvPr/>
        </p:nvSpPr>
        <p:spPr bwMode="auto">
          <a:xfrm>
            <a:off x="18299362" y="9687536"/>
            <a:ext cx="4899462" cy="13720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 wrap="none">
            <a:no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Rectangle 68"/>
          <p:cNvSpPr>
            <a:spLocks noChangeArrowheads="1"/>
          </p:cNvSpPr>
          <p:nvPr/>
        </p:nvSpPr>
        <p:spPr bwMode="gray">
          <a:xfrm>
            <a:off x="18475652" y="1023972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店铺管理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Rectangle 68"/>
          <p:cNvSpPr>
            <a:spLocks noChangeArrowheads="1"/>
          </p:cNvSpPr>
          <p:nvPr/>
        </p:nvSpPr>
        <p:spPr bwMode="gray">
          <a:xfrm>
            <a:off x="20038914" y="1023972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三方接口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Rectangle 68"/>
          <p:cNvSpPr>
            <a:spLocks noChangeArrowheads="1"/>
          </p:cNvSpPr>
          <p:nvPr/>
        </p:nvSpPr>
        <p:spPr bwMode="gray">
          <a:xfrm>
            <a:off x="21602174" y="10239726"/>
            <a:ext cx="1368000" cy="50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no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平台对账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1" name="图片 180"/>
          <p:cNvPicPr>
            <a:picLocks noChangeAspect="1"/>
          </p:cNvPicPr>
          <p:nvPr/>
        </p:nvPicPr>
        <p:blipFill rotWithShape="1">
          <a:blip r:embed="rId1"/>
          <a:srcRect b="5138"/>
          <a:stretch>
            <a:fillRect/>
          </a:stretch>
        </p:blipFill>
        <p:spPr>
          <a:xfrm>
            <a:off x="2085616" y="1712060"/>
            <a:ext cx="19211134" cy="11115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4064000" y="1438910"/>
          <a:ext cx="16256000" cy="1083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929976" y="3663950"/>
            <a:ext cx="409007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一个需求预测</a:t>
            </a:r>
            <a:endParaRPr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15858948" y="3663950"/>
            <a:ext cx="4744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两个配套中心</a:t>
            </a:r>
            <a:endParaRPr lang="zh-CN" altLang="en-US" sz="4800" dirty="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484" y="1835150"/>
            <a:ext cx="496759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三大基础管理：</a:t>
            </a:r>
            <a:endParaRPr lang="en-US" altLang="zh-CN" sz="4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主数据管理</a:t>
            </a:r>
            <a:endParaRPr lang="en-US" altLang="zh-CN" sz="4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物料替代管理</a:t>
            </a:r>
            <a:endParaRPr lang="en-US" altLang="zh-CN" sz="4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工程变更管理</a:t>
            </a:r>
            <a:endParaRPr lang="zh-CN" altLang="en-US" sz="4000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6044414" y="2792554"/>
          <a:ext cx="13501696" cy="898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跨境供应链平台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7814" y="1687196"/>
            <a:ext cx="49675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四大计划协同：</a:t>
            </a:r>
            <a:endParaRPr lang="en-US" altLang="zh-CN" sz="4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需求计划</a:t>
            </a:r>
            <a:endParaRPr lang="en-US" altLang="zh-CN" sz="4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出货计划</a:t>
            </a:r>
            <a:endParaRPr lang="en-US" altLang="zh-CN" sz="4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生产</a:t>
            </a:r>
            <a:r>
              <a:rPr lang="en-US" altLang="zh-CN" sz="4000" dirty="0"/>
              <a:t>/</a:t>
            </a:r>
            <a:r>
              <a:rPr lang="zh-CN" altLang="en-US" sz="4000" dirty="0"/>
              <a:t>委外计划</a:t>
            </a:r>
            <a:endParaRPr lang="en-US" altLang="zh-CN" sz="4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追料</a:t>
            </a:r>
            <a:r>
              <a:rPr lang="en-US" altLang="zh-CN" sz="4000" dirty="0"/>
              <a:t>/</a:t>
            </a:r>
            <a:r>
              <a:rPr lang="zh-CN" altLang="en-US" sz="4000" dirty="0"/>
              <a:t>回料计划</a:t>
            </a:r>
            <a:endParaRPr lang="zh-CN" altLang="en-US" sz="4000" dirty="0"/>
          </a:p>
        </p:txBody>
      </p:sp>
      <p:sp>
        <p:nvSpPr>
          <p:cNvPr id="5" name="矩形: 圆角 4"/>
          <p:cNvSpPr/>
          <p:nvPr/>
        </p:nvSpPr>
        <p:spPr>
          <a:xfrm>
            <a:off x="6211756" y="2123616"/>
            <a:ext cx="12747242" cy="1054227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533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五边形 4"/>
          <p:cNvSpPr/>
          <p:nvPr/>
        </p:nvSpPr>
        <p:spPr bwMode="auto">
          <a:xfrm>
            <a:off x="6506226" y="4047692"/>
            <a:ext cx="1168366" cy="1568449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销售端</a:t>
            </a:r>
            <a:endParaRPr kumimoji="1"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五边形 5"/>
          <p:cNvSpPr/>
          <p:nvPr/>
        </p:nvSpPr>
        <p:spPr bwMode="auto">
          <a:xfrm>
            <a:off x="6453024" y="7276374"/>
            <a:ext cx="1221568" cy="1568449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l" defTabSz="1219200" fontAlgn="base">
              <a:buClrTx/>
              <a:buSzTx/>
              <a:buFontTx/>
              <a:defRPr/>
            </a:pPr>
            <a:r>
              <a:rPr kumimoji="1"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生产端</a:t>
            </a:r>
            <a:endParaRPr kumimoji="1"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8399838" y="3007328"/>
            <a:ext cx="239014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>
            <a:no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季</a:t>
            </a:r>
            <a:r>
              <a:rPr kumimoji="1"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月计划</a:t>
            </a:r>
            <a:endParaRPr kumimoji="1"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五边形 53"/>
          <p:cNvSpPr/>
          <p:nvPr/>
        </p:nvSpPr>
        <p:spPr bwMode="auto">
          <a:xfrm>
            <a:off x="6489070" y="10235500"/>
            <a:ext cx="1185522" cy="1568449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l" defTabSz="1219200" fontAlgn="base">
              <a:buClrTx/>
              <a:buSzTx/>
              <a:buFontTx/>
              <a:defRPr/>
            </a:pPr>
            <a:r>
              <a:rPr kumimoji="1"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供应端</a:t>
            </a:r>
            <a:endParaRPr kumimoji="1"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888538" y="2916314"/>
            <a:ext cx="0" cy="9695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3" name="TextBox 38"/>
          <p:cNvSpPr txBox="1"/>
          <p:nvPr/>
        </p:nvSpPr>
        <p:spPr>
          <a:xfrm>
            <a:off x="12228264" y="2994044"/>
            <a:ext cx="1952446" cy="5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>
            <a:noAutofit/>
          </a:bodyPr>
          <a:lstStyle/>
          <a:p>
            <a:pPr lvl="0" algn="l" defTabSz="1219200" fontAlgn="base">
              <a:buClrTx/>
              <a:buSzTx/>
              <a:buFontTx/>
              <a:defRPr/>
            </a:pPr>
            <a:r>
              <a:rPr kumimoji="1"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周计划</a:t>
            </a:r>
            <a:endParaRPr kumimoji="1"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15774340" y="2961096"/>
            <a:ext cx="1952446" cy="5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>
            <a:noAutofit/>
          </a:bodyPr>
          <a:lstStyle/>
          <a:p>
            <a:pPr lvl="0" algn="l" defTabSz="1219200" fontAlgn="base">
              <a:buClrTx/>
              <a:buSzTx/>
              <a:buFontTx/>
              <a:defRPr/>
            </a:pPr>
            <a:r>
              <a:rPr kumimoji="1"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日计划</a:t>
            </a:r>
            <a:endParaRPr kumimoji="1"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11172404" y="2758018"/>
            <a:ext cx="16134" cy="9686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6" name="直接连接符 15"/>
          <p:cNvCxnSpPr/>
          <p:nvPr/>
        </p:nvCxnSpPr>
        <p:spPr bwMode="auto">
          <a:xfrm>
            <a:off x="14692694" y="2833650"/>
            <a:ext cx="0" cy="9721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7" name="直接连接符 16"/>
          <p:cNvCxnSpPr/>
          <p:nvPr/>
        </p:nvCxnSpPr>
        <p:spPr bwMode="auto">
          <a:xfrm flipH="1" flipV="1">
            <a:off x="6489070" y="6178092"/>
            <a:ext cx="12060768" cy="51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8" name="直接连接符 17"/>
          <p:cNvCxnSpPr/>
          <p:nvPr/>
        </p:nvCxnSpPr>
        <p:spPr bwMode="auto">
          <a:xfrm flipH="1" flipV="1">
            <a:off x="6489070" y="9592872"/>
            <a:ext cx="11885816" cy="51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9" name="文本框 18"/>
          <p:cNvSpPr txBox="1"/>
          <p:nvPr/>
        </p:nvSpPr>
        <p:spPr bwMode="auto">
          <a:xfrm>
            <a:off x="19154530" y="2087844"/>
            <a:ext cx="4266500" cy="1054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670" dirty="0">
                <a:solidFill>
                  <a:schemeClr val="accent4">
                    <a:lumMod val="40000"/>
                    <a:lumOff val="60000"/>
                  </a:schemeClr>
                </a:solidFill>
                <a:sym typeface="+mn-ea"/>
              </a:rPr>
              <a:t>金蝶云星空</a:t>
            </a:r>
            <a:endParaRPr kumimoji="1" lang="zh-CN" altLang="en-US" sz="2670" dirty="0">
              <a:solidFill>
                <a:schemeClr val="accent4">
                  <a:lumMod val="40000"/>
                  <a:lumOff val="60000"/>
                </a:schemeClr>
              </a:solidFill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18413326" y="3000286"/>
            <a:ext cx="33690" cy="95280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1" name="矩形: 圆角 20"/>
          <p:cNvSpPr/>
          <p:nvPr/>
        </p:nvSpPr>
        <p:spPr>
          <a:xfrm>
            <a:off x="19470560" y="4282404"/>
            <a:ext cx="3810000" cy="6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ATO</a:t>
            </a:r>
            <a:r>
              <a:rPr kumimoji="1"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物料需求计划</a:t>
            </a:r>
            <a:endParaRPr kumimoji="1"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9470560" y="8613106"/>
            <a:ext cx="3810000" cy="577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委外管理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矩形: 圆角 132"/>
          <p:cNvSpPr/>
          <p:nvPr/>
        </p:nvSpPr>
        <p:spPr>
          <a:xfrm>
            <a:off x="19470560" y="7862958"/>
            <a:ext cx="3810000" cy="553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9470560" y="5543092"/>
            <a:ext cx="3810000" cy="6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关键物料采购需求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9470560" y="7077252"/>
            <a:ext cx="3810000" cy="6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库存管理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矩形: 圆角 68"/>
          <p:cNvSpPr/>
          <p:nvPr/>
        </p:nvSpPr>
        <p:spPr>
          <a:xfrm>
            <a:off x="19470560" y="9381878"/>
            <a:ext cx="3810000" cy="6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物料齐套分析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矩形: 圆角 132"/>
          <p:cNvSpPr/>
          <p:nvPr/>
        </p:nvSpPr>
        <p:spPr>
          <a:xfrm>
            <a:off x="19480720" y="6310172"/>
            <a:ext cx="3799840" cy="553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流程图: 可选过程 27"/>
          <p:cNvSpPr/>
          <p:nvPr/>
        </p:nvSpPr>
        <p:spPr>
          <a:xfrm>
            <a:off x="8053832" y="4029926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月度预测</a:t>
            </a:r>
            <a:endParaRPr lang="zh-CN" altLang="en-US" sz="2800"/>
          </a:p>
        </p:txBody>
      </p:sp>
      <p:sp>
        <p:nvSpPr>
          <p:cNvPr id="29" name="流程图: 可选过程 28"/>
          <p:cNvSpPr/>
          <p:nvPr/>
        </p:nvSpPr>
        <p:spPr>
          <a:xfrm>
            <a:off x="8053832" y="5199344"/>
            <a:ext cx="2862580" cy="77216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长周期物料备货计划</a:t>
            </a:r>
            <a:endParaRPr lang="zh-CN" altLang="en-US" sz="2800">
              <a:sym typeface="+mn-ea"/>
            </a:endParaRPr>
          </a:p>
        </p:txBody>
      </p:sp>
      <p:sp>
        <p:nvSpPr>
          <p:cNvPr id="30" name="流程图: 可选过程 29"/>
          <p:cNvSpPr/>
          <p:nvPr/>
        </p:nvSpPr>
        <p:spPr>
          <a:xfrm>
            <a:off x="8053832" y="7473914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月度需求计划</a:t>
            </a:r>
            <a:endParaRPr lang="zh-CN" altLang="en-US" sz="2800">
              <a:sym typeface="+mn-ea"/>
            </a:endParaRPr>
          </a:p>
        </p:txBody>
      </p:sp>
      <p:sp>
        <p:nvSpPr>
          <p:cNvPr id="31" name="流程图: 可选过程 30"/>
          <p:cNvSpPr/>
          <p:nvPr/>
        </p:nvSpPr>
        <p:spPr>
          <a:xfrm>
            <a:off x="8053832" y="10234894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月度生产计划</a:t>
            </a:r>
            <a:endParaRPr lang="zh-CN" altLang="en-US" sz="2800">
              <a:sym typeface="+mn-ea"/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8053832" y="11468064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月度生产产能</a:t>
            </a:r>
            <a:endParaRPr lang="zh-CN" altLang="en-US" sz="2800">
              <a:sym typeface="+mn-ea"/>
            </a:endParaRPr>
          </a:p>
        </p:txBody>
      </p:sp>
      <p:sp>
        <p:nvSpPr>
          <p:cNvPr id="33" name="流程图: 可选过程 32"/>
          <p:cNvSpPr/>
          <p:nvPr/>
        </p:nvSpPr>
        <p:spPr>
          <a:xfrm>
            <a:off x="11570964" y="4903012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周出货计划</a:t>
            </a:r>
            <a:endParaRPr lang="zh-CN" altLang="en-US" sz="2800">
              <a:sym typeface="+mn-ea"/>
            </a:endParaRPr>
          </a:p>
        </p:txBody>
      </p:sp>
      <p:sp>
        <p:nvSpPr>
          <p:cNvPr id="34" name="流程图: 可选过程 33"/>
          <p:cNvSpPr/>
          <p:nvPr/>
        </p:nvSpPr>
        <p:spPr>
          <a:xfrm>
            <a:off x="11570964" y="6635714"/>
            <a:ext cx="286258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周组装计划</a:t>
            </a:r>
            <a:endParaRPr lang="zh-CN" altLang="en-US" sz="2800">
              <a:sym typeface="+mn-ea"/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11388084" y="8298144"/>
            <a:ext cx="304546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周贴片委外计划</a:t>
            </a:r>
            <a:endParaRPr lang="zh-CN" altLang="en-US" sz="2800">
              <a:sym typeface="+mn-ea"/>
            </a:endParaRPr>
          </a:p>
        </p:txBody>
      </p:sp>
      <p:sp>
        <p:nvSpPr>
          <p:cNvPr id="36" name="流程图: 可选过程 35"/>
          <p:cNvSpPr/>
          <p:nvPr/>
        </p:nvSpPr>
        <p:spPr>
          <a:xfrm>
            <a:off x="11388084" y="9791664"/>
            <a:ext cx="304546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材料回货计划</a:t>
            </a:r>
            <a:endParaRPr lang="zh-CN" altLang="en-US" sz="2800">
              <a:sym typeface="+mn-ea"/>
            </a:endParaRPr>
          </a:p>
        </p:txBody>
      </p:sp>
      <p:sp>
        <p:nvSpPr>
          <p:cNvPr id="37" name="流程图: 可选过程 36"/>
          <p:cNvSpPr/>
          <p:nvPr/>
        </p:nvSpPr>
        <p:spPr>
          <a:xfrm>
            <a:off x="11388084" y="10847034"/>
            <a:ext cx="304546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工程变更管理</a:t>
            </a:r>
            <a:endParaRPr lang="zh-CN" altLang="en-US" sz="2800">
              <a:sym typeface="+mn-ea"/>
            </a:endParaRPr>
          </a:p>
        </p:txBody>
      </p:sp>
      <p:sp>
        <p:nvSpPr>
          <p:cNvPr id="38" name="流程图: 可选过程 37"/>
          <p:cNvSpPr/>
          <p:nvPr/>
        </p:nvSpPr>
        <p:spPr>
          <a:xfrm>
            <a:off x="11388084" y="11802074"/>
            <a:ext cx="304546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物料替代管理</a:t>
            </a:r>
            <a:endParaRPr lang="zh-CN" altLang="en-US" sz="2800">
              <a:sym typeface="+mn-ea"/>
            </a:endParaRPr>
          </a:p>
        </p:txBody>
      </p:sp>
      <p:sp>
        <p:nvSpPr>
          <p:cNvPr id="40" name="流程图: 可选过程 39"/>
          <p:cNvSpPr/>
          <p:nvPr/>
        </p:nvSpPr>
        <p:spPr>
          <a:xfrm>
            <a:off x="14892116" y="4877636"/>
            <a:ext cx="338074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每日出货进度跟踪</a:t>
            </a:r>
            <a:endParaRPr lang="zh-CN" altLang="en-US" sz="2800">
              <a:sym typeface="+mn-ea"/>
            </a:endParaRPr>
          </a:p>
        </p:txBody>
      </p:sp>
      <p:sp>
        <p:nvSpPr>
          <p:cNvPr id="41" name="流程图: 可选过程 40"/>
          <p:cNvSpPr/>
          <p:nvPr/>
        </p:nvSpPr>
        <p:spPr>
          <a:xfrm>
            <a:off x="14892116" y="6635714"/>
            <a:ext cx="338074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日生产计划</a:t>
            </a:r>
            <a:endParaRPr lang="zh-CN" altLang="en-US" sz="2800">
              <a:sym typeface="+mn-ea"/>
            </a:endParaRPr>
          </a:p>
        </p:txBody>
      </p:sp>
      <p:sp>
        <p:nvSpPr>
          <p:cNvPr id="42" name="流程图: 可选过程 41"/>
          <p:cNvSpPr/>
          <p:nvPr/>
        </p:nvSpPr>
        <p:spPr>
          <a:xfrm>
            <a:off x="14892116" y="8298144"/>
            <a:ext cx="338074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生产计划变更</a:t>
            </a:r>
            <a:endParaRPr lang="zh-CN" altLang="en-US" sz="2800">
              <a:sym typeface="+mn-ea"/>
            </a:endParaRPr>
          </a:p>
        </p:txBody>
      </p:sp>
      <p:sp>
        <p:nvSpPr>
          <p:cNvPr id="43" name="流程图: 可选过程 42"/>
          <p:cNvSpPr/>
          <p:nvPr/>
        </p:nvSpPr>
        <p:spPr>
          <a:xfrm>
            <a:off x="14892116" y="9791664"/>
            <a:ext cx="338074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材料异常</a:t>
            </a:r>
            <a:endParaRPr lang="zh-CN" altLang="en-US" sz="2800">
              <a:sym typeface="+mn-ea"/>
            </a:endParaRPr>
          </a:p>
        </p:txBody>
      </p:sp>
      <p:sp>
        <p:nvSpPr>
          <p:cNvPr id="44" name="流程图: 可选过程 43"/>
          <p:cNvSpPr/>
          <p:nvPr/>
        </p:nvSpPr>
        <p:spPr>
          <a:xfrm>
            <a:off x="14892116" y="10827984"/>
            <a:ext cx="3380740" cy="64008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ym typeface="+mn-ea"/>
              </a:rPr>
              <a:t>生产异常</a:t>
            </a:r>
            <a:endParaRPr lang="zh-CN" altLang="en-US" sz="2800"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792386" y="2836492"/>
            <a:ext cx="10128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6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ERP</a:t>
            </a:r>
            <a:endParaRPr kumimoji="1" lang="zh-CN" altLang="en-US" sz="36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H="1" flipV="1">
            <a:off x="6453024" y="3635542"/>
            <a:ext cx="17268524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47" name="矩形: 圆角 132"/>
          <p:cNvSpPr/>
          <p:nvPr/>
        </p:nvSpPr>
        <p:spPr>
          <a:xfrm>
            <a:off x="19299110" y="10894006"/>
            <a:ext cx="1844040" cy="927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排程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: 圆角 132"/>
          <p:cNvSpPr/>
          <p:nvPr/>
        </p:nvSpPr>
        <p:spPr>
          <a:xfrm>
            <a:off x="21177440" y="10874974"/>
            <a:ext cx="2103120" cy="927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1219200" fontAlgn="base">
              <a:buClrTx/>
              <a:buSzTx/>
              <a:buFontTx/>
              <a:defRPr/>
            </a:pPr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供应商协同管理</a:t>
            </a:r>
            <a:endParaRPr kumimoji="1"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#473320;"/>
</p:tagLst>
</file>

<file path=ppt/tags/tag2.xml><?xml version="1.0" encoding="utf-8"?>
<p:tagLst xmlns:p="http://schemas.openxmlformats.org/presentationml/2006/main">
  <p:tag name="ISLIDE.DIAGRAM" val="#473320;"/>
</p:tagLst>
</file>

<file path=ppt/tags/tag3.xml><?xml version="1.0" encoding="utf-8"?>
<p:tagLst xmlns:p="http://schemas.openxmlformats.org/presentationml/2006/main">
  <p:tag name="ISLIDE.DIAGRAM" val="#473320;"/>
</p:tagLst>
</file>

<file path=ppt/tags/tag4.xml><?xml version="1.0" encoding="utf-8"?>
<p:tagLst xmlns:p="http://schemas.openxmlformats.org/presentationml/2006/main">
  <p:tag name="ISLIDE.DIAGRAM" val="#473320;"/>
</p:tagLst>
</file>

<file path=ppt/tags/tag5.xml><?xml version="1.0" encoding="utf-8"?>
<p:tagLst xmlns:p="http://schemas.openxmlformats.org/presentationml/2006/main">
  <p:tag name="ISLIDE.DIAGRAM" val="#473320;"/>
</p:tagLst>
</file>

<file path=ppt/tags/tag6.xml><?xml version="1.0" encoding="utf-8"?>
<p:tagLst xmlns:p="http://schemas.openxmlformats.org/presentationml/2006/main">
  <p:tag name="ISLIDE.DIAGRAM" val="#473320;"/>
</p:tagLst>
</file>

<file path=ppt/tags/tag7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On-screen Show</PresentationFormat>
  <Paragraphs>461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OPPOSans-B</vt:lpstr>
      <vt:lpstr>Anton-Regular</vt:lpstr>
      <vt:lpstr>OPPOSans-R</vt:lpstr>
      <vt:lpstr>微软雅黑</vt:lpstr>
      <vt:lpstr>Symbol</vt:lpstr>
      <vt:lpstr>Calibri</vt:lpstr>
      <vt:lpstr>等线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6</cp:revision>
  <dcterms:created xsi:type="dcterms:W3CDTF">2022-02-06T04:56:00Z</dcterms:created>
  <dcterms:modified xsi:type="dcterms:W3CDTF">2022-05-20T07:55:25Z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1973EC9E88824F2D94FD78E6AF19263E</vt:lpwstr>
  </property>
  <property fmtid="{D5CDD505-2E9C-101B-9397-08002B2CF9AE}" pid="3" name="KSOProductBuildVer">
    <vt:lpwstr>2052-11.1.0.11636</vt:lpwstr>
  </property>
</Properties>
</file>