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9" r:id="rId12"/>
    <p:sldId id="298" r:id="rId13"/>
    <p:sldId id="274" r:id="rId14"/>
  </p:sldIdLst>
  <p:sldSz cx="24384000" cy="13716000" type="screen16x9"/>
  <p:notesSz cx="5143500" cy="9144000"/>
  <p:embeddedFontLst>
    <p:embeddedFont>
      <p:font typeface="等线" panose="02010600030101010101" charset="-122"/>
      <p:regular r:id="rId19"/>
    </p:embeddedFont>
    <p:embeddedFont>
      <p:font typeface="OPPOSans-R" panose="00020600040101010101" charset="-122"/>
      <p:regular r:id="rId20"/>
    </p:embeddedFont>
    <p:embeddedFont>
      <p:font typeface="Anton-Regular" panose="00000500000000000000"/>
      <p:regular r:id="rId21"/>
    </p:embeddedFont>
    <p:embeddedFont>
      <p:font typeface="微软雅黑" panose="020B0503020204020204" charset="-122"/>
      <p:regular r:id="rId22"/>
    </p:embeddedFont>
    <p:embeddedFont>
      <p:font typeface="OPPOSans-B" panose="00020600040101010101" charset="-122"/>
      <p:regular r:id="rId23"/>
    </p:embeddedFont>
    <p:embeddedFont>
      <p:font typeface="Calibri" panose="020F0502020204030204" charset="0"/>
      <p:regular r:id="rId24"/>
      <p:bold r:id="rId25"/>
      <p:italic r:id="rId26"/>
      <p:boldItalic r:id="rId27"/>
    </p:embeddedFont>
    <p:embeddedFont>
      <p:font typeface="等线 Light" panose="02010600030101010101" charset="-122"/>
      <p:regular r:id="rId28"/>
    </p:embeddedFont>
  </p:embeddedFontLst>
  <p:custDataLst>
    <p:tags r:id="rId29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1.xml"/><Relationship Id="rId28" Type="http://schemas.openxmlformats.org/officeDocument/2006/relationships/font" Target="fonts/font10.fntdata"/><Relationship Id="rId27" Type="http://schemas.openxmlformats.org/officeDocument/2006/relationships/font" Target="fonts/font9.fntdata"/><Relationship Id="rId26" Type="http://schemas.openxmlformats.org/officeDocument/2006/relationships/font" Target="fonts/font8.fntdata"/><Relationship Id="rId25" Type="http://schemas.openxmlformats.org/officeDocument/2006/relationships/font" Target="fonts/font7.fntdata"/><Relationship Id="rId24" Type="http://schemas.openxmlformats.org/officeDocument/2006/relationships/font" Target="fonts/font6.fntdata"/><Relationship Id="rId23" Type="http://schemas.openxmlformats.org/officeDocument/2006/relationships/font" Target="fonts/font5.fntdata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291346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291346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>
            <a:off x="1035424" y="1290918"/>
            <a:ext cx="22322118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4074458" y="687408"/>
            <a:ext cx="0" cy="34962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徽标, 公司名称&#10;&#10;描述已自动生成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7" t="36849" r="18327" b="35547"/>
          <a:stretch>
            <a:fillRect/>
          </a:stretch>
        </p:blipFill>
        <p:spPr>
          <a:xfrm>
            <a:off x="1040130" y="533750"/>
            <a:ext cx="2981468" cy="7101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33838" y="8142630"/>
            <a:ext cx="4116322" cy="1270000"/>
          </a:xfrm>
        </p:spPr>
        <p:txBody>
          <a:bodyPr lIns="0" tIns="0" rIns="0" bIns="0"/>
          <a:lstStyle>
            <a:lvl1pPr>
              <a:defRPr sz="8000" b="1" i="0">
                <a:solidFill>
                  <a:srgbClr val="1F6FA0"/>
                </a:solidFill>
                <a:latin typeface="等线" panose="02010600030101010101" charset="-122"/>
                <a:cs typeface="等线" panose="0201060003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84546" y="3950208"/>
            <a:ext cx="19335750" cy="4895850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290560" y="12755880"/>
            <a:ext cx="7802880" cy="685800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219200" y="12755880"/>
            <a:ext cx="5608320" cy="68580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7556480" y="12755880"/>
            <a:ext cx="5608320" cy="68580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33838" y="8142630"/>
            <a:ext cx="4116322" cy="1270000"/>
          </a:xfrm>
        </p:spPr>
        <p:txBody>
          <a:bodyPr lIns="0" tIns="0" rIns="0" bIns="0"/>
          <a:lstStyle>
            <a:lvl1pPr>
              <a:defRPr sz="8000" b="1" i="0">
                <a:solidFill>
                  <a:srgbClr val="1F6FA0"/>
                </a:solidFill>
                <a:latin typeface="等线" panose="02010600030101010101" charset="-122"/>
                <a:cs typeface="等线" panose="0201060003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73098" y="2331992"/>
            <a:ext cx="5668008" cy="8973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4471C4"/>
                </a:solidFill>
                <a:latin typeface="等线" panose="02010600030101010101" charset="-122"/>
                <a:cs typeface="等线" panose="02010600030101010101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7579846" y="2331992"/>
            <a:ext cx="5980430" cy="9486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A4A4A4"/>
                </a:solidFill>
                <a:latin typeface="等线" panose="02010600030101010101" charset="-122"/>
                <a:cs typeface="等线" panose="02010600030101010101" charset="-122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8290560" y="12755880"/>
            <a:ext cx="7802880" cy="685800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1219200" y="12755880"/>
            <a:ext cx="5608320" cy="68580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7556480" y="12755880"/>
            <a:ext cx="5608320" cy="68580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47.png"/><Relationship Id="rId7" Type="http://schemas.openxmlformats.org/officeDocument/2006/relationships/image" Target="../media/image46.jpeg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9.jpeg"/><Relationship Id="rId2" Type="http://schemas.openxmlformats.org/officeDocument/2006/relationships/image" Target="../media/image4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3" Type="http://schemas.openxmlformats.org/officeDocument/2006/relationships/slideLayout" Target="../slideLayouts/slideLayout3.xml"/><Relationship Id="rId12" Type="http://schemas.openxmlformats.org/officeDocument/2006/relationships/image" Target="../media/image27.png"/><Relationship Id="rId11" Type="http://schemas.openxmlformats.org/officeDocument/2006/relationships/image" Target="../media/image26.png"/><Relationship Id="rId10" Type="http://schemas.openxmlformats.org/officeDocument/2006/relationships/image" Target="../media/image25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39.jpeg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 1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102" name="image 1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103" name="image 1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268200" y="3086100"/>
            <a:ext cx="10579100" cy="7759700"/>
          </a:xfrm>
          <a:prstGeom prst="rect">
            <a:avLst/>
          </a:prstGeom>
        </p:spPr>
      </p:pic>
      <p:pic>
        <p:nvPicPr>
          <p:cNvPr id="104" name="image 1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84400" y="8686800"/>
            <a:ext cx="6515100" cy="1016000"/>
          </a:xfrm>
          <a:prstGeom prst="rect">
            <a:avLst/>
          </a:prstGeom>
        </p:spPr>
      </p:pic>
      <p:sp>
        <p:nvSpPr>
          <p:cNvPr id="105" name="Object 105"/>
          <p:cNvSpPr txBox="1"/>
          <p:nvPr/>
        </p:nvSpPr>
        <p:spPr>
          <a:xfrm>
            <a:off x="2444737" y="8826500"/>
            <a:ext cx="6769100" cy="5715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sz="3800" dirty="0" smtClean="0">
                <a:solidFill>
                  <a:srgbClr val="0070C0"/>
                </a:solidFill>
                <a:latin typeface="OPPOSans-R" panose="00020600040101010101" charset="-122"/>
                <a:ea typeface="OPPOSans-R" panose="00020600040101010101" charset="-122"/>
                <a:sym typeface="+mn-ea"/>
              </a:rPr>
              <a:t>Time: 2020.</a:t>
            </a:r>
            <a:r>
              <a:rPr lang="en-US" altLang="zh-CN" sz="3800" dirty="0" smtClean="0">
                <a:solidFill>
                  <a:srgbClr val="0070C0"/>
                </a:solidFill>
                <a:latin typeface="OPPOSans-R" panose="00020600040101010101" charset="-122"/>
                <a:ea typeface="OPPOSans-R" panose="00020600040101010101" charset="-122"/>
                <a:sym typeface="+mn-ea"/>
              </a:rPr>
              <a:t>5</a:t>
            </a:r>
            <a:endParaRPr lang="en-US" altLang="zh-CN" sz="3800" b="0" i="0" dirty="0" smtClean="0">
              <a:solidFill>
                <a:srgbClr val="0070C0"/>
              </a:solidFill>
              <a:latin typeface="OPPOSans-R" panose="00020600040101010101" charset="-122"/>
              <a:ea typeface="OPPOSans-R" panose="00020600040101010101" charset="-122"/>
              <a:sym typeface="+mn-ea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2082799" y="2303852"/>
            <a:ext cx="12560331" cy="1562099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13000"/>
              </a:lnSpc>
            </a:pPr>
            <a:r>
              <a:rPr lang="zh-CN" sz="9000" spc="360" dirty="0" smtClean="0">
                <a:solidFill>
                  <a:srgbClr val="FFFFFF"/>
                </a:solidFill>
                <a:latin typeface="Anton-Regular" panose="00000500000000000000"/>
                <a:ea typeface="Anton-Regular" panose="00000500000000000000"/>
                <a:sym typeface="+mn-ea"/>
              </a:rPr>
              <a:t>直播助手</a:t>
            </a:r>
            <a:endParaRPr lang="zh-CN" sz="9000" spc="360" dirty="0" smtClean="0">
              <a:solidFill>
                <a:srgbClr val="FFFFFF"/>
              </a:solidFill>
              <a:latin typeface="Anton-Regular" panose="00000500000000000000"/>
              <a:ea typeface="Anton-Regular" panose="00000500000000000000"/>
              <a:sym typeface="+mn-ea"/>
            </a:endParaRPr>
          </a:p>
          <a:p>
            <a:pPr algn="l">
              <a:lnSpc>
                <a:spcPct val="113000"/>
              </a:lnSpc>
            </a:pPr>
            <a:endParaRPr lang="zh-CN" sz="4800" b="0" i="0" spc="360" dirty="0" smtClean="0">
              <a:solidFill>
                <a:srgbClr val="FFFFFF"/>
              </a:solidFill>
              <a:latin typeface="Anton-Regular" panose="00000500000000000000"/>
              <a:ea typeface="Anton-Regular" panose="00000500000000000000"/>
              <a:sym typeface="+mn-ea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2184399" y="7245167"/>
            <a:ext cx="12560338" cy="9144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sz="6000" b="0" i="0" spc="1200" dirty="0" smtClean="0">
                <a:solidFill>
                  <a:srgbClr val="FFFFFF"/>
                </a:solidFill>
                <a:latin typeface="OPPOSans-R" panose="00020600040101010101" charset="-122"/>
                <a:ea typeface="OPPOSans-R" panose="00020600040101010101" charset="-122"/>
              </a:rPr>
              <a:t>产品</a:t>
            </a:r>
            <a:r>
              <a:rPr lang="zh-CN" sz="6000" b="0" i="0" spc="1200" dirty="0" smtClean="0">
                <a:solidFill>
                  <a:srgbClr val="FFFFFF"/>
                </a:solidFill>
                <a:latin typeface="OPPOSans-R" panose="00020600040101010101" charset="-122"/>
                <a:ea typeface="OPPOSans-R" panose="00020600040101010101" charset="-122"/>
              </a:rPr>
              <a:t>介绍</a:t>
            </a:r>
            <a:endParaRPr lang="zh-CN" sz="6000" b="0" i="0" spc="1200" dirty="0" smtClean="0">
              <a:solidFill>
                <a:srgbClr val="FFFFFF"/>
              </a:solidFill>
              <a:latin typeface="OPPOSans-R" panose="00020600040101010101" charset="-122"/>
              <a:ea typeface="OPPOSans-R" panose="00020600040101010101" charset="-122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444737" y="10024362"/>
            <a:ext cx="6045225" cy="5207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endParaRPr lang="en-US" altLang="zh-CN" sz="3400" b="0" i="0" dirty="0" smtClean="0">
              <a:solidFill>
                <a:srgbClr val="FFFFFF"/>
              </a:solidFill>
              <a:latin typeface="OPPOSans-R" panose="00020600040101010101" charset="-122"/>
              <a:ea typeface="OPPOSans-R" panose="00020600040101010101" charset="-122"/>
            </a:endParaRPr>
          </a:p>
        </p:txBody>
      </p:sp>
      <p:pic>
        <p:nvPicPr>
          <p:cNvPr id="109" name="image 10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209986" y="-2848391"/>
            <a:ext cx="109728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0348" y="12086132"/>
            <a:ext cx="13615668" cy="150114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3200" spc="-5" dirty="0">
                <a:latin typeface="微软雅黑" panose="020B0503020204020204" charset="-122"/>
                <a:cs typeface="微软雅黑" panose="020B0503020204020204" charset="-122"/>
              </a:rPr>
              <a:t>产品讲师与客户顾问通过产品推介</a:t>
            </a:r>
            <a:r>
              <a:rPr sz="3200" spc="5" dirty="0">
                <a:latin typeface="微软雅黑" panose="020B0503020204020204" charset="-122"/>
                <a:cs typeface="微软雅黑" panose="020B0503020204020204" charset="-122"/>
              </a:rPr>
              <a:t>直</a:t>
            </a:r>
            <a:r>
              <a:rPr sz="3200" spc="-5" dirty="0">
                <a:latin typeface="微软雅黑" panose="020B0503020204020204" charset="-122"/>
                <a:cs typeface="微软雅黑" panose="020B0503020204020204" charset="-122"/>
              </a:rPr>
              <a:t>播间</a:t>
            </a:r>
            <a:r>
              <a:rPr sz="3200" spc="5" dirty="0">
                <a:latin typeface="微软雅黑" panose="020B0503020204020204" charset="-122"/>
                <a:cs typeface="微软雅黑" panose="020B0503020204020204" charset="-122"/>
              </a:rPr>
              <a:t>进</a:t>
            </a:r>
            <a:r>
              <a:rPr sz="3200" spc="-5" dirty="0">
                <a:latin typeface="微软雅黑" panose="020B0503020204020204" charset="-122"/>
                <a:cs typeface="微软雅黑" panose="020B0503020204020204" charset="-122"/>
              </a:rPr>
              <a:t>行营</a:t>
            </a:r>
            <a:r>
              <a:rPr sz="3200" spc="10" dirty="0">
                <a:latin typeface="微软雅黑" panose="020B0503020204020204" charset="-122"/>
                <a:cs typeface="微软雅黑" panose="020B0503020204020204" charset="-122"/>
              </a:rPr>
              <a:t>销</a:t>
            </a:r>
            <a:r>
              <a:rPr sz="3200" spc="-5" dirty="0">
                <a:latin typeface="微软雅黑" panose="020B0503020204020204" charset="-122"/>
                <a:cs typeface="微软雅黑" panose="020B0503020204020204" charset="-122"/>
              </a:rPr>
              <a:t>推介</a:t>
            </a:r>
            <a:r>
              <a:rPr sz="3200" spc="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3200" spc="-5" dirty="0">
                <a:latin typeface="微软雅黑" panose="020B0503020204020204" charset="-122"/>
                <a:cs typeface="微软雅黑" panose="020B0503020204020204" charset="-122"/>
              </a:rPr>
              <a:t>促进</a:t>
            </a:r>
            <a:r>
              <a:rPr sz="3200" spc="5" dirty="0">
                <a:latin typeface="微软雅黑" panose="020B0503020204020204" charset="-122"/>
                <a:cs typeface="微软雅黑" panose="020B0503020204020204" charset="-122"/>
              </a:rPr>
              <a:t>在</a:t>
            </a:r>
            <a:r>
              <a:rPr sz="3200" spc="-5" dirty="0">
                <a:latin typeface="微软雅黑" panose="020B0503020204020204" charset="-122"/>
                <a:cs typeface="微软雅黑" panose="020B0503020204020204" charset="-122"/>
              </a:rPr>
              <a:t>线转</a:t>
            </a:r>
            <a:r>
              <a:rPr sz="3200" spc="5" dirty="0">
                <a:latin typeface="微软雅黑" panose="020B0503020204020204" charset="-122"/>
                <a:cs typeface="微软雅黑" panose="020B0503020204020204" charset="-122"/>
              </a:rPr>
              <a:t>化</a:t>
            </a:r>
            <a:r>
              <a:rPr sz="3200" spc="-5" dirty="0">
                <a:latin typeface="微软雅黑" panose="020B0503020204020204" charset="-122"/>
                <a:cs typeface="微软雅黑" panose="020B0503020204020204" charset="-122"/>
              </a:rPr>
              <a:t>；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3200" spc="-5" dirty="0">
                <a:latin typeface="微软雅黑" panose="020B0503020204020204" charset="-122"/>
                <a:cs typeface="微软雅黑" panose="020B0503020204020204" charset="-122"/>
              </a:rPr>
              <a:t>通过线上直播收集客户信息，了解</a:t>
            </a:r>
            <a:r>
              <a:rPr sz="3200" spc="5" dirty="0">
                <a:latin typeface="微软雅黑" panose="020B0503020204020204" charset="-122"/>
                <a:cs typeface="微软雅黑" panose="020B0503020204020204" charset="-122"/>
              </a:rPr>
              <a:t>客</a:t>
            </a:r>
            <a:r>
              <a:rPr sz="3200" spc="-5" dirty="0">
                <a:latin typeface="微软雅黑" panose="020B0503020204020204" charset="-122"/>
                <a:cs typeface="微软雅黑" panose="020B0503020204020204" charset="-122"/>
              </a:rPr>
              <a:t>户意</a:t>
            </a:r>
            <a:r>
              <a:rPr sz="3200" spc="5" dirty="0">
                <a:latin typeface="微软雅黑" panose="020B0503020204020204" charset="-122"/>
                <a:cs typeface="微软雅黑" panose="020B0503020204020204" charset="-122"/>
              </a:rPr>
              <a:t>向</a:t>
            </a:r>
            <a:r>
              <a:rPr sz="3200" spc="-5" dirty="0">
                <a:latin typeface="微软雅黑" panose="020B0503020204020204" charset="-122"/>
                <a:cs typeface="微软雅黑" panose="020B0503020204020204" charset="-122"/>
              </a:rPr>
              <a:t>；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3200" spc="-10" dirty="0">
                <a:latin typeface="微软雅黑" panose="020B0503020204020204" charset="-122"/>
                <a:cs typeface="微软雅黑" panose="020B0503020204020204" charset="-122"/>
              </a:rPr>
              <a:t>双方向促进客户转化以及产品迭</a:t>
            </a:r>
            <a:r>
              <a:rPr sz="3200" spc="-5" dirty="0">
                <a:latin typeface="微软雅黑" panose="020B0503020204020204" charset="-122"/>
                <a:cs typeface="微软雅黑" panose="020B0503020204020204" charset="-122"/>
              </a:rPr>
              <a:t>代；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35322" y="3052572"/>
            <a:ext cx="2512060" cy="1960880"/>
          </a:xfrm>
          <a:custGeom>
            <a:avLst/>
            <a:gdLst/>
            <a:ahLst/>
            <a:cxnLst/>
            <a:rect l="l" t="t" r="r" b="b"/>
            <a:pathLst>
              <a:path w="1256030" h="980439">
                <a:moveTo>
                  <a:pt x="1255776" y="886460"/>
                </a:moveTo>
                <a:lnTo>
                  <a:pt x="273304" y="886460"/>
                </a:lnTo>
                <a:lnTo>
                  <a:pt x="273304" y="738759"/>
                </a:lnTo>
                <a:lnTo>
                  <a:pt x="0" y="979931"/>
                </a:lnTo>
                <a:lnTo>
                  <a:pt x="273304" y="517143"/>
                </a:lnTo>
                <a:lnTo>
                  <a:pt x="273304" y="0"/>
                </a:lnTo>
                <a:lnTo>
                  <a:pt x="1255776" y="0"/>
                </a:lnTo>
                <a:lnTo>
                  <a:pt x="1255776" y="738759"/>
                </a:lnTo>
                <a:lnTo>
                  <a:pt x="1255776" y="886460"/>
                </a:lnTo>
                <a:close/>
              </a:path>
            </a:pathLst>
          </a:custGeom>
          <a:ln w="28956">
            <a:solidFill>
              <a:srgbClr val="2468E3"/>
            </a:solidFill>
            <a:prstDash val="dash"/>
          </a:ln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4444238" y="3218178"/>
            <a:ext cx="1478280" cy="131889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微软雅黑" panose="020B0503020204020204" charset="-122"/>
                <a:cs typeface="微软雅黑" panose="020B0503020204020204" charset="-122"/>
              </a:rPr>
              <a:t>通过APP 推送、好 友分享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86838" y="3791710"/>
            <a:ext cx="2346960" cy="508101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7" name="object 7"/>
          <p:cNvSpPr/>
          <p:nvPr/>
        </p:nvSpPr>
        <p:spPr>
          <a:xfrm>
            <a:off x="3023616" y="5593078"/>
            <a:ext cx="710182" cy="740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8" name="object 8"/>
          <p:cNvSpPr/>
          <p:nvPr/>
        </p:nvSpPr>
        <p:spPr>
          <a:xfrm>
            <a:off x="18358104" y="7629140"/>
            <a:ext cx="2752344" cy="5955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9" name="object 9"/>
          <p:cNvSpPr/>
          <p:nvPr/>
        </p:nvSpPr>
        <p:spPr>
          <a:xfrm>
            <a:off x="5422390" y="7629142"/>
            <a:ext cx="2950464" cy="3395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10" name="object 10"/>
          <p:cNvSpPr/>
          <p:nvPr/>
        </p:nvSpPr>
        <p:spPr>
          <a:xfrm>
            <a:off x="5423914" y="7572756"/>
            <a:ext cx="4243070" cy="3950970"/>
          </a:xfrm>
          <a:custGeom>
            <a:avLst/>
            <a:gdLst/>
            <a:ahLst/>
            <a:cxnLst/>
            <a:rect l="l" t="t" r="r" b="b"/>
            <a:pathLst>
              <a:path w="2121535" h="1975485">
                <a:moveTo>
                  <a:pt x="0" y="1786636"/>
                </a:moveTo>
                <a:lnTo>
                  <a:pt x="1659636" y="1786636"/>
                </a:lnTo>
                <a:lnTo>
                  <a:pt x="1659636" y="1488948"/>
                </a:lnTo>
                <a:lnTo>
                  <a:pt x="2121408" y="1975104"/>
                </a:lnTo>
                <a:lnTo>
                  <a:pt x="1659636" y="1042289"/>
                </a:lnTo>
                <a:lnTo>
                  <a:pt x="1659636" y="0"/>
                </a:lnTo>
                <a:lnTo>
                  <a:pt x="0" y="0"/>
                </a:lnTo>
                <a:lnTo>
                  <a:pt x="0" y="1488948"/>
                </a:lnTo>
                <a:lnTo>
                  <a:pt x="0" y="1786636"/>
                </a:lnTo>
                <a:close/>
              </a:path>
            </a:pathLst>
          </a:custGeom>
          <a:ln w="28956">
            <a:solidFill>
              <a:srgbClr val="2468E3"/>
            </a:solidFill>
            <a:prstDash val="dash"/>
          </a:ln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11" name="object 11"/>
          <p:cNvSpPr/>
          <p:nvPr/>
        </p:nvSpPr>
        <p:spPr>
          <a:xfrm>
            <a:off x="911352" y="9741406"/>
            <a:ext cx="3297936" cy="160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12" name="object 12"/>
          <p:cNvSpPr/>
          <p:nvPr/>
        </p:nvSpPr>
        <p:spPr>
          <a:xfrm>
            <a:off x="4677154" y="5849110"/>
            <a:ext cx="3935728" cy="228600"/>
          </a:xfrm>
          <a:custGeom>
            <a:avLst/>
            <a:gdLst/>
            <a:ahLst/>
            <a:cxnLst/>
            <a:rect l="l" t="t" r="r" b="b"/>
            <a:pathLst>
              <a:path w="1967864" h="114300">
                <a:moveTo>
                  <a:pt x="1853184" y="0"/>
                </a:moveTo>
                <a:lnTo>
                  <a:pt x="1853184" y="114300"/>
                </a:lnTo>
                <a:lnTo>
                  <a:pt x="1929384" y="76200"/>
                </a:lnTo>
                <a:lnTo>
                  <a:pt x="1872234" y="76200"/>
                </a:lnTo>
                <a:lnTo>
                  <a:pt x="1872234" y="38100"/>
                </a:lnTo>
                <a:lnTo>
                  <a:pt x="1929384" y="38100"/>
                </a:lnTo>
                <a:lnTo>
                  <a:pt x="1853184" y="0"/>
                </a:lnTo>
                <a:close/>
              </a:path>
              <a:path w="1967864" h="114300">
                <a:moveTo>
                  <a:pt x="1853184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1853184" y="76200"/>
                </a:lnTo>
                <a:lnTo>
                  <a:pt x="1853184" y="38100"/>
                </a:lnTo>
                <a:close/>
              </a:path>
              <a:path w="1967864" h="114300">
                <a:moveTo>
                  <a:pt x="1929384" y="38100"/>
                </a:moveTo>
                <a:lnTo>
                  <a:pt x="1872234" y="38100"/>
                </a:lnTo>
                <a:lnTo>
                  <a:pt x="1872234" y="76200"/>
                </a:lnTo>
                <a:lnTo>
                  <a:pt x="1929384" y="76200"/>
                </a:lnTo>
                <a:lnTo>
                  <a:pt x="1967484" y="57150"/>
                </a:lnTo>
                <a:lnTo>
                  <a:pt x="1929384" y="381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13" name="object 13"/>
          <p:cNvSpPr/>
          <p:nvPr/>
        </p:nvSpPr>
        <p:spPr>
          <a:xfrm>
            <a:off x="21111970" y="9105900"/>
            <a:ext cx="2509520" cy="1473200"/>
          </a:xfrm>
          <a:custGeom>
            <a:avLst/>
            <a:gdLst/>
            <a:ahLst/>
            <a:cxnLst/>
            <a:rect l="l" t="t" r="r" b="b"/>
            <a:pathLst>
              <a:path w="1254759" h="736600">
                <a:moveTo>
                  <a:pt x="1254252" y="665861"/>
                </a:moveTo>
                <a:lnTo>
                  <a:pt x="273050" y="665861"/>
                </a:lnTo>
                <a:lnTo>
                  <a:pt x="273050" y="554863"/>
                </a:lnTo>
                <a:lnTo>
                  <a:pt x="0" y="736091"/>
                </a:lnTo>
                <a:lnTo>
                  <a:pt x="273050" y="388366"/>
                </a:lnTo>
                <a:lnTo>
                  <a:pt x="273050" y="0"/>
                </a:lnTo>
                <a:lnTo>
                  <a:pt x="1254252" y="0"/>
                </a:lnTo>
                <a:lnTo>
                  <a:pt x="1254252" y="554863"/>
                </a:lnTo>
                <a:lnTo>
                  <a:pt x="1254252" y="665861"/>
                </a:lnTo>
                <a:close/>
              </a:path>
            </a:pathLst>
          </a:custGeom>
          <a:ln w="28956">
            <a:solidFill>
              <a:srgbClr val="2468E3"/>
            </a:solidFill>
            <a:prstDash val="dash"/>
          </a:ln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14" name="object 14"/>
          <p:cNvSpPr txBox="1"/>
          <p:nvPr/>
        </p:nvSpPr>
        <p:spPr>
          <a:xfrm>
            <a:off x="21821392" y="9270492"/>
            <a:ext cx="1478280" cy="88709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微软雅黑" panose="020B0503020204020204" charset="-122"/>
                <a:cs typeface="微软雅黑" panose="020B0503020204020204" charset="-122"/>
              </a:rPr>
              <a:t>产品在线 转化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8138646" y="2048254"/>
            <a:ext cx="3185158" cy="48371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16" name="object 16"/>
          <p:cNvSpPr/>
          <p:nvPr/>
        </p:nvSpPr>
        <p:spPr>
          <a:xfrm>
            <a:off x="21939504" y="4977384"/>
            <a:ext cx="1764792" cy="9296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17" name="object 17"/>
          <p:cNvSpPr/>
          <p:nvPr/>
        </p:nvSpPr>
        <p:spPr>
          <a:xfrm>
            <a:off x="21297900" y="1921764"/>
            <a:ext cx="2509520" cy="2738120"/>
          </a:xfrm>
          <a:custGeom>
            <a:avLst/>
            <a:gdLst/>
            <a:ahLst/>
            <a:cxnLst/>
            <a:rect l="l" t="t" r="r" b="b"/>
            <a:pathLst>
              <a:path w="1254759" h="1369060">
                <a:moveTo>
                  <a:pt x="1254252" y="1237995"/>
                </a:moveTo>
                <a:lnTo>
                  <a:pt x="273050" y="1237995"/>
                </a:lnTo>
                <a:lnTo>
                  <a:pt x="273050" y="1031620"/>
                </a:lnTo>
                <a:lnTo>
                  <a:pt x="0" y="1368552"/>
                </a:lnTo>
                <a:lnTo>
                  <a:pt x="273050" y="722121"/>
                </a:lnTo>
                <a:lnTo>
                  <a:pt x="273050" y="0"/>
                </a:lnTo>
                <a:lnTo>
                  <a:pt x="1254252" y="0"/>
                </a:lnTo>
                <a:lnTo>
                  <a:pt x="1254252" y="1031620"/>
                </a:lnTo>
                <a:lnTo>
                  <a:pt x="1254252" y="1237995"/>
                </a:lnTo>
                <a:close/>
              </a:path>
            </a:pathLst>
          </a:custGeom>
          <a:ln w="28956">
            <a:solidFill>
              <a:srgbClr val="2468E3"/>
            </a:solidFill>
            <a:prstDash val="dash"/>
          </a:ln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18" name="object 18"/>
          <p:cNvSpPr txBox="1"/>
          <p:nvPr/>
        </p:nvSpPr>
        <p:spPr>
          <a:xfrm>
            <a:off x="22009100" y="2085086"/>
            <a:ext cx="1478280" cy="218059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微软雅黑" panose="020B0503020204020204" charset="-122"/>
                <a:cs typeface="微软雅黑" panose="020B0503020204020204" charset="-122"/>
              </a:rPr>
              <a:t>观众咨询 机器人智 能互动 产品智能 推荐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403080" y="3191254"/>
            <a:ext cx="4541520" cy="81503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20" name="object 20"/>
          <p:cNvSpPr/>
          <p:nvPr/>
        </p:nvSpPr>
        <p:spPr>
          <a:xfrm>
            <a:off x="13257276" y="2455164"/>
            <a:ext cx="2509520" cy="1473200"/>
          </a:xfrm>
          <a:custGeom>
            <a:avLst/>
            <a:gdLst/>
            <a:ahLst/>
            <a:cxnLst/>
            <a:rect l="l" t="t" r="r" b="b"/>
            <a:pathLst>
              <a:path w="1254759" h="736600">
                <a:moveTo>
                  <a:pt x="1254252" y="665860"/>
                </a:moveTo>
                <a:lnTo>
                  <a:pt x="273050" y="665860"/>
                </a:lnTo>
                <a:lnTo>
                  <a:pt x="273050" y="554863"/>
                </a:lnTo>
                <a:lnTo>
                  <a:pt x="0" y="736091"/>
                </a:lnTo>
                <a:lnTo>
                  <a:pt x="273050" y="388365"/>
                </a:lnTo>
                <a:lnTo>
                  <a:pt x="273050" y="0"/>
                </a:lnTo>
                <a:lnTo>
                  <a:pt x="1254252" y="0"/>
                </a:lnTo>
                <a:lnTo>
                  <a:pt x="1254252" y="554863"/>
                </a:lnTo>
                <a:lnTo>
                  <a:pt x="1254252" y="665860"/>
                </a:lnTo>
                <a:close/>
              </a:path>
            </a:pathLst>
          </a:custGeom>
          <a:ln w="28955">
            <a:solidFill>
              <a:srgbClr val="2468E3"/>
            </a:solidFill>
            <a:prstDash val="dash"/>
          </a:ln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21" name="object 21"/>
          <p:cNvSpPr txBox="1"/>
          <p:nvPr/>
        </p:nvSpPr>
        <p:spPr>
          <a:xfrm>
            <a:off x="13966188" y="2620772"/>
            <a:ext cx="1478280" cy="88836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微软雅黑" panose="020B0503020204020204" charset="-122"/>
                <a:cs typeface="微软雅黑" panose="020B0503020204020204" charset="-122"/>
              </a:rPr>
              <a:t>在线产品 讲解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074906" y="9966958"/>
            <a:ext cx="7165340" cy="228600"/>
          </a:xfrm>
          <a:custGeom>
            <a:avLst/>
            <a:gdLst/>
            <a:ahLst/>
            <a:cxnLst/>
            <a:rect l="l" t="t" r="r" b="b"/>
            <a:pathLst>
              <a:path w="3582670" h="114300">
                <a:moveTo>
                  <a:pt x="3467989" y="0"/>
                </a:moveTo>
                <a:lnTo>
                  <a:pt x="3467989" y="114300"/>
                </a:lnTo>
                <a:lnTo>
                  <a:pt x="3544189" y="76200"/>
                </a:lnTo>
                <a:lnTo>
                  <a:pt x="3487039" y="76200"/>
                </a:lnTo>
                <a:lnTo>
                  <a:pt x="3487039" y="38100"/>
                </a:lnTo>
                <a:lnTo>
                  <a:pt x="3544189" y="38100"/>
                </a:lnTo>
                <a:lnTo>
                  <a:pt x="3467989" y="0"/>
                </a:lnTo>
                <a:close/>
              </a:path>
              <a:path w="3582670" h="114300">
                <a:moveTo>
                  <a:pt x="3467989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467989" y="76200"/>
                </a:lnTo>
                <a:lnTo>
                  <a:pt x="3467989" y="38100"/>
                </a:lnTo>
                <a:close/>
              </a:path>
              <a:path w="3582670" h="114300">
                <a:moveTo>
                  <a:pt x="3544189" y="38100"/>
                </a:moveTo>
                <a:lnTo>
                  <a:pt x="3487039" y="38100"/>
                </a:lnTo>
                <a:lnTo>
                  <a:pt x="3487039" y="76200"/>
                </a:lnTo>
                <a:lnTo>
                  <a:pt x="3544189" y="76200"/>
                </a:lnTo>
                <a:lnTo>
                  <a:pt x="3582289" y="57150"/>
                </a:lnTo>
                <a:lnTo>
                  <a:pt x="3544189" y="381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23" name="object 23"/>
          <p:cNvSpPr/>
          <p:nvPr/>
        </p:nvSpPr>
        <p:spPr>
          <a:xfrm>
            <a:off x="12568428" y="3995928"/>
            <a:ext cx="5579110" cy="3989070"/>
          </a:xfrm>
          <a:custGeom>
            <a:avLst/>
            <a:gdLst/>
            <a:ahLst/>
            <a:cxnLst/>
            <a:rect l="l" t="t" r="r" b="b"/>
            <a:pathLst>
              <a:path w="2789554" h="1994535">
                <a:moveTo>
                  <a:pt x="1375537" y="1956181"/>
                </a:moveTo>
                <a:lnTo>
                  <a:pt x="0" y="1956181"/>
                </a:lnTo>
                <a:lnTo>
                  <a:pt x="0" y="1994281"/>
                </a:lnTo>
                <a:lnTo>
                  <a:pt x="1413637" y="1994281"/>
                </a:lnTo>
                <a:lnTo>
                  <a:pt x="1413637" y="1975231"/>
                </a:lnTo>
                <a:lnTo>
                  <a:pt x="1375537" y="1975231"/>
                </a:lnTo>
                <a:lnTo>
                  <a:pt x="1375537" y="1956181"/>
                </a:lnTo>
                <a:close/>
              </a:path>
              <a:path w="2789554" h="1994535">
                <a:moveTo>
                  <a:pt x="2674746" y="38100"/>
                </a:moveTo>
                <a:lnTo>
                  <a:pt x="1375537" y="38100"/>
                </a:lnTo>
                <a:lnTo>
                  <a:pt x="1375537" y="1975231"/>
                </a:lnTo>
                <a:lnTo>
                  <a:pt x="1394587" y="1956181"/>
                </a:lnTo>
                <a:lnTo>
                  <a:pt x="1413637" y="1956181"/>
                </a:lnTo>
                <a:lnTo>
                  <a:pt x="1413637" y="76200"/>
                </a:lnTo>
                <a:lnTo>
                  <a:pt x="1394587" y="76200"/>
                </a:lnTo>
                <a:lnTo>
                  <a:pt x="1413637" y="57150"/>
                </a:lnTo>
                <a:lnTo>
                  <a:pt x="2674746" y="57150"/>
                </a:lnTo>
                <a:lnTo>
                  <a:pt x="2674746" y="38100"/>
                </a:lnTo>
                <a:close/>
              </a:path>
              <a:path w="2789554" h="1994535">
                <a:moveTo>
                  <a:pt x="1413637" y="1956181"/>
                </a:moveTo>
                <a:lnTo>
                  <a:pt x="1394587" y="1956181"/>
                </a:lnTo>
                <a:lnTo>
                  <a:pt x="1375537" y="1975231"/>
                </a:lnTo>
                <a:lnTo>
                  <a:pt x="1413637" y="1975231"/>
                </a:lnTo>
                <a:lnTo>
                  <a:pt x="1413637" y="1956181"/>
                </a:lnTo>
                <a:close/>
              </a:path>
              <a:path w="2789554" h="1994535">
                <a:moveTo>
                  <a:pt x="2674746" y="0"/>
                </a:moveTo>
                <a:lnTo>
                  <a:pt x="2674746" y="114300"/>
                </a:lnTo>
                <a:lnTo>
                  <a:pt x="2750946" y="76200"/>
                </a:lnTo>
                <a:lnTo>
                  <a:pt x="2693796" y="76200"/>
                </a:lnTo>
                <a:lnTo>
                  <a:pt x="2693796" y="38100"/>
                </a:lnTo>
                <a:lnTo>
                  <a:pt x="2750946" y="38100"/>
                </a:lnTo>
                <a:lnTo>
                  <a:pt x="2674746" y="0"/>
                </a:lnTo>
                <a:close/>
              </a:path>
              <a:path w="2789554" h="1994535">
                <a:moveTo>
                  <a:pt x="1413637" y="57150"/>
                </a:moveTo>
                <a:lnTo>
                  <a:pt x="1394587" y="76200"/>
                </a:lnTo>
                <a:lnTo>
                  <a:pt x="1413637" y="76200"/>
                </a:lnTo>
                <a:lnTo>
                  <a:pt x="1413637" y="57150"/>
                </a:lnTo>
                <a:close/>
              </a:path>
              <a:path w="2789554" h="1994535">
                <a:moveTo>
                  <a:pt x="2674746" y="57150"/>
                </a:moveTo>
                <a:lnTo>
                  <a:pt x="1413637" y="57150"/>
                </a:lnTo>
                <a:lnTo>
                  <a:pt x="1413637" y="76200"/>
                </a:lnTo>
                <a:lnTo>
                  <a:pt x="2674746" y="76200"/>
                </a:lnTo>
                <a:lnTo>
                  <a:pt x="2674746" y="57150"/>
                </a:lnTo>
                <a:close/>
              </a:path>
              <a:path w="2789554" h="1994535">
                <a:moveTo>
                  <a:pt x="2750946" y="38100"/>
                </a:moveTo>
                <a:lnTo>
                  <a:pt x="2693796" y="38100"/>
                </a:lnTo>
                <a:lnTo>
                  <a:pt x="2693796" y="76200"/>
                </a:lnTo>
                <a:lnTo>
                  <a:pt x="2750946" y="76200"/>
                </a:lnTo>
                <a:lnTo>
                  <a:pt x="2789046" y="57150"/>
                </a:lnTo>
                <a:lnTo>
                  <a:pt x="2750946" y="381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24" name="object 24"/>
          <p:cNvSpPr/>
          <p:nvPr/>
        </p:nvSpPr>
        <p:spPr>
          <a:xfrm>
            <a:off x="12912852" y="3995928"/>
            <a:ext cx="5236210" cy="2885440"/>
          </a:xfrm>
          <a:custGeom>
            <a:avLst/>
            <a:gdLst/>
            <a:ahLst/>
            <a:cxnLst/>
            <a:rect l="l" t="t" r="r" b="b"/>
            <a:pathLst>
              <a:path w="2618104" h="1442720">
                <a:moveTo>
                  <a:pt x="661162" y="1404620"/>
                </a:moveTo>
                <a:lnTo>
                  <a:pt x="0" y="1404620"/>
                </a:lnTo>
                <a:lnTo>
                  <a:pt x="0" y="1442720"/>
                </a:lnTo>
                <a:lnTo>
                  <a:pt x="699262" y="1442720"/>
                </a:lnTo>
                <a:lnTo>
                  <a:pt x="699262" y="1423670"/>
                </a:lnTo>
                <a:lnTo>
                  <a:pt x="661162" y="1423670"/>
                </a:lnTo>
                <a:lnTo>
                  <a:pt x="661162" y="1404620"/>
                </a:lnTo>
                <a:close/>
              </a:path>
              <a:path w="2618104" h="1442720">
                <a:moveTo>
                  <a:pt x="2503551" y="38100"/>
                </a:moveTo>
                <a:lnTo>
                  <a:pt x="661162" y="38100"/>
                </a:lnTo>
                <a:lnTo>
                  <a:pt x="661162" y="1423670"/>
                </a:lnTo>
                <a:lnTo>
                  <a:pt x="680212" y="1404620"/>
                </a:lnTo>
                <a:lnTo>
                  <a:pt x="699262" y="1404620"/>
                </a:lnTo>
                <a:lnTo>
                  <a:pt x="699262" y="76200"/>
                </a:lnTo>
                <a:lnTo>
                  <a:pt x="680212" y="76200"/>
                </a:lnTo>
                <a:lnTo>
                  <a:pt x="699262" y="57150"/>
                </a:lnTo>
                <a:lnTo>
                  <a:pt x="2503551" y="57150"/>
                </a:lnTo>
                <a:lnTo>
                  <a:pt x="2503551" y="38100"/>
                </a:lnTo>
                <a:close/>
              </a:path>
              <a:path w="2618104" h="1442720">
                <a:moveTo>
                  <a:pt x="699262" y="1404620"/>
                </a:moveTo>
                <a:lnTo>
                  <a:pt x="680212" y="1404620"/>
                </a:lnTo>
                <a:lnTo>
                  <a:pt x="661162" y="1423670"/>
                </a:lnTo>
                <a:lnTo>
                  <a:pt x="699262" y="1423670"/>
                </a:lnTo>
                <a:lnTo>
                  <a:pt x="699262" y="1404620"/>
                </a:lnTo>
                <a:close/>
              </a:path>
              <a:path w="2618104" h="1442720">
                <a:moveTo>
                  <a:pt x="2503551" y="0"/>
                </a:moveTo>
                <a:lnTo>
                  <a:pt x="2503551" y="114300"/>
                </a:lnTo>
                <a:lnTo>
                  <a:pt x="2579751" y="76200"/>
                </a:lnTo>
                <a:lnTo>
                  <a:pt x="2522601" y="76200"/>
                </a:lnTo>
                <a:lnTo>
                  <a:pt x="2522601" y="38100"/>
                </a:lnTo>
                <a:lnTo>
                  <a:pt x="2579751" y="38100"/>
                </a:lnTo>
                <a:lnTo>
                  <a:pt x="2503551" y="0"/>
                </a:lnTo>
                <a:close/>
              </a:path>
              <a:path w="2618104" h="1442720">
                <a:moveTo>
                  <a:pt x="699262" y="57150"/>
                </a:moveTo>
                <a:lnTo>
                  <a:pt x="680212" y="76200"/>
                </a:lnTo>
                <a:lnTo>
                  <a:pt x="699262" y="76200"/>
                </a:lnTo>
                <a:lnTo>
                  <a:pt x="699262" y="57150"/>
                </a:lnTo>
                <a:close/>
              </a:path>
              <a:path w="2618104" h="1442720">
                <a:moveTo>
                  <a:pt x="2503551" y="57150"/>
                </a:moveTo>
                <a:lnTo>
                  <a:pt x="699262" y="57150"/>
                </a:lnTo>
                <a:lnTo>
                  <a:pt x="699262" y="76200"/>
                </a:lnTo>
                <a:lnTo>
                  <a:pt x="2503551" y="76200"/>
                </a:lnTo>
                <a:lnTo>
                  <a:pt x="2503551" y="57150"/>
                </a:lnTo>
                <a:close/>
              </a:path>
              <a:path w="2618104" h="1442720">
                <a:moveTo>
                  <a:pt x="2579751" y="38100"/>
                </a:moveTo>
                <a:lnTo>
                  <a:pt x="2522601" y="38100"/>
                </a:lnTo>
                <a:lnTo>
                  <a:pt x="2522601" y="76200"/>
                </a:lnTo>
                <a:lnTo>
                  <a:pt x="2579751" y="76200"/>
                </a:lnTo>
                <a:lnTo>
                  <a:pt x="2617851" y="57150"/>
                </a:lnTo>
                <a:lnTo>
                  <a:pt x="2579751" y="381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25" name="object 25"/>
          <p:cNvSpPr/>
          <p:nvPr/>
        </p:nvSpPr>
        <p:spPr>
          <a:xfrm>
            <a:off x="1274062" y="0"/>
            <a:ext cx="875030" cy="1488440"/>
          </a:xfrm>
          <a:custGeom>
            <a:avLst/>
            <a:gdLst/>
            <a:ahLst/>
            <a:cxnLst/>
            <a:rect l="l" t="t" r="r" b="b"/>
            <a:pathLst>
              <a:path w="437515" h="744220">
                <a:moveTo>
                  <a:pt x="0" y="743712"/>
                </a:moveTo>
                <a:lnTo>
                  <a:pt x="437388" y="743712"/>
                </a:lnTo>
                <a:lnTo>
                  <a:pt x="437388" y="0"/>
                </a:lnTo>
                <a:lnTo>
                  <a:pt x="0" y="0"/>
                </a:lnTo>
                <a:lnTo>
                  <a:pt x="0" y="743712"/>
                </a:lnTo>
                <a:close/>
              </a:path>
            </a:pathLst>
          </a:custGeom>
          <a:solidFill>
            <a:srgbClr val="1858A9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2589276" y="398780"/>
            <a:ext cx="2489200" cy="76390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1858A9"/>
                </a:solidFill>
                <a:latin typeface="微软雅黑" panose="020B0503020204020204" charset="-122"/>
                <a:cs typeface="微软雅黑" panose="020B0503020204020204" charset="-122"/>
              </a:rPr>
              <a:t>直播带货</a:t>
            </a:r>
            <a:endParaRPr sz="4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24800" y="2298192"/>
            <a:ext cx="8549640" cy="854964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451404" y="2227072"/>
            <a:ext cx="6165850" cy="187896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10871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EC7C30"/>
                </a:solidFill>
                <a:latin typeface="微软雅黑" panose="020B0503020204020204" charset="-122"/>
                <a:cs typeface="微软雅黑" panose="020B0503020204020204" charset="-122"/>
              </a:rPr>
              <a:t>私域运营，数据分析能力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34290" algn="just">
              <a:lnSpc>
                <a:spcPct val="100000"/>
              </a:lnSpc>
              <a:spcBef>
                <a:spcPts val="1005"/>
              </a:spcBef>
            </a:pPr>
            <a:r>
              <a:rPr sz="2800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营销平台具备精准的大</a:t>
            </a:r>
            <a:r>
              <a:rPr sz="2800" spc="-15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数</a:t>
            </a:r>
            <a:r>
              <a:rPr sz="2800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据分</a:t>
            </a:r>
            <a:r>
              <a:rPr sz="2800" spc="-15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析</a:t>
            </a:r>
            <a:r>
              <a:rPr sz="2800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能力， 能与企业的会员系统、</a:t>
            </a:r>
            <a:r>
              <a:rPr sz="2800" spc="-5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crm</a:t>
            </a:r>
            <a:r>
              <a:rPr sz="2800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800" spc="-15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订</a:t>
            </a:r>
            <a:r>
              <a:rPr sz="2800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单、直 播等系统结合；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40784" y="9069830"/>
            <a:ext cx="6165850" cy="187833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108075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4471C4"/>
                </a:solidFill>
                <a:latin typeface="微软雅黑" panose="020B0503020204020204" charset="-122"/>
                <a:cs typeface="微软雅黑" panose="020B0503020204020204" charset="-122"/>
              </a:rPr>
              <a:t>智慧直播，互动转化能力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33655" algn="just">
              <a:lnSpc>
                <a:spcPct val="100000"/>
              </a:lnSpc>
              <a:spcBef>
                <a:spcPts val="1010"/>
              </a:spcBef>
            </a:pPr>
            <a:r>
              <a:rPr sz="2800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九鑫智播支持多人直播</a:t>
            </a:r>
            <a:r>
              <a:rPr sz="2800" spc="-15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800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多人</a:t>
            </a:r>
            <a:r>
              <a:rPr sz="2800" spc="-15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连</a:t>
            </a:r>
            <a:r>
              <a:rPr sz="2800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麦等丰 富的视频互动形式；具</a:t>
            </a:r>
            <a:r>
              <a:rPr sz="2800" spc="-15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有</a:t>
            </a:r>
            <a:r>
              <a:rPr sz="2800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礼物</a:t>
            </a:r>
            <a:r>
              <a:rPr sz="2800" spc="-15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800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抽奖、 券码等与商城一体化的</a:t>
            </a:r>
            <a:r>
              <a:rPr sz="2800" spc="-15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多</a:t>
            </a:r>
            <a:r>
              <a:rPr sz="2800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种营</a:t>
            </a:r>
            <a:r>
              <a:rPr sz="2800" spc="-10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销</a:t>
            </a:r>
            <a:r>
              <a:rPr sz="2800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工具；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255236" y="2227072"/>
            <a:ext cx="6107430" cy="262826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A4A4A4"/>
                </a:solidFill>
                <a:latin typeface="微软雅黑" panose="020B0503020204020204" charset="-122"/>
                <a:cs typeface="微软雅黑" panose="020B0503020204020204" charset="-122"/>
              </a:rPr>
              <a:t>线上线下融合，营销推</a:t>
            </a:r>
            <a:r>
              <a:rPr sz="2800" b="1" spc="-15" dirty="0">
                <a:solidFill>
                  <a:srgbClr val="A4A4A4"/>
                </a:solidFill>
                <a:latin typeface="微软雅黑" panose="020B0503020204020204" charset="-122"/>
                <a:cs typeface="微软雅黑" panose="020B0503020204020204" charset="-122"/>
              </a:rPr>
              <a:t>广</a:t>
            </a:r>
            <a:r>
              <a:rPr sz="2800" b="1" dirty="0">
                <a:solidFill>
                  <a:srgbClr val="A4A4A4"/>
                </a:solidFill>
                <a:latin typeface="微软雅黑" panose="020B0503020204020204" charset="-122"/>
                <a:cs typeface="微软雅黑" panose="020B0503020204020204" charset="-122"/>
              </a:rPr>
              <a:t>能力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900">
              <a:latin typeface="Times New Roman" panose="02020603050405020304"/>
              <a:cs typeface="Times New Roman" panose="02020603050405020304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多渠道推广，实现线上</a:t>
            </a:r>
            <a:r>
              <a:rPr sz="2800" spc="-15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线</a:t>
            </a:r>
            <a:r>
              <a:rPr sz="2800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下宣</a:t>
            </a:r>
            <a:r>
              <a:rPr sz="2800" spc="-15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传</a:t>
            </a:r>
            <a:r>
              <a:rPr sz="2800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，线上 促销，引流线下转化；</a:t>
            </a:r>
            <a:r>
              <a:rPr sz="2800" spc="-15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通</a:t>
            </a:r>
            <a:r>
              <a:rPr sz="2800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过活</a:t>
            </a:r>
            <a:r>
              <a:rPr sz="2800" spc="-15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动</a:t>
            </a:r>
            <a:r>
              <a:rPr sz="2800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前期策 划预热、精准推广，活</a:t>
            </a:r>
            <a:r>
              <a:rPr sz="2800" spc="-15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动</a:t>
            </a:r>
            <a:r>
              <a:rPr sz="2800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中增</a:t>
            </a:r>
            <a:r>
              <a:rPr sz="2800" spc="-15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加</a:t>
            </a:r>
            <a:r>
              <a:rPr sz="2800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分享任 务等方式增加活动的推</a:t>
            </a:r>
            <a:r>
              <a:rPr sz="2800" spc="-15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广</a:t>
            </a:r>
            <a:r>
              <a:rPr sz="2800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能力；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031212" y="9069830"/>
            <a:ext cx="6107430" cy="187833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</a:rPr>
              <a:t>多终端形态，与业务场</a:t>
            </a:r>
            <a:r>
              <a:rPr sz="2800" b="1" spc="-15" dirty="0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</a:rPr>
              <a:t>景</a:t>
            </a:r>
            <a:r>
              <a:rPr sz="2800" b="1" dirty="0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</a:rPr>
              <a:t>结合</a:t>
            </a:r>
            <a:r>
              <a:rPr sz="2800" b="1" spc="-15" dirty="0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2800" b="1" dirty="0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</a:rPr>
              <a:t>力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00000"/>
              </a:lnSpc>
              <a:spcBef>
                <a:spcPts val="1010"/>
              </a:spcBef>
            </a:pPr>
            <a:r>
              <a:rPr sz="2800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支持APP、</a:t>
            </a:r>
            <a:r>
              <a:rPr sz="2800" spc="-5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H5</a:t>
            </a:r>
            <a:r>
              <a:rPr sz="2800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、小程序、</a:t>
            </a:r>
            <a:r>
              <a:rPr sz="2800" spc="-15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Web</a:t>
            </a:r>
            <a:r>
              <a:rPr sz="2800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、SDK  多种终端形态，与线上</a:t>
            </a:r>
            <a:r>
              <a:rPr sz="2800" spc="-15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线</a:t>
            </a:r>
            <a:r>
              <a:rPr sz="2800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下零</a:t>
            </a:r>
            <a:r>
              <a:rPr sz="2800" spc="-15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售</a:t>
            </a:r>
            <a:r>
              <a:rPr sz="2800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场景可 快速结合；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589530" y="398780"/>
            <a:ext cx="11385550" cy="76390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1858A9"/>
                </a:solidFill>
                <a:latin typeface="微软雅黑" panose="020B0503020204020204" charset="-122"/>
                <a:cs typeface="微软雅黑" panose="020B0503020204020204" charset="-122"/>
              </a:rPr>
              <a:t>企业在数字化运营中看重的四个能力</a:t>
            </a:r>
            <a:endParaRPr sz="4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63264" y="11962992"/>
            <a:ext cx="16969740" cy="11328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2468E3"/>
                </a:solidFill>
                <a:latin typeface="微软雅黑" panose="020B0503020204020204" charset="-122"/>
                <a:cs typeface="微软雅黑" panose="020B0503020204020204" charset="-122"/>
              </a:rPr>
              <a:t>九鑫智播</a:t>
            </a:r>
            <a:r>
              <a:rPr sz="3600" b="1" dirty="0">
                <a:solidFill>
                  <a:srgbClr val="0D0D0D"/>
                </a:solidFill>
                <a:latin typeface="微软雅黑" panose="020B0503020204020204" charset="-122"/>
                <a:cs typeface="微软雅黑" panose="020B0503020204020204" charset="-122"/>
              </a:rPr>
              <a:t>立足于</a:t>
            </a:r>
            <a:r>
              <a:rPr sz="3600" b="1" dirty="0">
                <a:solidFill>
                  <a:srgbClr val="2468E3"/>
                </a:solidFill>
                <a:latin typeface="微软雅黑" panose="020B0503020204020204" charset="-122"/>
                <a:cs typeface="微软雅黑" panose="020B0503020204020204" charset="-122"/>
              </a:rPr>
              <a:t>私域运营、数据分析</a:t>
            </a:r>
            <a:r>
              <a:rPr sz="3600" b="1" dirty="0">
                <a:solidFill>
                  <a:srgbClr val="0D0D0D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3600" b="1" dirty="0">
                <a:solidFill>
                  <a:srgbClr val="2468E3"/>
                </a:solidFill>
                <a:latin typeface="微软雅黑" panose="020B0503020204020204" charset="-122"/>
                <a:cs typeface="微软雅黑" panose="020B0503020204020204" charset="-122"/>
              </a:rPr>
              <a:t>融合营销、智慧互动、丰富终端、快速部</a:t>
            </a:r>
            <a:r>
              <a:rPr sz="3600" b="1" spc="5" dirty="0">
                <a:solidFill>
                  <a:srgbClr val="2468E3"/>
                </a:solidFill>
                <a:latin typeface="微软雅黑" panose="020B0503020204020204" charset="-122"/>
                <a:cs typeface="微软雅黑" panose="020B0503020204020204" charset="-122"/>
              </a:rPr>
              <a:t>署</a:t>
            </a:r>
            <a:r>
              <a:rPr sz="3600" b="1" dirty="0">
                <a:solidFill>
                  <a:srgbClr val="0D0D0D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  <a:p>
            <a:pPr marL="3175" algn="ctr">
              <a:lnSpc>
                <a:spcPct val="100000"/>
              </a:lnSpc>
            </a:pPr>
            <a:r>
              <a:rPr sz="3600" b="1" dirty="0">
                <a:solidFill>
                  <a:srgbClr val="0D0D0D"/>
                </a:solidFill>
                <a:latin typeface="微软雅黑" panose="020B0503020204020204" charset="-122"/>
                <a:cs typeface="微软雅黑" panose="020B0503020204020204" charset="-122"/>
              </a:rPr>
              <a:t>为企业提供智慧直播营销服务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1" name="image 19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903" name="Object 1903"/>
          <p:cNvSpPr txBox="1"/>
          <p:nvPr/>
        </p:nvSpPr>
        <p:spPr>
          <a:xfrm>
            <a:off x="1850303" y="8839200"/>
            <a:ext cx="7234093" cy="5715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sz="3800" b="0" i="0" dirty="0" smtClean="0">
                <a:solidFill>
                  <a:srgbClr val="003A7C"/>
                </a:solidFill>
                <a:latin typeface="OPPOSans-B" panose="00020600040101010101" charset="-122"/>
                <a:ea typeface="OPPOSans-B" panose="00020600040101010101" charset="-122"/>
              </a:rPr>
              <a:t>    联系人：</a:t>
            </a:r>
            <a:endParaRPr lang="zh-CN" altLang="en-US"/>
          </a:p>
        </p:txBody>
      </p:sp>
      <p:sp>
        <p:nvSpPr>
          <p:cNvPr id="1904" name="Object 1904"/>
          <p:cNvSpPr txBox="1"/>
          <p:nvPr/>
        </p:nvSpPr>
        <p:spPr>
          <a:xfrm>
            <a:off x="2082800" y="2337103"/>
            <a:ext cx="12255687" cy="3111499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13000"/>
              </a:lnSpc>
            </a:pPr>
            <a:r>
              <a:rPr lang="zh-CN" sz="9000" b="0" i="0" spc="360" dirty="0" smtClean="0">
                <a:solidFill>
                  <a:srgbClr val="FFFFFF"/>
                </a:solidFill>
                <a:latin typeface="Anton-Regular" panose="00000500000000000000"/>
                <a:ea typeface="Anton-Regular" panose="00000500000000000000"/>
              </a:rPr>
              <a:t>Thank you for </a:t>
            </a:r>
            <a:endParaRPr lang="zh-CN" altLang="en-US" sz="9000"/>
          </a:p>
          <a:p>
            <a:pPr algn="l">
              <a:lnSpc>
                <a:spcPct val="113000"/>
              </a:lnSpc>
            </a:pPr>
            <a:r>
              <a:rPr lang="zh-CN" sz="9000" b="0" i="0" spc="360" dirty="0" smtClean="0">
                <a:solidFill>
                  <a:srgbClr val="FFFFFF"/>
                </a:solidFill>
                <a:latin typeface="Anton-Regular" panose="00000500000000000000"/>
                <a:ea typeface="Anton-Regular" panose="00000500000000000000"/>
              </a:rPr>
              <a:t>watching</a:t>
            </a:r>
            <a:endParaRPr lang="zh-CN" altLang="en-US"/>
          </a:p>
        </p:txBody>
      </p:sp>
      <p:sp>
        <p:nvSpPr>
          <p:cNvPr id="1905" name="Object 1905"/>
          <p:cNvSpPr txBox="1"/>
          <p:nvPr/>
        </p:nvSpPr>
        <p:spPr>
          <a:xfrm>
            <a:off x="2082800" y="5797645"/>
            <a:ext cx="12188990" cy="9144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sz="6000" b="0" i="0" spc="1200" dirty="0" smtClean="0">
                <a:solidFill>
                  <a:srgbClr val="FFFFFF"/>
                </a:solidFill>
                <a:latin typeface="OPPOSans-R" panose="00020600040101010101" charset="-122"/>
                <a:ea typeface="OPPOSans-R" panose="00020600040101010101" charset="-122"/>
              </a:rPr>
              <a:t>谢谢您的观看</a:t>
            </a:r>
            <a:endParaRPr lang="zh-CN" altLang="en-US"/>
          </a:p>
        </p:txBody>
      </p:sp>
      <p:sp>
        <p:nvSpPr>
          <p:cNvPr id="1906" name="Object 1906"/>
          <p:cNvSpPr txBox="1"/>
          <p:nvPr/>
        </p:nvSpPr>
        <p:spPr>
          <a:xfrm>
            <a:off x="2184400" y="8839452"/>
            <a:ext cx="6121400" cy="5207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3400" b="0" i="0" dirty="0" smtClean="0">
                <a:solidFill>
                  <a:srgbClr val="FFFFFF"/>
                </a:solidFill>
                <a:latin typeface="OPPOSans-R" panose="00020600040101010101" charset="-122"/>
                <a:ea typeface="OPPOSans-R" panose="00020600040101010101" charset="-122"/>
              </a:rPr>
              <a:t>www.9xin.ai</a:t>
            </a:r>
            <a:endParaRPr lang="en-US" altLang="zh-CN" sz="3400" b="0" i="0" dirty="0" smtClean="0">
              <a:solidFill>
                <a:srgbClr val="FFFFFF"/>
              </a:solidFill>
              <a:latin typeface="OPPOSans-R" panose="00020600040101010101" charset="-122"/>
              <a:ea typeface="OPPOSans-R" panose="00020600040101010101" charset="-122"/>
            </a:endParaRPr>
          </a:p>
          <a:p>
            <a:pPr algn="l">
              <a:lnSpc>
                <a:spcPct val="100000"/>
              </a:lnSpc>
            </a:pPr>
            <a:r>
              <a:rPr lang="zh-CN" sz="3400" b="0" i="0" dirty="0" smtClean="0">
                <a:solidFill>
                  <a:srgbClr val="FFFFFF"/>
                </a:solidFill>
                <a:latin typeface="OPPOSans-R" panose="00020600040101010101" charset="-122"/>
                <a:ea typeface="OPPOSans-R" panose="00020600040101010101" charset="-122"/>
              </a:rPr>
              <a:t>电话：400-062-8618</a:t>
            </a:r>
            <a:endParaRPr lang="zh-CN" sz="3400" b="0" i="0" dirty="0" smtClean="0">
              <a:solidFill>
                <a:srgbClr val="FFFFFF"/>
              </a:solidFill>
              <a:latin typeface="OPPOSans-R" panose="00020600040101010101" charset="-122"/>
              <a:ea typeface="OPPOSans-R" panose="00020600040101010101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3400" b="0" i="0" dirty="0" smtClean="0">
                <a:solidFill>
                  <a:srgbClr val="FFFFFF"/>
                </a:solidFill>
                <a:latin typeface="OPPOSans-R" panose="00020600040101010101" charset="-122"/>
                <a:ea typeface="OPPOSans-R" panose="00020600040101010101" charset="-122"/>
              </a:rPr>
              <a:t>sales@9xin.ai</a:t>
            </a:r>
            <a:endParaRPr lang="en-US" altLang="zh-CN" sz="3400" b="0" i="0" dirty="0" smtClean="0">
              <a:solidFill>
                <a:srgbClr val="FFFFFF"/>
              </a:solidFill>
              <a:latin typeface="OPPOSans-R" panose="00020600040101010101" charset="-122"/>
              <a:ea typeface="OPPOSans-R" panose="00020600040101010101" charset="-122"/>
            </a:endParaRPr>
          </a:p>
        </p:txBody>
      </p:sp>
      <p:pic>
        <p:nvPicPr>
          <p:cNvPr id="1907" name="image 190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268200" y="3098800"/>
            <a:ext cx="10579100" cy="7759700"/>
          </a:xfrm>
          <a:prstGeom prst="rect">
            <a:avLst/>
          </a:prstGeom>
        </p:spPr>
      </p:pic>
      <p:pic>
        <p:nvPicPr>
          <p:cNvPr id="1908" name="image 190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84400" y="11019024"/>
            <a:ext cx="2739059" cy="27390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4688" y="4300728"/>
            <a:ext cx="20875752" cy="552297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958592" y="10170158"/>
            <a:ext cx="2891790" cy="88582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600" b="1" spc="-5" dirty="0">
                <a:solidFill>
                  <a:srgbClr val="4471C4"/>
                </a:solidFill>
                <a:latin typeface="等线" panose="02010600030101010101" charset="-122"/>
                <a:cs typeface="等线" panose="02010600030101010101" charset="-122"/>
              </a:rPr>
              <a:t>智慧直播</a:t>
            </a:r>
            <a:endParaRPr sz="56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01596" y="10170158"/>
            <a:ext cx="1743710" cy="88582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600" b="1" spc="-5" dirty="0">
                <a:solidFill>
                  <a:srgbClr val="A4A4A4"/>
                </a:solidFill>
                <a:latin typeface="等线" panose="02010600030101010101" charset="-122"/>
                <a:cs typeface="等线" panose="02010600030101010101" charset="-122"/>
              </a:rPr>
              <a:t>ZRTC</a:t>
            </a:r>
            <a:endParaRPr sz="56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93202" y="10170158"/>
            <a:ext cx="2891790" cy="88582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600" b="1" spc="-5" dirty="0">
                <a:solidFill>
                  <a:srgbClr val="EC7C30"/>
                </a:solidFill>
                <a:latin typeface="等线" panose="02010600030101010101" charset="-122"/>
                <a:cs typeface="等线" panose="02010600030101010101" charset="-122"/>
              </a:rPr>
              <a:t>视频客服</a:t>
            </a:r>
            <a:endParaRPr sz="56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363690" y="10170158"/>
            <a:ext cx="2891790" cy="88582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600" b="1" spc="-5" dirty="0">
                <a:solidFill>
                  <a:srgbClr val="FFC000"/>
                </a:solidFill>
                <a:latin typeface="等线" panose="02010600030101010101" charset="-122"/>
                <a:cs typeface="等线" panose="02010600030101010101" charset="-122"/>
              </a:rPr>
              <a:t>九鑫商城</a:t>
            </a:r>
            <a:endParaRPr sz="56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40734" y="3726178"/>
            <a:ext cx="1123950" cy="119570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600" dirty="0">
                <a:solidFill>
                  <a:srgbClr val="4471C4"/>
                </a:solidFill>
              </a:rPr>
              <a:t>01</a:t>
            </a:r>
            <a:endParaRPr sz="7600"/>
          </a:p>
        </p:txBody>
      </p:sp>
      <p:sp>
        <p:nvSpPr>
          <p:cNvPr id="8" name="object 8"/>
          <p:cNvSpPr txBox="1"/>
          <p:nvPr/>
        </p:nvSpPr>
        <p:spPr>
          <a:xfrm>
            <a:off x="8971026" y="3726178"/>
            <a:ext cx="1125220" cy="119570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600" b="1" dirty="0">
                <a:solidFill>
                  <a:srgbClr val="EC7C30"/>
                </a:solidFill>
                <a:latin typeface="等线" panose="02010600030101010101" charset="-122"/>
                <a:cs typeface="等线" panose="02010600030101010101" charset="-122"/>
              </a:rPr>
              <a:t>02</a:t>
            </a:r>
            <a:endParaRPr sz="76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978888" y="3726178"/>
            <a:ext cx="1123950" cy="119570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600" b="1" dirty="0">
                <a:solidFill>
                  <a:srgbClr val="A4A4A4"/>
                </a:solidFill>
                <a:latin typeface="等线" panose="02010600030101010101" charset="-122"/>
                <a:cs typeface="等线" panose="02010600030101010101" charset="-122"/>
              </a:rPr>
              <a:t>03</a:t>
            </a:r>
            <a:endParaRPr sz="76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259294" y="3726178"/>
            <a:ext cx="1123950" cy="119570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600" b="1" dirty="0">
                <a:solidFill>
                  <a:srgbClr val="FFC000"/>
                </a:solidFill>
                <a:latin typeface="等线" panose="02010600030101010101" charset="-122"/>
                <a:cs typeface="等线" panose="02010600030101010101" charset="-122"/>
              </a:rPr>
              <a:t>04</a:t>
            </a:r>
            <a:endParaRPr sz="76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89276" y="398780"/>
            <a:ext cx="6146800" cy="76390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858A9"/>
                </a:solidFill>
                <a:latin typeface="微软雅黑" panose="020B0503020204020204" charset="-122"/>
                <a:cs typeface="微软雅黑" panose="020B0503020204020204" charset="-122"/>
              </a:rPr>
              <a:t>九鑫智播四大产品形态</a:t>
            </a:r>
            <a:endParaRPr sz="4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82400" y="4757928"/>
            <a:ext cx="1256030" cy="4551680"/>
          </a:xfrm>
          <a:custGeom>
            <a:avLst/>
            <a:gdLst/>
            <a:ahLst/>
            <a:cxnLst/>
            <a:rect l="l" t="t" r="r" b="b"/>
            <a:pathLst>
              <a:path w="628014" h="2275840">
                <a:moveTo>
                  <a:pt x="528320" y="542289"/>
                </a:moveTo>
                <a:lnTo>
                  <a:pt x="99567" y="542289"/>
                </a:lnTo>
                <a:lnTo>
                  <a:pt x="99567" y="2275332"/>
                </a:lnTo>
                <a:lnTo>
                  <a:pt x="528320" y="2275332"/>
                </a:lnTo>
                <a:lnTo>
                  <a:pt x="528320" y="542289"/>
                </a:lnTo>
                <a:close/>
              </a:path>
              <a:path w="628014" h="2275840">
                <a:moveTo>
                  <a:pt x="313309" y="0"/>
                </a:moveTo>
                <a:lnTo>
                  <a:pt x="0" y="542289"/>
                </a:lnTo>
                <a:lnTo>
                  <a:pt x="627888" y="542289"/>
                </a:lnTo>
                <a:lnTo>
                  <a:pt x="313309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2228576" y="6315454"/>
            <a:ext cx="3524250" cy="3524250"/>
          </a:xfrm>
          <a:custGeom>
            <a:avLst/>
            <a:gdLst/>
            <a:ahLst/>
            <a:cxnLst/>
            <a:rect l="l" t="t" r="r" b="b"/>
            <a:pathLst>
              <a:path w="1762125" h="1762125">
                <a:moveTo>
                  <a:pt x="1761743" y="0"/>
                </a:moveTo>
                <a:lnTo>
                  <a:pt x="1155954" y="163068"/>
                </a:lnTo>
                <a:lnTo>
                  <a:pt x="1226185" y="232029"/>
                </a:lnTo>
                <a:lnTo>
                  <a:pt x="0" y="1455547"/>
                </a:lnTo>
                <a:lnTo>
                  <a:pt x="306197" y="1761744"/>
                </a:lnTo>
                <a:lnTo>
                  <a:pt x="1529714" y="535559"/>
                </a:lnTo>
                <a:lnTo>
                  <a:pt x="1617580" y="535559"/>
                </a:lnTo>
                <a:lnTo>
                  <a:pt x="1761743" y="0"/>
                </a:lnTo>
                <a:close/>
              </a:path>
              <a:path w="1762125" h="1762125">
                <a:moveTo>
                  <a:pt x="1617580" y="535559"/>
                </a:moveTo>
                <a:lnTo>
                  <a:pt x="1529714" y="535559"/>
                </a:lnTo>
                <a:lnTo>
                  <a:pt x="1598676" y="605790"/>
                </a:lnTo>
                <a:lnTo>
                  <a:pt x="1617580" y="53555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12466318" y="8951976"/>
            <a:ext cx="4551680" cy="1256030"/>
          </a:xfrm>
          <a:custGeom>
            <a:avLst/>
            <a:gdLst/>
            <a:ahLst/>
            <a:cxnLst/>
            <a:rect l="l" t="t" r="r" b="b"/>
            <a:pathLst>
              <a:path w="2275840" h="628014">
                <a:moveTo>
                  <a:pt x="1733041" y="0"/>
                </a:moveTo>
                <a:lnTo>
                  <a:pt x="1733041" y="99568"/>
                </a:lnTo>
                <a:lnTo>
                  <a:pt x="0" y="99568"/>
                </a:lnTo>
                <a:lnTo>
                  <a:pt x="0" y="528319"/>
                </a:lnTo>
                <a:lnTo>
                  <a:pt x="1733041" y="528319"/>
                </a:lnTo>
                <a:lnTo>
                  <a:pt x="1733041" y="627888"/>
                </a:lnTo>
                <a:lnTo>
                  <a:pt x="2275332" y="313309"/>
                </a:lnTo>
                <a:lnTo>
                  <a:pt x="1733041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5" name="object 5"/>
          <p:cNvSpPr/>
          <p:nvPr/>
        </p:nvSpPr>
        <p:spPr>
          <a:xfrm>
            <a:off x="7412734" y="8951976"/>
            <a:ext cx="4547870" cy="1256030"/>
          </a:xfrm>
          <a:custGeom>
            <a:avLst/>
            <a:gdLst/>
            <a:ahLst/>
            <a:cxnLst/>
            <a:rect l="l" t="t" r="r" b="b"/>
            <a:pathLst>
              <a:path w="2273935" h="628014">
                <a:moveTo>
                  <a:pt x="542290" y="0"/>
                </a:moveTo>
                <a:lnTo>
                  <a:pt x="0" y="313309"/>
                </a:lnTo>
                <a:lnTo>
                  <a:pt x="542290" y="627888"/>
                </a:lnTo>
                <a:lnTo>
                  <a:pt x="542290" y="528319"/>
                </a:lnTo>
                <a:lnTo>
                  <a:pt x="2273808" y="528319"/>
                </a:lnTo>
                <a:lnTo>
                  <a:pt x="2273808" y="99568"/>
                </a:lnTo>
                <a:lnTo>
                  <a:pt x="542290" y="99568"/>
                </a:lnTo>
                <a:lnTo>
                  <a:pt x="54229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8278368" y="6315454"/>
            <a:ext cx="6940060" cy="611124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7" name="object 7"/>
          <p:cNvSpPr/>
          <p:nvPr/>
        </p:nvSpPr>
        <p:spPr>
          <a:xfrm>
            <a:off x="15776446" y="9317734"/>
            <a:ext cx="502918" cy="445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8" name="object 8"/>
          <p:cNvSpPr/>
          <p:nvPr/>
        </p:nvSpPr>
        <p:spPr>
          <a:xfrm>
            <a:off x="11987782" y="5608320"/>
            <a:ext cx="478282" cy="4754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9" name="object 9"/>
          <p:cNvSpPr txBox="1"/>
          <p:nvPr/>
        </p:nvSpPr>
        <p:spPr>
          <a:xfrm>
            <a:off x="10225022" y="9232504"/>
            <a:ext cx="3975100" cy="2609850"/>
          </a:xfrm>
          <a:prstGeom prst="rect">
            <a:avLst/>
          </a:prstGeom>
        </p:spPr>
        <p:txBody>
          <a:bodyPr vert="horz" wrap="square" lIns="0" tIns="2400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45"/>
              </a:spcBef>
            </a:pPr>
            <a:r>
              <a:rPr sz="28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九鑫智播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12065" marR="5080" algn="ctr">
              <a:lnSpc>
                <a:spcPct val="150000"/>
              </a:lnSpc>
            </a:pPr>
            <a:r>
              <a:rPr sz="2800" b="1" dirty="0">
                <a:solidFill>
                  <a:srgbClr val="1858A9"/>
                </a:solidFill>
                <a:latin typeface="微软雅黑" panose="020B0503020204020204" charset="-122"/>
                <a:cs typeface="微软雅黑" panose="020B0503020204020204" charset="-122"/>
              </a:rPr>
              <a:t>一站式企业直播服务解决 方案，企业在线宣传更高 效!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589530" y="398780"/>
            <a:ext cx="9345930" cy="76390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1858A9"/>
                </a:solidFill>
                <a:latin typeface="微软雅黑" panose="020B0503020204020204" charset="-122"/>
                <a:cs typeface="微软雅黑" panose="020B0503020204020204" charset="-122"/>
              </a:rPr>
              <a:t>一站式企业直播服务解决方案</a:t>
            </a:r>
            <a:endParaRPr sz="4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793472" y="1871860"/>
            <a:ext cx="4652010" cy="1465580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113665">
              <a:lnSpc>
                <a:spcPct val="100000"/>
              </a:lnSpc>
              <a:spcBef>
                <a:spcPts val="835"/>
              </a:spcBef>
            </a:pPr>
            <a:r>
              <a:rPr sz="3600" b="1" spc="5" dirty="0">
                <a:solidFill>
                  <a:srgbClr val="A4A4A4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3600" b="1" dirty="0">
                <a:solidFill>
                  <a:srgbClr val="A4A4A4"/>
                </a:solidFill>
                <a:latin typeface="微软雅黑" panose="020B0503020204020204" charset="-122"/>
                <a:cs typeface="微软雅黑" panose="020B0503020204020204" charset="-122"/>
              </a:rPr>
              <a:t>、安全的架构和管控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ts val="1640"/>
              </a:lnSpc>
              <a:spcBef>
                <a:spcPts val="580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800" dirty="0">
                <a:solidFill>
                  <a:srgbClr val="242722"/>
                </a:solidFill>
                <a:latin typeface="微软雅黑" panose="020B0503020204020204" charset="-122"/>
                <a:cs typeface="微软雅黑" panose="020B0503020204020204" charset="-122"/>
              </a:rPr>
              <a:t>支持</a:t>
            </a:r>
            <a:r>
              <a:rPr sz="2800" dirty="0">
                <a:solidFill>
                  <a:srgbClr val="1858A9"/>
                </a:solidFill>
                <a:latin typeface="微软雅黑" panose="020B0503020204020204" charset="-122"/>
                <a:cs typeface="微软雅黑" panose="020B0503020204020204" charset="-122"/>
              </a:rPr>
              <a:t>私有化</a:t>
            </a:r>
            <a:r>
              <a:rPr sz="2800" dirty="0">
                <a:solidFill>
                  <a:srgbClr val="242722"/>
                </a:solidFill>
                <a:latin typeface="微软雅黑" panose="020B0503020204020204" charset="-122"/>
                <a:cs typeface="微软雅黑" panose="020B0503020204020204" charset="-122"/>
              </a:rPr>
              <a:t>，数据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>
              <a:lnSpc>
                <a:spcPts val="1595"/>
              </a:lnSpc>
            </a:pPr>
            <a:r>
              <a:rPr sz="2800" dirty="0">
                <a:solidFill>
                  <a:srgbClr val="242722"/>
                </a:solidFill>
                <a:latin typeface="微软雅黑" panose="020B0503020204020204" charset="-122"/>
                <a:cs typeface="微软雅黑" panose="020B0503020204020204" charset="-122"/>
              </a:rPr>
              <a:t>安全隔离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ts val="1640"/>
              </a:lnSpc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800" dirty="0">
                <a:solidFill>
                  <a:srgbClr val="242722"/>
                </a:solidFill>
                <a:latin typeface="微软雅黑" panose="020B0503020204020204" charset="-122"/>
                <a:cs typeface="微软雅黑" panose="020B0503020204020204" charset="-122"/>
              </a:rPr>
              <a:t>聊天内容</a:t>
            </a:r>
            <a:r>
              <a:rPr sz="2800" dirty="0">
                <a:solidFill>
                  <a:srgbClr val="1858A9"/>
                </a:solidFill>
                <a:latin typeface="微软雅黑" panose="020B0503020204020204" charset="-122"/>
                <a:cs typeface="微软雅黑" panose="020B0503020204020204" charset="-122"/>
              </a:rPr>
              <a:t>智能</a:t>
            </a:r>
            <a:r>
              <a:rPr sz="2800" dirty="0">
                <a:solidFill>
                  <a:srgbClr val="242722"/>
                </a:solidFill>
                <a:latin typeface="微软雅黑" panose="020B0503020204020204" charset="-122"/>
                <a:cs typeface="微软雅黑" panose="020B0503020204020204" charset="-122"/>
              </a:rPr>
              <a:t>审核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97632" y="4341830"/>
            <a:ext cx="4931410" cy="2312035"/>
          </a:xfrm>
          <a:prstGeom prst="rect">
            <a:avLst/>
          </a:prstGeom>
        </p:spPr>
        <p:txBody>
          <a:bodyPr vert="horz" wrap="square" lIns="0" tIns="34036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1340"/>
              </a:spcBef>
            </a:pPr>
            <a:r>
              <a:rPr sz="3600" b="1" dirty="0">
                <a:solidFill>
                  <a:srgbClr val="EC7C30"/>
                </a:solidFill>
                <a:latin typeface="微软雅黑" panose="020B0503020204020204" charset="-122"/>
                <a:cs typeface="微软雅黑" panose="020B0503020204020204" charset="-122"/>
              </a:rPr>
              <a:t>1、稳定的系统服务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97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800" dirty="0">
                <a:latin typeface="微软雅黑" panose="020B0503020204020204" charset="-122"/>
                <a:cs typeface="微软雅黑" panose="020B0503020204020204" charset="-122"/>
              </a:rPr>
              <a:t>全球</a:t>
            </a:r>
            <a:r>
              <a:rPr sz="2800" dirty="0">
                <a:solidFill>
                  <a:srgbClr val="1858A9"/>
                </a:solidFill>
                <a:latin typeface="微软雅黑" panose="020B0503020204020204" charset="-122"/>
                <a:cs typeface="微软雅黑" panose="020B0503020204020204" charset="-122"/>
              </a:rPr>
              <a:t>2800+CDN</a:t>
            </a:r>
            <a:r>
              <a:rPr sz="2800" dirty="0">
                <a:latin typeface="微软雅黑" panose="020B0503020204020204" charset="-122"/>
                <a:cs typeface="微软雅黑" panose="020B0503020204020204" charset="-122"/>
              </a:rPr>
              <a:t>节点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marR="5080" indent="-287020">
              <a:lnSpc>
                <a:spcPct val="100000"/>
              </a:lnSpc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800" dirty="0">
                <a:latin typeface="微软雅黑" panose="020B0503020204020204" charset="-122"/>
                <a:cs typeface="微软雅黑" panose="020B0503020204020204" charset="-122"/>
              </a:rPr>
              <a:t>低延迟/超高清</a:t>
            </a:r>
            <a:r>
              <a:rPr sz="2800" spc="-5" dirty="0"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2800" dirty="0">
                <a:latin typeface="微软雅黑" panose="020B0503020204020204" charset="-122"/>
                <a:cs typeface="微软雅黑" panose="020B0503020204020204" charset="-122"/>
              </a:rPr>
              <a:t>4</a:t>
            </a:r>
            <a:r>
              <a:rPr sz="2800" spc="-5" dirty="0">
                <a:latin typeface="微软雅黑" panose="020B0503020204020204" charset="-122"/>
                <a:cs typeface="微软雅黑" panose="020B0503020204020204" charset="-122"/>
              </a:rPr>
              <a:t>K</a:t>
            </a:r>
            <a:r>
              <a:rPr sz="2800" dirty="0">
                <a:latin typeface="微软雅黑" panose="020B0503020204020204" charset="-122"/>
                <a:cs typeface="微软雅黑" panose="020B0503020204020204" charset="-122"/>
              </a:rPr>
              <a:t>多种直播 智能调度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294100" y="5007856"/>
            <a:ext cx="4897120" cy="150177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279400">
              <a:lnSpc>
                <a:spcPct val="100000"/>
              </a:lnSpc>
              <a:spcBef>
                <a:spcPts val="355"/>
              </a:spcBef>
            </a:pPr>
            <a:r>
              <a:rPr sz="3600" b="1" spc="5" dirty="0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</a:rPr>
              <a:t>3</a:t>
            </a:r>
            <a:r>
              <a:rPr sz="3600" b="1" dirty="0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</a:rPr>
              <a:t>、多种的互动形式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marR="5080" indent="-287020">
              <a:lnSpc>
                <a:spcPts val="1600"/>
              </a:lnSpc>
              <a:spcBef>
                <a:spcPts val="330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800" spc="5" dirty="0">
                <a:solidFill>
                  <a:srgbClr val="242722"/>
                </a:solidFill>
                <a:latin typeface="微软雅黑" panose="020B0503020204020204" charset="-122"/>
                <a:cs typeface="微软雅黑" panose="020B0503020204020204" charset="-122"/>
              </a:rPr>
              <a:t>连</a:t>
            </a:r>
            <a:r>
              <a:rPr sz="2800" dirty="0">
                <a:solidFill>
                  <a:srgbClr val="242722"/>
                </a:solidFill>
                <a:latin typeface="微软雅黑" panose="020B0503020204020204" charset="-122"/>
                <a:cs typeface="微软雅黑" panose="020B0503020204020204" charset="-122"/>
              </a:rPr>
              <a:t>麦</a:t>
            </a:r>
            <a:r>
              <a:rPr sz="2800" spc="5" dirty="0">
                <a:solidFill>
                  <a:srgbClr val="242722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800" spc="-15" dirty="0">
                <a:solidFill>
                  <a:srgbClr val="242722"/>
                </a:solidFill>
                <a:latin typeface="微软雅黑" panose="020B0503020204020204" charset="-122"/>
                <a:cs typeface="微软雅黑" panose="020B0503020204020204" charset="-122"/>
              </a:rPr>
              <a:t>抽</a:t>
            </a:r>
            <a:r>
              <a:rPr sz="2800" spc="5" dirty="0">
                <a:solidFill>
                  <a:srgbClr val="242722"/>
                </a:solidFill>
                <a:latin typeface="微软雅黑" panose="020B0503020204020204" charset="-122"/>
                <a:cs typeface="微软雅黑" panose="020B0503020204020204" charset="-122"/>
              </a:rPr>
              <a:t>奖</a:t>
            </a:r>
            <a:r>
              <a:rPr sz="2800" dirty="0">
                <a:solidFill>
                  <a:srgbClr val="242722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800" spc="-10" dirty="0">
                <a:solidFill>
                  <a:srgbClr val="242722"/>
                </a:solidFill>
                <a:latin typeface="微软雅黑" panose="020B0503020204020204" charset="-122"/>
                <a:cs typeface="微软雅黑" panose="020B0503020204020204" charset="-122"/>
              </a:rPr>
              <a:t>签到</a:t>
            </a:r>
            <a:r>
              <a:rPr sz="2800" spc="5" dirty="0">
                <a:solidFill>
                  <a:srgbClr val="242722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800" dirty="0">
                <a:solidFill>
                  <a:srgbClr val="242722"/>
                </a:solidFill>
                <a:latin typeface="微软雅黑" panose="020B0503020204020204" charset="-122"/>
                <a:cs typeface="微软雅黑" panose="020B0503020204020204" charset="-122"/>
              </a:rPr>
              <a:t>问卷、 云导播、动效礼物等</a:t>
            </a:r>
            <a:r>
              <a:rPr sz="2800" dirty="0">
                <a:solidFill>
                  <a:srgbClr val="1858A9"/>
                </a:solidFill>
                <a:latin typeface="微软雅黑" panose="020B0503020204020204" charset="-122"/>
                <a:cs typeface="微软雅黑" panose="020B0503020204020204" charset="-122"/>
              </a:rPr>
              <a:t>30+ </a:t>
            </a:r>
            <a:r>
              <a:rPr sz="2800" dirty="0">
                <a:solidFill>
                  <a:srgbClr val="242722"/>
                </a:solidFill>
                <a:latin typeface="微软雅黑" panose="020B0503020204020204" charset="-122"/>
                <a:cs typeface="微软雅黑" panose="020B0503020204020204" charset="-122"/>
              </a:rPr>
              <a:t> 互动能力，覆盖</a:t>
            </a:r>
            <a:r>
              <a:rPr sz="2800" spc="-5" dirty="0">
                <a:solidFill>
                  <a:srgbClr val="242722"/>
                </a:solidFill>
                <a:latin typeface="微软雅黑" panose="020B0503020204020204" charset="-122"/>
                <a:cs typeface="微软雅黑" panose="020B0503020204020204" charset="-122"/>
              </a:rPr>
              <a:t>H5</a:t>
            </a:r>
            <a:r>
              <a:rPr sz="2800" dirty="0">
                <a:solidFill>
                  <a:srgbClr val="242722"/>
                </a:solidFill>
                <a:latin typeface="微软雅黑" panose="020B0503020204020204" charset="-122"/>
                <a:cs typeface="微软雅黑" panose="020B0503020204020204" charset="-122"/>
              </a:rPr>
              <a:t>、小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>
              <a:lnSpc>
                <a:spcPts val="1560"/>
              </a:lnSpc>
            </a:pPr>
            <a:r>
              <a:rPr sz="2800" dirty="0">
                <a:solidFill>
                  <a:srgbClr val="242722"/>
                </a:solidFill>
                <a:latin typeface="微软雅黑" panose="020B0503020204020204" charset="-122"/>
                <a:cs typeface="微软雅黑" panose="020B0503020204020204" charset="-122"/>
              </a:rPr>
              <a:t>程序、APP、Web多终端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79140" y="7407492"/>
            <a:ext cx="4203700" cy="2032635"/>
          </a:xfrm>
          <a:prstGeom prst="rect">
            <a:avLst/>
          </a:prstGeom>
        </p:spPr>
        <p:txBody>
          <a:bodyPr vert="horz" wrap="square" lIns="0" tIns="323850" rIns="0" bIns="0" rtlCol="0">
            <a:spAutoFit/>
          </a:bodyPr>
          <a:lstStyle/>
          <a:p>
            <a:pPr marL="118110">
              <a:lnSpc>
                <a:spcPct val="100000"/>
              </a:lnSpc>
              <a:spcBef>
                <a:spcPts val="1275"/>
              </a:spcBef>
            </a:pPr>
            <a:r>
              <a:rPr sz="3600" b="1" spc="5" dirty="0">
                <a:solidFill>
                  <a:srgbClr val="4471C4"/>
                </a:solidFill>
                <a:latin typeface="微软雅黑" panose="020B0503020204020204" charset="-122"/>
                <a:cs typeface="微软雅黑" panose="020B0503020204020204" charset="-122"/>
              </a:rPr>
              <a:t>5</a:t>
            </a:r>
            <a:r>
              <a:rPr sz="3600" b="1" dirty="0">
                <a:solidFill>
                  <a:srgbClr val="4471C4"/>
                </a:solidFill>
                <a:latin typeface="微软雅黑" panose="020B0503020204020204" charset="-122"/>
                <a:cs typeface="微软雅黑" panose="020B0503020204020204" charset="-122"/>
              </a:rPr>
              <a:t>、专属的运营服务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ts val="1640"/>
              </a:lnSpc>
              <a:spcBef>
                <a:spcPts val="920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800" dirty="0">
                <a:solidFill>
                  <a:srgbClr val="005CFA"/>
                </a:solidFill>
                <a:latin typeface="微软雅黑" panose="020B0503020204020204" charset="-122"/>
                <a:cs typeface="微软雅黑" panose="020B0503020204020204" charset="-122"/>
              </a:rPr>
              <a:t>7*24小时</a:t>
            </a:r>
            <a:r>
              <a:rPr sz="2800" dirty="0">
                <a:latin typeface="微软雅黑" panose="020B0503020204020204" charset="-122"/>
                <a:cs typeface="微软雅黑" panose="020B0503020204020204" charset="-122"/>
              </a:rPr>
              <a:t>技术服务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marR="367665" indent="-287020">
              <a:lnSpc>
                <a:spcPts val="1600"/>
              </a:lnSpc>
              <a:spcBef>
                <a:spcPts val="80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800" dirty="0">
                <a:solidFill>
                  <a:srgbClr val="242722"/>
                </a:solidFill>
                <a:latin typeface="微软雅黑" panose="020B0503020204020204" charset="-122"/>
                <a:cs typeface="微软雅黑" panose="020B0503020204020204" charset="-122"/>
              </a:rPr>
              <a:t>与金牌拍摄方</a:t>
            </a:r>
            <a:r>
              <a:rPr sz="2800" dirty="0">
                <a:solidFill>
                  <a:srgbClr val="005CFA"/>
                </a:solidFill>
                <a:latin typeface="微软雅黑" panose="020B0503020204020204" charset="-122"/>
                <a:cs typeface="微软雅黑" panose="020B0503020204020204" charset="-122"/>
              </a:rPr>
              <a:t>深度 </a:t>
            </a:r>
            <a:r>
              <a:rPr sz="2800" dirty="0">
                <a:solidFill>
                  <a:srgbClr val="242722"/>
                </a:solidFill>
                <a:latin typeface="微软雅黑" panose="020B0503020204020204" charset="-122"/>
                <a:cs typeface="微软雅黑" panose="020B0503020204020204" charset="-122"/>
              </a:rPr>
              <a:t>合作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ts val="1525"/>
              </a:lnSpc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800" dirty="0">
                <a:solidFill>
                  <a:srgbClr val="242722"/>
                </a:solidFill>
                <a:latin typeface="微软雅黑" panose="020B0503020204020204" charset="-122"/>
                <a:cs typeface="微软雅黑" panose="020B0503020204020204" charset="-122"/>
              </a:rPr>
              <a:t>可根据需求</a:t>
            </a:r>
            <a:r>
              <a:rPr sz="2800" spc="5" dirty="0">
                <a:solidFill>
                  <a:srgbClr val="242722"/>
                </a:solidFill>
                <a:latin typeface="微软雅黑" panose="020B0503020204020204" charset="-122"/>
                <a:cs typeface="微软雅黑" panose="020B0503020204020204" charset="-122"/>
              </a:rPr>
              <a:t>提供驻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>
              <a:lnSpc>
                <a:spcPts val="1640"/>
              </a:lnSpc>
            </a:pPr>
            <a:r>
              <a:rPr sz="2800" dirty="0">
                <a:solidFill>
                  <a:srgbClr val="242722"/>
                </a:solidFill>
                <a:latin typeface="微软雅黑" panose="020B0503020204020204" charset="-122"/>
                <a:cs typeface="微软雅黑" panose="020B0503020204020204" charset="-122"/>
              </a:rPr>
              <a:t>场支持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222722" y="8090336"/>
            <a:ext cx="4577080" cy="1588135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304800">
              <a:lnSpc>
                <a:spcPct val="100000"/>
              </a:lnSpc>
              <a:spcBef>
                <a:spcPts val="600"/>
              </a:spcBef>
            </a:pPr>
            <a:r>
              <a:rPr sz="3600" b="1" spc="5" dirty="0">
                <a:solidFill>
                  <a:srgbClr val="5B9BD4"/>
                </a:solidFill>
                <a:latin typeface="微软雅黑" panose="020B0503020204020204" charset="-122"/>
                <a:cs typeface="微软雅黑" panose="020B0503020204020204" charset="-122"/>
              </a:rPr>
              <a:t>4</a:t>
            </a:r>
            <a:r>
              <a:rPr sz="3600" b="1" dirty="0">
                <a:solidFill>
                  <a:srgbClr val="5B9BD4"/>
                </a:solidFill>
                <a:latin typeface="微软雅黑" panose="020B0503020204020204" charset="-122"/>
                <a:cs typeface="微软雅黑" panose="020B0503020204020204" charset="-122"/>
              </a:rPr>
              <a:t>、丰富的营销工具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ts val="1640"/>
              </a:lnSpc>
              <a:spcBef>
                <a:spcPts val="39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800" dirty="0">
                <a:solidFill>
                  <a:srgbClr val="242722"/>
                </a:solidFill>
                <a:latin typeface="微软雅黑" panose="020B0503020204020204" charset="-122"/>
                <a:cs typeface="微软雅黑" panose="020B0503020204020204" charset="-122"/>
              </a:rPr>
              <a:t>直播间</a:t>
            </a:r>
            <a:r>
              <a:rPr sz="2800" dirty="0">
                <a:solidFill>
                  <a:srgbClr val="1858A9"/>
                </a:solidFill>
                <a:latin typeface="微软雅黑" panose="020B0503020204020204" charset="-122"/>
                <a:cs typeface="微软雅黑" panose="020B0503020204020204" charset="-122"/>
              </a:rPr>
              <a:t>品牌化</a:t>
            </a:r>
            <a:r>
              <a:rPr sz="2800" dirty="0">
                <a:solidFill>
                  <a:srgbClr val="242722"/>
                </a:solidFill>
                <a:latin typeface="微软雅黑" panose="020B0503020204020204" charset="-122"/>
                <a:cs typeface="微软雅黑" panose="020B0503020204020204" charset="-122"/>
              </a:rPr>
              <a:t>设置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>
              <a:lnSpc>
                <a:spcPts val="1595"/>
              </a:lnSpc>
            </a:pPr>
            <a:r>
              <a:rPr sz="2800" spc="-5" dirty="0">
                <a:solidFill>
                  <a:srgbClr val="242722"/>
                </a:solidFill>
                <a:latin typeface="微软雅黑" panose="020B0503020204020204" charset="-122"/>
                <a:cs typeface="微软雅黑" panose="020B0503020204020204" charset="-122"/>
              </a:rPr>
              <a:t>（logo</a:t>
            </a:r>
            <a:r>
              <a:rPr sz="2800" dirty="0">
                <a:solidFill>
                  <a:srgbClr val="242722"/>
                </a:solidFill>
                <a:latin typeface="微软雅黑" panose="020B0503020204020204" charset="-122"/>
                <a:cs typeface="微软雅黑" panose="020B0503020204020204" charset="-122"/>
              </a:rPr>
              <a:t>、界面皮肤、</a:t>
            </a:r>
            <a:r>
              <a:rPr sz="2800" spc="5" dirty="0">
                <a:solidFill>
                  <a:srgbClr val="242722"/>
                </a:solidFill>
                <a:latin typeface="微软雅黑" panose="020B0503020204020204" charset="-122"/>
                <a:cs typeface="微软雅黑" panose="020B0503020204020204" charset="-122"/>
              </a:rPr>
              <a:t>礼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>
              <a:lnSpc>
                <a:spcPts val="1605"/>
              </a:lnSpc>
            </a:pPr>
            <a:r>
              <a:rPr sz="2800" dirty="0">
                <a:solidFill>
                  <a:srgbClr val="242722"/>
                </a:solidFill>
                <a:latin typeface="微软雅黑" panose="020B0503020204020204" charset="-122"/>
                <a:cs typeface="微软雅黑" panose="020B0503020204020204" charset="-122"/>
              </a:rPr>
              <a:t>物形象</a:t>
            </a:r>
            <a:r>
              <a:rPr sz="2800" spc="-15" dirty="0">
                <a:solidFill>
                  <a:srgbClr val="242722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800" dirty="0">
                <a:solidFill>
                  <a:srgbClr val="242722"/>
                </a:solidFill>
                <a:latin typeface="微软雅黑" panose="020B0503020204020204" charset="-122"/>
                <a:cs typeface="微软雅黑" panose="020B0503020204020204" charset="-122"/>
              </a:rPr>
              <a:t>海报</a:t>
            </a:r>
            <a:r>
              <a:rPr sz="2800" spc="-15" dirty="0">
                <a:solidFill>
                  <a:srgbClr val="242722"/>
                </a:solidFill>
                <a:latin typeface="微软雅黑" panose="020B0503020204020204" charset="-122"/>
                <a:cs typeface="微软雅黑" panose="020B0503020204020204" charset="-122"/>
              </a:rPr>
              <a:t>、页</a:t>
            </a:r>
            <a:r>
              <a:rPr sz="2800" dirty="0">
                <a:solidFill>
                  <a:srgbClr val="242722"/>
                </a:solidFill>
                <a:latin typeface="微软雅黑" panose="020B0503020204020204" charset="-122"/>
                <a:cs typeface="微软雅黑" panose="020B0503020204020204" charset="-122"/>
              </a:rPr>
              <a:t>脚等）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ts val="1645"/>
              </a:lnSpc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800" dirty="0">
                <a:solidFill>
                  <a:srgbClr val="242722"/>
                </a:solidFill>
                <a:latin typeface="微软雅黑" panose="020B0503020204020204" charset="-122"/>
                <a:cs typeface="微软雅黑" panose="020B0503020204020204" charset="-122"/>
              </a:rPr>
              <a:t>全程展示</a:t>
            </a:r>
            <a:r>
              <a:rPr sz="2800" dirty="0">
                <a:solidFill>
                  <a:srgbClr val="1858A9"/>
                </a:solidFill>
                <a:latin typeface="微软雅黑" panose="020B0503020204020204" charset="-122"/>
                <a:cs typeface="微软雅黑" panose="020B0503020204020204" charset="-122"/>
              </a:rPr>
              <a:t>专属品牌标识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12480" y="2971800"/>
            <a:ext cx="7385304" cy="738530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5976350" y="2673290"/>
            <a:ext cx="994410" cy="778510"/>
          </a:xfrm>
          <a:custGeom>
            <a:avLst/>
            <a:gdLst/>
            <a:ahLst/>
            <a:cxnLst/>
            <a:rect l="l" t="t" r="r" b="b"/>
            <a:pathLst>
              <a:path w="497204" h="389255">
                <a:moveTo>
                  <a:pt x="75390" y="75191"/>
                </a:moveTo>
                <a:lnTo>
                  <a:pt x="45845" y="80420"/>
                </a:lnTo>
                <a:lnTo>
                  <a:pt x="23562" y="95035"/>
                </a:lnTo>
                <a:lnTo>
                  <a:pt x="7411" y="120949"/>
                </a:lnTo>
                <a:lnTo>
                  <a:pt x="0" y="157269"/>
                </a:lnTo>
                <a:lnTo>
                  <a:pt x="3935" y="203102"/>
                </a:lnTo>
                <a:lnTo>
                  <a:pt x="16933" y="243536"/>
                </a:lnTo>
                <a:lnTo>
                  <a:pt x="36512" y="280881"/>
                </a:lnTo>
                <a:lnTo>
                  <a:pt x="62275" y="314227"/>
                </a:lnTo>
                <a:lnTo>
                  <a:pt x="93771" y="342611"/>
                </a:lnTo>
                <a:lnTo>
                  <a:pt x="130633" y="365151"/>
                </a:lnTo>
                <a:lnTo>
                  <a:pt x="172438" y="380910"/>
                </a:lnTo>
                <a:lnTo>
                  <a:pt x="218776" y="388965"/>
                </a:lnTo>
                <a:lnTo>
                  <a:pt x="269238" y="388395"/>
                </a:lnTo>
                <a:lnTo>
                  <a:pt x="319022" y="379087"/>
                </a:lnTo>
                <a:lnTo>
                  <a:pt x="363126" y="362868"/>
                </a:lnTo>
                <a:lnTo>
                  <a:pt x="245870" y="362868"/>
                </a:lnTo>
                <a:lnTo>
                  <a:pt x="229123" y="360931"/>
                </a:lnTo>
                <a:lnTo>
                  <a:pt x="214770" y="352708"/>
                </a:lnTo>
                <a:lnTo>
                  <a:pt x="204346" y="339722"/>
                </a:lnTo>
                <a:lnTo>
                  <a:pt x="199388" y="323498"/>
                </a:lnTo>
                <a:lnTo>
                  <a:pt x="199605" y="321212"/>
                </a:lnTo>
                <a:lnTo>
                  <a:pt x="131951" y="321212"/>
                </a:lnTo>
                <a:lnTo>
                  <a:pt x="88374" y="299084"/>
                </a:lnTo>
                <a:lnTo>
                  <a:pt x="83167" y="280881"/>
                </a:lnTo>
                <a:lnTo>
                  <a:pt x="84994" y="265187"/>
                </a:lnTo>
                <a:lnTo>
                  <a:pt x="93231" y="250901"/>
                </a:lnTo>
                <a:lnTo>
                  <a:pt x="106255" y="240497"/>
                </a:lnTo>
                <a:lnTo>
                  <a:pt x="122553" y="235487"/>
                </a:lnTo>
                <a:lnTo>
                  <a:pt x="404542" y="235487"/>
                </a:lnTo>
                <a:lnTo>
                  <a:pt x="391666" y="228597"/>
                </a:lnTo>
                <a:lnTo>
                  <a:pt x="381204" y="215718"/>
                </a:lnTo>
                <a:lnTo>
                  <a:pt x="376172" y="198530"/>
                </a:lnTo>
                <a:lnTo>
                  <a:pt x="377753" y="181857"/>
                </a:lnTo>
                <a:lnTo>
                  <a:pt x="378726" y="179988"/>
                </a:lnTo>
                <a:lnTo>
                  <a:pt x="80770" y="179988"/>
                </a:lnTo>
                <a:lnTo>
                  <a:pt x="64325" y="178464"/>
                </a:lnTo>
                <a:lnTo>
                  <a:pt x="50750" y="171320"/>
                </a:lnTo>
                <a:lnTo>
                  <a:pt x="41104" y="159842"/>
                </a:lnTo>
                <a:lnTo>
                  <a:pt x="36447" y="145317"/>
                </a:lnTo>
                <a:lnTo>
                  <a:pt x="37992" y="128590"/>
                </a:lnTo>
                <a:lnTo>
                  <a:pt x="45194" y="114281"/>
                </a:lnTo>
                <a:lnTo>
                  <a:pt x="56753" y="103901"/>
                </a:lnTo>
                <a:lnTo>
                  <a:pt x="71372" y="98962"/>
                </a:lnTo>
                <a:lnTo>
                  <a:pt x="136523" y="98962"/>
                </a:lnTo>
                <a:lnTo>
                  <a:pt x="118764" y="87260"/>
                </a:lnTo>
                <a:lnTo>
                  <a:pt x="99042" y="78404"/>
                </a:lnTo>
                <a:lnTo>
                  <a:pt x="75390" y="75191"/>
                </a:lnTo>
                <a:close/>
              </a:path>
              <a:path w="497204" h="389255">
                <a:moveTo>
                  <a:pt x="314804" y="277270"/>
                </a:moveTo>
                <a:lnTo>
                  <a:pt x="236599" y="277270"/>
                </a:lnTo>
                <a:lnTo>
                  <a:pt x="254722" y="278776"/>
                </a:lnTo>
                <a:lnTo>
                  <a:pt x="269761" y="286176"/>
                </a:lnTo>
                <a:lnTo>
                  <a:pt x="280443" y="298362"/>
                </a:lnTo>
                <a:lnTo>
                  <a:pt x="285489" y="314214"/>
                </a:lnTo>
                <a:lnTo>
                  <a:pt x="283553" y="332275"/>
                </a:lnTo>
                <a:lnTo>
                  <a:pt x="275302" y="347263"/>
                </a:lnTo>
                <a:lnTo>
                  <a:pt x="262241" y="357893"/>
                </a:lnTo>
                <a:lnTo>
                  <a:pt x="245870" y="362868"/>
                </a:lnTo>
                <a:lnTo>
                  <a:pt x="363126" y="362868"/>
                </a:lnTo>
                <a:lnTo>
                  <a:pt x="364740" y="362274"/>
                </a:lnTo>
                <a:lnTo>
                  <a:pt x="405382" y="338904"/>
                </a:lnTo>
                <a:lnTo>
                  <a:pt x="415425" y="330483"/>
                </a:lnTo>
                <a:lnTo>
                  <a:pt x="359916" y="330483"/>
                </a:lnTo>
                <a:lnTo>
                  <a:pt x="343169" y="328921"/>
                </a:lnTo>
                <a:lnTo>
                  <a:pt x="328816" y="321513"/>
                </a:lnTo>
                <a:lnTo>
                  <a:pt x="318392" y="309319"/>
                </a:lnTo>
                <a:lnTo>
                  <a:pt x="313434" y="293399"/>
                </a:lnTo>
                <a:lnTo>
                  <a:pt x="314804" y="277270"/>
                </a:lnTo>
                <a:close/>
              </a:path>
              <a:path w="497204" h="389255">
                <a:moveTo>
                  <a:pt x="483760" y="244758"/>
                </a:moveTo>
                <a:lnTo>
                  <a:pt x="350645" y="244758"/>
                </a:lnTo>
                <a:lnTo>
                  <a:pt x="367750" y="246695"/>
                </a:lnTo>
                <a:lnTo>
                  <a:pt x="382903" y="254918"/>
                </a:lnTo>
                <a:lnTo>
                  <a:pt x="394150" y="267904"/>
                </a:lnTo>
                <a:lnTo>
                  <a:pt x="399540" y="284128"/>
                </a:lnTo>
                <a:lnTo>
                  <a:pt x="397581" y="300854"/>
                </a:lnTo>
                <a:lnTo>
                  <a:pt x="389300" y="315163"/>
                </a:lnTo>
                <a:lnTo>
                  <a:pt x="376233" y="325544"/>
                </a:lnTo>
                <a:lnTo>
                  <a:pt x="359916" y="330483"/>
                </a:lnTo>
                <a:lnTo>
                  <a:pt x="415425" y="330483"/>
                </a:lnTo>
                <a:lnTo>
                  <a:pt x="439941" y="309925"/>
                </a:lnTo>
                <a:lnTo>
                  <a:pt x="467411" y="276284"/>
                </a:lnTo>
                <a:lnTo>
                  <a:pt x="483760" y="244758"/>
                </a:lnTo>
                <a:close/>
              </a:path>
              <a:path w="497204" h="389255">
                <a:moveTo>
                  <a:pt x="404542" y="235487"/>
                </a:moveTo>
                <a:lnTo>
                  <a:pt x="122553" y="235487"/>
                </a:lnTo>
                <a:lnTo>
                  <a:pt x="139354" y="237102"/>
                </a:lnTo>
                <a:lnTo>
                  <a:pt x="153715" y="244790"/>
                </a:lnTo>
                <a:lnTo>
                  <a:pt x="164147" y="257668"/>
                </a:lnTo>
                <a:lnTo>
                  <a:pt x="169162" y="274857"/>
                </a:lnTo>
                <a:lnTo>
                  <a:pt x="167580" y="291583"/>
                </a:lnTo>
                <a:lnTo>
                  <a:pt x="160129" y="305892"/>
                </a:lnTo>
                <a:lnTo>
                  <a:pt x="147891" y="316273"/>
                </a:lnTo>
                <a:lnTo>
                  <a:pt x="131951" y="321212"/>
                </a:lnTo>
                <a:lnTo>
                  <a:pt x="199605" y="321212"/>
                </a:lnTo>
                <a:lnTo>
                  <a:pt x="200969" y="306845"/>
                </a:lnTo>
                <a:lnTo>
                  <a:pt x="208420" y="292573"/>
                </a:lnTo>
                <a:lnTo>
                  <a:pt x="220658" y="282207"/>
                </a:lnTo>
                <a:lnTo>
                  <a:pt x="236599" y="277270"/>
                </a:lnTo>
                <a:lnTo>
                  <a:pt x="314804" y="277270"/>
                </a:lnTo>
                <a:lnTo>
                  <a:pt x="314961" y="275422"/>
                </a:lnTo>
                <a:lnTo>
                  <a:pt x="322419" y="260458"/>
                </a:lnTo>
                <a:lnTo>
                  <a:pt x="334686" y="249804"/>
                </a:lnTo>
                <a:lnTo>
                  <a:pt x="350645" y="244758"/>
                </a:lnTo>
                <a:lnTo>
                  <a:pt x="483760" y="244758"/>
                </a:lnTo>
                <a:lnTo>
                  <a:pt x="486783" y="238930"/>
                </a:lnTo>
                <a:lnTo>
                  <a:pt x="487046" y="237900"/>
                </a:lnTo>
                <a:lnTo>
                  <a:pt x="422781" y="237900"/>
                </a:lnTo>
                <a:lnTo>
                  <a:pt x="406032" y="236284"/>
                </a:lnTo>
                <a:lnTo>
                  <a:pt x="404542" y="235487"/>
                </a:lnTo>
                <a:close/>
              </a:path>
              <a:path w="497204" h="389255">
                <a:moveTo>
                  <a:pt x="496104" y="152175"/>
                </a:moveTo>
                <a:lnTo>
                  <a:pt x="413383" y="152175"/>
                </a:lnTo>
                <a:lnTo>
                  <a:pt x="431524" y="153790"/>
                </a:lnTo>
                <a:lnTo>
                  <a:pt x="446593" y="161478"/>
                </a:lnTo>
                <a:lnTo>
                  <a:pt x="457281" y="174356"/>
                </a:lnTo>
                <a:lnTo>
                  <a:pt x="462278" y="191545"/>
                </a:lnTo>
                <a:lnTo>
                  <a:pt x="460714" y="208200"/>
                </a:lnTo>
                <a:lnTo>
                  <a:pt x="453007" y="222485"/>
                </a:lnTo>
                <a:lnTo>
                  <a:pt x="440060" y="232889"/>
                </a:lnTo>
                <a:lnTo>
                  <a:pt x="422781" y="237900"/>
                </a:lnTo>
                <a:lnTo>
                  <a:pt x="487046" y="237900"/>
                </a:lnTo>
                <a:lnTo>
                  <a:pt x="497049" y="198810"/>
                </a:lnTo>
                <a:lnTo>
                  <a:pt x="497203" y="156874"/>
                </a:lnTo>
                <a:lnTo>
                  <a:pt x="496104" y="152175"/>
                </a:lnTo>
                <a:close/>
              </a:path>
              <a:path w="497204" h="389255">
                <a:moveTo>
                  <a:pt x="299527" y="0"/>
                </a:moveTo>
                <a:lnTo>
                  <a:pt x="243584" y="6379"/>
                </a:lnTo>
                <a:lnTo>
                  <a:pt x="205263" y="27346"/>
                </a:lnTo>
                <a:lnTo>
                  <a:pt x="176099" y="61338"/>
                </a:lnTo>
                <a:lnTo>
                  <a:pt x="153912" y="90996"/>
                </a:lnTo>
                <a:lnTo>
                  <a:pt x="136523" y="98962"/>
                </a:lnTo>
                <a:lnTo>
                  <a:pt x="71372" y="98962"/>
                </a:lnTo>
                <a:lnTo>
                  <a:pt x="88120" y="100523"/>
                </a:lnTo>
                <a:lnTo>
                  <a:pt x="102487" y="107931"/>
                </a:lnTo>
                <a:lnTo>
                  <a:pt x="112948" y="120125"/>
                </a:lnTo>
                <a:lnTo>
                  <a:pt x="117981" y="136046"/>
                </a:lnTo>
                <a:lnTo>
                  <a:pt x="116399" y="152341"/>
                </a:lnTo>
                <a:lnTo>
                  <a:pt x="108948" y="165827"/>
                </a:lnTo>
                <a:lnTo>
                  <a:pt x="96710" y="175408"/>
                </a:lnTo>
                <a:lnTo>
                  <a:pt x="80770" y="179988"/>
                </a:lnTo>
                <a:lnTo>
                  <a:pt x="378726" y="179988"/>
                </a:lnTo>
                <a:lnTo>
                  <a:pt x="385204" y="167542"/>
                </a:lnTo>
                <a:lnTo>
                  <a:pt x="397442" y="157132"/>
                </a:lnTo>
                <a:lnTo>
                  <a:pt x="413383" y="152175"/>
                </a:lnTo>
                <a:lnTo>
                  <a:pt x="496104" y="152175"/>
                </a:lnTo>
                <a:lnTo>
                  <a:pt x="492870" y="138332"/>
                </a:lnTo>
                <a:lnTo>
                  <a:pt x="243584" y="138332"/>
                </a:lnTo>
                <a:lnTo>
                  <a:pt x="225460" y="136716"/>
                </a:lnTo>
                <a:lnTo>
                  <a:pt x="210421" y="129029"/>
                </a:lnTo>
                <a:lnTo>
                  <a:pt x="199739" y="116150"/>
                </a:lnTo>
                <a:lnTo>
                  <a:pt x="194689" y="98962"/>
                </a:lnTo>
                <a:lnTo>
                  <a:pt x="196647" y="82307"/>
                </a:lnTo>
                <a:lnTo>
                  <a:pt x="204928" y="68021"/>
                </a:lnTo>
                <a:lnTo>
                  <a:pt x="217995" y="57617"/>
                </a:lnTo>
                <a:lnTo>
                  <a:pt x="234313" y="52607"/>
                </a:lnTo>
                <a:lnTo>
                  <a:pt x="354658" y="52607"/>
                </a:lnTo>
                <a:lnTo>
                  <a:pt x="362202" y="50321"/>
                </a:lnTo>
                <a:lnTo>
                  <a:pt x="443837" y="50321"/>
                </a:lnTo>
                <a:lnTo>
                  <a:pt x="434984" y="41217"/>
                </a:lnTo>
                <a:lnTo>
                  <a:pt x="396402" y="18185"/>
                </a:lnTo>
                <a:lnTo>
                  <a:pt x="350858" y="4190"/>
                </a:lnTo>
                <a:lnTo>
                  <a:pt x="299527" y="0"/>
                </a:lnTo>
                <a:close/>
              </a:path>
              <a:path w="497204" h="389255">
                <a:moveTo>
                  <a:pt x="354658" y="52607"/>
                </a:moveTo>
                <a:lnTo>
                  <a:pt x="234313" y="52607"/>
                </a:lnTo>
                <a:lnTo>
                  <a:pt x="251059" y="54222"/>
                </a:lnTo>
                <a:lnTo>
                  <a:pt x="265412" y="61910"/>
                </a:lnTo>
                <a:lnTo>
                  <a:pt x="275836" y="74788"/>
                </a:lnTo>
                <a:lnTo>
                  <a:pt x="280795" y="91977"/>
                </a:lnTo>
                <a:lnTo>
                  <a:pt x="279213" y="108703"/>
                </a:lnTo>
                <a:lnTo>
                  <a:pt x="271762" y="123012"/>
                </a:lnTo>
                <a:lnTo>
                  <a:pt x="259524" y="133393"/>
                </a:lnTo>
                <a:lnTo>
                  <a:pt x="243584" y="138332"/>
                </a:lnTo>
                <a:lnTo>
                  <a:pt x="492870" y="138332"/>
                </a:lnTo>
                <a:lnTo>
                  <a:pt x="492335" y="136046"/>
                </a:lnTo>
                <a:lnTo>
                  <a:pt x="371600" y="136046"/>
                </a:lnTo>
                <a:lnTo>
                  <a:pt x="354423" y="134109"/>
                </a:lnTo>
                <a:lnTo>
                  <a:pt x="339246" y="125886"/>
                </a:lnTo>
                <a:lnTo>
                  <a:pt x="328023" y="112900"/>
                </a:lnTo>
                <a:lnTo>
                  <a:pt x="322705" y="96676"/>
                </a:lnTo>
                <a:lnTo>
                  <a:pt x="324643" y="79949"/>
                </a:lnTo>
                <a:lnTo>
                  <a:pt x="332880" y="65640"/>
                </a:lnTo>
                <a:lnTo>
                  <a:pt x="345904" y="55260"/>
                </a:lnTo>
                <a:lnTo>
                  <a:pt x="354658" y="52607"/>
                </a:lnTo>
                <a:close/>
              </a:path>
              <a:path w="497204" h="389255">
                <a:moveTo>
                  <a:pt x="443837" y="50321"/>
                </a:moveTo>
                <a:lnTo>
                  <a:pt x="362202" y="50321"/>
                </a:lnTo>
                <a:lnTo>
                  <a:pt x="379021" y="50918"/>
                </a:lnTo>
                <a:lnTo>
                  <a:pt x="393412" y="58433"/>
                </a:lnTo>
                <a:lnTo>
                  <a:pt x="403850" y="71163"/>
                </a:lnTo>
                <a:lnTo>
                  <a:pt x="408811" y="87405"/>
                </a:lnTo>
                <a:lnTo>
                  <a:pt x="407229" y="104095"/>
                </a:lnTo>
                <a:lnTo>
                  <a:pt x="399778" y="118631"/>
                </a:lnTo>
                <a:lnTo>
                  <a:pt x="387540" y="129714"/>
                </a:lnTo>
                <a:lnTo>
                  <a:pt x="371600" y="136046"/>
                </a:lnTo>
                <a:lnTo>
                  <a:pt x="492335" y="136046"/>
                </a:lnTo>
                <a:lnTo>
                  <a:pt x="486559" y="111328"/>
                </a:lnTo>
                <a:lnTo>
                  <a:pt x="465428" y="72521"/>
                </a:lnTo>
                <a:lnTo>
                  <a:pt x="443837" y="50321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17102328" y="5050534"/>
            <a:ext cx="814068" cy="881380"/>
          </a:xfrm>
          <a:custGeom>
            <a:avLst/>
            <a:gdLst/>
            <a:ahLst/>
            <a:cxnLst/>
            <a:rect l="l" t="t" r="r" b="b"/>
            <a:pathLst>
              <a:path w="407034" h="440689">
                <a:moveTo>
                  <a:pt x="390778" y="0"/>
                </a:moveTo>
                <a:lnTo>
                  <a:pt x="16128" y="0"/>
                </a:lnTo>
                <a:lnTo>
                  <a:pt x="9751" y="28618"/>
                </a:lnTo>
                <a:lnTo>
                  <a:pt x="4635" y="58547"/>
                </a:lnTo>
                <a:lnTo>
                  <a:pt x="1234" y="89332"/>
                </a:lnTo>
                <a:lnTo>
                  <a:pt x="0" y="120523"/>
                </a:lnTo>
                <a:lnTo>
                  <a:pt x="3322" y="177887"/>
                </a:lnTo>
                <a:lnTo>
                  <a:pt x="12886" y="231935"/>
                </a:lnTo>
                <a:lnTo>
                  <a:pt x="28081" y="281751"/>
                </a:lnTo>
                <a:lnTo>
                  <a:pt x="48299" y="326419"/>
                </a:lnTo>
                <a:lnTo>
                  <a:pt x="72933" y="365020"/>
                </a:lnTo>
                <a:lnTo>
                  <a:pt x="101374" y="396639"/>
                </a:lnTo>
                <a:lnTo>
                  <a:pt x="133013" y="420359"/>
                </a:lnTo>
                <a:lnTo>
                  <a:pt x="203453" y="440436"/>
                </a:lnTo>
                <a:lnTo>
                  <a:pt x="239665" y="435264"/>
                </a:lnTo>
                <a:lnTo>
                  <a:pt x="305533" y="396639"/>
                </a:lnTo>
                <a:lnTo>
                  <a:pt x="333974" y="365020"/>
                </a:lnTo>
                <a:lnTo>
                  <a:pt x="203453" y="356997"/>
                </a:lnTo>
                <a:lnTo>
                  <a:pt x="168788" y="350871"/>
                </a:lnTo>
                <a:lnTo>
                  <a:pt x="139303" y="334089"/>
                </a:lnTo>
                <a:lnTo>
                  <a:pt x="117603" y="309044"/>
                </a:lnTo>
                <a:lnTo>
                  <a:pt x="106299" y="278130"/>
                </a:lnTo>
                <a:lnTo>
                  <a:pt x="379931" y="278130"/>
                </a:lnTo>
                <a:lnTo>
                  <a:pt x="394021" y="231935"/>
                </a:lnTo>
                <a:lnTo>
                  <a:pt x="403585" y="177887"/>
                </a:lnTo>
                <a:lnTo>
                  <a:pt x="404222" y="166878"/>
                </a:lnTo>
                <a:lnTo>
                  <a:pt x="124840" y="166878"/>
                </a:lnTo>
                <a:lnTo>
                  <a:pt x="106902" y="163224"/>
                </a:lnTo>
                <a:lnTo>
                  <a:pt x="92201" y="153273"/>
                </a:lnTo>
                <a:lnTo>
                  <a:pt x="82264" y="138535"/>
                </a:lnTo>
                <a:lnTo>
                  <a:pt x="78612" y="120523"/>
                </a:lnTo>
                <a:lnTo>
                  <a:pt x="82264" y="102510"/>
                </a:lnTo>
                <a:lnTo>
                  <a:pt x="92201" y="87772"/>
                </a:lnTo>
                <a:lnTo>
                  <a:pt x="106902" y="77821"/>
                </a:lnTo>
                <a:lnTo>
                  <a:pt x="124840" y="74168"/>
                </a:lnTo>
                <a:lnTo>
                  <a:pt x="403998" y="74168"/>
                </a:lnTo>
                <a:lnTo>
                  <a:pt x="402272" y="58547"/>
                </a:lnTo>
                <a:lnTo>
                  <a:pt x="397156" y="28618"/>
                </a:lnTo>
                <a:lnTo>
                  <a:pt x="390778" y="0"/>
                </a:lnTo>
                <a:close/>
              </a:path>
              <a:path w="407034" h="440689">
                <a:moveTo>
                  <a:pt x="379931" y="278130"/>
                </a:moveTo>
                <a:lnTo>
                  <a:pt x="300608" y="278130"/>
                </a:lnTo>
                <a:lnTo>
                  <a:pt x="289304" y="309044"/>
                </a:lnTo>
                <a:lnTo>
                  <a:pt x="267604" y="334089"/>
                </a:lnTo>
                <a:lnTo>
                  <a:pt x="238119" y="350871"/>
                </a:lnTo>
                <a:lnTo>
                  <a:pt x="203453" y="356997"/>
                </a:lnTo>
                <a:lnTo>
                  <a:pt x="339094" y="356997"/>
                </a:lnTo>
                <a:lnTo>
                  <a:pt x="358608" y="326419"/>
                </a:lnTo>
                <a:lnTo>
                  <a:pt x="378826" y="281751"/>
                </a:lnTo>
                <a:lnTo>
                  <a:pt x="379931" y="278130"/>
                </a:lnTo>
                <a:close/>
              </a:path>
              <a:path w="407034" h="440689">
                <a:moveTo>
                  <a:pt x="300608" y="278130"/>
                </a:moveTo>
                <a:lnTo>
                  <a:pt x="106299" y="278130"/>
                </a:lnTo>
                <a:lnTo>
                  <a:pt x="125712" y="297106"/>
                </a:lnTo>
                <a:lnTo>
                  <a:pt x="148828" y="311737"/>
                </a:lnTo>
                <a:lnTo>
                  <a:pt x="174968" y="321153"/>
                </a:lnTo>
                <a:lnTo>
                  <a:pt x="203453" y="324485"/>
                </a:lnTo>
                <a:lnTo>
                  <a:pt x="231939" y="321153"/>
                </a:lnTo>
                <a:lnTo>
                  <a:pt x="258079" y="311737"/>
                </a:lnTo>
                <a:lnTo>
                  <a:pt x="281195" y="297106"/>
                </a:lnTo>
                <a:lnTo>
                  <a:pt x="300608" y="278130"/>
                </a:lnTo>
                <a:close/>
              </a:path>
              <a:path w="407034" h="440689">
                <a:moveTo>
                  <a:pt x="286638" y="74168"/>
                </a:moveTo>
                <a:lnTo>
                  <a:pt x="124840" y="74168"/>
                </a:lnTo>
                <a:lnTo>
                  <a:pt x="142779" y="77821"/>
                </a:lnTo>
                <a:lnTo>
                  <a:pt x="157479" y="87772"/>
                </a:lnTo>
                <a:lnTo>
                  <a:pt x="167417" y="102510"/>
                </a:lnTo>
                <a:lnTo>
                  <a:pt x="171068" y="120523"/>
                </a:lnTo>
                <a:lnTo>
                  <a:pt x="167417" y="138535"/>
                </a:lnTo>
                <a:lnTo>
                  <a:pt x="157479" y="153273"/>
                </a:lnTo>
                <a:lnTo>
                  <a:pt x="142779" y="163224"/>
                </a:lnTo>
                <a:lnTo>
                  <a:pt x="124840" y="166878"/>
                </a:lnTo>
                <a:lnTo>
                  <a:pt x="286638" y="166878"/>
                </a:lnTo>
                <a:lnTo>
                  <a:pt x="268700" y="163224"/>
                </a:lnTo>
                <a:lnTo>
                  <a:pt x="253999" y="153273"/>
                </a:lnTo>
                <a:lnTo>
                  <a:pt x="244062" y="138535"/>
                </a:lnTo>
                <a:lnTo>
                  <a:pt x="240410" y="120523"/>
                </a:lnTo>
                <a:lnTo>
                  <a:pt x="244062" y="102510"/>
                </a:lnTo>
                <a:lnTo>
                  <a:pt x="254000" y="87772"/>
                </a:lnTo>
                <a:lnTo>
                  <a:pt x="268700" y="77821"/>
                </a:lnTo>
                <a:lnTo>
                  <a:pt x="286638" y="74168"/>
                </a:lnTo>
                <a:close/>
              </a:path>
              <a:path w="407034" h="440689">
                <a:moveTo>
                  <a:pt x="403998" y="74168"/>
                </a:moveTo>
                <a:lnTo>
                  <a:pt x="286638" y="74168"/>
                </a:lnTo>
                <a:lnTo>
                  <a:pt x="304631" y="77821"/>
                </a:lnTo>
                <a:lnTo>
                  <a:pt x="319325" y="87772"/>
                </a:lnTo>
                <a:lnTo>
                  <a:pt x="329233" y="102510"/>
                </a:lnTo>
                <a:lnTo>
                  <a:pt x="332866" y="120523"/>
                </a:lnTo>
                <a:lnTo>
                  <a:pt x="329233" y="138535"/>
                </a:lnTo>
                <a:lnTo>
                  <a:pt x="319325" y="153273"/>
                </a:lnTo>
                <a:lnTo>
                  <a:pt x="304631" y="163224"/>
                </a:lnTo>
                <a:lnTo>
                  <a:pt x="286638" y="166878"/>
                </a:lnTo>
                <a:lnTo>
                  <a:pt x="404222" y="166878"/>
                </a:lnTo>
                <a:lnTo>
                  <a:pt x="406907" y="120523"/>
                </a:lnTo>
                <a:lnTo>
                  <a:pt x="405673" y="89332"/>
                </a:lnTo>
                <a:lnTo>
                  <a:pt x="403998" y="74168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5" name="object 5"/>
          <p:cNvSpPr/>
          <p:nvPr/>
        </p:nvSpPr>
        <p:spPr>
          <a:xfrm>
            <a:off x="17010886" y="7510270"/>
            <a:ext cx="1024890" cy="975360"/>
          </a:xfrm>
          <a:custGeom>
            <a:avLst/>
            <a:gdLst/>
            <a:ahLst/>
            <a:cxnLst/>
            <a:rect l="l" t="t" r="r" b="b"/>
            <a:pathLst>
              <a:path w="512445" h="487679">
                <a:moveTo>
                  <a:pt x="129794" y="106806"/>
                </a:moveTo>
                <a:lnTo>
                  <a:pt x="115824" y="106806"/>
                </a:lnTo>
                <a:lnTo>
                  <a:pt x="70348" y="115800"/>
                </a:lnTo>
                <a:lnTo>
                  <a:pt x="33575" y="140462"/>
                </a:lnTo>
                <a:lnTo>
                  <a:pt x="8971" y="177315"/>
                </a:lnTo>
                <a:lnTo>
                  <a:pt x="0" y="222884"/>
                </a:lnTo>
                <a:lnTo>
                  <a:pt x="3762" y="252876"/>
                </a:lnTo>
                <a:lnTo>
                  <a:pt x="14477" y="279558"/>
                </a:lnTo>
                <a:lnTo>
                  <a:pt x="31289" y="302287"/>
                </a:lnTo>
                <a:lnTo>
                  <a:pt x="53339" y="320420"/>
                </a:lnTo>
                <a:lnTo>
                  <a:pt x="48567" y="332650"/>
                </a:lnTo>
                <a:lnTo>
                  <a:pt x="44878" y="345106"/>
                </a:lnTo>
                <a:lnTo>
                  <a:pt x="42499" y="358014"/>
                </a:lnTo>
                <a:lnTo>
                  <a:pt x="41655" y="371601"/>
                </a:lnTo>
                <a:lnTo>
                  <a:pt x="50647" y="417171"/>
                </a:lnTo>
                <a:lnTo>
                  <a:pt x="75295" y="454025"/>
                </a:lnTo>
                <a:lnTo>
                  <a:pt x="112111" y="478686"/>
                </a:lnTo>
                <a:lnTo>
                  <a:pt x="157606" y="487680"/>
                </a:lnTo>
                <a:lnTo>
                  <a:pt x="187809" y="483862"/>
                </a:lnTo>
                <a:lnTo>
                  <a:pt x="215201" y="472852"/>
                </a:lnTo>
                <a:lnTo>
                  <a:pt x="238688" y="455318"/>
                </a:lnTo>
                <a:lnTo>
                  <a:pt x="257175" y="431926"/>
                </a:lnTo>
                <a:lnTo>
                  <a:pt x="453841" y="431926"/>
                </a:lnTo>
                <a:lnTo>
                  <a:pt x="463704" y="417171"/>
                </a:lnTo>
                <a:lnTo>
                  <a:pt x="468109" y="394843"/>
                </a:lnTo>
                <a:lnTo>
                  <a:pt x="257175" y="394843"/>
                </a:lnTo>
                <a:lnTo>
                  <a:pt x="207000" y="384667"/>
                </a:lnTo>
                <a:lnTo>
                  <a:pt x="166576" y="357060"/>
                </a:lnTo>
                <a:lnTo>
                  <a:pt x="139606" y="316404"/>
                </a:lnTo>
                <a:lnTo>
                  <a:pt x="129794" y="267081"/>
                </a:lnTo>
                <a:lnTo>
                  <a:pt x="139606" y="217703"/>
                </a:lnTo>
                <a:lnTo>
                  <a:pt x="166576" y="177053"/>
                </a:lnTo>
                <a:lnTo>
                  <a:pt x="207000" y="149477"/>
                </a:lnTo>
                <a:lnTo>
                  <a:pt x="257175" y="139319"/>
                </a:lnTo>
                <a:lnTo>
                  <a:pt x="476784" y="139319"/>
                </a:lnTo>
                <a:lnTo>
                  <a:pt x="441715" y="115800"/>
                </a:lnTo>
                <a:lnTo>
                  <a:pt x="407799" y="109093"/>
                </a:lnTo>
                <a:lnTo>
                  <a:pt x="136651" y="109093"/>
                </a:lnTo>
                <a:lnTo>
                  <a:pt x="129794" y="106806"/>
                </a:lnTo>
                <a:close/>
              </a:path>
              <a:path w="512445" h="487679">
                <a:moveTo>
                  <a:pt x="453841" y="431926"/>
                </a:moveTo>
                <a:lnTo>
                  <a:pt x="257175" y="431926"/>
                </a:lnTo>
                <a:lnTo>
                  <a:pt x="275663" y="455318"/>
                </a:lnTo>
                <a:lnTo>
                  <a:pt x="299164" y="472852"/>
                </a:lnTo>
                <a:lnTo>
                  <a:pt x="326594" y="483862"/>
                </a:lnTo>
                <a:lnTo>
                  <a:pt x="356870" y="487680"/>
                </a:lnTo>
                <a:lnTo>
                  <a:pt x="402292" y="478686"/>
                </a:lnTo>
                <a:lnTo>
                  <a:pt x="439070" y="454025"/>
                </a:lnTo>
                <a:lnTo>
                  <a:pt x="453841" y="431926"/>
                </a:lnTo>
                <a:close/>
              </a:path>
              <a:path w="512445" h="487679">
                <a:moveTo>
                  <a:pt x="476784" y="139319"/>
                </a:moveTo>
                <a:lnTo>
                  <a:pt x="257175" y="139319"/>
                </a:lnTo>
                <a:lnTo>
                  <a:pt x="306028" y="149477"/>
                </a:lnTo>
                <a:lnTo>
                  <a:pt x="345773" y="177053"/>
                </a:lnTo>
                <a:lnTo>
                  <a:pt x="372492" y="217703"/>
                </a:lnTo>
                <a:lnTo>
                  <a:pt x="382270" y="267081"/>
                </a:lnTo>
                <a:lnTo>
                  <a:pt x="372492" y="316404"/>
                </a:lnTo>
                <a:lnTo>
                  <a:pt x="345773" y="357060"/>
                </a:lnTo>
                <a:lnTo>
                  <a:pt x="306028" y="384667"/>
                </a:lnTo>
                <a:lnTo>
                  <a:pt x="257175" y="394843"/>
                </a:lnTo>
                <a:lnTo>
                  <a:pt x="468109" y="394843"/>
                </a:lnTo>
                <a:lnTo>
                  <a:pt x="472694" y="371601"/>
                </a:lnTo>
                <a:lnTo>
                  <a:pt x="471852" y="358014"/>
                </a:lnTo>
                <a:lnTo>
                  <a:pt x="469487" y="345106"/>
                </a:lnTo>
                <a:lnTo>
                  <a:pt x="465836" y="332650"/>
                </a:lnTo>
                <a:lnTo>
                  <a:pt x="461136" y="320420"/>
                </a:lnTo>
                <a:lnTo>
                  <a:pt x="481792" y="301948"/>
                </a:lnTo>
                <a:lnTo>
                  <a:pt x="497887" y="278653"/>
                </a:lnTo>
                <a:lnTo>
                  <a:pt x="508339" y="251858"/>
                </a:lnTo>
                <a:lnTo>
                  <a:pt x="512063" y="222884"/>
                </a:lnTo>
                <a:lnTo>
                  <a:pt x="503092" y="177315"/>
                </a:lnTo>
                <a:lnTo>
                  <a:pt x="478488" y="140462"/>
                </a:lnTo>
                <a:lnTo>
                  <a:pt x="476784" y="139319"/>
                </a:lnTo>
                <a:close/>
              </a:path>
              <a:path w="512445" h="487679">
                <a:moveTo>
                  <a:pt x="254888" y="192786"/>
                </a:moveTo>
                <a:lnTo>
                  <a:pt x="227048" y="198483"/>
                </a:lnTo>
                <a:lnTo>
                  <a:pt x="204184" y="213979"/>
                </a:lnTo>
                <a:lnTo>
                  <a:pt x="188702" y="236880"/>
                </a:lnTo>
                <a:lnTo>
                  <a:pt x="183006" y="264794"/>
                </a:lnTo>
                <a:lnTo>
                  <a:pt x="188702" y="292635"/>
                </a:lnTo>
                <a:lnTo>
                  <a:pt x="204184" y="315499"/>
                </a:lnTo>
                <a:lnTo>
                  <a:pt x="227048" y="330981"/>
                </a:lnTo>
                <a:lnTo>
                  <a:pt x="254888" y="336676"/>
                </a:lnTo>
                <a:lnTo>
                  <a:pt x="282709" y="330981"/>
                </a:lnTo>
                <a:lnTo>
                  <a:pt x="305530" y="315499"/>
                </a:lnTo>
                <a:lnTo>
                  <a:pt x="320968" y="292635"/>
                </a:lnTo>
                <a:lnTo>
                  <a:pt x="326644" y="264794"/>
                </a:lnTo>
                <a:lnTo>
                  <a:pt x="320968" y="236880"/>
                </a:lnTo>
                <a:lnTo>
                  <a:pt x="305530" y="213979"/>
                </a:lnTo>
                <a:lnTo>
                  <a:pt x="282709" y="198483"/>
                </a:lnTo>
                <a:lnTo>
                  <a:pt x="254888" y="192786"/>
                </a:lnTo>
                <a:close/>
              </a:path>
              <a:path w="512445" h="487679">
                <a:moveTo>
                  <a:pt x="252602" y="0"/>
                </a:moveTo>
                <a:lnTo>
                  <a:pt x="208410" y="8562"/>
                </a:lnTo>
                <a:lnTo>
                  <a:pt x="172053" y="31924"/>
                </a:lnTo>
                <a:lnTo>
                  <a:pt x="146982" y="66597"/>
                </a:lnTo>
                <a:lnTo>
                  <a:pt x="136651" y="109093"/>
                </a:lnTo>
                <a:lnTo>
                  <a:pt x="368426" y="109093"/>
                </a:lnTo>
                <a:lnTo>
                  <a:pt x="356812" y="66597"/>
                </a:lnTo>
                <a:lnTo>
                  <a:pt x="331327" y="31924"/>
                </a:lnTo>
                <a:lnTo>
                  <a:pt x="295435" y="8562"/>
                </a:lnTo>
                <a:lnTo>
                  <a:pt x="252602" y="0"/>
                </a:lnTo>
                <a:close/>
              </a:path>
              <a:path w="512445" h="487679">
                <a:moveTo>
                  <a:pt x="396239" y="106806"/>
                </a:moveTo>
                <a:lnTo>
                  <a:pt x="389286" y="106842"/>
                </a:lnTo>
                <a:lnTo>
                  <a:pt x="382333" y="107092"/>
                </a:lnTo>
                <a:lnTo>
                  <a:pt x="375380" y="107771"/>
                </a:lnTo>
                <a:lnTo>
                  <a:pt x="368426" y="109093"/>
                </a:lnTo>
                <a:lnTo>
                  <a:pt x="407799" y="109093"/>
                </a:lnTo>
                <a:lnTo>
                  <a:pt x="396239" y="106806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15976052" y="10155934"/>
            <a:ext cx="638810" cy="777240"/>
          </a:xfrm>
          <a:custGeom>
            <a:avLst/>
            <a:gdLst/>
            <a:ahLst/>
            <a:cxnLst/>
            <a:rect l="l" t="t" r="r" b="b"/>
            <a:pathLst>
              <a:path w="319404" h="388620">
                <a:moveTo>
                  <a:pt x="147339" y="48894"/>
                </a:moveTo>
                <a:lnTo>
                  <a:pt x="114700" y="48894"/>
                </a:lnTo>
                <a:lnTo>
                  <a:pt x="114700" y="337438"/>
                </a:lnTo>
                <a:lnTo>
                  <a:pt x="112414" y="339724"/>
                </a:lnTo>
                <a:lnTo>
                  <a:pt x="112414" y="342137"/>
                </a:lnTo>
                <a:lnTo>
                  <a:pt x="120586" y="360170"/>
                </a:lnTo>
                <a:lnTo>
                  <a:pt x="142926" y="374951"/>
                </a:lnTo>
                <a:lnTo>
                  <a:pt x="176172" y="384946"/>
                </a:lnTo>
                <a:lnTo>
                  <a:pt x="217062" y="388619"/>
                </a:lnTo>
                <a:lnTo>
                  <a:pt x="256557" y="384946"/>
                </a:lnTo>
                <a:lnTo>
                  <a:pt x="289087" y="374951"/>
                </a:lnTo>
                <a:lnTo>
                  <a:pt x="311163" y="360170"/>
                </a:lnTo>
                <a:lnTo>
                  <a:pt x="319297" y="342137"/>
                </a:lnTo>
                <a:lnTo>
                  <a:pt x="311163" y="322710"/>
                </a:lnTo>
                <a:lnTo>
                  <a:pt x="289087" y="307212"/>
                </a:lnTo>
                <a:lnTo>
                  <a:pt x="281436" y="304799"/>
                </a:lnTo>
                <a:lnTo>
                  <a:pt x="147339" y="304799"/>
                </a:lnTo>
                <a:lnTo>
                  <a:pt x="147339" y="48894"/>
                </a:lnTo>
                <a:close/>
              </a:path>
              <a:path w="319404" h="388620">
                <a:moveTo>
                  <a:pt x="217062" y="293242"/>
                </a:moveTo>
                <a:lnTo>
                  <a:pt x="197953" y="294066"/>
                </a:lnTo>
                <a:lnTo>
                  <a:pt x="179534" y="296402"/>
                </a:lnTo>
                <a:lnTo>
                  <a:pt x="162448" y="300047"/>
                </a:lnTo>
                <a:lnTo>
                  <a:pt x="147339" y="304799"/>
                </a:lnTo>
                <a:lnTo>
                  <a:pt x="281436" y="304799"/>
                </a:lnTo>
                <a:lnTo>
                  <a:pt x="256557" y="296953"/>
                </a:lnTo>
                <a:lnTo>
                  <a:pt x="217062" y="293242"/>
                </a:lnTo>
                <a:close/>
              </a:path>
              <a:path w="319404" h="388620">
                <a:moveTo>
                  <a:pt x="131083" y="0"/>
                </a:moveTo>
                <a:lnTo>
                  <a:pt x="124098" y="0"/>
                </a:lnTo>
                <a:lnTo>
                  <a:pt x="119399" y="4698"/>
                </a:lnTo>
                <a:lnTo>
                  <a:pt x="7893" y="72135"/>
                </a:lnTo>
                <a:lnTo>
                  <a:pt x="3230" y="76767"/>
                </a:lnTo>
                <a:lnTo>
                  <a:pt x="305" y="82899"/>
                </a:lnTo>
                <a:lnTo>
                  <a:pt x="0" y="89459"/>
                </a:lnTo>
                <a:lnTo>
                  <a:pt x="3194" y="95376"/>
                </a:lnTo>
                <a:lnTo>
                  <a:pt x="5480" y="102361"/>
                </a:lnTo>
                <a:lnTo>
                  <a:pt x="10179" y="104774"/>
                </a:lnTo>
                <a:lnTo>
                  <a:pt x="24149" y="104774"/>
                </a:lnTo>
                <a:lnTo>
                  <a:pt x="26435" y="102361"/>
                </a:lnTo>
                <a:lnTo>
                  <a:pt x="114700" y="48894"/>
                </a:lnTo>
                <a:lnTo>
                  <a:pt x="147339" y="48894"/>
                </a:lnTo>
                <a:lnTo>
                  <a:pt x="147339" y="13969"/>
                </a:lnTo>
                <a:lnTo>
                  <a:pt x="144926" y="6984"/>
                </a:lnTo>
                <a:lnTo>
                  <a:pt x="137941" y="4698"/>
                </a:lnTo>
                <a:lnTo>
                  <a:pt x="131083" y="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7" name="object 7"/>
          <p:cNvSpPr/>
          <p:nvPr/>
        </p:nvSpPr>
        <p:spPr>
          <a:xfrm>
            <a:off x="16342142" y="9912094"/>
            <a:ext cx="647700" cy="774700"/>
          </a:xfrm>
          <a:custGeom>
            <a:avLst/>
            <a:gdLst/>
            <a:ahLst/>
            <a:cxnLst/>
            <a:rect l="l" t="t" r="r" b="b"/>
            <a:pathLst>
              <a:path w="323850" h="387350">
                <a:moveTo>
                  <a:pt x="152509" y="141350"/>
                </a:moveTo>
                <a:lnTo>
                  <a:pt x="117838" y="141350"/>
                </a:lnTo>
                <a:lnTo>
                  <a:pt x="117838" y="340740"/>
                </a:lnTo>
                <a:lnTo>
                  <a:pt x="125966" y="358753"/>
                </a:lnTo>
                <a:lnTo>
                  <a:pt x="148191" y="373491"/>
                </a:lnTo>
                <a:lnTo>
                  <a:pt x="181274" y="383442"/>
                </a:lnTo>
                <a:lnTo>
                  <a:pt x="221978" y="387095"/>
                </a:lnTo>
                <a:lnTo>
                  <a:pt x="261286" y="383442"/>
                </a:lnTo>
                <a:lnTo>
                  <a:pt x="293653" y="373491"/>
                </a:lnTo>
                <a:lnTo>
                  <a:pt x="315614" y="358753"/>
                </a:lnTo>
                <a:lnTo>
                  <a:pt x="323705" y="340740"/>
                </a:lnTo>
                <a:lnTo>
                  <a:pt x="315614" y="321407"/>
                </a:lnTo>
                <a:lnTo>
                  <a:pt x="293653" y="305990"/>
                </a:lnTo>
                <a:lnTo>
                  <a:pt x="286249" y="303656"/>
                </a:lnTo>
                <a:lnTo>
                  <a:pt x="152509" y="303656"/>
                </a:lnTo>
                <a:lnTo>
                  <a:pt x="152509" y="141350"/>
                </a:lnTo>
                <a:close/>
              </a:path>
              <a:path w="323850" h="387350">
                <a:moveTo>
                  <a:pt x="221978" y="292099"/>
                </a:moveTo>
                <a:lnTo>
                  <a:pt x="201997" y="292923"/>
                </a:lnTo>
                <a:lnTo>
                  <a:pt x="183767" y="295259"/>
                </a:lnTo>
                <a:lnTo>
                  <a:pt x="167274" y="298904"/>
                </a:lnTo>
                <a:lnTo>
                  <a:pt x="152509" y="303656"/>
                </a:lnTo>
                <a:lnTo>
                  <a:pt x="286249" y="303656"/>
                </a:lnTo>
                <a:lnTo>
                  <a:pt x="261286" y="295788"/>
                </a:lnTo>
                <a:lnTo>
                  <a:pt x="221978" y="292099"/>
                </a:lnTo>
                <a:close/>
              </a:path>
              <a:path w="323850" h="387350">
                <a:moveTo>
                  <a:pt x="152509" y="48640"/>
                </a:moveTo>
                <a:lnTo>
                  <a:pt x="117838" y="48640"/>
                </a:lnTo>
                <a:lnTo>
                  <a:pt x="117838" y="101981"/>
                </a:lnTo>
                <a:lnTo>
                  <a:pt x="9126" y="166877"/>
                </a:lnTo>
                <a:lnTo>
                  <a:pt x="3480" y="172509"/>
                </a:lnTo>
                <a:lnTo>
                  <a:pt x="442" y="178784"/>
                </a:lnTo>
                <a:lnTo>
                  <a:pt x="0" y="185487"/>
                </a:lnTo>
                <a:lnTo>
                  <a:pt x="2141" y="192404"/>
                </a:lnTo>
                <a:lnTo>
                  <a:pt x="6840" y="196976"/>
                </a:lnTo>
                <a:lnTo>
                  <a:pt x="11412" y="199389"/>
                </a:lnTo>
                <a:lnTo>
                  <a:pt x="22969" y="199389"/>
                </a:lnTo>
                <a:lnTo>
                  <a:pt x="27668" y="196976"/>
                </a:lnTo>
                <a:lnTo>
                  <a:pt x="117838" y="141350"/>
                </a:lnTo>
                <a:lnTo>
                  <a:pt x="152509" y="141350"/>
                </a:lnTo>
                <a:lnTo>
                  <a:pt x="152509" y="48640"/>
                </a:lnTo>
                <a:close/>
              </a:path>
              <a:path w="323850" h="387350">
                <a:moveTo>
                  <a:pt x="136380" y="0"/>
                </a:moveTo>
                <a:lnTo>
                  <a:pt x="129395" y="0"/>
                </a:lnTo>
                <a:lnTo>
                  <a:pt x="124823" y="4699"/>
                </a:lnTo>
                <a:lnTo>
                  <a:pt x="13698" y="71881"/>
                </a:lnTo>
                <a:lnTo>
                  <a:pt x="8108" y="76457"/>
                </a:lnTo>
                <a:lnTo>
                  <a:pt x="5078" y="82581"/>
                </a:lnTo>
                <a:lnTo>
                  <a:pt x="4643" y="89134"/>
                </a:lnTo>
                <a:lnTo>
                  <a:pt x="6840" y="94995"/>
                </a:lnTo>
                <a:lnTo>
                  <a:pt x="11412" y="99694"/>
                </a:lnTo>
                <a:lnTo>
                  <a:pt x="16111" y="104266"/>
                </a:lnTo>
                <a:lnTo>
                  <a:pt x="25382" y="104266"/>
                </a:lnTo>
                <a:lnTo>
                  <a:pt x="27668" y="101981"/>
                </a:lnTo>
                <a:lnTo>
                  <a:pt x="29954" y="101981"/>
                </a:lnTo>
                <a:lnTo>
                  <a:pt x="117838" y="48640"/>
                </a:lnTo>
                <a:lnTo>
                  <a:pt x="152509" y="48640"/>
                </a:lnTo>
                <a:lnTo>
                  <a:pt x="152509" y="11556"/>
                </a:lnTo>
                <a:lnTo>
                  <a:pt x="147937" y="6984"/>
                </a:lnTo>
                <a:lnTo>
                  <a:pt x="140952" y="4699"/>
                </a:lnTo>
                <a:lnTo>
                  <a:pt x="136380" y="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8" name="object 8"/>
          <p:cNvSpPr/>
          <p:nvPr/>
        </p:nvSpPr>
        <p:spPr>
          <a:xfrm>
            <a:off x="7278622" y="10012680"/>
            <a:ext cx="960118" cy="955040"/>
          </a:xfrm>
          <a:custGeom>
            <a:avLst/>
            <a:gdLst/>
            <a:ahLst/>
            <a:cxnLst/>
            <a:rect l="l" t="t" r="r" b="b"/>
            <a:pathLst>
              <a:path w="480060" h="477520">
                <a:moveTo>
                  <a:pt x="349503" y="391287"/>
                </a:moveTo>
                <a:lnTo>
                  <a:pt x="132841" y="391287"/>
                </a:lnTo>
                <a:lnTo>
                  <a:pt x="149401" y="402564"/>
                </a:lnTo>
                <a:lnTo>
                  <a:pt x="167497" y="411876"/>
                </a:lnTo>
                <a:lnTo>
                  <a:pt x="186902" y="419022"/>
                </a:lnTo>
                <a:lnTo>
                  <a:pt x="207390" y="423799"/>
                </a:lnTo>
                <a:lnTo>
                  <a:pt x="207390" y="477012"/>
                </a:lnTo>
                <a:lnTo>
                  <a:pt x="272668" y="477012"/>
                </a:lnTo>
                <a:lnTo>
                  <a:pt x="272668" y="423799"/>
                </a:lnTo>
                <a:lnTo>
                  <a:pt x="293193" y="419022"/>
                </a:lnTo>
                <a:lnTo>
                  <a:pt x="312848" y="411876"/>
                </a:lnTo>
                <a:lnTo>
                  <a:pt x="331622" y="402564"/>
                </a:lnTo>
                <a:lnTo>
                  <a:pt x="349503" y="391287"/>
                </a:lnTo>
                <a:close/>
              </a:path>
              <a:path w="480060" h="477520">
                <a:moveTo>
                  <a:pt x="93217" y="46355"/>
                </a:moveTo>
                <a:lnTo>
                  <a:pt x="46609" y="92583"/>
                </a:lnTo>
                <a:lnTo>
                  <a:pt x="86233" y="129667"/>
                </a:lnTo>
                <a:lnTo>
                  <a:pt x="74882" y="147452"/>
                </a:lnTo>
                <a:lnTo>
                  <a:pt x="65531" y="166131"/>
                </a:lnTo>
                <a:lnTo>
                  <a:pt x="58372" y="185691"/>
                </a:lnTo>
                <a:lnTo>
                  <a:pt x="53593" y="206121"/>
                </a:lnTo>
                <a:lnTo>
                  <a:pt x="0" y="206121"/>
                </a:lnTo>
                <a:lnTo>
                  <a:pt x="0" y="270891"/>
                </a:lnTo>
                <a:lnTo>
                  <a:pt x="53593" y="270891"/>
                </a:lnTo>
                <a:lnTo>
                  <a:pt x="58372" y="291320"/>
                </a:lnTo>
                <a:lnTo>
                  <a:pt x="65532" y="310880"/>
                </a:lnTo>
                <a:lnTo>
                  <a:pt x="74882" y="329559"/>
                </a:lnTo>
                <a:lnTo>
                  <a:pt x="86233" y="347345"/>
                </a:lnTo>
                <a:lnTo>
                  <a:pt x="46609" y="384429"/>
                </a:lnTo>
                <a:lnTo>
                  <a:pt x="93217" y="430657"/>
                </a:lnTo>
                <a:lnTo>
                  <a:pt x="132841" y="391287"/>
                </a:lnTo>
                <a:lnTo>
                  <a:pt x="426536" y="391287"/>
                </a:lnTo>
                <a:lnTo>
                  <a:pt x="433450" y="384429"/>
                </a:lnTo>
                <a:lnTo>
                  <a:pt x="428719" y="379730"/>
                </a:lnTo>
                <a:lnTo>
                  <a:pt x="240029" y="379730"/>
                </a:lnTo>
                <a:lnTo>
                  <a:pt x="195696" y="372601"/>
                </a:lnTo>
                <a:lnTo>
                  <a:pt x="156758" y="352696"/>
                </a:lnTo>
                <a:lnTo>
                  <a:pt x="125775" y="322232"/>
                </a:lnTo>
                <a:lnTo>
                  <a:pt x="105308" y="283429"/>
                </a:lnTo>
                <a:lnTo>
                  <a:pt x="97916" y="238506"/>
                </a:lnTo>
                <a:lnTo>
                  <a:pt x="105308" y="193582"/>
                </a:lnTo>
                <a:lnTo>
                  <a:pt x="125775" y="154779"/>
                </a:lnTo>
                <a:lnTo>
                  <a:pt x="156758" y="124315"/>
                </a:lnTo>
                <a:lnTo>
                  <a:pt x="195696" y="104410"/>
                </a:lnTo>
                <a:lnTo>
                  <a:pt x="240029" y="97282"/>
                </a:lnTo>
                <a:lnTo>
                  <a:pt x="428719" y="97282"/>
                </a:lnTo>
                <a:lnTo>
                  <a:pt x="433450" y="92583"/>
                </a:lnTo>
                <a:lnTo>
                  <a:pt x="426536" y="85725"/>
                </a:lnTo>
                <a:lnTo>
                  <a:pt x="132841" y="85725"/>
                </a:lnTo>
                <a:lnTo>
                  <a:pt x="93217" y="46355"/>
                </a:lnTo>
                <a:close/>
              </a:path>
              <a:path w="480060" h="477520">
                <a:moveTo>
                  <a:pt x="426536" y="391287"/>
                </a:moveTo>
                <a:lnTo>
                  <a:pt x="349503" y="391287"/>
                </a:lnTo>
                <a:lnTo>
                  <a:pt x="386841" y="430657"/>
                </a:lnTo>
                <a:lnTo>
                  <a:pt x="426536" y="391287"/>
                </a:lnTo>
                <a:close/>
              </a:path>
              <a:path w="480060" h="477520">
                <a:moveTo>
                  <a:pt x="428719" y="97282"/>
                </a:moveTo>
                <a:lnTo>
                  <a:pt x="240029" y="97282"/>
                </a:lnTo>
                <a:lnTo>
                  <a:pt x="285240" y="104410"/>
                </a:lnTo>
                <a:lnTo>
                  <a:pt x="324288" y="124315"/>
                </a:lnTo>
                <a:lnTo>
                  <a:pt x="354942" y="154779"/>
                </a:lnTo>
                <a:lnTo>
                  <a:pt x="374971" y="193582"/>
                </a:lnTo>
                <a:lnTo>
                  <a:pt x="382142" y="238506"/>
                </a:lnTo>
                <a:lnTo>
                  <a:pt x="374971" y="283429"/>
                </a:lnTo>
                <a:lnTo>
                  <a:pt x="354942" y="322232"/>
                </a:lnTo>
                <a:lnTo>
                  <a:pt x="324288" y="352696"/>
                </a:lnTo>
                <a:lnTo>
                  <a:pt x="285240" y="372601"/>
                </a:lnTo>
                <a:lnTo>
                  <a:pt x="240029" y="379730"/>
                </a:lnTo>
                <a:lnTo>
                  <a:pt x="428719" y="379730"/>
                </a:lnTo>
                <a:lnTo>
                  <a:pt x="396113" y="347345"/>
                </a:lnTo>
                <a:lnTo>
                  <a:pt x="406142" y="329559"/>
                </a:lnTo>
                <a:lnTo>
                  <a:pt x="414813" y="310880"/>
                </a:lnTo>
                <a:lnTo>
                  <a:pt x="421723" y="291320"/>
                </a:lnTo>
                <a:lnTo>
                  <a:pt x="426465" y="270891"/>
                </a:lnTo>
                <a:lnTo>
                  <a:pt x="480060" y="270891"/>
                </a:lnTo>
                <a:lnTo>
                  <a:pt x="480060" y="206121"/>
                </a:lnTo>
                <a:lnTo>
                  <a:pt x="426465" y="206121"/>
                </a:lnTo>
                <a:lnTo>
                  <a:pt x="421723" y="185691"/>
                </a:lnTo>
                <a:lnTo>
                  <a:pt x="414813" y="166131"/>
                </a:lnTo>
                <a:lnTo>
                  <a:pt x="406142" y="147452"/>
                </a:lnTo>
                <a:lnTo>
                  <a:pt x="396113" y="129667"/>
                </a:lnTo>
                <a:lnTo>
                  <a:pt x="428719" y="97282"/>
                </a:lnTo>
                <a:close/>
              </a:path>
              <a:path w="480060" h="477520">
                <a:moveTo>
                  <a:pt x="272668" y="0"/>
                </a:moveTo>
                <a:lnTo>
                  <a:pt x="207390" y="0"/>
                </a:lnTo>
                <a:lnTo>
                  <a:pt x="207390" y="53212"/>
                </a:lnTo>
                <a:lnTo>
                  <a:pt x="186902" y="57989"/>
                </a:lnTo>
                <a:lnTo>
                  <a:pt x="167497" y="65135"/>
                </a:lnTo>
                <a:lnTo>
                  <a:pt x="149401" y="74447"/>
                </a:lnTo>
                <a:lnTo>
                  <a:pt x="132841" y="85725"/>
                </a:lnTo>
                <a:lnTo>
                  <a:pt x="349503" y="85725"/>
                </a:lnTo>
                <a:lnTo>
                  <a:pt x="331622" y="74447"/>
                </a:lnTo>
                <a:lnTo>
                  <a:pt x="312848" y="65135"/>
                </a:lnTo>
                <a:lnTo>
                  <a:pt x="293193" y="57989"/>
                </a:lnTo>
                <a:lnTo>
                  <a:pt x="272668" y="53212"/>
                </a:lnTo>
                <a:lnTo>
                  <a:pt x="272668" y="0"/>
                </a:lnTo>
                <a:close/>
              </a:path>
              <a:path w="480060" h="477520">
                <a:moveTo>
                  <a:pt x="386841" y="46355"/>
                </a:moveTo>
                <a:lnTo>
                  <a:pt x="349503" y="85725"/>
                </a:lnTo>
                <a:lnTo>
                  <a:pt x="426536" y="85725"/>
                </a:lnTo>
                <a:lnTo>
                  <a:pt x="386841" y="46355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9" name="object 9"/>
          <p:cNvSpPr/>
          <p:nvPr/>
        </p:nvSpPr>
        <p:spPr>
          <a:xfrm>
            <a:off x="7592568" y="10317480"/>
            <a:ext cx="341374" cy="344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10" name="object 10"/>
          <p:cNvSpPr/>
          <p:nvPr/>
        </p:nvSpPr>
        <p:spPr>
          <a:xfrm>
            <a:off x="6382510" y="8238742"/>
            <a:ext cx="219456" cy="216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11" name="object 11"/>
          <p:cNvSpPr/>
          <p:nvPr/>
        </p:nvSpPr>
        <p:spPr>
          <a:xfrm>
            <a:off x="7101840" y="8226552"/>
            <a:ext cx="220724" cy="2179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12" name="object 12"/>
          <p:cNvSpPr/>
          <p:nvPr/>
        </p:nvSpPr>
        <p:spPr>
          <a:xfrm>
            <a:off x="6193534" y="7758682"/>
            <a:ext cx="1197610" cy="605790"/>
          </a:xfrm>
          <a:custGeom>
            <a:avLst/>
            <a:gdLst/>
            <a:ahLst/>
            <a:cxnLst/>
            <a:rect l="l" t="t" r="r" b="b"/>
            <a:pathLst>
              <a:path w="598804" h="302895">
                <a:moveTo>
                  <a:pt x="580493" y="218693"/>
                </a:moveTo>
                <a:lnTo>
                  <a:pt x="512191" y="218693"/>
                </a:lnTo>
                <a:lnTo>
                  <a:pt x="538674" y="225788"/>
                </a:lnTo>
                <a:lnTo>
                  <a:pt x="560609" y="242014"/>
                </a:lnTo>
                <a:lnTo>
                  <a:pt x="575163" y="265217"/>
                </a:lnTo>
                <a:lnTo>
                  <a:pt x="579501" y="293242"/>
                </a:lnTo>
                <a:lnTo>
                  <a:pt x="579501" y="302513"/>
                </a:lnTo>
                <a:lnTo>
                  <a:pt x="595630" y="302513"/>
                </a:lnTo>
                <a:lnTo>
                  <a:pt x="598191" y="263780"/>
                </a:lnTo>
                <a:lnTo>
                  <a:pt x="588121" y="229822"/>
                </a:lnTo>
                <a:lnTo>
                  <a:pt x="580493" y="218693"/>
                </a:lnTo>
                <a:close/>
              </a:path>
              <a:path w="598804" h="302895">
                <a:moveTo>
                  <a:pt x="487766" y="223392"/>
                </a:moveTo>
                <a:lnTo>
                  <a:pt x="150621" y="223392"/>
                </a:lnTo>
                <a:lnTo>
                  <a:pt x="178159" y="229109"/>
                </a:lnTo>
                <a:lnTo>
                  <a:pt x="200231" y="244649"/>
                </a:lnTo>
                <a:lnTo>
                  <a:pt x="214897" y="267594"/>
                </a:lnTo>
                <a:lnTo>
                  <a:pt x="220218" y="295528"/>
                </a:lnTo>
                <a:lnTo>
                  <a:pt x="440435" y="300227"/>
                </a:lnTo>
                <a:lnTo>
                  <a:pt x="438022" y="297814"/>
                </a:lnTo>
                <a:lnTo>
                  <a:pt x="438022" y="288543"/>
                </a:lnTo>
                <a:lnTo>
                  <a:pt x="445093" y="260967"/>
                </a:lnTo>
                <a:lnTo>
                  <a:pt x="461248" y="238807"/>
                </a:lnTo>
                <a:lnTo>
                  <a:pt x="484332" y="224053"/>
                </a:lnTo>
                <a:lnTo>
                  <a:pt x="487766" y="223392"/>
                </a:lnTo>
                <a:close/>
              </a:path>
              <a:path w="598804" h="302895">
                <a:moveTo>
                  <a:pt x="338455" y="0"/>
                </a:moveTo>
                <a:lnTo>
                  <a:pt x="291559" y="3313"/>
                </a:lnTo>
                <a:lnTo>
                  <a:pt x="244468" y="15776"/>
                </a:lnTo>
                <a:lnTo>
                  <a:pt x="199731" y="37060"/>
                </a:lnTo>
                <a:lnTo>
                  <a:pt x="159895" y="66836"/>
                </a:lnTo>
                <a:lnTo>
                  <a:pt x="127507" y="104774"/>
                </a:lnTo>
                <a:lnTo>
                  <a:pt x="89119" y="122302"/>
                </a:lnTo>
                <a:lnTo>
                  <a:pt x="55613" y="151356"/>
                </a:lnTo>
                <a:lnTo>
                  <a:pt x="28551" y="190024"/>
                </a:lnTo>
                <a:lnTo>
                  <a:pt x="9493" y="236391"/>
                </a:lnTo>
                <a:lnTo>
                  <a:pt x="0" y="288543"/>
                </a:lnTo>
                <a:lnTo>
                  <a:pt x="64896" y="290829"/>
                </a:lnTo>
                <a:lnTo>
                  <a:pt x="78867" y="290829"/>
                </a:lnTo>
                <a:lnTo>
                  <a:pt x="85828" y="264273"/>
                </a:lnTo>
                <a:lnTo>
                  <a:pt x="101695" y="242300"/>
                </a:lnTo>
                <a:lnTo>
                  <a:pt x="124086" y="227732"/>
                </a:lnTo>
                <a:lnTo>
                  <a:pt x="150621" y="223392"/>
                </a:lnTo>
                <a:lnTo>
                  <a:pt x="487766" y="223392"/>
                </a:lnTo>
                <a:lnTo>
                  <a:pt x="512191" y="218693"/>
                </a:lnTo>
                <a:lnTo>
                  <a:pt x="580493" y="218693"/>
                </a:lnTo>
                <a:lnTo>
                  <a:pt x="570216" y="203698"/>
                </a:lnTo>
                <a:lnTo>
                  <a:pt x="549274" y="188467"/>
                </a:lnTo>
                <a:lnTo>
                  <a:pt x="547389" y="139699"/>
                </a:lnTo>
                <a:lnTo>
                  <a:pt x="521461" y="139699"/>
                </a:lnTo>
                <a:lnTo>
                  <a:pt x="340741" y="135000"/>
                </a:lnTo>
                <a:lnTo>
                  <a:pt x="322198" y="135000"/>
                </a:lnTo>
                <a:lnTo>
                  <a:pt x="150621" y="130301"/>
                </a:lnTo>
                <a:lnTo>
                  <a:pt x="168740" y="96186"/>
                </a:lnTo>
                <a:lnTo>
                  <a:pt x="196843" y="67204"/>
                </a:lnTo>
                <a:lnTo>
                  <a:pt x="233274" y="44586"/>
                </a:lnTo>
                <a:lnTo>
                  <a:pt x="276374" y="29563"/>
                </a:lnTo>
                <a:lnTo>
                  <a:pt x="324484" y="23367"/>
                </a:lnTo>
                <a:lnTo>
                  <a:pt x="442200" y="23367"/>
                </a:lnTo>
                <a:lnTo>
                  <a:pt x="427292" y="16447"/>
                </a:lnTo>
                <a:lnTo>
                  <a:pt x="382976" y="4608"/>
                </a:lnTo>
                <a:lnTo>
                  <a:pt x="338455" y="0"/>
                </a:lnTo>
                <a:close/>
              </a:path>
              <a:path w="598804" h="302895">
                <a:moveTo>
                  <a:pt x="442200" y="23367"/>
                </a:moveTo>
                <a:lnTo>
                  <a:pt x="343027" y="23367"/>
                </a:lnTo>
                <a:lnTo>
                  <a:pt x="393649" y="30309"/>
                </a:lnTo>
                <a:lnTo>
                  <a:pt x="438571" y="47199"/>
                </a:lnTo>
                <a:lnTo>
                  <a:pt x="476026" y="72251"/>
                </a:lnTo>
                <a:lnTo>
                  <a:pt x="504245" y="103680"/>
                </a:lnTo>
                <a:lnTo>
                  <a:pt x="521461" y="139699"/>
                </a:lnTo>
                <a:lnTo>
                  <a:pt x="547389" y="139699"/>
                </a:lnTo>
                <a:lnTo>
                  <a:pt x="547347" y="138606"/>
                </a:lnTo>
                <a:lnTo>
                  <a:pt x="531428" y="96597"/>
                </a:lnTo>
                <a:lnTo>
                  <a:pt x="504274" y="62318"/>
                </a:lnTo>
                <a:lnTo>
                  <a:pt x="468643" y="35642"/>
                </a:lnTo>
                <a:lnTo>
                  <a:pt x="442200" y="23367"/>
                </a:lnTo>
                <a:close/>
              </a:path>
              <a:path w="598804" h="302895">
                <a:moveTo>
                  <a:pt x="343027" y="23367"/>
                </a:moveTo>
                <a:lnTo>
                  <a:pt x="324484" y="23367"/>
                </a:lnTo>
                <a:lnTo>
                  <a:pt x="322198" y="135000"/>
                </a:lnTo>
                <a:lnTo>
                  <a:pt x="340741" y="135000"/>
                </a:lnTo>
                <a:lnTo>
                  <a:pt x="343027" y="23367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13" name="object 13"/>
          <p:cNvSpPr/>
          <p:nvPr/>
        </p:nvSpPr>
        <p:spPr>
          <a:xfrm>
            <a:off x="6379704" y="5023102"/>
            <a:ext cx="521970" cy="988060"/>
          </a:xfrm>
          <a:custGeom>
            <a:avLst/>
            <a:gdLst/>
            <a:ahLst/>
            <a:cxnLst/>
            <a:rect l="l" t="t" r="r" b="b"/>
            <a:pathLst>
              <a:path w="260985" h="494030">
                <a:moveTo>
                  <a:pt x="105924" y="303657"/>
                </a:moveTo>
                <a:lnTo>
                  <a:pt x="2165" y="303657"/>
                </a:lnTo>
                <a:lnTo>
                  <a:pt x="2165" y="324485"/>
                </a:lnTo>
                <a:lnTo>
                  <a:pt x="9388" y="383667"/>
                </a:lnTo>
                <a:lnTo>
                  <a:pt x="32137" y="421894"/>
                </a:lnTo>
                <a:lnTo>
                  <a:pt x="66458" y="444198"/>
                </a:lnTo>
                <a:lnTo>
                  <a:pt x="105924" y="454406"/>
                </a:lnTo>
                <a:lnTo>
                  <a:pt x="105924" y="493775"/>
                </a:lnTo>
                <a:lnTo>
                  <a:pt x="152152" y="493775"/>
                </a:lnTo>
                <a:lnTo>
                  <a:pt x="152152" y="454406"/>
                </a:lnTo>
                <a:lnTo>
                  <a:pt x="177700" y="449520"/>
                </a:lnTo>
                <a:lnTo>
                  <a:pt x="217606" y="430224"/>
                </a:lnTo>
                <a:lnTo>
                  <a:pt x="244891" y="397942"/>
                </a:lnTo>
                <a:lnTo>
                  <a:pt x="247578" y="391795"/>
                </a:lnTo>
                <a:lnTo>
                  <a:pt x="115195" y="391795"/>
                </a:lnTo>
                <a:lnTo>
                  <a:pt x="110623" y="389509"/>
                </a:lnTo>
                <a:lnTo>
                  <a:pt x="108210" y="382524"/>
                </a:lnTo>
                <a:lnTo>
                  <a:pt x="106888" y="375154"/>
                </a:lnTo>
                <a:lnTo>
                  <a:pt x="106209" y="363664"/>
                </a:lnTo>
                <a:lnTo>
                  <a:pt x="105958" y="347825"/>
                </a:lnTo>
                <a:lnTo>
                  <a:pt x="105924" y="303657"/>
                </a:lnTo>
                <a:close/>
              </a:path>
              <a:path w="260985" h="494030">
                <a:moveTo>
                  <a:pt x="152152" y="0"/>
                </a:moveTo>
                <a:lnTo>
                  <a:pt x="105924" y="0"/>
                </a:lnTo>
                <a:lnTo>
                  <a:pt x="105924" y="32512"/>
                </a:lnTo>
                <a:lnTo>
                  <a:pt x="80375" y="37250"/>
                </a:lnTo>
                <a:lnTo>
                  <a:pt x="40469" y="54586"/>
                </a:lnTo>
                <a:lnTo>
                  <a:pt x="6530" y="97932"/>
                </a:lnTo>
                <a:lnTo>
                  <a:pt x="82" y="136479"/>
                </a:lnTo>
                <a:lnTo>
                  <a:pt x="0" y="141350"/>
                </a:lnTo>
                <a:lnTo>
                  <a:pt x="702" y="154634"/>
                </a:lnTo>
                <a:lnTo>
                  <a:pt x="11436" y="197103"/>
                </a:lnTo>
                <a:lnTo>
                  <a:pt x="33135" y="228679"/>
                </a:lnTo>
                <a:lnTo>
                  <a:pt x="65903" y="254127"/>
                </a:lnTo>
                <a:lnTo>
                  <a:pt x="105924" y="280543"/>
                </a:lnTo>
                <a:lnTo>
                  <a:pt x="118503" y="289175"/>
                </a:lnTo>
                <a:lnTo>
                  <a:pt x="142273" y="322512"/>
                </a:lnTo>
                <a:lnTo>
                  <a:pt x="145159" y="363664"/>
                </a:lnTo>
                <a:lnTo>
                  <a:pt x="145167" y="373252"/>
                </a:lnTo>
                <a:lnTo>
                  <a:pt x="142881" y="380238"/>
                </a:lnTo>
                <a:lnTo>
                  <a:pt x="138309" y="384810"/>
                </a:lnTo>
                <a:lnTo>
                  <a:pt x="135896" y="389509"/>
                </a:lnTo>
                <a:lnTo>
                  <a:pt x="131324" y="391795"/>
                </a:lnTo>
                <a:lnTo>
                  <a:pt x="247578" y="391795"/>
                </a:lnTo>
                <a:lnTo>
                  <a:pt x="253545" y="378142"/>
                </a:lnTo>
                <a:lnTo>
                  <a:pt x="258746" y="355294"/>
                </a:lnTo>
                <a:lnTo>
                  <a:pt x="260483" y="329184"/>
                </a:lnTo>
                <a:lnTo>
                  <a:pt x="259659" y="312277"/>
                </a:lnTo>
                <a:lnTo>
                  <a:pt x="248926" y="271272"/>
                </a:lnTo>
                <a:lnTo>
                  <a:pt x="225939" y="234187"/>
                </a:lnTo>
                <a:lnTo>
                  <a:pt x="189595" y="208399"/>
                </a:lnTo>
                <a:lnTo>
                  <a:pt x="170567" y="197103"/>
                </a:lnTo>
                <a:lnTo>
                  <a:pt x="150235" y="184449"/>
                </a:lnTo>
                <a:lnTo>
                  <a:pt x="115195" y="159893"/>
                </a:lnTo>
                <a:lnTo>
                  <a:pt x="105924" y="125222"/>
                </a:lnTo>
                <a:lnTo>
                  <a:pt x="105924" y="115950"/>
                </a:lnTo>
                <a:lnTo>
                  <a:pt x="108210" y="108965"/>
                </a:lnTo>
                <a:lnTo>
                  <a:pt x="110623" y="101981"/>
                </a:lnTo>
                <a:lnTo>
                  <a:pt x="112909" y="97409"/>
                </a:lnTo>
                <a:lnTo>
                  <a:pt x="117481" y="94996"/>
                </a:lnTo>
                <a:lnTo>
                  <a:pt x="241482" y="94996"/>
                </a:lnTo>
                <a:lnTo>
                  <a:pt x="234352" y="79754"/>
                </a:lnTo>
                <a:lnTo>
                  <a:pt x="194744" y="44323"/>
                </a:lnTo>
                <a:lnTo>
                  <a:pt x="152152" y="32512"/>
                </a:lnTo>
                <a:lnTo>
                  <a:pt x="152152" y="0"/>
                </a:lnTo>
                <a:close/>
              </a:path>
              <a:path w="260985" h="494030">
                <a:moveTo>
                  <a:pt x="241482" y="94996"/>
                </a:moveTo>
                <a:lnTo>
                  <a:pt x="133610" y="94996"/>
                </a:lnTo>
                <a:lnTo>
                  <a:pt x="138309" y="99695"/>
                </a:lnTo>
                <a:lnTo>
                  <a:pt x="140595" y="104267"/>
                </a:lnTo>
                <a:lnTo>
                  <a:pt x="141916" y="109436"/>
                </a:lnTo>
                <a:lnTo>
                  <a:pt x="142595" y="117617"/>
                </a:lnTo>
                <a:lnTo>
                  <a:pt x="142771" y="125222"/>
                </a:lnTo>
                <a:lnTo>
                  <a:pt x="142881" y="157607"/>
                </a:lnTo>
                <a:lnTo>
                  <a:pt x="246640" y="157607"/>
                </a:lnTo>
                <a:lnTo>
                  <a:pt x="248926" y="148336"/>
                </a:lnTo>
                <a:lnTo>
                  <a:pt x="248926" y="139064"/>
                </a:lnTo>
                <a:lnTo>
                  <a:pt x="247243" y="116421"/>
                </a:lnTo>
                <a:lnTo>
                  <a:pt x="242322" y="96789"/>
                </a:lnTo>
                <a:lnTo>
                  <a:pt x="241482" y="94996"/>
                </a:lnTo>
                <a:close/>
              </a:path>
            </a:pathLst>
          </a:custGeom>
          <a:solidFill>
            <a:srgbClr val="8FAADC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14" name="object 14"/>
          <p:cNvSpPr/>
          <p:nvPr/>
        </p:nvSpPr>
        <p:spPr>
          <a:xfrm>
            <a:off x="7585916" y="3004834"/>
            <a:ext cx="269262" cy="2703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15" name="object 15"/>
          <p:cNvSpPr/>
          <p:nvPr/>
        </p:nvSpPr>
        <p:spPr>
          <a:xfrm>
            <a:off x="7085614" y="2506030"/>
            <a:ext cx="1266190" cy="1270000"/>
          </a:xfrm>
          <a:custGeom>
            <a:avLst/>
            <a:gdLst/>
            <a:ahLst/>
            <a:cxnLst/>
            <a:rect l="l" t="t" r="r" b="b"/>
            <a:pathLst>
              <a:path w="633095" h="635000">
                <a:moveTo>
                  <a:pt x="70111" y="155104"/>
                </a:moveTo>
                <a:lnTo>
                  <a:pt x="37417" y="160526"/>
                </a:lnTo>
                <a:lnTo>
                  <a:pt x="14295" y="171614"/>
                </a:lnTo>
                <a:lnTo>
                  <a:pt x="746" y="188180"/>
                </a:lnTo>
                <a:lnTo>
                  <a:pt x="0" y="215471"/>
                </a:lnTo>
                <a:lnTo>
                  <a:pt x="14800" y="245556"/>
                </a:lnTo>
                <a:lnTo>
                  <a:pt x="42894" y="277334"/>
                </a:lnTo>
                <a:lnTo>
                  <a:pt x="82026" y="309705"/>
                </a:lnTo>
                <a:lnTo>
                  <a:pt x="129942" y="341568"/>
                </a:lnTo>
                <a:lnTo>
                  <a:pt x="184388" y="371822"/>
                </a:lnTo>
                <a:lnTo>
                  <a:pt x="174789" y="407539"/>
                </a:lnTo>
                <a:lnTo>
                  <a:pt x="160831" y="473781"/>
                </a:lnTo>
                <a:lnTo>
                  <a:pt x="153472" y="551314"/>
                </a:lnTo>
                <a:lnTo>
                  <a:pt x="153444" y="553654"/>
                </a:lnTo>
                <a:lnTo>
                  <a:pt x="157892" y="590833"/>
                </a:lnTo>
                <a:lnTo>
                  <a:pt x="169824" y="617333"/>
                </a:lnTo>
                <a:lnTo>
                  <a:pt x="188960" y="632045"/>
                </a:lnTo>
                <a:lnTo>
                  <a:pt x="197738" y="634331"/>
                </a:lnTo>
                <a:lnTo>
                  <a:pt x="206708" y="634426"/>
                </a:lnTo>
                <a:lnTo>
                  <a:pt x="216106" y="632759"/>
                </a:lnTo>
                <a:lnTo>
                  <a:pt x="226171" y="629759"/>
                </a:lnTo>
                <a:lnTo>
                  <a:pt x="240528" y="622423"/>
                </a:lnTo>
                <a:lnTo>
                  <a:pt x="255777" y="611169"/>
                </a:lnTo>
                <a:lnTo>
                  <a:pt x="257713" y="609399"/>
                </a:lnTo>
                <a:lnTo>
                  <a:pt x="211199" y="609399"/>
                </a:lnTo>
                <a:lnTo>
                  <a:pt x="198358" y="608804"/>
                </a:lnTo>
                <a:lnTo>
                  <a:pt x="188565" y="600420"/>
                </a:lnTo>
                <a:lnTo>
                  <a:pt x="181165" y="581546"/>
                </a:lnTo>
                <a:lnTo>
                  <a:pt x="177694" y="551314"/>
                </a:lnTo>
                <a:lnTo>
                  <a:pt x="179689" y="508855"/>
                </a:lnTo>
                <a:lnTo>
                  <a:pt x="184034" y="479819"/>
                </a:lnTo>
                <a:lnTo>
                  <a:pt x="189936" y="448530"/>
                </a:lnTo>
                <a:lnTo>
                  <a:pt x="197012" y="416415"/>
                </a:lnTo>
                <a:lnTo>
                  <a:pt x="205216" y="383379"/>
                </a:lnTo>
                <a:lnTo>
                  <a:pt x="262891" y="383379"/>
                </a:lnTo>
                <a:lnTo>
                  <a:pt x="248507" y="377299"/>
                </a:lnTo>
                <a:lnTo>
                  <a:pt x="230026" y="368843"/>
                </a:lnTo>
                <a:lnTo>
                  <a:pt x="212201" y="360138"/>
                </a:lnTo>
                <a:lnTo>
                  <a:pt x="216722" y="348581"/>
                </a:lnTo>
                <a:lnTo>
                  <a:pt x="191373" y="348581"/>
                </a:lnTo>
                <a:lnTo>
                  <a:pt x="129988" y="313210"/>
                </a:lnTo>
                <a:lnTo>
                  <a:pt x="80899" y="278302"/>
                </a:lnTo>
                <a:lnTo>
                  <a:pt x="45764" y="245967"/>
                </a:lnTo>
                <a:lnTo>
                  <a:pt x="23987" y="197451"/>
                </a:lnTo>
                <a:lnTo>
                  <a:pt x="26400" y="192752"/>
                </a:lnTo>
                <a:lnTo>
                  <a:pt x="64722" y="178512"/>
                </a:lnTo>
                <a:lnTo>
                  <a:pt x="83105" y="177891"/>
                </a:lnTo>
                <a:lnTo>
                  <a:pt x="234993" y="177891"/>
                </a:lnTo>
                <a:lnTo>
                  <a:pt x="231092" y="176782"/>
                </a:lnTo>
                <a:lnTo>
                  <a:pt x="202930" y="169511"/>
                </a:lnTo>
                <a:lnTo>
                  <a:pt x="202930" y="167225"/>
                </a:lnTo>
                <a:lnTo>
                  <a:pt x="200644" y="164939"/>
                </a:lnTo>
                <a:lnTo>
                  <a:pt x="200644" y="162526"/>
                </a:lnTo>
                <a:lnTo>
                  <a:pt x="195751" y="155541"/>
                </a:lnTo>
                <a:lnTo>
                  <a:pt x="112379" y="155541"/>
                </a:lnTo>
                <a:lnTo>
                  <a:pt x="70111" y="155104"/>
                </a:lnTo>
                <a:close/>
              </a:path>
              <a:path w="633095" h="635000">
                <a:moveTo>
                  <a:pt x="316396" y="484687"/>
                </a:moveTo>
                <a:lnTo>
                  <a:pt x="277151" y="499830"/>
                </a:lnTo>
                <a:lnTo>
                  <a:pt x="263479" y="535676"/>
                </a:lnTo>
                <a:lnTo>
                  <a:pt x="267954" y="555337"/>
                </a:lnTo>
                <a:lnTo>
                  <a:pt x="267954" y="557750"/>
                </a:lnTo>
                <a:lnTo>
                  <a:pt x="270367" y="560036"/>
                </a:lnTo>
                <a:lnTo>
                  <a:pt x="270367" y="562322"/>
                </a:lnTo>
                <a:lnTo>
                  <a:pt x="248310" y="585301"/>
                </a:lnTo>
                <a:lnTo>
                  <a:pt x="228218" y="601279"/>
                </a:lnTo>
                <a:lnTo>
                  <a:pt x="211199" y="609399"/>
                </a:lnTo>
                <a:lnTo>
                  <a:pt x="257713" y="609399"/>
                </a:lnTo>
                <a:lnTo>
                  <a:pt x="271908" y="596415"/>
                </a:lnTo>
                <a:lnTo>
                  <a:pt x="288909" y="578578"/>
                </a:lnTo>
                <a:lnTo>
                  <a:pt x="336542" y="578578"/>
                </a:lnTo>
                <a:lnTo>
                  <a:pt x="349488" y="569489"/>
                </a:lnTo>
                <a:lnTo>
                  <a:pt x="359775" y="553654"/>
                </a:lnTo>
                <a:lnTo>
                  <a:pt x="363108" y="535199"/>
                </a:lnTo>
                <a:lnTo>
                  <a:pt x="358632" y="515840"/>
                </a:lnTo>
                <a:lnTo>
                  <a:pt x="356346" y="508855"/>
                </a:lnTo>
                <a:lnTo>
                  <a:pt x="351647" y="501870"/>
                </a:lnTo>
                <a:lnTo>
                  <a:pt x="344662" y="497298"/>
                </a:lnTo>
                <a:lnTo>
                  <a:pt x="351356" y="485614"/>
                </a:lnTo>
                <a:lnTo>
                  <a:pt x="323707" y="485614"/>
                </a:lnTo>
                <a:lnTo>
                  <a:pt x="316396" y="484687"/>
                </a:lnTo>
                <a:close/>
              </a:path>
              <a:path w="633095" h="635000">
                <a:moveTo>
                  <a:pt x="336542" y="578578"/>
                </a:moveTo>
                <a:lnTo>
                  <a:pt x="288909" y="578578"/>
                </a:lnTo>
                <a:lnTo>
                  <a:pt x="298457" y="582884"/>
                </a:lnTo>
                <a:lnTo>
                  <a:pt x="309292" y="585023"/>
                </a:lnTo>
                <a:lnTo>
                  <a:pt x="320984" y="584543"/>
                </a:lnTo>
                <a:lnTo>
                  <a:pt x="333105" y="580991"/>
                </a:lnTo>
                <a:lnTo>
                  <a:pt x="336542" y="578578"/>
                </a:lnTo>
                <a:close/>
              </a:path>
              <a:path w="633095" h="635000">
                <a:moveTo>
                  <a:pt x="262891" y="383379"/>
                </a:moveTo>
                <a:lnTo>
                  <a:pt x="205216" y="383379"/>
                </a:lnTo>
                <a:lnTo>
                  <a:pt x="222684" y="391727"/>
                </a:lnTo>
                <a:lnTo>
                  <a:pt x="240379" y="399397"/>
                </a:lnTo>
                <a:lnTo>
                  <a:pt x="258526" y="406614"/>
                </a:lnTo>
                <a:lnTo>
                  <a:pt x="277378" y="413617"/>
                </a:lnTo>
                <a:lnTo>
                  <a:pt x="295140" y="421578"/>
                </a:lnTo>
                <a:lnTo>
                  <a:pt x="313356" y="428432"/>
                </a:lnTo>
                <a:lnTo>
                  <a:pt x="331573" y="434857"/>
                </a:lnTo>
                <a:lnTo>
                  <a:pt x="349361" y="441545"/>
                </a:lnTo>
                <a:lnTo>
                  <a:pt x="342763" y="453342"/>
                </a:lnTo>
                <a:lnTo>
                  <a:pt x="336581" y="464484"/>
                </a:lnTo>
                <a:lnTo>
                  <a:pt x="330376" y="475174"/>
                </a:lnTo>
                <a:lnTo>
                  <a:pt x="323707" y="485614"/>
                </a:lnTo>
                <a:lnTo>
                  <a:pt x="351356" y="485614"/>
                </a:lnTo>
                <a:lnTo>
                  <a:pt x="372602" y="448530"/>
                </a:lnTo>
                <a:lnTo>
                  <a:pt x="477164" y="448530"/>
                </a:lnTo>
                <a:lnTo>
                  <a:pt x="451738" y="444584"/>
                </a:lnTo>
                <a:lnTo>
                  <a:pt x="381873" y="427575"/>
                </a:lnTo>
                <a:lnTo>
                  <a:pt x="385332" y="420590"/>
                </a:lnTo>
                <a:lnTo>
                  <a:pt x="360918" y="420590"/>
                </a:lnTo>
                <a:lnTo>
                  <a:pt x="342098" y="413605"/>
                </a:lnTo>
                <a:lnTo>
                  <a:pt x="267440" y="385302"/>
                </a:lnTo>
                <a:lnTo>
                  <a:pt x="262891" y="383379"/>
                </a:lnTo>
                <a:close/>
              </a:path>
              <a:path w="633095" h="635000">
                <a:moveTo>
                  <a:pt x="477164" y="448530"/>
                </a:moveTo>
                <a:lnTo>
                  <a:pt x="372602" y="448530"/>
                </a:lnTo>
                <a:lnTo>
                  <a:pt x="407354" y="458394"/>
                </a:lnTo>
                <a:lnTo>
                  <a:pt x="441451" y="466770"/>
                </a:lnTo>
                <a:lnTo>
                  <a:pt x="474239" y="472979"/>
                </a:lnTo>
                <a:lnTo>
                  <a:pt x="505063" y="476343"/>
                </a:lnTo>
                <a:lnTo>
                  <a:pt x="535947" y="478537"/>
                </a:lnTo>
                <a:lnTo>
                  <a:pt x="562498" y="478089"/>
                </a:lnTo>
                <a:lnTo>
                  <a:pt x="602599" y="469358"/>
                </a:lnTo>
                <a:lnTo>
                  <a:pt x="623065" y="455674"/>
                </a:lnTo>
                <a:lnTo>
                  <a:pt x="559861" y="455674"/>
                </a:lnTo>
                <a:lnTo>
                  <a:pt x="511880" y="453918"/>
                </a:lnTo>
                <a:lnTo>
                  <a:pt x="477164" y="448530"/>
                </a:lnTo>
                <a:close/>
              </a:path>
              <a:path w="633095" h="635000">
                <a:moveTo>
                  <a:pt x="489404" y="283430"/>
                </a:moveTo>
                <a:lnTo>
                  <a:pt x="439912" y="283430"/>
                </a:lnTo>
                <a:lnTo>
                  <a:pt x="470408" y="300825"/>
                </a:lnTo>
                <a:lnTo>
                  <a:pt x="498903" y="318006"/>
                </a:lnTo>
                <a:lnTo>
                  <a:pt x="549132" y="350867"/>
                </a:lnTo>
                <a:lnTo>
                  <a:pt x="581777" y="379964"/>
                </a:lnTo>
                <a:lnTo>
                  <a:pt x="609586" y="423394"/>
                </a:lnTo>
                <a:lnTo>
                  <a:pt x="609584" y="436846"/>
                </a:lnTo>
                <a:lnTo>
                  <a:pt x="593241" y="449951"/>
                </a:lnTo>
                <a:lnTo>
                  <a:pt x="559861" y="455674"/>
                </a:lnTo>
                <a:lnTo>
                  <a:pt x="623065" y="455674"/>
                </a:lnTo>
                <a:lnTo>
                  <a:pt x="626155" y="452052"/>
                </a:lnTo>
                <a:lnTo>
                  <a:pt x="630539" y="443831"/>
                </a:lnTo>
                <a:lnTo>
                  <a:pt x="632649" y="421578"/>
                </a:lnTo>
                <a:lnTo>
                  <a:pt x="632611" y="420590"/>
                </a:lnTo>
                <a:lnTo>
                  <a:pt x="598785" y="365375"/>
                </a:lnTo>
                <a:lnTo>
                  <a:pt x="563102" y="334611"/>
                </a:lnTo>
                <a:lnTo>
                  <a:pt x="511095" y="296495"/>
                </a:lnTo>
                <a:lnTo>
                  <a:pt x="489404" y="283430"/>
                </a:lnTo>
                <a:close/>
              </a:path>
              <a:path w="633095" h="635000">
                <a:moveTo>
                  <a:pt x="343694" y="213707"/>
                </a:moveTo>
                <a:lnTo>
                  <a:pt x="272653" y="213707"/>
                </a:lnTo>
                <a:lnTo>
                  <a:pt x="291441" y="219376"/>
                </a:lnTo>
                <a:lnTo>
                  <a:pt x="309800" y="225915"/>
                </a:lnTo>
                <a:lnTo>
                  <a:pt x="328160" y="233334"/>
                </a:lnTo>
                <a:lnTo>
                  <a:pt x="346948" y="241647"/>
                </a:lnTo>
                <a:lnTo>
                  <a:pt x="365773" y="248995"/>
                </a:lnTo>
                <a:lnTo>
                  <a:pt x="383921" y="256998"/>
                </a:lnTo>
                <a:lnTo>
                  <a:pt x="401615" y="265453"/>
                </a:lnTo>
                <a:lnTo>
                  <a:pt x="419084" y="274159"/>
                </a:lnTo>
                <a:lnTo>
                  <a:pt x="413450" y="291984"/>
                </a:lnTo>
                <a:lnTo>
                  <a:pt x="400421" y="329398"/>
                </a:lnTo>
                <a:lnTo>
                  <a:pt x="384778" y="367333"/>
                </a:lnTo>
                <a:lnTo>
                  <a:pt x="376316" y="385443"/>
                </a:lnTo>
                <a:lnTo>
                  <a:pt x="368284" y="403123"/>
                </a:lnTo>
                <a:lnTo>
                  <a:pt x="360918" y="420590"/>
                </a:lnTo>
                <a:lnTo>
                  <a:pt x="385332" y="420590"/>
                </a:lnTo>
                <a:lnTo>
                  <a:pt x="390525" y="410106"/>
                </a:lnTo>
                <a:lnTo>
                  <a:pt x="398986" y="392412"/>
                </a:lnTo>
                <a:lnTo>
                  <a:pt x="407019" y="374265"/>
                </a:lnTo>
                <a:lnTo>
                  <a:pt x="414385" y="355439"/>
                </a:lnTo>
                <a:lnTo>
                  <a:pt x="421302" y="337972"/>
                </a:lnTo>
                <a:lnTo>
                  <a:pt x="428005" y="320292"/>
                </a:lnTo>
                <a:lnTo>
                  <a:pt x="434280" y="302182"/>
                </a:lnTo>
                <a:lnTo>
                  <a:pt x="439912" y="283430"/>
                </a:lnTo>
                <a:lnTo>
                  <a:pt x="489404" y="283430"/>
                </a:lnTo>
                <a:lnTo>
                  <a:pt x="480413" y="278014"/>
                </a:lnTo>
                <a:lnTo>
                  <a:pt x="446897" y="260189"/>
                </a:lnTo>
                <a:lnTo>
                  <a:pt x="449397" y="250918"/>
                </a:lnTo>
                <a:lnTo>
                  <a:pt x="425942" y="250918"/>
                </a:lnTo>
                <a:lnTo>
                  <a:pt x="409549" y="242534"/>
                </a:lnTo>
                <a:lnTo>
                  <a:pt x="392049" y="234614"/>
                </a:lnTo>
                <a:lnTo>
                  <a:pt x="374096" y="226718"/>
                </a:lnTo>
                <a:lnTo>
                  <a:pt x="356346" y="218406"/>
                </a:lnTo>
                <a:lnTo>
                  <a:pt x="343694" y="213707"/>
                </a:lnTo>
                <a:close/>
              </a:path>
              <a:path w="633095" h="635000">
                <a:moveTo>
                  <a:pt x="284210" y="192752"/>
                </a:moveTo>
                <a:lnTo>
                  <a:pt x="202930" y="192752"/>
                </a:lnTo>
                <a:lnTo>
                  <a:pt x="249412" y="206722"/>
                </a:lnTo>
                <a:lnTo>
                  <a:pt x="242081" y="224153"/>
                </a:lnTo>
                <a:lnTo>
                  <a:pt x="226516" y="259014"/>
                </a:lnTo>
                <a:lnTo>
                  <a:pt x="219186" y="276445"/>
                </a:lnTo>
                <a:lnTo>
                  <a:pt x="212232" y="295217"/>
                </a:lnTo>
                <a:lnTo>
                  <a:pt x="205279" y="313370"/>
                </a:lnTo>
                <a:lnTo>
                  <a:pt x="198326" y="331094"/>
                </a:lnTo>
                <a:lnTo>
                  <a:pt x="191373" y="348581"/>
                </a:lnTo>
                <a:lnTo>
                  <a:pt x="216722" y="348581"/>
                </a:lnTo>
                <a:lnTo>
                  <a:pt x="219174" y="342312"/>
                </a:lnTo>
                <a:lnTo>
                  <a:pt x="226171" y="323832"/>
                </a:lnTo>
                <a:lnTo>
                  <a:pt x="233168" y="304899"/>
                </a:lnTo>
                <a:lnTo>
                  <a:pt x="240141" y="285716"/>
                </a:lnTo>
                <a:lnTo>
                  <a:pt x="248453" y="266963"/>
                </a:lnTo>
                <a:lnTo>
                  <a:pt x="256349" y="248854"/>
                </a:lnTo>
                <a:lnTo>
                  <a:pt x="264269" y="231173"/>
                </a:lnTo>
                <a:lnTo>
                  <a:pt x="272653" y="213707"/>
                </a:lnTo>
                <a:lnTo>
                  <a:pt x="343694" y="213707"/>
                </a:lnTo>
                <a:lnTo>
                  <a:pt x="319373" y="204674"/>
                </a:lnTo>
                <a:lnTo>
                  <a:pt x="301678" y="198385"/>
                </a:lnTo>
                <a:lnTo>
                  <a:pt x="284210" y="192752"/>
                </a:lnTo>
                <a:close/>
              </a:path>
              <a:path w="633095" h="635000">
                <a:moveTo>
                  <a:pt x="465362" y="20794"/>
                </a:moveTo>
                <a:lnTo>
                  <a:pt x="430641" y="20794"/>
                </a:lnTo>
                <a:lnTo>
                  <a:pt x="435340" y="23080"/>
                </a:lnTo>
                <a:lnTo>
                  <a:pt x="449541" y="39435"/>
                </a:lnTo>
                <a:lnTo>
                  <a:pt x="455806" y="72848"/>
                </a:lnTo>
                <a:lnTo>
                  <a:pt x="454030" y="120866"/>
                </a:lnTo>
                <a:lnTo>
                  <a:pt x="444110" y="181039"/>
                </a:lnTo>
                <a:lnTo>
                  <a:pt x="425942" y="250918"/>
                </a:lnTo>
                <a:lnTo>
                  <a:pt x="449397" y="250918"/>
                </a:lnTo>
                <a:lnTo>
                  <a:pt x="463197" y="199737"/>
                </a:lnTo>
                <a:lnTo>
                  <a:pt x="474188" y="143194"/>
                </a:lnTo>
                <a:lnTo>
                  <a:pt x="478853" y="92835"/>
                </a:lnTo>
                <a:lnTo>
                  <a:pt x="476163" y="51006"/>
                </a:lnTo>
                <a:lnTo>
                  <a:pt x="465362" y="20794"/>
                </a:lnTo>
                <a:close/>
              </a:path>
              <a:path w="633095" h="635000">
                <a:moveTo>
                  <a:pt x="234993" y="177891"/>
                </a:moveTo>
                <a:lnTo>
                  <a:pt x="83105" y="177891"/>
                </a:lnTo>
                <a:lnTo>
                  <a:pt x="105394" y="178782"/>
                </a:lnTo>
                <a:lnTo>
                  <a:pt x="102981" y="185767"/>
                </a:lnTo>
                <a:lnTo>
                  <a:pt x="105394" y="192752"/>
                </a:lnTo>
                <a:lnTo>
                  <a:pt x="107692" y="199754"/>
                </a:lnTo>
                <a:lnTo>
                  <a:pt x="119125" y="216550"/>
                </a:lnTo>
                <a:lnTo>
                  <a:pt x="134953" y="227661"/>
                </a:lnTo>
                <a:lnTo>
                  <a:pt x="153400" y="231794"/>
                </a:lnTo>
                <a:lnTo>
                  <a:pt x="172732" y="227661"/>
                </a:lnTo>
                <a:lnTo>
                  <a:pt x="183641" y="221559"/>
                </a:lnTo>
                <a:lnTo>
                  <a:pt x="192198" y="213691"/>
                </a:lnTo>
                <a:lnTo>
                  <a:pt x="198564" y="204085"/>
                </a:lnTo>
                <a:lnTo>
                  <a:pt x="202930" y="192752"/>
                </a:lnTo>
                <a:lnTo>
                  <a:pt x="284210" y="192752"/>
                </a:lnTo>
                <a:lnTo>
                  <a:pt x="287906" y="185767"/>
                </a:lnTo>
                <a:lnTo>
                  <a:pt x="260969" y="185767"/>
                </a:lnTo>
                <a:lnTo>
                  <a:pt x="245721" y="180941"/>
                </a:lnTo>
                <a:lnTo>
                  <a:pt x="234993" y="177891"/>
                </a:lnTo>
                <a:close/>
              </a:path>
              <a:path w="633095" h="635000">
                <a:moveTo>
                  <a:pt x="421598" y="0"/>
                </a:moveTo>
                <a:lnTo>
                  <a:pt x="365190" y="33881"/>
                </a:lnTo>
                <a:lnTo>
                  <a:pt x="333105" y="69562"/>
                </a:lnTo>
                <a:lnTo>
                  <a:pt x="297037" y="121568"/>
                </a:lnTo>
                <a:lnTo>
                  <a:pt x="260969" y="185767"/>
                </a:lnTo>
                <a:lnTo>
                  <a:pt x="287906" y="185767"/>
                </a:lnTo>
                <a:lnTo>
                  <a:pt x="300319" y="162309"/>
                </a:lnTo>
                <a:lnTo>
                  <a:pt x="317071" y="133808"/>
                </a:lnTo>
                <a:lnTo>
                  <a:pt x="351647" y="83532"/>
                </a:lnTo>
                <a:lnTo>
                  <a:pt x="388540" y="44035"/>
                </a:lnTo>
                <a:lnTo>
                  <a:pt x="423656" y="23080"/>
                </a:lnTo>
                <a:lnTo>
                  <a:pt x="430641" y="20794"/>
                </a:lnTo>
                <a:lnTo>
                  <a:pt x="465362" y="20794"/>
                </a:lnTo>
                <a:lnTo>
                  <a:pt x="465091" y="20035"/>
                </a:lnTo>
                <a:lnTo>
                  <a:pt x="444611" y="2252"/>
                </a:lnTo>
                <a:lnTo>
                  <a:pt x="421598" y="0"/>
                </a:lnTo>
                <a:close/>
              </a:path>
              <a:path w="633095" h="635000">
                <a:moveTo>
                  <a:pt x="154906" y="131558"/>
                </a:moveTo>
                <a:lnTo>
                  <a:pt x="116617" y="149018"/>
                </a:lnTo>
                <a:lnTo>
                  <a:pt x="112379" y="155541"/>
                </a:lnTo>
                <a:lnTo>
                  <a:pt x="195751" y="155541"/>
                </a:lnTo>
                <a:lnTo>
                  <a:pt x="189144" y="146107"/>
                </a:lnTo>
                <a:lnTo>
                  <a:pt x="173323" y="135570"/>
                </a:lnTo>
                <a:lnTo>
                  <a:pt x="154906" y="13155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16" name="object 16"/>
          <p:cNvSpPr txBox="1">
            <a:spLocks noGrp="1"/>
          </p:cNvSpPr>
          <p:nvPr>
            <p:ph sz="half" idx="3"/>
          </p:nvPr>
        </p:nvSpPr>
        <p:spPr>
          <a:xfrm>
            <a:off x="17579846" y="2331992"/>
            <a:ext cx="5980430" cy="814832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515"/>
              </a:spcBef>
            </a:pPr>
            <a:r>
              <a:rPr spc="-10" dirty="0"/>
              <a:t>多级管理</a:t>
            </a:r>
            <a:endParaRPr spc="-10" dirty="0"/>
          </a:p>
          <a:p>
            <a:pPr marL="12700" marR="653415">
              <a:lnSpc>
                <a:spcPct val="120000"/>
              </a:lnSpc>
              <a:spcBef>
                <a:spcPts val="20"/>
              </a:spcBef>
            </a:pPr>
            <a:r>
              <a:rPr sz="2800" b="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支持多群组的、多角色</a:t>
            </a:r>
            <a:r>
              <a:rPr sz="2800" b="0" spc="-1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800" b="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、多 级别的账号权限管理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 panose="02020603050405020304"/>
              <a:cs typeface="Times New Roman" panose="02020603050405020304"/>
            </a:endParaRPr>
          </a:p>
          <a:p>
            <a:pPr marL="492125">
              <a:lnSpc>
                <a:spcPct val="100000"/>
              </a:lnSpc>
              <a:spcBef>
                <a:spcPts val="1395"/>
              </a:spcBef>
            </a:pPr>
            <a:r>
              <a:rPr spc="-10" dirty="0">
                <a:solidFill>
                  <a:srgbClr val="C8C8C8"/>
                </a:solidFill>
              </a:rPr>
              <a:t>灵活部署</a:t>
            </a:r>
            <a:endParaRPr spc="-10" dirty="0">
              <a:solidFill>
                <a:srgbClr val="C8C8C8"/>
              </a:solidFill>
            </a:endParaRPr>
          </a:p>
          <a:p>
            <a:pPr marL="487045">
              <a:lnSpc>
                <a:spcPct val="100000"/>
              </a:lnSpc>
              <a:spcBef>
                <a:spcPts val="355"/>
              </a:spcBef>
            </a:pPr>
            <a:r>
              <a:rPr sz="2800" b="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快速部署到公有云、私</a:t>
            </a:r>
            <a:r>
              <a:rPr sz="2800" b="0" spc="-1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有</a:t>
            </a:r>
            <a:r>
              <a:rPr sz="2800" b="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云、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487045">
              <a:lnSpc>
                <a:spcPct val="100000"/>
              </a:lnSpc>
              <a:spcBef>
                <a:spcPts val="335"/>
              </a:spcBef>
            </a:pPr>
            <a:r>
              <a:rPr sz="2800" b="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混合云，支持海外部署。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 panose="02020603050405020304"/>
              <a:cs typeface="Times New Roman" panose="02020603050405020304"/>
            </a:endParaRPr>
          </a:p>
          <a:p>
            <a:pPr marL="492125">
              <a:lnSpc>
                <a:spcPct val="100000"/>
              </a:lnSpc>
              <a:spcBef>
                <a:spcPts val="1585"/>
              </a:spcBef>
            </a:pPr>
            <a:r>
              <a:rPr spc="-10" dirty="0">
                <a:solidFill>
                  <a:srgbClr val="FFC000"/>
                </a:solidFill>
              </a:rPr>
              <a:t>风险控制</a:t>
            </a:r>
            <a:endParaRPr spc="-10" dirty="0">
              <a:solidFill>
                <a:srgbClr val="FFC000"/>
              </a:solidFill>
            </a:endParaRPr>
          </a:p>
          <a:p>
            <a:pPr marL="487045" marR="5080">
              <a:lnSpc>
                <a:spcPct val="120000"/>
              </a:lnSpc>
              <a:spcBef>
                <a:spcPts val="20"/>
              </a:spcBef>
            </a:pPr>
            <a:r>
              <a:rPr sz="2800" b="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聊天审核、智能鉴黄、</a:t>
            </a:r>
            <a:r>
              <a:rPr sz="2800" b="0" spc="-1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直</a:t>
            </a:r>
            <a:r>
              <a:rPr sz="2800" b="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播防 录屏、</a:t>
            </a:r>
            <a:r>
              <a:rPr sz="2800" b="0" spc="-1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直</a:t>
            </a:r>
            <a:r>
              <a:rPr sz="2800" b="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播防</a:t>
            </a:r>
            <a:r>
              <a:rPr sz="2800" b="0" spc="-1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盗播</a:t>
            </a:r>
            <a:r>
              <a:rPr sz="2800" b="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、内容</a:t>
            </a:r>
            <a:r>
              <a:rPr sz="2800" b="0" spc="-1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加</a:t>
            </a:r>
            <a:r>
              <a:rPr sz="2800" b="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密、 直播监播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17780">
              <a:lnSpc>
                <a:spcPct val="100000"/>
              </a:lnSpc>
              <a:spcBef>
                <a:spcPts val="1210"/>
              </a:spcBef>
            </a:pPr>
            <a:r>
              <a:rPr spc="-10" dirty="0">
                <a:solidFill>
                  <a:srgbClr val="FFD966"/>
                </a:solidFill>
              </a:rPr>
              <a:t>PAAS</a:t>
            </a:r>
            <a:endParaRPr spc="-10" dirty="0">
              <a:solidFill>
                <a:srgbClr val="FFD966"/>
              </a:solidFill>
            </a:endParaRPr>
          </a:p>
          <a:p>
            <a:pPr marL="12700" marR="479425">
              <a:lnSpc>
                <a:spcPct val="120000"/>
              </a:lnSpc>
              <a:spcBef>
                <a:spcPts val="20"/>
              </a:spcBef>
            </a:pPr>
            <a:r>
              <a:rPr sz="2800" b="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低代码</a:t>
            </a:r>
            <a:r>
              <a:rPr sz="2800" b="0" spc="-1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800" b="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轻量</a:t>
            </a:r>
            <a:r>
              <a:rPr sz="2800" b="0" spc="-1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级覆</a:t>
            </a:r>
            <a:r>
              <a:rPr sz="2800" b="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盖多种</a:t>
            </a:r>
            <a:r>
              <a:rPr sz="2800" b="0" spc="-1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场</a:t>
            </a:r>
            <a:r>
              <a:rPr sz="2800" b="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景， 提升体验的同时打通流</a:t>
            </a:r>
            <a:r>
              <a:rPr sz="2800" b="0" spc="-1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程</a:t>
            </a:r>
            <a:r>
              <a:rPr sz="2800" b="0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IT</a:t>
            </a:r>
            <a:r>
              <a:rPr sz="2800" b="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能 力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sz="half" idx="2"/>
          </p:nvPr>
        </p:nvSpPr>
        <p:spPr>
          <a:xfrm>
            <a:off x="1073098" y="2331992"/>
            <a:ext cx="5668008" cy="8618855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R="9525" algn="r">
              <a:lnSpc>
                <a:spcPct val="100000"/>
              </a:lnSpc>
              <a:spcBef>
                <a:spcPts val="515"/>
              </a:spcBef>
            </a:pPr>
            <a:r>
              <a:rPr spc="-10" dirty="0"/>
              <a:t>稳定安全</a:t>
            </a:r>
            <a:endParaRPr spc="-10" dirty="0"/>
          </a:p>
          <a:p>
            <a:pPr marR="5080" algn="r">
              <a:lnSpc>
                <a:spcPct val="100000"/>
              </a:lnSpc>
              <a:spcBef>
                <a:spcPts val="355"/>
              </a:spcBef>
            </a:pPr>
            <a:r>
              <a:rPr sz="2800" b="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不触碰数据，传输加密</a:t>
            </a:r>
            <a:r>
              <a:rPr sz="2800" b="0" spc="-1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800" b="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保障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R="5080" algn="r">
              <a:lnSpc>
                <a:spcPct val="100000"/>
              </a:lnSpc>
              <a:spcBef>
                <a:spcPts val="335"/>
              </a:spcBef>
            </a:pPr>
            <a:r>
              <a:rPr sz="2800" b="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企业“数据主权”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5300">
              <a:latin typeface="Times New Roman" panose="02020603050405020304"/>
              <a:cs typeface="Times New Roman" panose="02020603050405020304"/>
            </a:endParaRPr>
          </a:p>
          <a:p>
            <a:pPr marL="12700" marR="321945" indent="1468755">
              <a:lnSpc>
                <a:spcPct val="119000"/>
              </a:lnSpc>
              <a:spcBef>
                <a:spcPts val="5"/>
              </a:spcBef>
            </a:pPr>
            <a:r>
              <a:rPr spc="-10" dirty="0">
                <a:solidFill>
                  <a:srgbClr val="8FAADC"/>
                </a:solidFill>
              </a:rPr>
              <a:t>弹性融入 </a:t>
            </a:r>
            <a:r>
              <a:rPr sz="2800" b="0" spc="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全</a:t>
            </a:r>
            <a:r>
              <a:rPr sz="2800" b="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面</a:t>
            </a:r>
            <a:r>
              <a:rPr sz="2800" b="0" spc="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支</a:t>
            </a:r>
            <a:r>
              <a:rPr sz="2800" b="0" spc="-1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撑</a:t>
            </a:r>
            <a:r>
              <a:rPr sz="2800" b="0" spc="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企</a:t>
            </a:r>
            <a:r>
              <a:rPr sz="2800" b="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2800" b="0" spc="-1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现有</a:t>
            </a:r>
            <a:r>
              <a:rPr sz="2800" b="0" spc="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营</a:t>
            </a:r>
            <a:r>
              <a:rPr sz="2800" b="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销</a:t>
            </a:r>
            <a:r>
              <a:rPr sz="2800" b="0" spc="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云</a:t>
            </a:r>
            <a:r>
              <a:rPr sz="2800" b="0" spc="-1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系</a:t>
            </a:r>
            <a:r>
              <a:rPr sz="2800" b="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统、  </a:t>
            </a:r>
            <a:r>
              <a:rPr sz="2800" b="0" spc="-1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OA</a:t>
            </a:r>
            <a:r>
              <a:rPr sz="2800" b="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协同办公系统及视频会议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1097915">
              <a:lnSpc>
                <a:spcPct val="100000"/>
              </a:lnSpc>
              <a:spcBef>
                <a:spcPts val="335"/>
              </a:spcBef>
            </a:pPr>
            <a:r>
              <a:rPr sz="2800" b="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系统的融合对接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486410" indent="1252220" algn="just">
              <a:lnSpc>
                <a:spcPct val="119000"/>
              </a:lnSpc>
              <a:spcBef>
                <a:spcPts val="1245"/>
              </a:spcBef>
            </a:pPr>
            <a:r>
              <a:rPr spc="-10" dirty="0">
                <a:solidFill>
                  <a:srgbClr val="EC7C30"/>
                </a:solidFill>
              </a:rPr>
              <a:t>全场景覆盖 </a:t>
            </a:r>
            <a:r>
              <a:rPr sz="2800" b="0" spc="-1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品牌传播、电商获客、</a:t>
            </a:r>
            <a:r>
              <a:rPr sz="2800" b="0" spc="-1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营</a:t>
            </a:r>
            <a:r>
              <a:rPr sz="2800" b="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销转 化、文化建设、内部培</a:t>
            </a:r>
            <a:r>
              <a:rPr sz="2800" b="0" spc="-1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训</a:t>
            </a:r>
            <a:r>
              <a:rPr sz="2800" b="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等对 于视频直播的各类需求；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504190" marR="5080" indent="1675130" algn="r">
              <a:lnSpc>
                <a:spcPct val="119000"/>
              </a:lnSpc>
              <a:spcBef>
                <a:spcPts val="830"/>
              </a:spcBef>
            </a:pPr>
            <a:r>
              <a:rPr spc="-15" dirty="0">
                <a:solidFill>
                  <a:srgbClr val="F4B083"/>
                </a:solidFill>
              </a:rPr>
              <a:t>智能</a:t>
            </a:r>
            <a:r>
              <a:rPr spc="-5" dirty="0">
                <a:solidFill>
                  <a:srgbClr val="F4B083"/>
                </a:solidFill>
              </a:rPr>
              <a:t>AI  </a:t>
            </a:r>
            <a:r>
              <a:rPr sz="2800" b="0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AI</a:t>
            </a:r>
            <a:r>
              <a:rPr sz="2800" b="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视频文字识别、人像识别、 实时字幕及智能关键词</a:t>
            </a:r>
            <a:r>
              <a:rPr sz="2800" b="0" spc="-1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推</a:t>
            </a:r>
            <a:r>
              <a:rPr sz="2800" b="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荐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589276" y="398780"/>
            <a:ext cx="4927600" cy="76390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1858A9"/>
                </a:solidFill>
                <a:latin typeface="微软雅黑" panose="020B0503020204020204" charset="-122"/>
                <a:cs typeface="微软雅黑" panose="020B0503020204020204" charset="-122"/>
              </a:rPr>
              <a:t>九鑫智播产品特点</a:t>
            </a:r>
            <a:endParaRPr sz="4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68366" y="2474976"/>
            <a:ext cx="19245580" cy="634365"/>
          </a:xfrm>
          <a:prstGeom prst="rect">
            <a:avLst/>
          </a:prstGeom>
          <a:solidFill>
            <a:srgbClr val="2468E3"/>
          </a:solidFill>
        </p:spPr>
        <p:txBody>
          <a:bodyPr vert="horz" wrap="square" lIns="0" tIns="14224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560"/>
              </a:spcBef>
            </a:pPr>
            <a:r>
              <a:rPr sz="32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九鑫智播</a:t>
            </a:r>
            <a:r>
              <a:rPr sz="32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——智慧视频云平台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68366" y="10463782"/>
            <a:ext cx="19251930" cy="668020"/>
          </a:xfrm>
          <a:custGeom>
            <a:avLst/>
            <a:gdLst/>
            <a:ahLst/>
            <a:cxnLst/>
            <a:rect l="l" t="t" r="r" b="b"/>
            <a:pathLst>
              <a:path w="9625965" h="334010">
                <a:moveTo>
                  <a:pt x="0" y="333756"/>
                </a:moveTo>
                <a:lnTo>
                  <a:pt x="9625584" y="333756"/>
                </a:lnTo>
                <a:lnTo>
                  <a:pt x="9625584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4DC1E4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4468366" y="10514482"/>
            <a:ext cx="19251930" cy="51625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基础平台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00928" y="11271504"/>
            <a:ext cx="2926080" cy="421640"/>
          </a:xfrm>
          <a:prstGeom prst="rect">
            <a:avLst/>
          </a:prstGeom>
          <a:solidFill>
            <a:srgbClr val="D7F0FA"/>
          </a:solidFill>
        </p:spPr>
        <p:txBody>
          <a:bodyPr vert="horz" wrap="square" lIns="0" tIns="1143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sz="2000" spc="-5" dirty="0">
                <a:latin typeface="微软雅黑" panose="020B0503020204020204" charset="-122"/>
                <a:cs typeface="微软雅黑" panose="020B0503020204020204" charset="-122"/>
              </a:rPr>
              <a:t>服务器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69294" y="11271504"/>
            <a:ext cx="2926080" cy="421640"/>
          </a:xfrm>
          <a:prstGeom prst="rect">
            <a:avLst/>
          </a:prstGeom>
          <a:solidFill>
            <a:srgbClr val="D7F0FA"/>
          </a:solidFill>
        </p:spPr>
        <p:txBody>
          <a:bodyPr vert="horz" wrap="square" lIns="0" tIns="1143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450"/>
              </a:spcBef>
            </a:pPr>
            <a:r>
              <a:rPr sz="2000" spc="-5" dirty="0">
                <a:latin typeface="微软雅黑" panose="020B0503020204020204" charset="-122"/>
                <a:cs typeface="微软雅黑" panose="020B0503020204020204" charset="-122"/>
              </a:rPr>
              <a:t>数据库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517622" y="11280646"/>
            <a:ext cx="2926080" cy="548640"/>
          </a:xfrm>
          <a:custGeom>
            <a:avLst/>
            <a:gdLst/>
            <a:ahLst/>
            <a:cxnLst/>
            <a:rect l="l" t="t" r="r" b="b"/>
            <a:pathLst>
              <a:path w="1463040" h="274320">
                <a:moveTo>
                  <a:pt x="0" y="274319"/>
                </a:moveTo>
                <a:lnTo>
                  <a:pt x="1463040" y="274319"/>
                </a:lnTo>
                <a:lnTo>
                  <a:pt x="1463040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D7F0FA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8" name="object 8"/>
          <p:cNvSpPr txBox="1"/>
          <p:nvPr/>
        </p:nvSpPr>
        <p:spPr>
          <a:xfrm>
            <a:off x="15674846" y="11371680"/>
            <a:ext cx="621030" cy="33147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C</a:t>
            </a:r>
            <a:r>
              <a:rPr sz="2000" spc="-5" dirty="0">
                <a:latin typeface="微软雅黑" panose="020B0503020204020204" charset="-122"/>
                <a:cs typeface="微软雅黑" panose="020B0503020204020204" charset="-122"/>
              </a:rPr>
              <a:t>DN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665952" y="11286742"/>
            <a:ext cx="2926080" cy="420370"/>
          </a:xfrm>
          <a:prstGeom prst="rect">
            <a:avLst/>
          </a:prstGeom>
          <a:solidFill>
            <a:srgbClr val="D7F0FA"/>
          </a:solidFill>
        </p:spPr>
        <p:txBody>
          <a:bodyPr vert="horz" wrap="square" lIns="0" tIns="11303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445"/>
              </a:spcBef>
            </a:pP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云计算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68366" y="9040368"/>
            <a:ext cx="1539240" cy="609600"/>
          </a:xfrm>
          <a:custGeom>
            <a:avLst/>
            <a:gdLst/>
            <a:ahLst/>
            <a:cxnLst/>
            <a:rect l="l" t="t" r="r" b="b"/>
            <a:pathLst>
              <a:path w="769619" h="304800">
                <a:moveTo>
                  <a:pt x="0" y="304800"/>
                </a:moveTo>
                <a:lnTo>
                  <a:pt x="769619" y="304800"/>
                </a:lnTo>
                <a:lnTo>
                  <a:pt x="769619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9D6FD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11" name="object 11"/>
          <p:cNvSpPr txBox="1"/>
          <p:nvPr/>
        </p:nvSpPr>
        <p:spPr>
          <a:xfrm>
            <a:off x="4706364" y="9160764"/>
            <a:ext cx="1062990" cy="33147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微软雅黑" panose="020B0503020204020204" charset="-122"/>
                <a:cs typeface="微软雅黑" panose="020B0503020204020204" charset="-122"/>
              </a:rPr>
              <a:t>直播服务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42302" y="9028176"/>
            <a:ext cx="1656080" cy="609600"/>
          </a:xfrm>
          <a:custGeom>
            <a:avLst/>
            <a:gdLst/>
            <a:ahLst/>
            <a:cxnLst/>
            <a:rect l="l" t="t" r="r" b="b"/>
            <a:pathLst>
              <a:path w="828039" h="304800">
                <a:moveTo>
                  <a:pt x="0" y="304800"/>
                </a:moveTo>
                <a:lnTo>
                  <a:pt x="827531" y="304800"/>
                </a:lnTo>
                <a:lnTo>
                  <a:pt x="827531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9D6FD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13" name="object 13"/>
          <p:cNvSpPr txBox="1"/>
          <p:nvPr/>
        </p:nvSpPr>
        <p:spPr>
          <a:xfrm>
            <a:off x="6539992" y="9147808"/>
            <a:ext cx="1062990" cy="33147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微软雅黑" panose="020B0503020204020204" charset="-122"/>
                <a:cs typeface="微软雅黑" panose="020B0503020204020204" charset="-122"/>
              </a:rPr>
              <a:t>点播服务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061958" y="9022080"/>
            <a:ext cx="1771650" cy="609600"/>
          </a:xfrm>
          <a:custGeom>
            <a:avLst/>
            <a:gdLst/>
            <a:ahLst/>
            <a:cxnLst/>
            <a:rect l="l" t="t" r="r" b="b"/>
            <a:pathLst>
              <a:path w="885825" h="304800">
                <a:moveTo>
                  <a:pt x="0" y="304800"/>
                </a:moveTo>
                <a:lnTo>
                  <a:pt x="885444" y="304800"/>
                </a:lnTo>
                <a:lnTo>
                  <a:pt x="88544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9D6FD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15" name="object 15"/>
          <p:cNvSpPr txBox="1"/>
          <p:nvPr/>
        </p:nvSpPr>
        <p:spPr>
          <a:xfrm>
            <a:off x="8415780" y="9142982"/>
            <a:ext cx="1062990" cy="33147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微软雅黑" panose="020B0503020204020204" charset="-122"/>
                <a:cs typeface="微软雅黑" panose="020B0503020204020204" charset="-122"/>
              </a:rPr>
              <a:t>互动服务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037064" y="9040368"/>
            <a:ext cx="1802130" cy="609600"/>
          </a:xfrm>
          <a:custGeom>
            <a:avLst/>
            <a:gdLst/>
            <a:ahLst/>
            <a:cxnLst/>
            <a:rect l="l" t="t" r="r" b="b"/>
            <a:pathLst>
              <a:path w="901064" h="304800">
                <a:moveTo>
                  <a:pt x="0" y="304800"/>
                </a:moveTo>
                <a:lnTo>
                  <a:pt x="900684" y="304800"/>
                </a:lnTo>
                <a:lnTo>
                  <a:pt x="90068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9D6FD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17" name="object 17"/>
          <p:cNvSpPr txBox="1"/>
          <p:nvPr/>
        </p:nvSpPr>
        <p:spPr>
          <a:xfrm>
            <a:off x="10594340" y="9160764"/>
            <a:ext cx="685800" cy="33147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Z</a:t>
            </a:r>
            <a:r>
              <a:rPr sz="2000" spc="-5" dirty="0">
                <a:latin typeface="微软雅黑" panose="020B0503020204020204" charset="-122"/>
                <a:cs typeface="微软雅黑" panose="020B0503020204020204" charset="-122"/>
              </a:rPr>
              <a:t>RTC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794502" y="9732264"/>
            <a:ext cx="2155190" cy="607060"/>
          </a:xfrm>
          <a:custGeom>
            <a:avLst/>
            <a:gdLst/>
            <a:ahLst/>
            <a:cxnLst/>
            <a:rect l="l" t="t" r="r" b="b"/>
            <a:pathLst>
              <a:path w="1077595" h="303529">
                <a:moveTo>
                  <a:pt x="0" y="303276"/>
                </a:moveTo>
                <a:lnTo>
                  <a:pt x="1077468" y="303276"/>
                </a:lnTo>
                <a:lnTo>
                  <a:pt x="1077468" y="0"/>
                </a:lnTo>
                <a:lnTo>
                  <a:pt x="0" y="0"/>
                </a:lnTo>
                <a:lnTo>
                  <a:pt x="0" y="303276"/>
                </a:lnTo>
                <a:close/>
              </a:path>
            </a:pathLst>
          </a:custGeom>
          <a:solidFill>
            <a:srgbClr val="C9D6FD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19" name="object 19"/>
          <p:cNvSpPr txBox="1"/>
          <p:nvPr/>
        </p:nvSpPr>
        <p:spPr>
          <a:xfrm>
            <a:off x="5089144" y="9850628"/>
            <a:ext cx="1569720" cy="33147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微软雅黑" panose="020B0503020204020204" charset="-122"/>
                <a:cs typeface="微软雅黑" panose="020B0503020204020204" charset="-122"/>
              </a:rPr>
              <a:t>运营工具服务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144510" y="9747504"/>
            <a:ext cx="2159000" cy="609600"/>
          </a:xfrm>
          <a:custGeom>
            <a:avLst/>
            <a:gdLst/>
            <a:ahLst/>
            <a:cxnLst/>
            <a:rect l="l" t="t" r="r" b="b"/>
            <a:pathLst>
              <a:path w="1079500" h="304800">
                <a:moveTo>
                  <a:pt x="0" y="304800"/>
                </a:moveTo>
                <a:lnTo>
                  <a:pt x="1078991" y="304800"/>
                </a:lnTo>
                <a:lnTo>
                  <a:pt x="1078991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9D6FD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21" name="object 21"/>
          <p:cNvSpPr txBox="1"/>
          <p:nvPr/>
        </p:nvSpPr>
        <p:spPr>
          <a:xfrm>
            <a:off x="7692642" y="9868406"/>
            <a:ext cx="1062990" cy="33147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微软雅黑" panose="020B0503020204020204" charset="-122"/>
                <a:cs typeface="微软雅黑" panose="020B0503020204020204" charset="-122"/>
              </a:rPr>
              <a:t>监控服务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4051280" y="9040368"/>
            <a:ext cx="1728470" cy="609600"/>
          </a:xfrm>
          <a:custGeom>
            <a:avLst/>
            <a:gdLst/>
            <a:ahLst/>
            <a:cxnLst/>
            <a:rect l="l" t="t" r="r" b="b"/>
            <a:pathLst>
              <a:path w="864234" h="304800">
                <a:moveTo>
                  <a:pt x="0" y="304800"/>
                </a:moveTo>
                <a:lnTo>
                  <a:pt x="864107" y="304800"/>
                </a:lnTo>
                <a:lnTo>
                  <a:pt x="864107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9D6FD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23" name="object 23"/>
          <p:cNvSpPr txBox="1"/>
          <p:nvPr/>
        </p:nvSpPr>
        <p:spPr>
          <a:xfrm>
            <a:off x="14385036" y="9160764"/>
            <a:ext cx="1062990" cy="33147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微软雅黑" panose="020B0503020204020204" charset="-122"/>
                <a:cs typeface="微软雅黑" panose="020B0503020204020204" charset="-122"/>
              </a:rPr>
              <a:t>转码集群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7029176" y="9726168"/>
            <a:ext cx="1771650" cy="609600"/>
          </a:xfrm>
          <a:custGeom>
            <a:avLst/>
            <a:gdLst/>
            <a:ahLst/>
            <a:cxnLst/>
            <a:rect l="l" t="t" r="r" b="b"/>
            <a:pathLst>
              <a:path w="885825" h="304800">
                <a:moveTo>
                  <a:pt x="0" y="304800"/>
                </a:moveTo>
                <a:lnTo>
                  <a:pt x="885444" y="304800"/>
                </a:lnTo>
                <a:lnTo>
                  <a:pt x="88544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9D6FD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25" name="object 25"/>
          <p:cNvSpPr txBox="1"/>
          <p:nvPr/>
        </p:nvSpPr>
        <p:spPr>
          <a:xfrm>
            <a:off x="17509742" y="9847070"/>
            <a:ext cx="810260" cy="33147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微软雅黑" panose="020B0503020204020204" charset="-122"/>
                <a:cs typeface="微软雅黑" panose="020B0503020204020204" charset="-122"/>
              </a:rPr>
              <a:t>云导播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9019518" y="9735310"/>
            <a:ext cx="1771650" cy="609600"/>
          </a:xfrm>
          <a:custGeom>
            <a:avLst/>
            <a:gdLst/>
            <a:ahLst/>
            <a:cxnLst/>
            <a:rect l="l" t="t" r="r" b="b"/>
            <a:pathLst>
              <a:path w="885825" h="304800">
                <a:moveTo>
                  <a:pt x="0" y="304800"/>
                </a:moveTo>
                <a:lnTo>
                  <a:pt x="885444" y="304800"/>
                </a:lnTo>
                <a:lnTo>
                  <a:pt x="88544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9D6FD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27" name="object 27"/>
          <p:cNvSpPr txBox="1"/>
          <p:nvPr/>
        </p:nvSpPr>
        <p:spPr>
          <a:xfrm>
            <a:off x="19501358" y="9855706"/>
            <a:ext cx="810260" cy="33147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微软雅黑" panose="020B0503020204020204" charset="-122"/>
                <a:cs typeface="微软雅黑" panose="020B0503020204020204" charset="-122"/>
              </a:rPr>
              <a:t>云剪辑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6029432" y="9079992"/>
            <a:ext cx="1774188" cy="609600"/>
          </a:xfrm>
          <a:custGeom>
            <a:avLst/>
            <a:gdLst/>
            <a:ahLst/>
            <a:cxnLst/>
            <a:rect l="l" t="t" r="r" b="b"/>
            <a:pathLst>
              <a:path w="887095" h="304800">
                <a:moveTo>
                  <a:pt x="0" y="304799"/>
                </a:moveTo>
                <a:lnTo>
                  <a:pt x="886968" y="304799"/>
                </a:lnTo>
                <a:lnTo>
                  <a:pt x="886968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solidFill>
            <a:srgbClr val="C9D6FD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29" name="object 29"/>
          <p:cNvSpPr txBox="1"/>
          <p:nvPr/>
        </p:nvSpPr>
        <p:spPr>
          <a:xfrm>
            <a:off x="16386810" y="9200388"/>
            <a:ext cx="1062990" cy="33147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微软雅黑" panose="020B0503020204020204" charset="-122"/>
                <a:cs typeface="微软雅黑" panose="020B0503020204020204" charset="-122"/>
              </a:rPr>
              <a:t>延时播控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1600688" y="9756646"/>
            <a:ext cx="2868930" cy="607060"/>
          </a:xfrm>
          <a:custGeom>
            <a:avLst/>
            <a:gdLst/>
            <a:ahLst/>
            <a:cxnLst/>
            <a:rect l="l" t="t" r="r" b="b"/>
            <a:pathLst>
              <a:path w="1434465" h="303529">
                <a:moveTo>
                  <a:pt x="0" y="303275"/>
                </a:moveTo>
                <a:lnTo>
                  <a:pt x="1434083" y="303275"/>
                </a:lnTo>
                <a:lnTo>
                  <a:pt x="1434083" y="0"/>
                </a:lnTo>
                <a:lnTo>
                  <a:pt x="0" y="0"/>
                </a:lnTo>
                <a:lnTo>
                  <a:pt x="0" y="303275"/>
                </a:lnTo>
                <a:close/>
              </a:path>
            </a:pathLst>
          </a:custGeom>
          <a:solidFill>
            <a:srgbClr val="C9D6FD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31" name="object 31"/>
          <p:cNvSpPr txBox="1"/>
          <p:nvPr/>
        </p:nvSpPr>
        <p:spPr>
          <a:xfrm>
            <a:off x="11998958" y="9876280"/>
            <a:ext cx="2075180" cy="33147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微软雅黑" panose="020B0503020204020204" charset="-122"/>
                <a:cs typeface="微软雅黑" panose="020B0503020204020204" charset="-122"/>
              </a:rPr>
              <a:t>节目单及内容服务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494518" y="9765792"/>
            <a:ext cx="1889760" cy="609600"/>
          </a:xfrm>
          <a:custGeom>
            <a:avLst/>
            <a:gdLst/>
            <a:ahLst/>
            <a:cxnLst/>
            <a:rect l="l" t="t" r="r" b="b"/>
            <a:pathLst>
              <a:path w="944879" h="304800">
                <a:moveTo>
                  <a:pt x="0" y="304799"/>
                </a:moveTo>
                <a:lnTo>
                  <a:pt x="944880" y="304799"/>
                </a:lnTo>
                <a:lnTo>
                  <a:pt x="944880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solidFill>
            <a:srgbClr val="C9D6FD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33" name="object 33"/>
          <p:cNvSpPr txBox="1"/>
          <p:nvPr/>
        </p:nvSpPr>
        <p:spPr>
          <a:xfrm>
            <a:off x="9909302" y="9886694"/>
            <a:ext cx="1062990" cy="33147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微软雅黑" panose="020B0503020204020204" charset="-122"/>
                <a:cs typeface="微软雅黑" panose="020B0503020204020204" charset="-122"/>
              </a:rPr>
              <a:t>文档服务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9976590" y="9092182"/>
            <a:ext cx="1908810" cy="609600"/>
          </a:xfrm>
          <a:custGeom>
            <a:avLst/>
            <a:gdLst/>
            <a:ahLst/>
            <a:cxnLst/>
            <a:rect l="l" t="t" r="r" b="b"/>
            <a:pathLst>
              <a:path w="954404" h="304800">
                <a:moveTo>
                  <a:pt x="0" y="304799"/>
                </a:moveTo>
                <a:lnTo>
                  <a:pt x="954024" y="304799"/>
                </a:lnTo>
                <a:lnTo>
                  <a:pt x="954024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solidFill>
            <a:srgbClr val="C9D6FD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35" name="object 35"/>
          <p:cNvSpPr txBox="1"/>
          <p:nvPr/>
        </p:nvSpPr>
        <p:spPr>
          <a:xfrm>
            <a:off x="20275550" y="9212580"/>
            <a:ext cx="1315720" cy="33147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微软雅黑" panose="020B0503020204020204" charset="-122"/>
                <a:cs typeface="微软雅黑" panose="020B0503020204020204" charset="-122"/>
              </a:rPr>
              <a:t>大数据分析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8050256" y="9073894"/>
            <a:ext cx="1732280" cy="609600"/>
          </a:xfrm>
          <a:custGeom>
            <a:avLst/>
            <a:gdLst/>
            <a:ahLst/>
            <a:cxnLst/>
            <a:rect l="l" t="t" r="r" b="b"/>
            <a:pathLst>
              <a:path w="866140" h="304800">
                <a:moveTo>
                  <a:pt x="0" y="304800"/>
                </a:moveTo>
                <a:lnTo>
                  <a:pt x="865631" y="304800"/>
                </a:lnTo>
                <a:lnTo>
                  <a:pt x="865631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9D6FD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37" name="object 37"/>
          <p:cNvSpPr txBox="1"/>
          <p:nvPr/>
        </p:nvSpPr>
        <p:spPr>
          <a:xfrm>
            <a:off x="18644868" y="9194800"/>
            <a:ext cx="549910" cy="33147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微软雅黑" panose="020B0503020204020204" charset="-122"/>
                <a:cs typeface="微软雅黑" panose="020B0503020204020204" charset="-122"/>
              </a:rPr>
              <a:t>RPA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4688312" y="9768840"/>
            <a:ext cx="2159000" cy="589280"/>
          </a:xfrm>
          <a:custGeom>
            <a:avLst/>
            <a:gdLst/>
            <a:ahLst/>
            <a:cxnLst/>
            <a:rect l="l" t="t" r="r" b="b"/>
            <a:pathLst>
              <a:path w="1079500" h="294639">
                <a:moveTo>
                  <a:pt x="0" y="294131"/>
                </a:moveTo>
                <a:lnTo>
                  <a:pt x="1078992" y="294131"/>
                </a:lnTo>
                <a:lnTo>
                  <a:pt x="1078992" y="0"/>
                </a:lnTo>
                <a:lnTo>
                  <a:pt x="0" y="0"/>
                </a:lnTo>
                <a:lnTo>
                  <a:pt x="0" y="294131"/>
                </a:lnTo>
                <a:close/>
              </a:path>
            </a:pathLst>
          </a:custGeom>
          <a:solidFill>
            <a:srgbClr val="C9D6FD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39" name="object 39"/>
          <p:cNvSpPr txBox="1"/>
          <p:nvPr/>
        </p:nvSpPr>
        <p:spPr>
          <a:xfrm>
            <a:off x="15238984" y="9877552"/>
            <a:ext cx="1062990" cy="33147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微软雅黑" panose="020B0503020204020204" charset="-122"/>
                <a:cs typeface="微软雅黑" panose="020B0503020204020204" charset="-122"/>
              </a:rPr>
              <a:t>商城服务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468366" y="3276600"/>
            <a:ext cx="4566920" cy="674370"/>
          </a:xfrm>
          <a:custGeom>
            <a:avLst/>
            <a:gdLst/>
            <a:ahLst/>
            <a:cxnLst/>
            <a:rect l="l" t="t" r="r" b="b"/>
            <a:pathLst>
              <a:path w="2283460" h="337185">
                <a:moveTo>
                  <a:pt x="0" y="336803"/>
                </a:moveTo>
                <a:lnTo>
                  <a:pt x="2282951" y="336803"/>
                </a:lnTo>
                <a:lnTo>
                  <a:pt x="2282951" y="0"/>
                </a:lnTo>
                <a:lnTo>
                  <a:pt x="0" y="0"/>
                </a:lnTo>
                <a:lnTo>
                  <a:pt x="0" y="336803"/>
                </a:lnTo>
                <a:close/>
              </a:path>
            </a:pathLst>
          </a:custGeom>
          <a:solidFill>
            <a:srgbClr val="75AEFB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41" name="object 41"/>
          <p:cNvSpPr txBox="1"/>
          <p:nvPr/>
        </p:nvSpPr>
        <p:spPr>
          <a:xfrm>
            <a:off x="4468366" y="3371340"/>
            <a:ext cx="19245580" cy="45720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784860">
              <a:lnSpc>
                <a:spcPct val="100000"/>
              </a:lnSpc>
              <a:spcBef>
                <a:spcPts val="105"/>
              </a:spcBef>
              <a:tabLst>
                <a:tab pos="3252470" algn="l"/>
                <a:tab pos="5694680" algn="l"/>
                <a:tab pos="8129905" algn="l"/>
              </a:tabLst>
            </a:pPr>
            <a:r>
              <a:rPr sz="4200" baseline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平台架构	</a:t>
            </a:r>
            <a:r>
              <a:rPr sz="2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营销互动	</a:t>
            </a:r>
            <a:r>
              <a:rPr sz="4200" baseline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视频制作	数据分析</a:t>
            </a:r>
            <a:endParaRPr sz="4200" baseline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9187160" y="4120896"/>
            <a:ext cx="2179320" cy="548640"/>
          </a:xfrm>
          <a:custGeom>
            <a:avLst/>
            <a:gdLst/>
            <a:ahLst/>
            <a:cxnLst/>
            <a:rect l="l" t="t" r="r" b="b"/>
            <a:pathLst>
              <a:path w="1089659" h="274319">
                <a:moveTo>
                  <a:pt x="0" y="274320"/>
                </a:moveTo>
                <a:lnTo>
                  <a:pt x="1089659" y="274320"/>
                </a:lnTo>
                <a:lnTo>
                  <a:pt x="108965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CDD9FD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43" name="object 43"/>
          <p:cNvSpPr/>
          <p:nvPr/>
        </p:nvSpPr>
        <p:spPr>
          <a:xfrm>
            <a:off x="19187160" y="6086854"/>
            <a:ext cx="2179320" cy="548640"/>
          </a:xfrm>
          <a:custGeom>
            <a:avLst/>
            <a:gdLst/>
            <a:ahLst/>
            <a:cxnLst/>
            <a:rect l="l" t="t" r="r" b="b"/>
            <a:pathLst>
              <a:path w="1089659" h="274320">
                <a:moveTo>
                  <a:pt x="0" y="274320"/>
                </a:moveTo>
                <a:lnTo>
                  <a:pt x="1089659" y="274320"/>
                </a:lnTo>
                <a:lnTo>
                  <a:pt x="108965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CDD9FD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44" name="object 44"/>
          <p:cNvSpPr/>
          <p:nvPr/>
        </p:nvSpPr>
        <p:spPr>
          <a:xfrm>
            <a:off x="19187160" y="5391910"/>
            <a:ext cx="2179320" cy="548640"/>
          </a:xfrm>
          <a:custGeom>
            <a:avLst/>
            <a:gdLst/>
            <a:ahLst/>
            <a:cxnLst/>
            <a:rect l="l" t="t" r="r" b="b"/>
            <a:pathLst>
              <a:path w="1089659" h="274319">
                <a:moveTo>
                  <a:pt x="0" y="274320"/>
                </a:moveTo>
                <a:lnTo>
                  <a:pt x="1089659" y="274320"/>
                </a:lnTo>
                <a:lnTo>
                  <a:pt x="108965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CDD9FD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45" name="object 45"/>
          <p:cNvSpPr/>
          <p:nvPr/>
        </p:nvSpPr>
        <p:spPr>
          <a:xfrm>
            <a:off x="19171918" y="6806182"/>
            <a:ext cx="2194560" cy="548640"/>
          </a:xfrm>
          <a:custGeom>
            <a:avLst/>
            <a:gdLst/>
            <a:ahLst/>
            <a:cxnLst/>
            <a:rect l="l" t="t" r="r" b="b"/>
            <a:pathLst>
              <a:path w="1097279" h="274320">
                <a:moveTo>
                  <a:pt x="0" y="274320"/>
                </a:moveTo>
                <a:lnTo>
                  <a:pt x="1097279" y="274320"/>
                </a:lnTo>
                <a:lnTo>
                  <a:pt x="109727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CDD9FD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46" name="object 46"/>
          <p:cNvSpPr/>
          <p:nvPr/>
        </p:nvSpPr>
        <p:spPr>
          <a:xfrm>
            <a:off x="21567646" y="4126990"/>
            <a:ext cx="2152650" cy="548640"/>
          </a:xfrm>
          <a:custGeom>
            <a:avLst/>
            <a:gdLst/>
            <a:ahLst/>
            <a:cxnLst/>
            <a:rect l="l" t="t" r="r" b="b"/>
            <a:pathLst>
              <a:path w="1076325" h="274319">
                <a:moveTo>
                  <a:pt x="0" y="274320"/>
                </a:moveTo>
                <a:lnTo>
                  <a:pt x="1075944" y="274320"/>
                </a:lnTo>
                <a:lnTo>
                  <a:pt x="1075944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CDD9FD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47" name="object 47"/>
          <p:cNvSpPr/>
          <p:nvPr/>
        </p:nvSpPr>
        <p:spPr>
          <a:xfrm>
            <a:off x="19187160" y="4764022"/>
            <a:ext cx="2179320" cy="548640"/>
          </a:xfrm>
          <a:custGeom>
            <a:avLst/>
            <a:gdLst/>
            <a:ahLst/>
            <a:cxnLst/>
            <a:rect l="l" t="t" r="r" b="b"/>
            <a:pathLst>
              <a:path w="1089659" h="274319">
                <a:moveTo>
                  <a:pt x="0" y="274320"/>
                </a:moveTo>
                <a:lnTo>
                  <a:pt x="1089659" y="274320"/>
                </a:lnTo>
                <a:lnTo>
                  <a:pt x="108965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CDD9FD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48" name="object 48"/>
          <p:cNvSpPr/>
          <p:nvPr/>
        </p:nvSpPr>
        <p:spPr>
          <a:xfrm>
            <a:off x="21567646" y="4754878"/>
            <a:ext cx="2152650" cy="548640"/>
          </a:xfrm>
          <a:custGeom>
            <a:avLst/>
            <a:gdLst/>
            <a:ahLst/>
            <a:cxnLst/>
            <a:rect l="l" t="t" r="r" b="b"/>
            <a:pathLst>
              <a:path w="1076325" h="274319">
                <a:moveTo>
                  <a:pt x="0" y="274320"/>
                </a:moveTo>
                <a:lnTo>
                  <a:pt x="1075944" y="274320"/>
                </a:lnTo>
                <a:lnTo>
                  <a:pt x="1075944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CDD9FD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49" name="object 49"/>
          <p:cNvSpPr/>
          <p:nvPr/>
        </p:nvSpPr>
        <p:spPr>
          <a:xfrm>
            <a:off x="21558504" y="6065520"/>
            <a:ext cx="2161540" cy="548640"/>
          </a:xfrm>
          <a:custGeom>
            <a:avLst/>
            <a:gdLst/>
            <a:ahLst/>
            <a:cxnLst/>
            <a:rect l="l" t="t" r="r" b="b"/>
            <a:pathLst>
              <a:path w="1080770" h="274320">
                <a:moveTo>
                  <a:pt x="0" y="274320"/>
                </a:moveTo>
                <a:lnTo>
                  <a:pt x="1080516" y="274320"/>
                </a:lnTo>
                <a:lnTo>
                  <a:pt x="108051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CDD9FD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50" name="object 50"/>
          <p:cNvSpPr/>
          <p:nvPr/>
        </p:nvSpPr>
        <p:spPr>
          <a:xfrm>
            <a:off x="21552408" y="6778752"/>
            <a:ext cx="2167890" cy="548640"/>
          </a:xfrm>
          <a:custGeom>
            <a:avLst/>
            <a:gdLst/>
            <a:ahLst/>
            <a:cxnLst/>
            <a:rect l="l" t="t" r="r" b="b"/>
            <a:pathLst>
              <a:path w="1083945" h="274320">
                <a:moveTo>
                  <a:pt x="0" y="274319"/>
                </a:moveTo>
                <a:lnTo>
                  <a:pt x="1083563" y="274319"/>
                </a:lnTo>
                <a:lnTo>
                  <a:pt x="1083563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CDD9FD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51" name="object 51"/>
          <p:cNvSpPr/>
          <p:nvPr/>
        </p:nvSpPr>
        <p:spPr>
          <a:xfrm>
            <a:off x="11762230" y="4145278"/>
            <a:ext cx="2213610" cy="548640"/>
          </a:xfrm>
          <a:custGeom>
            <a:avLst/>
            <a:gdLst/>
            <a:ahLst/>
            <a:cxnLst/>
            <a:rect l="l" t="t" r="r" b="b"/>
            <a:pathLst>
              <a:path w="1106804" h="274319">
                <a:moveTo>
                  <a:pt x="0" y="274320"/>
                </a:moveTo>
                <a:lnTo>
                  <a:pt x="1106424" y="274320"/>
                </a:lnTo>
                <a:lnTo>
                  <a:pt x="1106424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CDD9FD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52" name="object 52"/>
          <p:cNvSpPr/>
          <p:nvPr/>
        </p:nvSpPr>
        <p:spPr>
          <a:xfrm>
            <a:off x="11762230" y="4843270"/>
            <a:ext cx="2213610" cy="548640"/>
          </a:xfrm>
          <a:custGeom>
            <a:avLst/>
            <a:gdLst/>
            <a:ahLst/>
            <a:cxnLst/>
            <a:rect l="l" t="t" r="r" b="b"/>
            <a:pathLst>
              <a:path w="1106804" h="274319">
                <a:moveTo>
                  <a:pt x="0" y="274320"/>
                </a:moveTo>
                <a:lnTo>
                  <a:pt x="1106424" y="274320"/>
                </a:lnTo>
                <a:lnTo>
                  <a:pt x="1106424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CDD9FD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53" name="object 53"/>
          <p:cNvSpPr/>
          <p:nvPr/>
        </p:nvSpPr>
        <p:spPr>
          <a:xfrm>
            <a:off x="9360406" y="4145278"/>
            <a:ext cx="2213610" cy="548640"/>
          </a:xfrm>
          <a:custGeom>
            <a:avLst/>
            <a:gdLst/>
            <a:ahLst/>
            <a:cxnLst/>
            <a:rect l="l" t="t" r="r" b="b"/>
            <a:pathLst>
              <a:path w="1106804" h="274319">
                <a:moveTo>
                  <a:pt x="0" y="274320"/>
                </a:moveTo>
                <a:lnTo>
                  <a:pt x="1106424" y="274320"/>
                </a:lnTo>
                <a:lnTo>
                  <a:pt x="1106424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CDD9FD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54" name="object 54"/>
          <p:cNvSpPr/>
          <p:nvPr/>
        </p:nvSpPr>
        <p:spPr>
          <a:xfrm>
            <a:off x="11762230" y="6172200"/>
            <a:ext cx="2213610" cy="548640"/>
          </a:xfrm>
          <a:custGeom>
            <a:avLst/>
            <a:gdLst/>
            <a:ahLst/>
            <a:cxnLst/>
            <a:rect l="l" t="t" r="r" b="b"/>
            <a:pathLst>
              <a:path w="1106804" h="274320">
                <a:moveTo>
                  <a:pt x="0" y="274320"/>
                </a:moveTo>
                <a:lnTo>
                  <a:pt x="1106424" y="274320"/>
                </a:lnTo>
                <a:lnTo>
                  <a:pt x="1106424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CDD9FD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55" name="object 55"/>
          <p:cNvSpPr/>
          <p:nvPr/>
        </p:nvSpPr>
        <p:spPr>
          <a:xfrm>
            <a:off x="9357358" y="6169152"/>
            <a:ext cx="2213610" cy="548640"/>
          </a:xfrm>
          <a:custGeom>
            <a:avLst/>
            <a:gdLst/>
            <a:ahLst/>
            <a:cxnLst/>
            <a:rect l="l" t="t" r="r" b="b"/>
            <a:pathLst>
              <a:path w="1106804" h="274320">
                <a:moveTo>
                  <a:pt x="0" y="274320"/>
                </a:moveTo>
                <a:lnTo>
                  <a:pt x="1106424" y="274320"/>
                </a:lnTo>
                <a:lnTo>
                  <a:pt x="1106424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CDD9FD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56" name="object 56"/>
          <p:cNvSpPr/>
          <p:nvPr/>
        </p:nvSpPr>
        <p:spPr>
          <a:xfrm>
            <a:off x="11762230" y="5513832"/>
            <a:ext cx="2213610" cy="548640"/>
          </a:xfrm>
          <a:custGeom>
            <a:avLst/>
            <a:gdLst/>
            <a:ahLst/>
            <a:cxnLst/>
            <a:rect l="l" t="t" r="r" b="b"/>
            <a:pathLst>
              <a:path w="1106804" h="274319">
                <a:moveTo>
                  <a:pt x="0" y="274320"/>
                </a:moveTo>
                <a:lnTo>
                  <a:pt x="1106424" y="274320"/>
                </a:lnTo>
                <a:lnTo>
                  <a:pt x="1106424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CDD9FD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57" name="object 57"/>
          <p:cNvSpPr/>
          <p:nvPr/>
        </p:nvSpPr>
        <p:spPr>
          <a:xfrm>
            <a:off x="11762230" y="6842758"/>
            <a:ext cx="2213610" cy="548640"/>
          </a:xfrm>
          <a:custGeom>
            <a:avLst/>
            <a:gdLst/>
            <a:ahLst/>
            <a:cxnLst/>
            <a:rect l="l" t="t" r="r" b="b"/>
            <a:pathLst>
              <a:path w="1106804" h="274320">
                <a:moveTo>
                  <a:pt x="0" y="274320"/>
                </a:moveTo>
                <a:lnTo>
                  <a:pt x="1106424" y="274320"/>
                </a:lnTo>
                <a:lnTo>
                  <a:pt x="1106424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CDD9FD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58" name="object 58"/>
          <p:cNvSpPr/>
          <p:nvPr/>
        </p:nvSpPr>
        <p:spPr>
          <a:xfrm>
            <a:off x="9360406" y="4855464"/>
            <a:ext cx="2213610" cy="548640"/>
          </a:xfrm>
          <a:custGeom>
            <a:avLst/>
            <a:gdLst/>
            <a:ahLst/>
            <a:cxnLst/>
            <a:rect l="l" t="t" r="r" b="b"/>
            <a:pathLst>
              <a:path w="1106804" h="274319">
                <a:moveTo>
                  <a:pt x="0" y="274320"/>
                </a:moveTo>
                <a:lnTo>
                  <a:pt x="1106424" y="274320"/>
                </a:lnTo>
                <a:lnTo>
                  <a:pt x="1106424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CDD9FD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59" name="object 59"/>
          <p:cNvSpPr/>
          <p:nvPr/>
        </p:nvSpPr>
        <p:spPr>
          <a:xfrm>
            <a:off x="9360406" y="5513832"/>
            <a:ext cx="2213610" cy="548640"/>
          </a:xfrm>
          <a:custGeom>
            <a:avLst/>
            <a:gdLst/>
            <a:ahLst/>
            <a:cxnLst/>
            <a:rect l="l" t="t" r="r" b="b"/>
            <a:pathLst>
              <a:path w="1106804" h="274319">
                <a:moveTo>
                  <a:pt x="0" y="274320"/>
                </a:moveTo>
                <a:lnTo>
                  <a:pt x="1106424" y="274320"/>
                </a:lnTo>
                <a:lnTo>
                  <a:pt x="1106424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CDD9FD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60" name="object 60"/>
          <p:cNvSpPr/>
          <p:nvPr/>
        </p:nvSpPr>
        <p:spPr>
          <a:xfrm>
            <a:off x="9357358" y="6842758"/>
            <a:ext cx="2213610" cy="548640"/>
          </a:xfrm>
          <a:custGeom>
            <a:avLst/>
            <a:gdLst/>
            <a:ahLst/>
            <a:cxnLst/>
            <a:rect l="l" t="t" r="r" b="b"/>
            <a:pathLst>
              <a:path w="1106804" h="274320">
                <a:moveTo>
                  <a:pt x="0" y="274320"/>
                </a:moveTo>
                <a:lnTo>
                  <a:pt x="1106424" y="274320"/>
                </a:lnTo>
                <a:lnTo>
                  <a:pt x="1106424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CDD9FD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61" name="object 61"/>
          <p:cNvSpPr/>
          <p:nvPr/>
        </p:nvSpPr>
        <p:spPr>
          <a:xfrm>
            <a:off x="19187160" y="7467600"/>
            <a:ext cx="4554220" cy="548640"/>
          </a:xfrm>
          <a:custGeom>
            <a:avLst/>
            <a:gdLst/>
            <a:ahLst/>
            <a:cxnLst/>
            <a:rect l="l" t="t" r="r" b="b"/>
            <a:pathLst>
              <a:path w="2277109" h="274320">
                <a:moveTo>
                  <a:pt x="0" y="274319"/>
                </a:moveTo>
                <a:lnTo>
                  <a:pt x="2276855" y="274319"/>
                </a:lnTo>
                <a:lnTo>
                  <a:pt x="2276855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CDD9FD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62" name="object 62"/>
          <p:cNvSpPr/>
          <p:nvPr/>
        </p:nvSpPr>
        <p:spPr>
          <a:xfrm>
            <a:off x="11786616" y="7519416"/>
            <a:ext cx="2189480" cy="548640"/>
          </a:xfrm>
          <a:custGeom>
            <a:avLst/>
            <a:gdLst/>
            <a:ahLst/>
            <a:cxnLst/>
            <a:rect l="l" t="t" r="r" b="b"/>
            <a:pathLst>
              <a:path w="1094740" h="274320">
                <a:moveTo>
                  <a:pt x="0" y="274320"/>
                </a:moveTo>
                <a:lnTo>
                  <a:pt x="1094232" y="274320"/>
                </a:lnTo>
                <a:lnTo>
                  <a:pt x="1094232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CDD9FD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63" name="object 63"/>
          <p:cNvSpPr/>
          <p:nvPr/>
        </p:nvSpPr>
        <p:spPr>
          <a:xfrm>
            <a:off x="9357358" y="7519416"/>
            <a:ext cx="2213610" cy="548640"/>
          </a:xfrm>
          <a:custGeom>
            <a:avLst/>
            <a:gdLst/>
            <a:ahLst/>
            <a:cxnLst/>
            <a:rect l="l" t="t" r="r" b="b"/>
            <a:pathLst>
              <a:path w="1106804" h="274320">
                <a:moveTo>
                  <a:pt x="0" y="274320"/>
                </a:moveTo>
                <a:lnTo>
                  <a:pt x="1106424" y="274320"/>
                </a:lnTo>
                <a:lnTo>
                  <a:pt x="1106424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CDD9FD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64" name="object 64"/>
          <p:cNvSpPr/>
          <p:nvPr/>
        </p:nvSpPr>
        <p:spPr>
          <a:xfrm>
            <a:off x="21582886" y="5404102"/>
            <a:ext cx="2137410" cy="548640"/>
          </a:xfrm>
          <a:custGeom>
            <a:avLst/>
            <a:gdLst/>
            <a:ahLst/>
            <a:cxnLst/>
            <a:rect l="l" t="t" r="r" b="b"/>
            <a:pathLst>
              <a:path w="1068704" h="274319">
                <a:moveTo>
                  <a:pt x="0" y="274320"/>
                </a:moveTo>
                <a:lnTo>
                  <a:pt x="1068324" y="274320"/>
                </a:lnTo>
                <a:lnTo>
                  <a:pt x="1068324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CDD9FD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graphicFrame>
        <p:nvGraphicFramePr>
          <p:cNvPr id="65" name="object 65"/>
          <p:cNvGraphicFramePr>
            <a:graphicFrameLocks noGrp="1"/>
          </p:cNvGraphicFramePr>
          <p:nvPr/>
        </p:nvGraphicFramePr>
        <p:xfrm>
          <a:off x="4384546" y="3950208"/>
          <a:ext cx="19335750" cy="5462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00"/>
                <a:gridCol w="189230"/>
                <a:gridCol w="2148205"/>
                <a:gridCol w="2635250"/>
                <a:gridCol w="4902200"/>
                <a:gridCol w="7238365"/>
              </a:tblGrid>
              <a:tr h="535940"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20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视频中心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8120" marB="0">
                    <a:lnT w="8382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9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T w="8382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20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多级账号管控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8120" marB="0">
                    <a:lnT w="8382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9FD"/>
                    </a:solidFill>
                  </a:tcPr>
                </a:tc>
                <a:tc>
                  <a:txBody>
                    <a:bodyPr/>
                    <a:lstStyle/>
                    <a:p>
                      <a:pPr marL="448945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0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活动</a:t>
                      </a:r>
                      <a:r>
                        <a:rPr sz="2000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20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问卷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23520" marB="0">
                    <a:lnT w="8382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65125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0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聊天弹幕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23520" marB="0">
                    <a:lnT w="8382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628775">
                        <a:lnSpc>
                          <a:spcPct val="100000"/>
                        </a:lnSpc>
                        <a:spcBef>
                          <a:spcPts val="810"/>
                        </a:spcBef>
                        <a:tabLst>
                          <a:tab pos="2682875" algn="l"/>
                        </a:tabLst>
                      </a:pPr>
                      <a:r>
                        <a:rPr sz="3000" spc="-15" baseline="3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实时监</a:t>
                      </a:r>
                      <a:r>
                        <a:rPr sz="3000" spc="-7" baseline="3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控	</a:t>
                      </a:r>
                      <a:r>
                        <a:rPr sz="20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第三方</a:t>
                      </a:r>
                      <a:r>
                        <a:rPr sz="2000" spc="-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ID</a:t>
                      </a:r>
                      <a:r>
                        <a:rPr sz="20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跟踪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05740" marB="0">
                    <a:lnT w="83820">
                      <a:solidFill>
                        <a:srgbClr val="FFFFFF"/>
                      </a:solidFill>
                      <a:prstDash val="solid"/>
                    </a:lnT>
                  </a:tcPr>
                </a:tc>
              </a:tr>
              <a:tr h="492760"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20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独立主页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796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9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20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独立域名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796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9FD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448945">
                        <a:lnSpc>
                          <a:spcPct val="100000"/>
                        </a:lnSpc>
                        <a:spcBef>
                          <a:spcPts val="895"/>
                        </a:spcBef>
                      </a:pPr>
                      <a:r>
                        <a:rPr sz="20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抽奖</a:t>
                      </a:r>
                      <a:r>
                        <a:rPr sz="2000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20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礼物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600075" marR="294640" indent="-151130">
                        <a:lnSpc>
                          <a:spcPct val="214000"/>
                        </a:lnSpc>
                        <a:spcBef>
                          <a:spcPts val="20"/>
                        </a:spcBef>
                      </a:pP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打赏</a:t>
                      </a:r>
                      <a:r>
                        <a:rPr sz="2000" spc="-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红包 </a:t>
                      </a:r>
                      <a:r>
                        <a:rPr sz="20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公告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7371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智能客服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7371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智能广告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27330" marB="0">
                    <a:lnB w="8382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 marR="1195705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私聊答疑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02260" marR="1497965" algn="ctr">
                        <a:lnSpc>
                          <a:spcPct val="218000"/>
                        </a:lnSpc>
                        <a:spcBef>
                          <a:spcPts val="20"/>
                        </a:spcBef>
                      </a:pPr>
                      <a:r>
                        <a:rPr sz="20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分享</a:t>
                      </a:r>
                      <a:r>
                        <a:rPr sz="2000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20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邀请 </a:t>
                      </a: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机器人互动  </a:t>
                      </a:r>
                      <a:r>
                        <a:rPr sz="2000" spc="-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VR</a:t>
                      </a:r>
                      <a:r>
                        <a:rPr sz="20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场景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1183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智能流切换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13360" marB="0">
                    <a:lnB w="8382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 marL="1628775">
                        <a:lnSpc>
                          <a:spcPct val="100000"/>
                        </a:lnSpc>
                        <a:spcBef>
                          <a:spcPts val="525"/>
                        </a:spcBef>
                        <a:tabLst>
                          <a:tab pos="2812415" algn="l"/>
                        </a:tabLst>
                      </a:pP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设备识别	</a:t>
                      </a:r>
                      <a:r>
                        <a:rPr sz="3000" baseline="3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地域分布</a:t>
                      </a:r>
                      <a:endParaRPr sz="3000" baseline="3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628775">
                        <a:lnSpc>
                          <a:spcPct val="100000"/>
                        </a:lnSpc>
                        <a:tabLst>
                          <a:tab pos="2817495" algn="l"/>
                        </a:tabLst>
                      </a:pPr>
                      <a:r>
                        <a:rPr sz="3000" baseline="3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多维分析	</a:t>
                      </a:r>
                      <a:r>
                        <a:rPr sz="20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用户画像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62877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2684145" algn="l"/>
                        </a:tabLst>
                      </a:pPr>
                      <a:r>
                        <a:rPr sz="20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智能推荐	</a:t>
                      </a:r>
                      <a:r>
                        <a:rPr sz="3000" spc="-15" baseline="6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热点内容识别</a:t>
                      </a:r>
                      <a:endParaRPr sz="3000" baseline="6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906270" marR="279400" indent="-407035">
                        <a:lnSpc>
                          <a:spcPct val="217000"/>
                        </a:lnSpc>
                        <a:spcBef>
                          <a:spcPts val="235"/>
                        </a:spcBef>
                        <a:tabLst>
                          <a:tab pos="2809240" algn="l"/>
                        </a:tabLst>
                      </a:pP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全球城市识别	</a:t>
                      </a:r>
                      <a:r>
                        <a:rPr sz="3000" baseline="6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数据导出 </a:t>
                      </a:r>
                      <a:r>
                        <a:rPr sz="20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第三方平台数据抓取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33350" marB="0">
                    <a:lnB w="8382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78790"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20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资源隔离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7399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9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20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安全保障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7399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9FD"/>
                    </a:solidFill>
                  </a:tcPr>
                </a:tc>
                <a:tc vMerge="1">
                  <a:tcPr marL="0" marR="0" marT="113665" marB="0">
                    <a:lnB w="8382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cPr marL="0" marR="0" marT="106680" marB="0">
                    <a:lnB w="8382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cPr marL="0" marR="0" marT="66675" marB="0">
                    <a:lnB w="8382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13080"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20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私有化部署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923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9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0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全球分发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6002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9FD"/>
                    </a:solidFill>
                  </a:tcPr>
                </a:tc>
                <a:tc vMerge="1">
                  <a:tcPr marL="0" marR="0" marT="113665" marB="0">
                    <a:lnB w="8382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cPr marL="0" marR="0" marT="106680" marB="0">
                    <a:lnB w="8382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cPr marL="0" marR="0" marT="66675" marB="0">
                    <a:lnB w="8382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09905"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2000" spc="-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内网边缘节点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288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9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2000" spc="-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用户鉴权对接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288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9FD"/>
                    </a:solidFill>
                  </a:tcPr>
                </a:tc>
                <a:tc vMerge="1">
                  <a:tcPr marL="0" marR="0" marT="113665" marB="0">
                    <a:lnB w="8382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cPr marL="0" marR="0" marT="106680" marB="0">
                    <a:lnB w="8382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cPr marL="0" marR="0" marT="66675" marB="0">
                    <a:lnB w="8382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3158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0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内部系统打通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7780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83820">
                      <a:solidFill>
                        <a:srgbClr val="FFFFFF"/>
                      </a:solidFill>
                      <a:prstDash val="solid"/>
                    </a:lnB>
                    <a:solidFill>
                      <a:srgbClr val="CDD9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8382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0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数据返送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7780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83820">
                      <a:solidFill>
                        <a:srgbClr val="FFFFFF"/>
                      </a:solidFill>
                      <a:prstDash val="solid"/>
                    </a:lnB>
                    <a:solidFill>
                      <a:srgbClr val="CDD9FD"/>
                    </a:solidFill>
                  </a:tcPr>
                </a:tc>
                <a:tc vMerge="1">
                  <a:tcPr marL="0" marR="0" marT="113665" marB="0">
                    <a:lnB w="8382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cPr marL="0" marR="0" marT="106680" marB="0">
                    <a:lnB w="8382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cPr marL="0" marR="0" marT="66675" marB="0">
                    <a:lnB w="8382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615950">
                <a:tc gridSpan="6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3200" spc="-5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服务平台</a:t>
                      </a:r>
                      <a:endParaRPr sz="3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28270" marB="0">
                    <a:lnT w="83820">
                      <a:solidFill>
                        <a:srgbClr val="FFFFFF"/>
                      </a:solidFill>
                      <a:prstDash val="solid"/>
                    </a:lnT>
                    <a:solidFill>
                      <a:srgbClr val="2468E3"/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66" name="object 66"/>
          <p:cNvGraphicFramePr>
            <a:graphicFrameLocks noGrp="1"/>
          </p:cNvGraphicFramePr>
          <p:nvPr/>
        </p:nvGraphicFramePr>
        <p:xfrm>
          <a:off x="14270736" y="4120896"/>
          <a:ext cx="4593590" cy="3926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3940"/>
                <a:gridCol w="2279650"/>
              </a:tblGrid>
              <a:tr h="432435"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2000" spc="-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直播助手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4300" marB="0">
                    <a:lnR w="79248">
                      <a:solidFill>
                        <a:srgbClr val="FFFFFF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9FD"/>
                    </a:solidFill>
                  </a:tcPr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0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移动直播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13030" marB="0">
                    <a:lnL w="79248">
                      <a:solidFill>
                        <a:srgbClr val="FFFFFF"/>
                      </a:solidFill>
                      <a:prstDash val="solid"/>
                    </a:lnL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9FD"/>
                    </a:solidFill>
                  </a:tcPr>
                </a:tc>
              </a:tr>
              <a:tr h="808990">
                <a:tc>
                  <a:txBody>
                    <a:bodyPr/>
                    <a:lstStyle/>
                    <a:p>
                      <a:pPr marR="1841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20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录屏转直播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73990" marB="0">
                    <a:lnR w="79248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9FD"/>
                    </a:solidFill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20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专业设备直播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56210" marB="0">
                    <a:lnL w="79248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9FD"/>
                    </a:solidFill>
                  </a:tcPr>
                </a:tc>
              </a:tr>
              <a:tr h="500380"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20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监控大屏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0340" marB="0">
                    <a:lnR w="79248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9FD"/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2000" spc="-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实时录制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42240" marB="0">
                    <a:lnL w="79248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9FD"/>
                    </a:solidFill>
                  </a:tcPr>
                </a:tc>
              </a:tr>
              <a:tr h="535940"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20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实时拆条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14628" marB="0">
                    <a:lnR w="79248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9FD"/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20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智能字幕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75260" marB="0">
                    <a:lnL w="79248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9FD"/>
                    </a:solidFill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20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智能打点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76530" marB="0">
                    <a:lnR w="79248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9FD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20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回放</a:t>
                      </a:r>
                      <a:r>
                        <a:rPr sz="2000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20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上传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3040" marB="0">
                    <a:lnL w="79248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9FD"/>
                    </a:solidFill>
                  </a:tcPr>
                </a:tc>
              </a:tr>
              <a:tr h="820420">
                <a:tc gridSpan="2">
                  <a:txBody>
                    <a:bodyPr/>
                    <a:lstStyle/>
                    <a:p>
                      <a:pPr marL="70231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20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第三方平台分发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85420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CDD9FD"/>
                    </a:solidFill>
                  </a:tcPr>
                </a:tc>
                <a:tc hMerge="1">
                  <a:tcPr marL="0" marR="0" marT="0" marB="0"/>
                </a:tc>
              </a:tr>
            </a:tbl>
          </a:graphicData>
        </a:graphic>
      </p:graphicFrame>
      <p:sp>
        <p:nvSpPr>
          <p:cNvPr id="67" name="object 67"/>
          <p:cNvSpPr/>
          <p:nvPr/>
        </p:nvSpPr>
        <p:spPr>
          <a:xfrm>
            <a:off x="12042646" y="9040368"/>
            <a:ext cx="1774188" cy="609600"/>
          </a:xfrm>
          <a:custGeom>
            <a:avLst/>
            <a:gdLst/>
            <a:ahLst/>
            <a:cxnLst/>
            <a:rect l="l" t="t" r="r" b="b"/>
            <a:pathLst>
              <a:path w="887095" h="304800">
                <a:moveTo>
                  <a:pt x="0" y="304800"/>
                </a:moveTo>
                <a:lnTo>
                  <a:pt x="886968" y="304800"/>
                </a:lnTo>
                <a:lnTo>
                  <a:pt x="886968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9D6FD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68" name="object 68"/>
          <p:cNvSpPr txBox="1"/>
          <p:nvPr/>
        </p:nvSpPr>
        <p:spPr>
          <a:xfrm>
            <a:off x="12490956" y="9160764"/>
            <a:ext cx="877568" cy="33147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IM</a:t>
            </a:r>
            <a:r>
              <a:rPr sz="2000" spc="-5" dirty="0">
                <a:latin typeface="微软雅黑" panose="020B0503020204020204" charset="-122"/>
                <a:cs typeface="微软雅黑" panose="020B0503020204020204" charset="-122"/>
              </a:rPr>
              <a:t>服务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0973286" y="9747504"/>
            <a:ext cx="2159000" cy="591820"/>
          </a:xfrm>
          <a:custGeom>
            <a:avLst/>
            <a:gdLst/>
            <a:ahLst/>
            <a:cxnLst/>
            <a:rect l="l" t="t" r="r" b="b"/>
            <a:pathLst>
              <a:path w="1079500" h="295910">
                <a:moveTo>
                  <a:pt x="0" y="295656"/>
                </a:moveTo>
                <a:lnTo>
                  <a:pt x="1078992" y="295656"/>
                </a:lnTo>
                <a:lnTo>
                  <a:pt x="1078992" y="0"/>
                </a:lnTo>
                <a:lnTo>
                  <a:pt x="0" y="0"/>
                </a:lnTo>
                <a:lnTo>
                  <a:pt x="0" y="295656"/>
                </a:lnTo>
                <a:close/>
              </a:path>
            </a:pathLst>
          </a:custGeom>
          <a:solidFill>
            <a:srgbClr val="C9D6FD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70" name="object 70"/>
          <p:cNvSpPr txBox="1"/>
          <p:nvPr/>
        </p:nvSpPr>
        <p:spPr>
          <a:xfrm>
            <a:off x="21524466" y="9858756"/>
            <a:ext cx="1062990" cy="33147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微软雅黑" panose="020B0503020204020204" charset="-122"/>
                <a:cs typeface="微软雅黑" panose="020B0503020204020204" charset="-122"/>
              </a:rPr>
              <a:t>课程服务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2052280" y="9064752"/>
            <a:ext cx="1667510" cy="589280"/>
          </a:xfrm>
          <a:custGeom>
            <a:avLst/>
            <a:gdLst/>
            <a:ahLst/>
            <a:cxnLst/>
            <a:rect l="l" t="t" r="r" b="b"/>
            <a:pathLst>
              <a:path w="833754" h="294639">
                <a:moveTo>
                  <a:pt x="0" y="294131"/>
                </a:moveTo>
                <a:lnTo>
                  <a:pt x="833627" y="294131"/>
                </a:lnTo>
                <a:lnTo>
                  <a:pt x="833627" y="0"/>
                </a:lnTo>
                <a:lnTo>
                  <a:pt x="0" y="0"/>
                </a:lnTo>
                <a:lnTo>
                  <a:pt x="0" y="294131"/>
                </a:lnTo>
                <a:close/>
              </a:path>
            </a:pathLst>
          </a:custGeom>
          <a:solidFill>
            <a:srgbClr val="C9D6FD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72" name="object 72"/>
          <p:cNvSpPr txBox="1"/>
          <p:nvPr/>
        </p:nvSpPr>
        <p:spPr>
          <a:xfrm>
            <a:off x="22356062" y="9175242"/>
            <a:ext cx="1062990" cy="33147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微软雅黑" panose="020B0503020204020204" charset="-122"/>
                <a:cs typeface="微软雅黑" panose="020B0503020204020204" charset="-122"/>
              </a:rPr>
              <a:t>房间服务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981048" y="2536850"/>
            <a:ext cx="2794000" cy="57912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微软雅黑" panose="020B0503020204020204" charset="-122"/>
                <a:cs typeface="微软雅黑" panose="020B0503020204020204" charset="-122"/>
              </a:rPr>
              <a:t>运营功能输出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035912" y="8059672"/>
            <a:ext cx="2976880" cy="57912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45" dirty="0">
                <a:latin typeface="微软雅黑" panose="020B0503020204020204" charset="-122"/>
                <a:cs typeface="微软雅黑" panose="020B0503020204020204" charset="-122"/>
              </a:rPr>
              <a:t>P</a:t>
            </a:r>
            <a:r>
              <a:rPr sz="3600" b="1" dirty="0">
                <a:latin typeface="微软雅黑" panose="020B0503020204020204" charset="-122"/>
                <a:cs typeface="微软雅黑" panose="020B0503020204020204" charset="-122"/>
              </a:rPr>
              <a:t>a</a:t>
            </a:r>
            <a:r>
              <a:rPr sz="3600" b="1" spc="5" dirty="0">
                <a:latin typeface="微软雅黑" panose="020B0503020204020204" charset="-122"/>
                <a:cs typeface="微软雅黑" panose="020B0503020204020204" charset="-122"/>
              </a:rPr>
              <a:t>a</a:t>
            </a:r>
            <a:r>
              <a:rPr sz="3600" b="1" spc="-5" dirty="0">
                <a:latin typeface="微软雅黑" panose="020B0503020204020204" charset="-122"/>
                <a:cs typeface="微软雅黑" panose="020B0503020204020204" charset="-122"/>
              </a:rPr>
              <a:t>S</a:t>
            </a:r>
            <a:r>
              <a:rPr sz="3600" b="1" dirty="0">
                <a:latin typeface="微软雅黑" panose="020B0503020204020204" charset="-122"/>
                <a:cs typeface="微软雅黑" panose="020B0503020204020204" charset="-122"/>
              </a:rPr>
              <a:t>能力输出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64006" y="9708794"/>
            <a:ext cx="1882138" cy="57912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微软雅黑" panose="020B0503020204020204" charset="-122"/>
                <a:cs typeface="微软雅黑" panose="020B0503020204020204" charset="-122"/>
              </a:rPr>
              <a:t>底层技术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8" name="object 78"/>
          <p:cNvSpPr txBox="1">
            <a:spLocks noGrp="1"/>
          </p:cNvSpPr>
          <p:nvPr>
            <p:ph type="title"/>
          </p:nvPr>
        </p:nvSpPr>
        <p:spPr>
          <a:xfrm>
            <a:off x="2589276" y="398780"/>
            <a:ext cx="4927600" cy="76390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1858A9"/>
                </a:solidFill>
                <a:latin typeface="微软雅黑" panose="020B0503020204020204" charset="-122"/>
                <a:cs typeface="微软雅黑" panose="020B0503020204020204" charset="-122"/>
              </a:rPr>
              <a:t>九鑫智播产品架构</a:t>
            </a:r>
            <a:endParaRPr sz="4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953766" y="3215638"/>
            <a:ext cx="7026908" cy="152400"/>
          </a:xfrm>
          <a:custGeom>
            <a:avLst/>
            <a:gdLst/>
            <a:ahLst/>
            <a:cxnLst/>
            <a:rect l="l" t="t" r="r" b="b"/>
            <a:pathLst>
              <a:path w="3513454" h="76200">
                <a:moveTo>
                  <a:pt x="38100" y="0"/>
                </a:moveTo>
                <a:lnTo>
                  <a:pt x="23268" y="2988"/>
                </a:lnTo>
                <a:lnTo>
                  <a:pt x="11158" y="11144"/>
                </a:lnTo>
                <a:lnTo>
                  <a:pt x="2993" y="23252"/>
                </a:lnTo>
                <a:lnTo>
                  <a:pt x="0" y="38100"/>
                </a:lnTo>
                <a:lnTo>
                  <a:pt x="2993" y="52947"/>
                </a:lnTo>
                <a:lnTo>
                  <a:pt x="11158" y="65055"/>
                </a:lnTo>
                <a:lnTo>
                  <a:pt x="23268" y="73211"/>
                </a:lnTo>
                <a:lnTo>
                  <a:pt x="38100" y="76200"/>
                </a:lnTo>
                <a:lnTo>
                  <a:pt x="52931" y="73211"/>
                </a:lnTo>
                <a:lnTo>
                  <a:pt x="65041" y="65055"/>
                </a:lnTo>
                <a:lnTo>
                  <a:pt x="73206" y="52947"/>
                </a:lnTo>
                <a:lnTo>
                  <a:pt x="74919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19" y="31750"/>
                </a:lnTo>
                <a:lnTo>
                  <a:pt x="73206" y="23252"/>
                </a:lnTo>
                <a:lnTo>
                  <a:pt x="65041" y="11144"/>
                </a:lnTo>
                <a:lnTo>
                  <a:pt x="52931" y="2988"/>
                </a:lnTo>
                <a:lnTo>
                  <a:pt x="38100" y="0"/>
                </a:lnTo>
                <a:close/>
              </a:path>
              <a:path w="3513454" h="76200">
                <a:moveTo>
                  <a:pt x="74919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19" y="44450"/>
                </a:lnTo>
                <a:lnTo>
                  <a:pt x="76200" y="38100"/>
                </a:lnTo>
                <a:lnTo>
                  <a:pt x="74919" y="31750"/>
                </a:lnTo>
                <a:close/>
              </a:path>
              <a:path w="3513454" h="76200">
                <a:moveTo>
                  <a:pt x="3513328" y="31750"/>
                </a:moveTo>
                <a:lnTo>
                  <a:pt x="74919" y="31750"/>
                </a:lnTo>
                <a:lnTo>
                  <a:pt x="76200" y="38100"/>
                </a:lnTo>
                <a:lnTo>
                  <a:pt x="74919" y="44450"/>
                </a:lnTo>
                <a:lnTo>
                  <a:pt x="3513328" y="44450"/>
                </a:lnTo>
                <a:lnTo>
                  <a:pt x="3513328" y="31750"/>
                </a:lnTo>
                <a:close/>
              </a:path>
            </a:pathLst>
          </a:custGeom>
          <a:solidFill>
            <a:srgbClr val="1F6FA0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80" name="object 80"/>
          <p:cNvSpPr/>
          <p:nvPr/>
        </p:nvSpPr>
        <p:spPr>
          <a:xfrm>
            <a:off x="2072638" y="8738616"/>
            <a:ext cx="7026908" cy="152400"/>
          </a:xfrm>
          <a:custGeom>
            <a:avLst/>
            <a:gdLst/>
            <a:ahLst/>
            <a:cxnLst/>
            <a:rect l="l" t="t" r="r" b="b"/>
            <a:pathLst>
              <a:path w="3513454" h="76200">
                <a:moveTo>
                  <a:pt x="38100" y="0"/>
                </a:moveTo>
                <a:lnTo>
                  <a:pt x="23268" y="2988"/>
                </a:lnTo>
                <a:lnTo>
                  <a:pt x="11158" y="11144"/>
                </a:lnTo>
                <a:lnTo>
                  <a:pt x="2993" y="23252"/>
                </a:lnTo>
                <a:lnTo>
                  <a:pt x="0" y="38100"/>
                </a:lnTo>
                <a:lnTo>
                  <a:pt x="2993" y="52947"/>
                </a:lnTo>
                <a:lnTo>
                  <a:pt x="11158" y="65055"/>
                </a:lnTo>
                <a:lnTo>
                  <a:pt x="23268" y="73211"/>
                </a:lnTo>
                <a:lnTo>
                  <a:pt x="38100" y="76200"/>
                </a:lnTo>
                <a:lnTo>
                  <a:pt x="52931" y="73211"/>
                </a:lnTo>
                <a:lnTo>
                  <a:pt x="65041" y="65055"/>
                </a:lnTo>
                <a:lnTo>
                  <a:pt x="73206" y="52947"/>
                </a:lnTo>
                <a:lnTo>
                  <a:pt x="74919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19" y="31750"/>
                </a:lnTo>
                <a:lnTo>
                  <a:pt x="73206" y="23252"/>
                </a:lnTo>
                <a:lnTo>
                  <a:pt x="65041" y="11144"/>
                </a:lnTo>
                <a:lnTo>
                  <a:pt x="52931" y="2988"/>
                </a:lnTo>
                <a:lnTo>
                  <a:pt x="38100" y="0"/>
                </a:lnTo>
                <a:close/>
              </a:path>
              <a:path w="3513454" h="76200">
                <a:moveTo>
                  <a:pt x="74919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19" y="44450"/>
                </a:lnTo>
                <a:lnTo>
                  <a:pt x="76200" y="38100"/>
                </a:lnTo>
                <a:lnTo>
                  <a:pt x="74919" y="31750"/>
                </a:lnTo>
                <a:close/>
              </a:path>
              <a:path w="3513454" h="76200">
                <a:moveTo>
                  <a:pt x="3513328" y="31750"/>
                </a:moveTo>
                <a:lnTo>
                  <a:pt x="74919" y="31750"/>
                </a:lnTo>
                <a:lnTo>
                  <a:pt x="76200" y="38100"/>
                </a:lnTo>
                <a:lnTo>
                  <a:pt x="74919" y="44450"/>
                </a:lnTo>
                <a:lnTo>
                  <a:pt x="3513328" y="44450"/>
                </a:lnTo>
                <a:lnTo>
                  <a:pt x="3513328" y="31750"/>
                </a:lnTo>
                <a:close/>
              </a:path>
            </a:pathLst>
          </a:custGeom>
          <a:solidFill>
            <a:srgbClr val="1F6FA0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81" name="object 81"/>
          <p:cNvSpPr/>
          <p:nvPr/>
        </p:nvSpPr>
        <p:spPr>
          <a:xfrm>
            <a:off x="2072638" y="10387582"/>
            <a:ext cx="7026908" cy="152400"/>
          </a:xfrm>
          <a:custGeom>
            <a:avLst/>
            <a:gdLst/>
            <a:ahLst/>
            <a:cxnLst/>
            <a:rect l="l" t="t" r="r" b="b"/>
            <a:pathLst>
              <a:path w="3513454" h="76200">
                <a:moveTo>
                  <a:pt x="38100" y="0"/>
                </a:moveTo>
                <a:lnTo>
                  <a:pt x="23268" y="2988"/>
                </a:lnTo>
                <a:lnTo>
                  <a:pt x="11158" y="11144"/>
                </a:lnTo>
                <a:lnTo>
                  <a:pt x="2993" y="23252"/>
                </a:lnTo>
                <a:lnTo>
                  <a:pt x="0" y="38099"/>
                </a:lnTo>
                <a:lnTo>
                  <a:pt x="2993" y="52947"/>
                </a:lnTo>
                <a:lnTo>
                  <a:pt x="11158" y="65055"/>
                </a:lnTo>
                <a:lnTo>
                  <a:pt x="23268" y="73211"/>
                </a:lnTo>
                <a:lnTo>
                  <a:pt x="38100" y="76199"/>
                </a:lnTo>
                <a:lnTo>
                  <a:pt x="52931" y="73211"/>
                </a:lnTo>
                <a:lnTo>
                  <a:pt x="65041" y="65055"/>
                </a:lnTo>
                <a:lnTo>
                  <a:pt x="73206" y="52947"/>
                </a:lnTo>
                <a:lnTo>
                  <a:pt x="74919" y="44449"/>
                </a:lnTo>
                <a:lnTo>
                  <a:pt x="38100" y="44449"/>
                </a:lnTo>
                <a:lnTo>
                  <a:pt x="38100" y="31749"/>
                </a:lnTo>
                <a:lnTo>
                  <a:pt x="74919" y="31749"/>
                </a:lnTo>
                <a:lnTo>
                  <a:pt x="73206" y="23252"/>
                </a:lnTo>
                <a:lnTo>
                  <a:pt x="65041" y="11144"/>
                </a:lnTo>
                <a:lnTo>
                  <a:pt x="52931" y="2988"/>
                </a:lnTo>
                <a:lnTo>
                  <a:pt x="38100" y="0"/>
                </a:lnTo>
                <a:close/>
              </a:path>
              <a:path w="3513454" h="76200">
                <a:moveTo>
                  <a:pt x="74919" y="31749"/>
                </a:moveTo>
                <a:lnTo>
                  <a:pt x="38100" y="31749"/>
                </a:lnTo>
                <a:lnTo>
                  <a:pt x="38100" y="44449"/>
                </a:lnTo>
                <a:lnTo>
                  <a:pt x="74919" y="44449"/>
                </a:lnTo>
                <a:lnTo>
                  <a:pt x="76200" y="38099"/>
                </a:lnTo>
                <a:lnTo>
                  <a:pt x="74919" y="31749"/>
                </a:lnTo>
                <a:close/>
              </a:path>
              <a:path w="3513454" h="76200">
                <a:moveTo>
                  <a:pt x="3513328" y="31749"/>
                </a:moveTo>
                <a:lnTo>
                  <a:pt x="74919" y="31749"/>
                </a:lnTo>
                <a:lnTo>
                  <a:pt x="76200" y="38099"/>
                </a:lnTo>
                <a:lnTo>
                  <a:pt x="74919" y="44449"/>
                </a:lnTo>
                <a:lnTo>
                  <a:pt x="3513328" y="44449"/>
                </a:lnTo>
                <a:lnTo>
                  <a:pt x="3513328" y="31749"/>
                </a:lnTo>
                <a:close/>
              </a:path>
            </a:pathLst>
          </a:custGeom>
          <a:solidFill>
            <a:srgbClr val="1F6FA0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92410" y="3189732"/>
            <a:ext cx="5633720" cy="7891780"/>
          </a:xfrm>
          <a:custGeom>
            <a:avLst/>
            <a:gdLst/>
            <a:ahLst/>
            <a:cxnLst/>
            <a:rect l="l" t="t" r="r" b="b"/>
            <a:pathLst>
              <a:path w="2816859" h="3945890">
                <a:moveTo>
                  <a:pt x="0" y="3945636"/>
                </a:moveTo>
                <a:lnTo>
                  <a:pt x="2816352" y="3945636"/>
                </a:lnTo>
                <a:lnTo>
                  <a:pt x="2816352" y="0"/>
                </a:lnTo>
                <a:lnTo>
                  <a:pt x="0" y="0"/>
                </a:lnTo>
                <a:lnTo>
                  <a:pt x="0" y="3945636"/>
                </a:lnTo>
                <a:close/>
              </a:path>
            </a:pathLst>
          </a:custGeom>
          <a:ln w="381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9392410" y="3189732"/>
            <a:ext cx="2194560" cy="2194560"/>
          </a:xfrm>
          <a:custGeom>
            <a:avLst/>
            <a:gdLst/>
            <a:ahLst/>
            <a:cxnLst/>
            <a:rect l="l" t="t" r="r" b="b"/>
            <a:pathLst>
              <a:path w="1097279" h="1097280">
                <a:moveTo>
                  <a:pt x="1097280" y="0"/>
                </a:moveTo>
                <a:lnTo>
                  <a:pt x="0" y="0"/>
                </a:lnTo>
                <a:lnTo>
                  <a:pt x="0" y="1097280"/>
                </a:lnTo>
                <a:lnTo>
                  <a:pt x="1097280" y="0"/>
                </a:lnTo>
                <a:close/>
              </a:path>
            </a:pathLst>
          </a:custGeom>
          <a:solidFill>
            <a:srgbClr val="E04855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9392410" y="3189732"/>
            <a:ext cx="2194560" cy="2194560"/>
          </a:xfrm>
          <a:custGeom>
            <a:avLst/>
            <a:gdLst/>
            <a:ahLst/>
            <a:cxnLst/>
            <a:rect l="l" t="t" r="r" b="b"/>
            <a:pathLst>
              <a:path w="1097279" h="1097280">
                <a:moveTo>
                  <a:pt x="0" y="0"/>
                </a:moveTo>
                <a:lnTo>
                  <a:pt x="1097280" y="0"/>
                </a:lnTo>
                <a:lnTo>
                  <a:pt x="0" y="109728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E04855"/>
            </a:solidFill>
          </a:ln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5" name="object 5"/>
          <p:cNvSpPr/>
          <p:nvPr/>
        </p:nvSpPr>
        <p:spPr>
          <a:xfrm>
            <a:off x="9556242" y="3396488"/>
            <a:ext cx="889000" cy="863600"/>
          </a:xfrm>
          <a:custGeom>
            <a:avLst/>
            <a:gdLst/>
            <a:ahLst/>
            <a:cxnLst/>
            <a:rect l="l" t="t" r="r" b="b"/>
            <a:pathLst>
              <a:path w="444500" h="431800">
                <a:moveTo>
                  <a:pt x="156209" y="363220"/>
                </a:moveTo>
                <a:lnTo>
                  <a:pt x="126237" y="364489"/>
                </a:lnTo>
                <a:lnTo>
                  <a:pt x="124995" y="381000"/>
                </a:lnTo>
                <a:lnTo>
                  <a:pt x="122777" y="397510"/>
                </a:lnTo>
                <a:lnTo>
                  <a:pt x="119558" y="412750"/>
                </a:lnTo>
                <a:lnTo>
                  <a:pt x="115315" y="429260"/>
                </a:lnTo>
                <a:lnTo>
                  <a:pt x="122769" y="429260"/>
                </a:lnTo>
                <a:lnTo>
                  <a:pt x="138390" y="431800"/>
                </a:lnTo>
                <a:lnTo>
                  <a:pt x="146557" y="431800"/>
                </a:lnTo>
                <a:lnTo>
                  <a:pt x="150102" y="415289"/>
                </a:lnTo>
                <a:lnTo>
                  <a:pt x="152907" y="397510"/>
                </a:lnTo>
                <a:lnTo>
                  <a:pt x="154951" y="379729"/>
                </a:lnTo>
                <a:lnTo>
                  <a:pt x="156209" y="363220"/>
                </a:lnTo>
                <a:close/>
              </a:path>
              <a:path w="444500" h="431800">
                <a:moveTo>
                  <a:pt x="196676" y="326389"/>
                </a:moveTo>
                <a:lnTo>
                  <a:pt x="155193" y="326389"/>
                </a:lnTo>
                <a:lnTo>
                  <a:pt x="180212" y="353060"/>
                </a:lnTo>
                <a:lnTo>
                  <a:pt x="182752" y="355600"/>
                </a:lnTo>
                <a:lnTo>
                  <a:pt x="183768" y="358139"/>
                </a:lnTo>
                <a:lnTo>
                  <a:pt x="183387" y="360679"/>
                </a:lnTo>
                <a:lnTo>
                  <a:pt x="182879" y="361950"/>
                </a:lnTo>
                <a:lnTo>
                  <a:pt x="180466" y="365760"/>
                </a:lnTo>
                <a:lnTo>
                  <a:pt x="176149" y="369570"/>
                </a:lnTo>
                <a:lnTo>
                  <a:pt x="170179" y="375920"/>
                </a:lnTo>
                <a:lnTo>
                  <a:pt x="164337" y="381000"/>
                </a:lnTo>
                <a:lnTo>
                  <a:pt x="158623" y="384810"/>
                </a:lnTo>
                <a:lnTo>
                  <a:pt x="164911" y="389889"/>
                </a:lnTo>
                <a:lnTo>
                  <a:pt x="171211" y="393700"/>
                </a:lnTo>
                <a:lnTo>
                  <a:pt x="183895" y="403860"/>
                </a:lnTo>
                <a:lnTo>
                  <a:pt x="191583" y="396239"/>
                </a:lnTo>
                <a:lnTo>
                  <a:pt x="198437" y="388620"/>
                </a:lnTo>
                <a:lnTo>
                  <a:pt x="204434" y="383539"/>
                </a:lnTo>
                <a:lnTo>
                  <a:pt x="209550" y="378460"/>
                </a:lnTo>
                <a:lnTo>
                  <a:pt x="215773" y="370839"/>
                </a:lnTo>
                <a:lnTo>
                  <a:pt x="219201" y="365760"/>
                </a:lnTo>
                <a:lnTo>
                  <a:pt x="219963" y="353060"/>
                </a:lnTo>
                <a:lnTo>
                  <a:pt x="217677" y="347979"/>
                </a:lnTo>
                <a:lnTo>
                  <a:pt x="212470" y="342900"/>
                </a:lnTo>
                <a:lnTo>
                  <a:pt x="196676" y="326389"/>
                </a:lnTo>
                <a:close/>
              </a:path>
              <a:path w="444500" h="431800">
                <a:moveTo>
                  <a:pt x="137608" y="285750"/>
                </a:moveTo>
                <a:lnTo>
                  <a:pt x="112521" y="285750"/>
                </a:lnTo>
                <a:lnTo>
                  <a:pt x="104374" y="308610"/>
                </a:lnTo>
                <a:lnTo>
                  <a:pt x="96107" y="330200"/>
                </a:lnTo>
                <a:lnTo>
                  <a:pt x="87697" y="350520"/>
                </a:lnTo>
                <a:lnTo>
                  <a:pt x="79120" y="369570"/>
                </a:lnTo>
                <a:lnTo>
                  <a:pt x="103886" y="383539"/>
                </a:lnTo>
                <a:lnTo>
                  <a:pt x="113456" y="372110"/>
                </a:lnTo>
                <a:lnTo>
                  <a:pt x="125206" y="359410"/>
                </a:lnTo>
                <a:lnTo>
                  <a:pt x="139122" y="344170"/>
                </a:lnTo>
                <a:lnTo>
                  <a:pt x="147158" y="335279"/>
                </a:lnTo>
                <a:lnTo>
                  <a:pt x="115315" y="335279"/>
                </a:lnTo>
                <a:lnTo>
                  <a:pt x="130815" y="302260"/>
                </a:lnTo>
                <a:lnTo>
                  <a:pt x="137608" y="285750"/>
                </a:lnTo>
                <a:close/>
              </a:path>
              <a:path w="444500" h="431800">
                <a:moveTo>
                  <a:pt x="83924" y="271779"/>
                </a:moveTo>
                <a:lnTo>
                  <a:pt x="62102" y="271779"/>
                </a:lnTo>
                <a:lnTo>
                  <a:pt x="57814" y="285750"/>
                </a:lnTo>
                <a:lnTo>
                  <a:pt x="53133" y="299720"/>
                </a:lnTo>
                <a:lnTo>
                  <a:pt x="48047" y="312420"/>
                </a:lnTo>
                <a:lnTo>
                  <a:pt x="42544" y="323850"/>
                </a:lnTo>
                <a:lnTo>
                  <a:pt x="67437" y="337820"/>
                </a:lnTo>
                <a:lnTo>
                  <a:pt x="75838" y="327660"/>
                </a:lnTo>
                <a:lnTo>
                  <a:pt x="86169" y="316229"/>
                </a:lnTo>
                <a:lnTo>
                  <a:pt x="98405" y="302260"/>
                </a:lnTo>
                <a:lnTo>
                  <a:pt x="108178" y="290829"/>
                </a:lnTo>
                <a:lnTo>
                  <a:pt x="77469" y="290829"/>
                </a:lnTo>
                <a:lnTo>
                  <a:pt x="82307" y="276860"/>
                </a:lnTo>
                <a:lnTo>
                  <a:pt x="83924" y="271779"/>
                </a:lnTo>
                <a:close/>
              </a:path>
              <a:path w="444500" h="431800">
                <a:moveTo>
                  <a:pt x="213348" y="237489"/>
                </a:moveTo>
                <a:lnTo>
                  <a:pt x="175541" y="237489"/>
                </a:lnTo>
                <a:lnTo>
                  <a:pt x="162305" y="238760"/>
                </a:lnTo>
                <a:lnTo>
                  <a:pt x="158876" y="264160"/>
                </a:lnTo>
                <a:lnTo>
                  <a:pt x="181355" y="264160"/>
                </a:lnTo>
                <a:lnTo>
                  <a:pt x="164929" y="283210"/>
                </a:lnTo>
                <a:lnTo>
                  <a:pt x="131885" y="318770"/>
                </a:lnTo>
                <a:lnTo>
                  <a:pt x="115315" y="335279"/>
                </a:lnTo>
                <a:lnTo>
                  <a:pt x="147158" y="335279"/>
                </a:lnTo>
                <a:lnTo>
                  <a:pt x="155193" y="326389"/>
                </a:lnTo>
                <a:lnTo>
                  <a:pt x="196676" y="326389"/>
                </a:lnTo>
                <a:lnTo>
                  <a:pt x="176021" y="304800"/>
                </a:lnTo>
                <a:lnTo>
                  <a:pt x="213487" y="265429"/>
                </a:lnTo>
                <a:lnTo>
                  <a:pt x="236173" y="265429"/>
                </a:lnTo>
                <a:lnTo>
                  <a:pt x="237870" y="238760"/>
                </a:lnTo>
                <a:lnTo>
                  <a:pt x="213348" y="237489"/>
                </a:lnTo>
                <a:close/>
              </a:path>
              <a:path w="444500" h="431800">
                <a:moveTo>
                  <a:pt x="137159" y="152400"/>
                </a:moveTo>
                <a:lnTo>
                  <a:pt x="106870" y="186689"/>
                </a:lnTo>
                <a:lnTo>
                  <a:pt x="73913" y="222250"/>
                </a:lnTo>
                <a:lnTo>
                  <a:pt x="38290" y="259079"/>
                </a:lnTo>
                <a:lnTo>
                  <a:pt x="0" y="295910"/>
                </a:lnTo>
                <a:lnTo>
                  <a:pt x="5953" y="299720"/>
                </a:lnTo>
                <a:lnTo>
                  <a:pt x="11620" y="303529"/>
                </a:lnTo>
                <a:lnTo>
                  <a:pt x="17002" y="307339"/>
                </a:lnTo>
                <a:lnTo>
                  <a:pt x="22098" y="312420"/>
                </a:lnTo>
                <a:lnTo>
                  <a:pt x="62102" y="271779"/>
                </a:lnTo>
                <a:lnTo>
                  <a:pt x="83924" y="271779"/>
                </a:lnTo>
                <a:lnTo>
                  <a:pt x="90793" y="250189"/>
                </a:lnTo>
                <a:lnTo>
                  <a:pt x="94487" y="237489"/>
                </a:lnTo>
                <a:lnTo>
                  <a:pt x="110990" y="219710"/>
                </a:lnTo>
                <a:lnTo>
                  <a:pt x="126968" y="201929"/>
                </a:lnTo>
                <a:lnTo>
                  <a:pt x="142422" y="184150"/>
                </a:lnTo>
                <a:lnTo>
                  <a:pt x="157352" y="166370"/>
                </a:lnTo>
                <a:lnTo>
                  <a:pt x="137159" y="152400"/>
                </a:lnTo>
                <a:close/>
              </a:path>
              <a:path w="444500" h="431800">
                <a:moveTo>
                  <a:pt x="275081" y="275589"/>
                </a:moveTo>
                <a:lnTo>
                  <a:pt x="256077" y="278129"/>
                </a:lnTo>
                <a:lnTo>
                  <a:pt x="238299" y="279400"/>
                </a:lnTo>
                <a:lnTo>
                  <a:pt x="221736" y="281939"/>
                </a:lnTo>
                <a:lnTo>
                  <a:pt x="206375" y="284479"/>
                </a:lnTo>
                <a:lnTo>
                  <a:pt x="206375" y="311150"/>
                </a:lnTo>
                <a:lnTo>
                  <a:pt x="224664" y="309879"/>
                </a:lnTo>
                <a:lnTo>
                  <a:pt x="242204" y="307339"/>
                </a:lnTo>
                <a:lnTo>
                  <a:pt x="275081" y="304800"/>
                </a:lnTo>
                <a:lnTo>
                  <a:pt x="275081" y="275589"/>
                </a:lnTo>
                <a:close/>
              </a:path>
              <a:path w="444500" h="431800">
                <a:moveTo>
                  <a:pt x="168909" y="199389"/>
                </a:moveTo>
                <a:lnTo>
                  <a:pt x="139191" y="199389"/>
                </a:lnTo>
                <a:lnTo>
                  <a:pt x="136523" y="208279"/>
                </a:lnTo>
                <a:lnTo>
                  <a:pt x="133842" y="218439"/>
                </a:lnTo>
                <a:lnTo>
                  <a:pt x="131137" y="227329"/>
                </a:lnTo>
                <a:lnTo>
                  <a:pt x="128396" y="236220"/>
                </a:lnTo>
                <a:lnTo>
                  <a:pt x="77469" y="290829"/>
                </a:lnTo>
                <a:lnTo>
                  <a:pt x="108178" y="290829"/>
                </a:lnTo>
                <a:lnTo>
                  <a:pt x="112521" y="285750"/>
                </a:lnTo>
                <a:lnTo>
                  <a:pt x="137608" y="285750"/>
                </a:lnTo>
                <a:lnTo>
                  <a:pt x="144922" y="267970"/>
                </a:lnTo>
                <a:lnTo>
                  <a:pt x="157624" y="233679"/>
                </a:lnTo>
                <a:lnTo>
                  <a:pt x="168909" y="199389"/>
                </a:lnTo>
                <a:close/>
              </a:path>
              <a:path w="444500" h="431800">
                <a:moveTo>
                  <a:pt x="320420" y="199389"/>
                </a:moveTo>
                <a:lnTo>
                  <a:pt x="304417" y="219710"/>
                </a:lnTo>
                <a:lnTo>
                  <a:pt x="290877" y="236220"/>
                </a:lnTo>
                <a:lnTo>
                  <a:pt x="279790" y="248920"/>
                </a:lnTo>
                <a:lnTo>
                  <a:pt x="271144" y="259079"/>
                </a:lnTo>
                <a:lnTo>
                  <a:pt x="293496" y="278129"/>
                </a:lnTo>
                <a:lnTo>
                  <a:pt x="301787" y="267970"/>
                </a:lnTo>
                <a:lnTo>
                  <a:pt x="310483" y="256539"/>
                </a:lnTo>
                <a:lnTo>
                  <a:pt x="319607" y="245110"/>
                </a:lnTo>
                <a:lnTo>
                  <a:pt x="329183" y="233679"/>
                </a:lnTo>
                <a:lnTo>
                  <a:pt x="361829" y="233679"/>
                </a:lnTo>
                <a:lnTo>
                  <a:pt x="364073" y="224789"/>
                </a:lnTo>
                <a:lnTo>
                  <a:pt x="365315" y="213360"/>
                </a:lnTo>
                <a:lnTo>
                  <a:pt x="332358" y="213360"/>
                </a:lnTo>
                <a:lnTo>
                  <a:pt x="328040" y="208279"/>
                </a:lnTo>
                <a:lnTo>
                  <a:pt x="324103" y="204470"/>
                </a:lnTo>
                <a:lnTo>
                  <a:pt x="320420" y="199389"/>
                </a:lnTo>
                <a:close/>
              </a:path>
              <a:path w="444500" h="431800">
                <a:moveTo>
                  <a:pt x="236173" y="265429"/>
                </a:moveTo>
                <a:lnTo>
                  <a:pt x="213487" y="265429"/>
                </a:lnTo>
                <a:lnTo>
                  <a:pt x="220599" y="266700"/>
                </a:lnTo>
                <a:lnTo>
                  <a:pt x="236092" y="266700"/>
                </a:lnTo>
                <a:lnTo>
                  <a:pt x="236173" y="265429"/>
                </a:lnTo>
                <a:close/>
              </a:path>
              <a:path w="444500" h="431800">
                <a:moveTo>
                  <a:pt x="264777" y="175260"/>
                </a:moveTo>
                <a:lnTo>
                  <a:pt x="239013" y="175260"/>
                </a:lnTo>
                <a:lnTo>
                  <a:pt x="241510" y="190500"/>
                </a:lnTo>
                <a:lnTo>
                  <a:pt x="243268" y="204470"/>
                </a:lnTo>
                <a:lnTo>
                  <a:pt x="244264" y="215900"/>
                </a:lnTo>
                <a:lnTo>
                  <a:pt x="244475" y="226060"/>
                </a:lnTo>
                <a:lnTo>
                  <a:pt x="266573" y="238760"/>
                </a:lnTo>
                <a:lnTo>
                  <a:pt x="274621" y="228600"/>
                </a:lnTo>
                <a:lnTo>
                  <a:pt x="283908" y="217170"/>
                </a:lnTo>
                <a:lnTo>
                  <a:pt x="294433" y="205739"/>
                </a:lnTo>
                <a:lnTo>
                  <a:pt x="300850" y="198120"/>
                </a:lnTo>
                <a:lnTo>
                  <a:pt x="268477" y="198120"/>
                </a:lnTo>
                <a:lnTo>
                  <a:pt x="265451" y="179070"/>
                </a:lnTo>
                <a:lnTo>
                  <a:pt x="264777" y="175260"/>
                </a:lnTo>
                <a:close/>
              </a:path>
              <a:path w="444500" h="431800">
                <a:moveTo>
                  <a:pt x="361829" y="233679"/>
                </a:moveTo>
                <a:lnTo>
                  <a:pt x="329183" y="233679"/>
                </a:lnTo>
                <a:lnTo>
                  <a:pt x="337899" y="234950"/>
                </a:lnTo>
                <a:lnTo>
                  <a:pt x="353901" y="234950"/>
                </a:lnTo>
                <a:lnTo>
                  <a:pt x="361188" y="236220"/>
                </a:lnTo>
                <a:lnTo>
                  <a:pt x="361829" y="233679"/>
                </a:lnTo>
                <a:close/>
              </a:path>
              <a:path w="444500" h="431800">
                <a:moveTo>
                  <a:pt x="341697" y="148589"/>
                </a:moveTo>
                <a:lnTo>
                  <a:pt x="305815" y="148589"/>
                </a:lnTo>
                <a:lnTo>
                  <a:pt x="319839" y="166370"/>
                </a:lnTo>
                <a:lnTo>
                  <a:pt x="328945" y="182879"/>
                </a:lnTo>
                <a:lnTo>
                  <a:pt x="333122" y="199389"/>
                </a:lnTo>
                <a:lnTo>
                  <a:pt x="332358" y="213360"/>
                </a:lnTo>
                <a:lnTo>
                  <a:pt x="365315" y="213360"/>
                </a:lnTo>
                <a:lnTo>
                  <a:pt x="364938" y="201929"/>
                </a:lnTo>
                <a:lnTo>
                  <a:pt x="362965" y="189229"/>
                </a:lnTo>
                <a:lnTo>
                  <a:pt x="358413" y="176529"/>
                </a:lnTo>
                <a:lnTo>
                  <a:pt x="350456" y="161289"/>
                </a:lnTo>
                <a:lnTo>
                  <a:pt x="341697" y="148589"/>
                </a:lnTo>
                <a:close/>
              </a:path>
              <a:path w="444500" h="431800">
                <a:moveTo>
                  <a:pt x="289687" y="172720"/>
                </a:moveTo>
                <a:lnTo>
                  <a:pt x="268477" y="198120"/>
                </a:lnTo>
                <a:lnTo>
                  <a:pt x="300850" y="198120"/>
                </a:lnTo>
                <a:lnTo>
                  <a:pt x="306196" y="191770"/>
                </a:lnTo>
                <a:lnTo>
                  <a:pt x="302099" y="187960"/>
                </a:lnTo>
                <a:lnTo>
                  <a:pt x="293856" y="177800"/>
                </a:lnTo>
                <a:lnTo>
                  <a:pt x="289687" y="172720"/>
                </a:lnTo>
                <a:close/>
              </a:path>
              <a:path w="444500" h="431800">
                <a:moveTo>
                  <a:pt x="203962" y="93979"/>
                </a:moveTo>
                <a:lnTo>
                  <a:pt x="174878" y="106679"/>
                </a:lnTo>
                <a:lnTo>
                  <a:pt x="182760" y="127000"/>
                </a:lnTo>
                <a:lnTo>
                  <a:pt x="189071" y="147320"/>
                </a:lnTo>
                <a:lnTo>
                  <a:pt x="193809" y="166370"/>
                </a:lnTo>
                <a:lnTo>
                  <a:pt x="196976" y="184150"/>
                </a:lnTo>
                <a:lnTo>
                  <a:pt x="220217" y="196850"/>
                </a:lnTo>
                <a:lnTo>
                  <a:pt x="224029" y="193039"/>
                </a:lnTo>
                <a:lnTo>
                  <a:pt x="228425" y="186689"/>
                </a:lnTo>
                <a:lnTo>
                  <a:pt x="233416" y="181610"/>
                </a:lnTo>
                <a:lnTo>
                  <a:pt x="239013" y="175260"/>
                </a:lnTo>
                <a:lnTo>
                  <a:pt x="264777" y="175260"/>
                </a:lnTo>
                <a:lnTo>
                  <a:pt x="262080" y="160020"/>
                </a:lnTo>
                <a:lnTo>
                  <a:pt x="218439" y="160020"/>
                </a:lnTo>
                <a:lnTo>
                  <a:pt x="215677" y="143510"/>
                </a:lnTo>
                <a:lnTo>
                  <a:pt x="212344" y="127000"/>
                </a:lnTo>
                <a:lnTo>
                  <a:pt x="208438" y="110489"/>
                </a:lnTo>
                <a:lnTo>
                  <a:pt x="203962" y="93979"/>
                </a:lnTo>
                <a:close/>
              </a:path>
              <a:path w="444500" h="431800">
                <a:moveTo>
                  <a:pt x="376208" y="114300"/>
                </a:moveTo>
                <a:lnTo>
                  <a:pt x="336423" y="114300"/>
                </a:lnTo>
                <a:lnTo>
                  <a:pt x="385699" y="165100"/>
                </a:lnTo>
                <a:lnTo>
                  <a:pt x="395531" y="172720"/>
                </a:lnTo>
                <a:lnTo>
                  <a:pt x="405209" y="176529"/>
                </a:lnTo>
                <a:lnTo>
                  <a:pt x="414720" y="173989"/>
                </a:lnTo>
                <a:lnTo>
                  <a:pt x="442039" y="147320"/>
                </a:lnTo>
                <a:lnTo>
                  <a:pt x="442776" y="144779"/>
                </a:lnTo>
                <a:lnTo>
                  <a:pt x="407669" y="144779"/>
                </a:lnTo>
                <a:lnTo>
                  <a:pt x="404367" y="143510"/>
                </a:lnTo>
                <a:lnTo>
                  <a:pt x="400303" y="139700"/>
                </a:lnTo>
                <a:lnTo>
                  <a:pt x="376208" y="114300"/>
                </a:lnTo>
                <a:close/>
              </a:path>
              <a:path w="444500" h="431800">
                <a:moveTo>
                  <a:pt x="290848" y="90170"/>
                </a:moveTo>
                <a:lnTo>
                  <a:pt x="263651" y="90170"/>
                </a:lnTo>
                <a:lnTo>
                  <a:pt x="267769" y="109220"/>
                </a:lnTo>
                <a:lnTo>
                  <a:pt x="270017" y="125729"/>
                </a:lnTo>
                <a:lnTo>
                  <a:pt x="270384" y="139700"/>
                </a:lnTo>
                <a:lnTo>
                  <a:pt x="268858" y="151129"/>
                </a:lnTo>
                <a:lnTo>
                  <a:pt x="293496" y="165100"/>
                </a:lnTo>
                <a:lnTo>
                  <a:pt x="296417" y="161289"/>
                </a:lnTo>
                <a:lnTo>
                  <a:pt x="300481" y="156210"/>
                </a:lnTo>
                <a:lnTo>
                  <a:pt x="305815" y="148589"/>
                </a:lnTo>
                <a:lnTo>
                  <a:pt x="341697" y="148589"/>
                </a:lnTo>
                <a:lnTo>
                  <a:pt x="339070" y="144779"/>
                </a:lnTo>
                <a:lnTo>
                  <a:pt x="324230" y="127000"/>
                </a:lnTo>
                <a:lnTo>
                  <a:pt x="327888" y="123189"/>
                </a:lnTo>
                <a:lnTo>
                  <a:pt x="294004" y="123189"/>
                </a:lnTo>
                <a:lnTo>
                  <a:pt x="293006" y="109220"/>
                </a:lnTo>
                <a:lnTo>
                  <a:pt x="291544" y="95250"/>
                </a:lnTo>
                <a:lnTo>
                  <a:pt x="290848" y="90170"/>
                </a:lnTo>
                <a:close/>
              </a:path>
              <a:path w="444500" h="431800">
                <a:moveTo>
                  <a:pt x="254253" y="119379"/>
                </a:moveTo>
                <a:lnTo>
                  <a:pt x="228726" y="125729"/>
                </a:lnTo>
                <a:lnTo>
                  <a:pt x="233171" y="144779"/>
                </a:lnTo>
                <a:lnTo>
                  <a:pt x="227711" y="151129"/>
                </a:lnTo>
                <a:lnTo>
                  <a:pt x="222884" y="156210"/>
                </a:lnTo>
                <a:lnTo>
                  <a:pt x="218439" y="160020"/>
                </a:lnTo>
                <a:lnTo>
                  <a:pt x="262080" y="160020"/>
                </a:lnTo>
                <a:lnTo>
                  <a:pt x="258351" y="139700"/>
                </a:lnTo>
                <a:lnTo>
                  <a:pt x="254253" y="119379"/>
                </a:lnTo>
                <a:close/>
              </a:path>
              <a:path w="444500" h="431800">
                <a:moveTo>
                  <a:pt x="421386" y="96520"/>
                </a:moveTo>
                <a:lnTo>
                  <a:pt x="414909" y="99060"/>
                </a:lnTo>
                <a:lnTo>
                  <a:pt x="408241" y="102870"/>
                </a:lnTo>
                <a:lnTo>
                  <a:pt x="401383" y="105410"/>
                </a:lnTo>
                <a:lnTo>
                  <a:pt x="394334" y="106679"/>
                </a:lnTo>
                <a:lnTo>
                  <a:pt x="401593" y="115570"/>
                </a:lnTo>
                <a:lnTo>
                  <a:pt x="407161" y="123189"/>
                </a:lnTo>
                <a:lnTo>
                  <a:pt x="411015" y="128270"/>
                </a:lnTo>
                <a:lnTo>
                  <a:pt x="413130" y="132079"/>
                </a:lnTo>
                <a:lnTo>
                  <a:pt x="414908" y="134620"/>
                </a:lnTo>
                <a:lnTo>
                  <a:pt x="414527" y="138429"/>
                </a:lnTo>
                <a:lnTo>
                  <a:pt x="411988" y="139700"/>
                </a:lnTo>
                <a:lnTo>
                  <a:pt x="410463" y="142239"/>
                </a:lnTo>
                <a:lnTo>
                  <a:pt x="407669" y="144779"/>
                </a:lnTo>
                <a:lnTo>
                  <a:pt x="442776" y="144779"/>
                </a:lnTo>
                <a:lnTo>
                  <a:pt x="443882" y="140970"/>
                </a:lnTo>
                <a:lnTo>
                  <a:pt x="444118" y="135889"/>
                </a:lnTo>
                <a:lnTo>
                  <a:pt x="442210" y="128270"/>
                </a:lnTo>
                <a:lnTo>
                  <a:pt x="437800" y="119379"/>
                </a:lnTo>
                <a:lnTo>
                  <a:pt x="430867" y="109220"/>
                </a:lnTo>
                <a:lnTo>
                  <a:pt x="421386" y="96520"/>
                </a:lnTo>
                <a:close/>
              </a:path>
              <a:path w="444500" h="431800">
                <a:moveTo>
                  <a:pt x="316102" y="48260"/>
                </a:moveTo>
                <a:lnTo>
                  <a:pt x="308863" y="72389"/>
                </a:lnTo>
                <a:lnTo>
                  <a:pt x="315958" y="73660"/>
                </a:lnTo>
                <a:lnTo>
                  <a:pt x="322945" y="76200"/>
                </a:lnTo>
                <a:lnTo>
                  <a:pt x="336550" y="78739"/>
                </a:lnTo>
                <a:lnTo>
                  <a:pt x="325258" y="90170"/>
                </a:lnTo>
                <a:lnTo>
                  <a:pt x="314420" y="101600"/>
                </a:lnTo>
                <a:lnTo>
                  <a:pt x="304010" y="113029"/>
                </a:lnTo>
                <a:lnTo>
                  <a:pt x="294004" y="123189"/>
                </a:lnTo>
                <a:lnTo>
                  <a:pt x="327888" y="123189"/>
                </a:lnTo>
                <a:lnTo>
                  <a:pt x="336423" y="114300"/>
                </a:lnTo>
                <a:lnTo>
                  <a:pt x="376208" y="114300"/>
                </a:lnTo>
                <a:lnTo>
                  <a:pt x="355726" y="92710"/>
                </a:lnTo>
                <a:lnTo>
                  <a:pt x="363219" y="85089"/>
                </a:lnTo>
                <a:lnTo>
                  <a:pt x="379776" y="85089"/>
                </a:lnTo>
                <a:lnTo>
                  <a:pt x="385699" y="62229"/>
                </a:lnTo>
                <a:lnTo>
                  <a:pt x="369770" y="58420"/>
                </a:lnTo>
                <a:lnTo>
                  <a:pt x="352853" y="54610"/>
                </a:lnTo>
                <a:lnTo>
                  <a:pt x="334960" y="50800"/>
                </a:lnTo>
                <a:lnTo>
                  <a:pt x="316102" y="48260"/>
                </a:lnTo>
                <a:close/>
              </a:path>
              <a:path w="444500" h="431800">
                <a:moveTo>
                  <a:pt x="255269" y="29210"/>
                </a:moveTo>
                <a:lnTo>
                  <a:pt x="235457" y="55879"/>
                </a:lnTo>
                <a:lnTo>
                  <a:pt x="242188" y="58420"/>
                </a:lnTo>
                <a:lnTo>
                  <a:pt x="248538" y="60960"/>
                </a:lnTo>
                <a:lnTo>
                  <a:pt x="254380" y="63500"/>
                </a:lnTo>
                <a:lnTo>
                  <a:pt x="218820" y="97789"/>
                </a:lnTo>
                <a:lnTo>
                  <a:pt x="236346" y="116839"/>
                </a:lnTo>
                <a:lnTo>
                  <a:pt x="263651" y="90170"/>
                </a:lnTo>
                <a:lnTo>
                  <a:pt x="290848" y="90170"/>
                </a:lnTo>
                <a:lnTo>
                  <a:pt x="289629" y="81279"/>
                </a:lnTo>
                <a:lnTo>
                  <a:pt x="287274" y="67310"/>
                </a:lnTo>
                <a:lnTo>
                  <a:pt x="316360" y="39370"/>
                </a:lnTo>
                <a:lnTo>
                  <a:pt x="280669" y="39370"/>
                </a:lnTo>
                <a:lnTo>
                  <a:pt x="255269" y="29210"/>
                </a:lnTo>
                <a:close/>
              </a:path>
              <a:path w="444500" h="431800">
                <a:moveTo>
                  <a:pt x="379776" y="85089"/>
                </a:moveTo>
                <a:lnTo>
                  <a:pt x="363219" y="85089"/>
                </a:lnTo>
                <a:lnTo>
                  <a:pt x="368426" y="86360"/>
                </a:lnTo>
                <a:lnTo>
                  <a:pt x="373379" y="87629"/>
                </a:lnTo>
                <a:lnTo>
                  <a:pt x="378459" y="90170"/>
                </a:lnTo>
                <a:lnTo>
                  <a:pt x="379776" y="85089"/>
                </a:lnTo>
                <a:close/>
              </a:path>
              <a:path w="444500" h="431800">
                <a:moveTo>
                  <a:pt x="321182" y="0"/>
                </a:moveTo>
                <a:lnTo>
                  <a:pt x="280669" y="39370"/>
                </a:lnTo>
                <a:lnTo>
                  <a:pt x="316360" y="39370"/>
                </a:lnTo>
                <a:lnTo>
                  <a:pt x="338836" y="17779"/>
                </a:lnTo>
                <a:lnTo>
                  <a:pt x="3211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2631948" y="3189732"/>
            <a:ext cx="5629910" cy="7891780"/>
          </a:xfrm>
          <a:custGeom>
            <a:avLst/>
            <a:gdLst/>
            <a:ahLst/>
            <a:cxnLst/>
            <a:rect l="l" t="t" r="r" b="b"/>
            <a:pathLst>
              <a:path w="2814954" h="3945890">
                <a:moveTo>
                  <a:pt x="0" y="3945636"/>
                </a:moveTo>
                <a:lnTo>
                  <a:pt x="2814828" y="3945636"/>
                </a:lnTo>
                <a:lnTo>
                  <a:pt x="2814828" y="0"/>
                </a:lnTo>
                <a:lnTo>
                  <a:pt x="0" y="0"/>
                </a:lnTo>
                <a:lnTo>
                  <a:pt x="0" y="3945636"/>
                </a:lnTo>
                <a:close/>
              </a:path>
            </a:pathLst>
          </a:custGeom>
          <a:ln w="381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7" name="object 7"/>
          <p:cNvSpPr/>
          <p:nvPr/>
        </p:nvSpPr>
        <p:spPr>
          <a:xfrm>
            <a:off x="2631948" y="3189732"/>
            <a:ext cx="2192020" cy="2194560"/>
          </a:xfrm>
          <a:custGeom>
            <a:avLst/>
            <a:gdLst/>
            <a:ahLst/>
            <a:cxnLst/>
            <a:rect l="l" t="t" r="r" b="b"/>
            <a:pathLst>
              <a:path w="1096010" h="1097280">
                <a:moveTo>
                  <a:pt x="1095756" y="0"/>
                </a:moveTo>
                <a:lnTo>
                  <a:pt x="0" y="0"/>
                </a:lnTo>
                <a:lnTo>
                  <a:pt x="0" y="1097280"/>
                </a:lnTo>
                <a:lnTo>
                  <a:pt x="1095756" y="0"/>
                </a:lnTo>
                <a:close/>
              </a:path>
            </a:pathLst>
          </a:custGeom>
          <a:solidFill>
            <a:srgbClr val="F89201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8" name="object 8"/>
          <p:cNvSpPr/>
          <p:nvPr/>
        </p:nvSpPr>
        <p:spPr>
          <a:xfrm>
            <a:off x="2631948" y="3189732"/>
            <a:ext cx="2192020" cy="2194560"/>
          </a:xfrm>
          <a:custGeom>
            <a:avLst/>
            <a:gdLst/>
            <a:ahLst/>
            <a:cxnLst/>
            <a:rect l="l" t="t" r="r" b="b"/>
            <a:pathLst>
              <a:path w="1096010" h="1097280">
                <a:moveTo>
                  <a:pt x="0" y="0"/>
                </a:moveTo>
                <a:lnTo>
                  <a:pt x="1095756" y="0"/>
                </a:lnTo>
                <a:lnTo>
                  <a:pt x="0" y="109728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89201"/>
            </a:solidFill>
          </a:ln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9" name="object 9"/>
          <p:cNvSpPr/>
          <p:nvPr/>
        </p:nvSpPr>
        <p:spPr>
          <a:xfrm>
            <a:off x="2853434" y="3376420"/>
            <a:ext cx="892810" cy="873760"/>
          </a:xfrm>
          <a:custGeom>
            <a:avLst/>
            <a:gdLst/>
            <a:ahLst/>
            <a:cxnLst/>
            <a:rect l="l" t="t" r="r" b="b"/>
            <a:pathLst>
              <a:path w="446405" h="436880">
                <a:moveTo>
                  <a:pt x="166328" y="354329"/>
                </a:moveTo>
                <a:lnTo>
                  <a:pt x="143637" y="354329"/>
                </a:lnTo>
                <a:lnTo>
                  <a:pt x="138828" y="371451"/>
                </a:lnTo>
                <a:lnTo>
                  <a:pt x="131967" y="389810"/>
                </a:lnTo>
                <a:lnTo>
                  <a:pt x="123259" y="408979"/>
                </a:lnTo>
                <a:lnTo>
                  <a:pt x="112522" y="429387"/>
                </a:lnTo>
                <a:lnTo>
                  <a:pt x="119526" y="430932"/>
                </a:lnTo>
                <a:lnTo>
                  <a:pt x="126460" y="432704"/>
                </a:lnTo>
                <a:lnTo>
                  <a:pt x="133346" y="434691"/>
                </a:lnTo>
                <a:lnTo>
                  <a:pt x="140207" y="436879"/>
                </a:lnTo>
                <a:lnTo>
                  <a:pt x="150899" y="412732"/>
                </a:lnTo>
                <a:lnTo>
                  <a:pt x="158972" y="389810"/>
                </a:lnTo>
                <a:lnTo>
                  <a:pt x="164425" y="368103"/>
                </a:lnTo>
                <a:lnTo>
                  <a:pt x="166328" y="354329"/>
                </a:lnTo>
                <a:close/>
              </a:path>
              <a:path w="446405" h="436880">
                <a:moveTo>
                  <a:pt x="259354" y="311276"/>
                </a:moveTo>
                <a:lnTo>
                  <a:pt x="132334" y="311276"/>
                </a:lnTo>
                <a:lnTo>
                  <a:pt x="142494" y="321944"/>
                </a:lnTo>
                <a:lnTo>
                  <a:pt x="76707" y="385190"/>
                </a:lnTo>
                <a:lnTo>
                  <a:pt x="93344" y="402589"/>
                </a:lnTo>
                <a:lnTo>
                  <a:pt x="143637" y="354329"/>
                </a:lnTo>
                <a:lnTo>
                  <a:pt x="166328" y="354329"/>
                </a:lnTo>
                <a:lnTo>
                  <a:pt x="167259" y="347599"/>
                </a:lnTo>
                <a:lnTo>
                  <a:pt x="209894" y="347599"/>
                </a:lnTo>
                <a:lnTo>
                  <a:pt x="188848" y="325627"/>
                </a:lnTo>
                <a:lnTo>
                  <a:pt x="211276" y="323822"/>
                </a:lnTo>
                <a:lnTo>
                  <a:pt x="233965" y="319373"/>
                </a:lnTo>
                <a:lnTo>
                  <a:pt x="256893" y="312304"/>
                </a:lnTo>
                <a:lnTo>
                  <a:pt x="259354" y="311276"/>
                </a:lnTo>
                <a:close/>
              </a:path>
              <a:path w="446405" h="436880">
                <a:moveTo>
                  <a:pt x="209894" y="347599"/>
                </a:moveTo>
                <a:lnTo>
                  <a:pt x="167259" y="347599"/>
                </a:lnTo>
                <a:lnTo>
                  <a:pt x="201294" y="383159"/>
                </a:lnTo>
                <a:lnTo>
                  <a:pt x="223519" y="361823"/>
                </a:lnTo>
                <a:lnTo>
                  <a:pt x="209894" y="347599"/>
                </a:lnTo>
                <a:close/>
              </a:path>
              <a:path w="446405" h="436880">
                <a:moveTo>
                  <a:pt x="72516" y="301625"/>
                </a:moveTo>
                <a:lnTo>
                  <a:pt x="67683" y="317341"/>
                </a:lnTo>
                <a:lnTo>
                  <a:pt x="62515" y="333057"/>
                </a:lnTo>
                <a:lnTo>
                  <a:pt x="57015" y="348773"/>
                </a:lnTo>
                <a:lnTo>
                  <a:pt x="51181" y="364489"/>
                </a:lnTo>
                <a:lnTo>
                  <a:pt x="80390" y="375158"/>
                </a:lnTo>
                <a:lnTo>
                  <a:pt x="84151" y="361539"/>
                </a:lnTo>
                <a:lnTo>
                  <a:pt x="88566" y="346217"/>
                </a:lnTo>
                <a:lnTo>
                  <a:pt x="93624" y="329205"/>
                </a:lnTo>
                <a:lnTo>
                  <a:pt x="99313" y="310514"/>
                </a:lnTo>
                <a:lnTo>
                  <a:pt x="92573" y="308447"/>
                </a:lnTo>
                <a:lnTo>
                  <a:pt x="85867" y="306260"/>
                </a:lnTo>
                <a:lnTo>
                  <a:pt x="79186" y="303978"/>
                </a:lnTo>
                <a:lnTo>
                  <a:pt x="72516" y="301625"/>
                </a:lnTo>
                <a:close/>
              </a:path>
              <a:path w="446405" h="436880">
                <a:moveTo>
                  <a:pt x="56387" y="292862"/>
                </a:moveTo>
                <a:lnTo>
                  <a:pt x="45174" y="295719"/>
                </a:lnTo>
                <a:lnTo>
                  <a:pt x="34401" y="298576"/>
                </a:lnTo>
                <a:lnTo>
                  <a:pt x="24080" y="301434"/>
                </a:lnTo>
                <a:lnTo>
                  <a:pt x="14223" y="304291"/>
                </a:lnTo>
                <a:lnTo>
                  <a:pt x="17525" y="329691"/>
                </a:lnTo>
                <a:lnTo>
                  <a:pt x="26741" y="327358"/>
                </a:lnTo>
                <a:lnTo>
                  <a:pt x="37052" y="324929"/>
                </a:lnTo>
                <a:lnTo>
                  <a:pt x="48458" y="322405"/>
                </a:lnTo>
                <a:lnTo>
                  <a:pt x="60959" y="319786"/>
                </a:lnTo>
                <a:lnTo>
                  <a:pt x="56387" y="292862"/>
                </a:lnTo>
                <a:close/>
              </a:path>
              <a:path w="446405" h="436880">
                <a:moveTo>
                  <a:pt x="137159" y="150367"/>
                </a:moveTo>
                <a:lnTo>
                  <a:pt x="39623" y="244093"/>
                </a:lnTo>
                <a:lnTo>
                  <a:pt x="117728" y="325374"/>
                </a:lnTo>
                <a:lnTo>
                  <a:pt x="132334" y="311276"/>
                </a:lnTo>
                <a:lnTo>
                  <a:pt x="259354" y="311276"/>
                </a:lnTo>
                <a:lnTo>
                  <a:pt x="279426" y="302894"/>
                </a:lnTo>
                <a:lnTo>
                  <a:pt x="197103" y="302894"/>
                </a:lnTo>
                <a:lnTo>
                  <a:pt x="199484" y="300609"/>
                </a:lnTo>
                <a:lnTo>
                  <a:pt x="164719" y="300609"/>
                </a:lnTo>
                <a:lnTo>
                  <a:pt x="155647" y="291084"/>
                </a:lnTo>
                <a:lnTo>
                  <a:pt x="122428" y="291084"/>
                </a:lnTo>
                <a:lnTo>
                  <a:pt x="115569" y="283844"/>
                </a:lnTo>
                <a:lnTo>
                  <a:pt x="129963" y="270001"/>
                </a:lnTo>
                <a:lnTo>
                  <a:pt x="102234" y="270001"/>
                </a:lnTo>
                <a:lnTo>
                  <a:pt x="94360" y="261747"/>
                </a:lnTo>
                <a:lnTo>
                  <a:pt x="108779" y="247903"/>
                </a:lnTo>
                <a:lnTo>
                  <a:pt x="81025" y="247903"/>
                </a:lnTo>
                <a:lnTo>
                  <a:pt x="74040" y="240664"/>
                </a:lnTo>
                <a:lnTo>
                  <a:pt x="152019" y="165862"/>
                </a:lnTo>
                <a:lnTo>
                  <a:pt x="137159" y="150367"/>
                </a:lnTo>
                <a:close/>
              </a:path>
              <a:path w="446405" h="436880">
                <a:moveTo>
                  <a:pt x="271906" y="273558"/>
                </a:moveTo>
                <a:lnTo>
                  <a:pt x="252307" y="284035"/>
                </a:lnTo>
                <a:lnTo>
                  <a:pt x="233314" y="292417"/>
                </a:lnTo>
                <a:lnTo>
                  <a:pt x="214917" y="298703"/>
                </a:lnTo>
                <a:lnTo>
                  <a:pt x="197103" y="302894"/>
                </a:lnTo>
                <a:lnTo>
                  <a:pt x="279426" y="302894"/>
                </a:lnTo>
                <a:lnTo>
                  <a:pt x="280034" y="302640"/>
                </a:lnTo>
                <a:lnTo>
                  <a:pt x="277675" y="295042"/>
                </a:lnTo>
                <a:lnTo>
                  <a:pt x="275542" y="287670"/>
                </a:lnTo>
                <a:lnTo>
                  <a:pt x="273623" y="280513"/>
                </a:lnTo>
                <a:lnTo>
                  <a:pt x="271906" y="273558"/>
                </a:lnTo>
                <a:close/>
              </a:path>
              <a:path w="446405" h="436880">
                <a:moveTo>
                  <a:pt x="231775" y="236219"/>
                </a:moveTo>
                <a:lnTo>
                  <a:pt x="164719" y="300609"/>
                </a:lnTo>
                <a:lnTo>
                  <a:pt x="199484" y="300609"/>
                </a:lnTo>
                <a:lnTo>
                  <a:pt x="248412" y="253618"/>
                </a:lnTo>
                <a:lnTo>
                  <a:pt x="231775" y="236219"/>
                </a:lnTo>
                <a:close/>
              </a:path>
              <a:path w="446405" h="436880">
                <a:moveTo>
                  <a:pt x="43179" y="254888"/>
                </a:moveTo>
                <a:lnTo>
                  <a:pt x="32414" y="257673"/>
                </a:lnTo>
                <a:lnTo>
                  <a:pt x="21637" y="260683"/>
                </a:lnTo>
                <a:lnTo>
                  <a:pt x="10836" y="263907"/>
                </a:lnTo>
                <a:lnTo>
                  <a:pt x="0" y="267335"/>
                </a:lnTo>
                <a:lnTo>
                  <a:pt x="2920" y="291973"/>
                </a:lnTo>
                <a:lnTo>
                  <a:pt x="13829" y="289208"/>
                </a:lnTo>
                <a:lnTo>
                  <a:pt x="24844" y="286623"/>
                </a:lnTo>
                <a:lnTo>
                  <a:pt x="35978" y="284204"/>
                </a:lnTo>
                <a:lnTo>
                  <a:pt x="47243" y="281939"/>
                </a:lnTo>
                <a:lnTo>
                  <a:pt x="43179" y="254888"/>
                </a:lnTo>
                <a:close/>
              </a:path>
              <a:path w="446405" h="436880">
                <a:moveTo>
                  <a:pt x="202692" y="213994"/>
                </a:moveTo>
                <a:lnTo>
                  <a:pt x="122428" y="291084"/>
                </a:lnTo>
                <a:lnTo>
                  <a:pt x="155647" y="291084"/>
                </a:lnTo>
                <a:lnTo>
                  <a:pt x="154559" y="289940"/>
                </a:lnTo>
                <a:lnTo>
                  <a:pt x="217550" y="229488"/>
                </a:lnTo>
                <a:lnTo>
                  <a:pt x="202692" y="213994"/>
                </a:lnTo>
                <a:close/>
              </a:path>
              <a:path w="446405" h="436880">
                <a:moveTo>
                  <a:pt x="272631" y="195072"/>
                </a:moveTo>
                <a:lnTo>
                  <a:pt x="233933" y="195072"/>
                </a:lnTo>
                <a:lnTo>
                  <a:pt x="276479" y="239267"/>
                </a:lnTo>
                <a:lnTo>
                  <a:pt x="273684" y="267080"/>
                </a:lnTo>
                <a:lnTo>
                  <a:pt x="306831" y="283210"/>
                </a:lnTo>
                <a:lnTo>
                  <a:pt x="305054" y="246252"/>
                </a:lnTo>
                <a:lnTo>
                  <a:pt x="313947" y="246252"/>
                </a:lnTo>
                <a:lnTo>
                  <a:pt x="349948" y="232277"/>
                </a:lnTo>
                <a:lnTo>
                  <a:pt x="362881" y="220757"/>
                </a:lnTo>
                <a:lnTo>
                  <a:pt x="308671" y="220757"/>
                </a:lnTo>
                <a:lnTo>
                  <a:pt x="297052" y="220472"/>
                </a:lnTo>
                <a:lnTo>
                  <a:pt x="272631" y="195072"/>
                </a:lnTo>
                <a:close/>
              </a:path>
              <a:path w="446405" h="436880">
                <a:moveTo>
                  <a:pt x="184946" y="209803"/>
                </a:moveTo>
                <a:lnTo>
                  <a:pt x="148462" y="209803"/>
                </a:lnTo>
                <a:lnTo>
                  <a:pt x="156337" y="218059"/>
                </a:lnTo>
                <a:lnTo>
                  <a:pt x="102234" y="270001"/>
                </a:lnTo>
                <a:lnTo>
                  <a:pt x="129963" y="270001"/>
                </a:lnTo>
                <a:lnTo>
                  <a:pt x="188594" y="213613"/>
                </a:lnTo>
                <a:lnTo>
                  <a:pt x="184946" y="209803"/>
                </a:lnTo>
                <a:close/>
              </a:path>
              <a:path w="446405" h="436880">
                <a:moveTo>
                  <a:pt x="154178" y="177673"/>
                </a:moveTo>
                <a:lnTo>
                  <a:pt x="81025" y="247903"/>
                </a:lnTo>
                <a:lnTo>
                  <a:pt x="108779" y="247903"/>
                </a:lnTo>
                <a:lnTo>
                  <a:pt x="148462" y="209803"/>
                </a:lnTo>
                <a:lnTo>
                  <a:pt x="184946" y="209803"/>
                </a:lnTo>
                <a:lnTo>
                  <a:pt x="154178" y="177673"/>
                </a:lnTo>
                <a:close/>
              </a:path>
              <a:path w="446405" h="436880">
                <a:moveTo>
                  <a:pt x="313947" y="246252"/>
                </a:moveTo>
                <a:lnTo>
                  <a:pt x="305054" y="246252"/>
                </a:lnTo>
                <a:lnTo>
                  <a:pt x="312104" y="246421"/>
                </a:lnTo>
                <a:lnTo>
                  <a:pt x="313947" y="246252"/>
                </a:lnTo>
                <a:close/>
              </a:path>
              <a:path w="446405" h="436880">
                <a:moveTo>
                  <a:pt x="433577" y="113284"/>
                </a:moveTo>
                <a:lnTo>
                  <a:pt x="395160" y="151828"/>
                </a:lnTo>
                <a:lnTo>
                  <a:pt x="345694" y="199898"/>
                </a:lnTo>
                <a:lnTo>
                  <a:pt x="308671" y="220757"/>
                </a:lnTo>
                <a:lnTo>
                  <a:pt x="362881" y="220757"/>
                </a:lnTo>
                <a:lnTo>
                  <a:pt x="390779" y="194944"/>
                </a:lnTo>
                <a:lnTo>
                  <a:pt x="417575" y="169687"/>
                </a:lnTo>
                <a:lnTo>
                  <a:pt x="446277" y="142239"/>
                </a:lnTo>
                <a:lnTo>
                  <a:pt x="433577" y="113284"/>
                </a:lnTo>
                <a:close/>
              </a:path>
              <a:path w="446405" h="436880">
                <a:moveTo>
                  <a:pt x="311617" y="83438"/>
                </a:moveTo>
                <a:lnTo>
                  <a:pt x="262255" y="83438"/>
                </a:lnTo>
                <a:lnTo>
                  <a:pt x="268858" y="94487"/>
                </a:lnTo>
                <a:lnTo>
                  <a:pt x="235712" y="126364"/>
                </a:lnTo>
                <a:lnTo>
                  <a:pt x="316102" y="210058"/>
                </a:lnTo>
                <a:lnTo>
                  <a:pt x="352045" y="175513"/>
                </a:lnTo>
                <a:lnTo>
                  <a:pt x="320801" y="175513"/>
                </a:lnTo>
                <a:lnTo>
                  <a:pt x="312038" y="166497"/>
                </a:lnTo>
                <a:lnTo>
                  <a:pt x="325416" y="153669"/>
                </a:lnTo>
                <a:lnTo>
                  <a:pt x="299719" y="153669"/>
                </a:lnTo>
                <a:lnTo>
                  <a:pt x="291211" y="144779"/>
                </a:lnTo>
                <a:lnTo>
                  <a:pt x="304559" y="131952"/>
                </a:lnTo>
                <a:lnTo>
                  <a:pt x="278892" y="131952"/>
                </a:lnTo>
                <a:lnTo>
                  <a:pt x="270382" y="123062"/>
                </a:lnTo>
                <a:lnTo>
                  <a:pt x="311617" y="83438"/>
                </a:lnTo>
                <a:close/>
              </a:path>
              <a:path w="446405" h="436880">
                <a:moveTo>
                  <a:pt x="233680" y="154559"/>
                </a:moveTo>
                <a:lnTo>
                  <a:pt x="199262" y="187578"/>
                </a:lnTo>
                <a:lnTo>
                  <a:pt x="219709" y="208914"/>
                </a:lnTo>
                <a:lnTo>
                  <a:pt x="233933" y="195072"/>
                </a:lnTo>
                <a:lnTo>
                  <a:pt x="272631" y="195072"/>
                </a:lnTo>
                <a:lnTo>
                  <a:pt x="233680" y="154559"/>
                </a:lnTo>
                <a:close/>
              </a:path>
              <a:path w="446405" h="436880">
                <a:moveTo>
                  <a:pt x="408530" y="110236"/>
                </a:moveTo>
                <a:lnTo>
                  <a:pt x="370713" y="110236"/>
                </a:lnTo>
                <a:lnTo>
                  <a:pt x="379349" y="119252"/>
                </a:lnTo>
                <a:lnTo>
                  <a:pt x="320801" y="175513"/>
                </a:lnTo>
                <a:lnTo>
                  <a:pt x="352045" y="175513"/>
                </a:lnTo>
                <a:lnTo>
                  <a:pt x="414019" y="115950"/>
                </a:lnTo>
                <a:lnTo>
                  <a:pt x="408530" y="110236"/>
                </a:lnTo>
                <a:close/>
              </a:path>
              <a:path w="446405" h="436880">
                <a:moveTo>
                  <a:pt x="387670" y="88518"/>
                </a:moveTo>
                <a:lnTo>
                  <a:pt x="349757" y="88518"/>
                </a:lnTo>
                <a:lnTo>
                  <a:pt x="358267" y="97409"/>
                </a:lnTo>
                <a:lnTo>
                  <a:pt x="299719" y="153669"/>
                </a:lnTo>
                <a:lnTo>
                  <a:pt x="325416" y="153669"/>
                </a:lnTo>
                <a:lnTo>
                  <a:pt x="370713" y="110236"/>
                </a:lnTo>
                <a:lnTo>
                  <a:pt x="408530" y="110236"/>
                </a:lnTo>
                <a:lnTo>
                  <a:pt x="387670" y="88518"/>
                </a:lnTo>
                <a:close/>
              </a:path>
              <a:path w="446405" h="436880">
                <a:moveTo>
                  <a:pt x="163448" y="113664"/>
                </a:moveTo>
                <a:lnTo>
                  <a:pt x="157225" y="141604"/>
                </a:lnTo>
                <a:lnTo>
                  <a:pt x="168634" y="143631"/>
                </a:lnTo>
                <a:lnTo>
                  <a:pt x="180768" y="146097"/>
                </a:lnTo>
                <a:lnTo>
                  <a:pt x="193641" y="149016"/>
                </a:lnTo>
                <a:lnTo>
                  <a:pt x="207263" y="152400"/>
                </a:lnTo>
                <a:lnTo>
                  <a:pt x="208643" y="145682"/>
                </a:lnTo>
                <a:lnTo>
                  <a:pt x="210296" y="138287"/>
                </a:lnTo>
                <a:lnTo>
                  <a:pt x="212211" y="130200"/>
                </a:lnTo>
                <a:lnTo>
                  <a:pt x="214375" y="121412"/>
                </a:lnTo>
                <a:lnTo>
                  <a:pt x="204275" y="119558"/>
                </a:lnTo>
                <a:lnTo>
                  <a:pt x="192436" y="117633"/>
                </a:lnTo>
                <a:lnTo>
                  <a:pt x="178835" y="115661"/>
                </a:lnTo>
                <a:lnTo>
                  <a:pt x="163448" y="113664"/>
                </a:lnTo>
                <a:close/>
              </a:path>
              <a:path w="446405" h="436880">
                <a:moveTo>
                  <a:pt x="366810" y="66801"/>
                </a:moveTo>
                <a:lnTo>
                  <a:pt x="328930" y="66801"/>
                </a:lnTo>
                <a:lnTo>
                  <a:pt x="337438" y="75564"/>
                </a:lnTo>
                <a:lnTo>
                  <a:pt x="278892" y="131952"/>
                </a:lnTo>
                <a:lnTo>
                  <a:pt x="304559" y="131952"/>
                </a:lnTo>
                <a:lnTo>
                  <a:pt x="349757" y="88518"/>
                </a:lnTo>
                <a:lnTo>
                  <a:pt x="387670" y="88518"/>
                </a:lnTo>
                <a:lnTo>
                  <a:pt x="366810" y="66801"/>
                </a:lnTo>
                <a:close/>
              </a:path>
              <a:path w="446405" h="436880">
                <a:moveTo>
                  <a:pt x="222123" y="54483"/>
                </a:moveTo>
                <a:lnTo>
                  <a:pt x="205994" y="79248"/>
                </a:lnTo>
                <a:lnTo>
                  <a:pt x="227837" y="83692"/>
                </a:lnTo>
                <a:lnTo>
                  <a:pt x="204469" y="106044"/>
                </a:lnTo>
                <a:lnTo>
                  <a:pt x="220980" y="123189"/>
                </a:lnTo>
                <a:lnTo>
                  <a:pt x="262255" y="83438"/>
                </a:lnTo>
                <a:lnTo>
                  <a:pt x="311617" y="83438"/>
                </a:lnTo>
                <a:lnTo>
                  <a:pt x="321529" y="73913"/>
                </a:lnTo>
                <a:lnTo>
                  <a:pt x="290321" y="73913"/>
                </a:lnTo>
                <a:lnTo>
                  <a:pt x="284560" y="62991"/>
                </a:lnTo>
                <a:lnTo>
                  <a:pt x="249427" y="62991"/>
                </a:lnTo>
                <a:lnTo>
                  <a:pt x="222123" y="54483"/>
                </a:lnTo>
                <a:close/>
              </a:path>
              <a:path w="446405" h="436880">
                <a:moveTo>
                  <a:pt x="333629" y="32258"/>
                </a:moveTo>
                <a:lnTo>
                  <a:pt x="290321" y="73913"/>
                </a:lnTo>
                <a:lnTo>
                  <a:pt x="321529" y="73913"/>
                </a:lnTo>
                <a:lnTo>
                  <a:pt x="328930" y="66801"/>
                </a:lnTo>
                <a:lnTo>
                  <a:pt x="366810" y="66801"/>
                </a:lnTo>
                <a:lnTo>
                  <a:pt x="333629" y="32258"/>
                </a:lnTo>
                <a:close/>
              </a:path>
              <a:path w="446405" h="436880">
                <a:moveTo>
                  <a:pt x="285369" y="2412"/>
                </a:moveTo>
                <a:lnTo>
                  <a:pt x="258699" y="19685"/>
                </a:lnTo>
                <a:lnTo>
                  <a:pt x="260939" y="25898"/>
                </a:lnTo>
                <a:lnTo>
                  <a:pt x="263096" y="32337"/>
                </a:lnTo>
                <a:lnTo>
                  <a:pt x="265181" y="38990"/>
                </a:lnTo>
                <a:lnTo>
                  <a:pt x="267207" y="45847"/>
                </a:lnTo>
                <a:lnTo>
                  <a:pt x="249427" y="62991"/>
                </a:lnTo>
                <a:lnTo>
                  <a:pt x="284560" y="62991"/>
                </a:lnTo>
                <a:lnTo>
                  <a:pt x="284225" y="62356"/>
                </a:lnTo>
                <a:lnTo>
                  <a:pt x="322872" y="25273"/>
                </a:lnTo>
                <a:lnTo>
                  <a:pt x="288670" y="25273"/>
                </a:lnTo>
                <a:lnTo>
                  <a:pt x="286512" y="9271"/>
                </a:lnTo>
                <a:lnTo>
                  <a:pt x="285369" y="2412"/>
                </a:lnTo>
                <a:close/>
              </a:path>
              <a:path w="446405" h="436880">
                <a:moveTo>
                  <a:pt x="314959" y="0"/>
                </a:moveTo>
                <a:lnTo>
                  <a:pt x="288670" y="25273"/>
                </a:lnTo>
                <a:lnTo>
                  <a:pt x="322872" y="25273"/>
                </a:lnTo>
                <a:lnTo>
                  <a:pt x="331343" y="17144"/>
                </a:lnTo>
                <a:lnTo>
                  <a:pt x="3149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10" name="object 10"/>
          <p:cNvSpPr/>
          <p:nvPr/>
        </p:nvSpPr>
        <p:spPr>
          <a:xfrm>
            <a:off x="16155922" y="3189732"/>
            <a:ext cx="5633720" cy="7891780"/>
          </a:xfrm>
          <a:custGeom>
            <a:avLst/>
            <a:gdLst/>
            <a:ahLst/>
            <a:cxnLst/>
            <a:rect l="l" t="t" r="r" b="b"/>
            <a:pathLst>
              <a:path w="2816859" h="3945890">
                <a:moveTo>
                  <a:pt x="0" y="3945636"/>
                </a:moveTo>
                <a:lnTo>
                  <a:pt x="2816352" y="3945636"/>
                </a:lnTo>
                <a:lnTo>
                  <a:pt x="2816352" y="0"/>
                </a:lnTo>
                <a:lnTo>
                  <a:pt x="0" y="0"/>
                </a:lnTo>
                <a:lnTo>
                  <a:pt x="0" y="3945636"/>
                </a:lnTo>
                <a:close/>
              </a:path>
            </a:pathLst>
          </a:custGeom>
          <a:ln w="381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11" name="object 11"/>
          <p:cNvSpPr/>
          <p:nvPr/>
        </p:nvSpPr>
        <p:spPr>
          <a:xfrm>
            <a:off x="16155922" y="3189732"/>
            <a:ext cx="2194560" cy="2194560"/>
          </a:xfrm>
          <a:custGeom>
            <a:avLst/>
            <a:gdLst/>
            <a:ahLst/>
            <a:cxnLst/>
            <a:rect l="l" t="t" r="r" b="b"/>
            <a:pathLst>
              <a:path w="1097279" h="1097280">
                <a:moveTo>
                  <a:pt x="1097280" y="0"/>
                </a:moveTo>
                <a:lnTo>
                  <a:pt x="0" y="0"/>
                </a:lnTo>
                <a:lnTo>
                  <a:pt x="0" y="1097280"/>
                </a:lnTo>
                <a:lnTo>
                  <a:pt x="1097280" y="0"/>
                </a:lnTo>
                <a:close/>
              </a:path>
            </a:pathLst>
          </a:custGeom>
          <a:solidFill>
            <a:srgbClr val="1F6FA0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12" name="object 12"/>
          <p:cNvSpPr/>
          <p:nvPr/>
        </p:nvSpPr>
        <p:spPr>
          <a:xfrm>
            <a:off x="16155922" y="3189732"/>
            <a:ext cx="2194560" cy="2194560"/>
          </a:xfrm>
          <a:custGeom>
            <a:avLst/>
            <a:gdLst/>
            <a:ahLst/>
            <a:cxnLst/>
            <a:rect l="l" t="t" r="r" b="b"/>
            <a:pathLst>
              <a:path w="1097279" h="1097280">
                <a:moveTo>
                  <a:pt x="0" y="0"/>
                </a:moveTo>
                <a:lnTo>
                  <a:pt x="1097280" y="0"/>
                </a:lnTo>
                <a:lnTo>
                  <a:pt x="0" y="109728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1F6FA0"/>
            </a:solidFill>
          </a:ln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13" name="object 13"/>
          <p:cNvSpPr/>
          <p:nvPr/>
        </p:nvSpPr>
        <p:spPr>
          <a:xfrm>
            <a:off x="16392142" y="3392678"/>
            <a:ext cx="886460" cy="882650"/>
          </a:xfrm>
          <a:custGeom>
            <a:avLst/>
            <a:gdLst/>
            <a:ahLst/>
            <a:cxnLst/>
            <a:rect l="l" t="t" r="r" b="b"/>
            <a:pathLst>
              <a:path w="443229" h="441325">
                <a:moveTo>
                  <a:pt x="147447" y="358775"/>
                </a:moveTo>
                <a:lnTo>
                  <a:pt x="136757" y="373131"/>
                </a:lnTo>
                <a:lnTo>
                  <a:pt x="125269" y="388381"/>
                </a:lnTo>
                <a:lnTo>
                  <a:pt x="112996" y="404512"/>
                </a:lnTo>
                <a:lnTo>
                  <a:pt x="99949" y="421513"/>
                </a:lnTo>
                <a:lnTo>
                  <a:pt x="124713" y="440944"/>
                </a:lnTo>
                <a:lnTo>
                  <a:pt x="134000" y="427872"/>
                </a:lnTo>
                <a:lnTo>
                  <a:pt x="144335" y="413623"/>
                </a:lnTo>
                <a:lnTo>
                  <a:pt x="155717" y="398206"/>
                </a:lnTo>
                <a:lnTo>
                  <a:pt x="168148" y="381635"/>
                </a:lnTo>
                <a:lnTo>
                  <a:pt x="163574" y="376914"/>
                </a:lnTo>
                <a:lnTo>
                  <a:pt x="158702" y="371633"/>
                </a:lnTo>
                <a:lnTo>
                  <a:pt x="153306" y="365561"/>
                </a:lnTo>
                <a:lnTo>
                  <a:pt x="147447" y="358775"/>
                </a:lnTo>
                <a:close/>
              </a:path>
              <a:path w="443229" h="441325">
                <a:moveTo>
                  <a:pt x="89580" y="338963"/>
                </a:moveTo>
                <a:lnTo>
                  <a:pt x="63626" y="338963"/>
                </a:lnTo>
                <a:lnTo>
                  <a:pt x="67083" y="353534"/>
                </a:lnTo>
                <a:lnTo>
                  <a:pt x="69469" y="366188"/>
                </a:lnTo>
                <a:lnTo>
                  <a:pt x="70809" y="376991"/>
                </a:lnTo>
                <a:lnTo>
                  <a:pt x="71120" y="385699"/>
                </a:lnTo>
                <a:lnTo>
                  <a:pt x="93979" y="398652"/>
                </a:lnTo>
                <a:lnTo>
                  <a:pt x="101697" y="387552"/>
                </a:lnTo>
                <a:lnTo>
                  <a:pt x="110569" y="375951"/>
                </a:lnTo>
                <a:lnTo>
                  <a:pt x="120608" y="363827"/>
                </a:lnTo>
                <a:lnTo>
                  <a:pt x="126991" y="356615"/>
                </a:lnTo>
                <a:lnTo>
                  <a:pt x="93979" y="356615"/>
                </a:lnTo>
                <a:lnTo>
                  <a:pt x="89580" y="338963"/>
                </a:lnTo>
                <a:close/>
              </a:path>
              <a:path w="443229" h="441325">
                <a:moveTo>
                  <a:pt x="254761" y="289813"/>
                </a:moveTo>
                <a:lnTo>
                  <a:pt x="232284" y="304214"/>
                </a:lnTo>
                <a:lnTo>
                  <a:pt x="209057" y="319389"/>
                </a:lnTo>
                <a:lnTo>
                  <a:pt x="160400" y="351916"/>
                </a:lnTo>
                <a:lnTo>
                  <a:pt x="173862" y="376682"/>
                </a:lnTo>
                <a:lnTo>
                  <a:pt x="197365" y="361366"/>
                </a:lnTo>
                <a:lnTo>
                  <a:pt x="245371" y="330783"/>
                </a:lnTo>
                <a:lnTo>
                  <a:pt x="269875" y="315468"/>
                </a:lnTo>
                <a:lnTo>
                  <a:pt x="254761" y="289813"/>
                </a:lnTo>
                <a:close/>
              </a:path>
              <a:path w="443229" h="441325">
                <a:moveTo>
                  <a:pt x="25526" y="257048"/>
                </a:moveTo>
                <a:lnTo>
                  <a:pt x="0" y="270128"/>
                </a:lnTo>
                <a:lnTo>
                  <a:pt x="10666" y="295937"/>
                </a:lnTo>
                <a:lnTo>
                  <a:pt x="18462" y="316960"/>
                </a:lnTo>
                <a:lnTo>
                  <a:pt x="23377" y="333172"/>
                </a:lnTo>
                <a:lnTo>
                  <a:pt x="25400" y="344550"/>
                </a:lnTo>
                <a:lnTo>
                  <a:pt x="47878" y="356997"/>
                </a:lnTo>
                <a:lnTo>
                  <a:pt x="52831" y="351027"/>
                </a:lnTo>
                <a:lnTo>
                  <a:pt x="63626" y="338963"/>
                </a:lnTo>
                <a:lnTo>
                  <a:pt x="89580" y="338963"/>
                </a:lnTo>
                <a:lnTo>
                  <a:pt x="88574" y="334924"/>
                </a:lnTo>
                <a:lnTo>
                  <a:pt x="85380" y="322580"/>
                </a:lnTo>
                <a:lnTo>
                  <a:pt x="45211" y="322580"/>
                </a:lnTo>
                <a:lnTo>
                  <a:pt x="41180" y="307721"/>
                </a:lnTo>
                <a:lnTo>
                  <a:pt x="36560" y="291861"/>
                </a:lnTo>
                <a:lnTo>
                  <a:pt x="31335" y="274949"/>
                </a:lnTo>
                <a:lnTo>
                  <a:pt x="25526" y="257048"/>
                </a:lnTo>
                <a:close/>
              </a:path>
              <a:path w="443229" h="441325">
                <a:moveTo>
                  <a:pt x="115188" y="330073"/>
                </a:moveTo>
                <a:lnTo>
                  <a:pt x="93979" y="356615"/>
                </a:lnTo>
                <a:lnTo>
                  <a:pt x="126991" y="356615"/>
                </a:lnTo>
                <a:lnTo>
                  <a:pt x="131825" y="351155"/>
                </a:lnTo>
                <a:lnTo>
                  <a:pt x="126994" y="345610"/>
                </a:lnTo>
                <a:lnTo>
                  <a:pt x="122602" y="340233"/>
                </a:lnTo>
                <a:lnTo>
                  <a:pt x="118579" y="334924"/>
                </a:lnTo>
                <a:lnTo>
                  <a:pt x="115188" y="330073"/>
                </a:lnTo>
                <a:close/>
              </a:path>
              <a:path w="443229" h="441325">
                <a:moveTo>
                  <a:pt x="160864" y="269748"/>
                </a:moveTo>
                <a:lnTo>
                  <a:pt x="103124" y="269748"/>
                </a:lnTo>
                <a:lnTo>
                  <a:pt x="110095" y="270936"/>
                </a:lnTo>
                <a:lnTo>
                  <a:pt x="117078" y="271827"/>
                </a:lnTo>
                <a:lnTo>
                  <a:pt x="124037" y="272409"/>
                </a:lnTo>
                <a:lnTo>
                  <a:pt x="130936" y="272669"/>
                </a:lnTo>
                <a:lnTo>
                  <a:pt x="126226" y="284720"/>
                </a:lnTo>
                <a:lnTo>
                  <a:pt x="120406" y="297227"/>
                </a:lnTo>
                <a:lnTo>
                  <a:pt x="113756" y="309727"/>
                </a:lnTo>
                <a:lnTo>
                  <a:pt x="106045" y="322707"/>
                </a:lnTo>
                <a:lnTo>
                  <a:pt x="113164" y="324806"/>
                </a:lnTo>
                <a:lnTo>
                  <a:pt x="120237" y="327120"/>
                </a:lnTo>
                <a:lnTo>
                  <a:pt x="127261" y="329672"/>
                </a:lnTo>
                <a:lnTo>
                  <a:pt x="134238" y="332486"/>
                </a:lnTo>
                <a:lnTo>
                  <a:pt x="142569" y="316507"/>
                </a:lnTo>
                <a:lnTo>
                  <a:pt x="149637" y="300767"/>
                </a:lnTo>
                <a:lnTo>
                  <a:pt x="155420" y="285265"/>
                </a:lnTo>
                <a:lnTo>
                  <a:pt x="159893" y="270001"/>
                </a:lnTo>
                <a:lnTo>
                  <a:pt x="160864" y="269748"/>
                </a:lnTo>
                <a:close/>
              </a:path>
              <a:path w="443229" h="441325">
                <a:moveTo>
                  <a:pt x="214883" y="263651"/>
                </a:moveTo>
                <a:lnTo>
                  <a:pt x="201951" y="272037"/>
                </a:lnTo>
                <a:lnTo>
                  <a:pt x="167204" y="295092"/>
                </a:lnTo>
                <a:lnTo>
                  <a:pt x="148462" y="307721"/>
                </a:lnTo>
                <a:lnTo>
                  <a:pt x="160274" y="329946"/>
                </a:lnTo>
                <a:lnTo>
                  <a:pt x="194765" y="307721"/>
                </a:lnTo>
                <a:lnTo>
                  <a:pt x="211730" y="297037"/>
                </a:lnTo>
                <a:lnTo>
                  <a:pt x="228092" y="286893"/>
                </a:lnTo>
                <a:lnTo>
                  <a:pt x="214883" y="263651"/>
                </a:lnTo>
                <a:close/>
              </a:path>
              <a:path w="443229" h="441325">
                <a:moveTo>
                  <a:pt x="71500" y="271399"/>
                </a:moveTo>
                <a:lnTo>
                  <a:pt x="45974" y="281305"/>
                </a:lnTo>
                <a:lnTo>
                  <a:pt x="48664" y="289331"/>
                </a:lnTo>
                <a:lnTo>
                  <a:pt x="51274" y="297227"/>
                </a:lnTo>
                <a:lnTo>
                  <a:pt x="53617" y="304432"/>
                </a:lnTo>
                <a:lnTo>
                  <a:pt x="55879" y="311531"/>
                </a:lnTo>
                <a:lnTo>
                  <a:pt x="51434" y="316102"/>
                </a:lnTo>
                <a:lnTo>
                  <a:pt x="45211" y="322580"/>
                </a:lnTo>
                <a:lnTo>
                  <a:pt x="85380" y="322580"/>
                </a:lnTo>
                <a:lnTo>
                  <a:pt x="83026" y="313483"/>
                </a:lnTo>
                <a:lnTo>
                  <a:pt x="77211" y="291861"/>
                </a:lnTo>
                <a:lnTo>
                  <a:pt x="71500" y="271399"/>
                </a:lnTo>
                <a:close/>
              </a:path>
              <a:path w="443229" h="441325">
                <a:moveTo>
                  <a:pt x="105380" y="294901"/>
                </a:moveTo>
                <a:lnTo>
                  <a:pt x="85371" y="294901"/>
                </a:lnTo>
                <a:lnTo>
                  <a:pt x="92138" y="294925"/>
                </a:lnTo>
                <a:lnTo>
                  <a:pt x="98809" y="295092"/>
                </a:lnTo>
                <a:lnTo>
                  <a:pt x="105409" y="295401"/>
                </a:lnTo>
                <a:lnTo>
                  <a:pt x="105380" y="294901"/>
                </a:lnTo>
                <a:close/>
              </a:path>
              <a:path w="443229" h="441325">
                <a:moveTo>
                  <a:pt x="84581" y="195325"/>
                </a:moveTo>
                <a:lnTo>
                  <a:pt x="60578" y="211327"/>
                </a:lnTo>
                <a:lnTo>
                  <a:pt x="67698" y="230923"/>
                </a:lnTo>
                <a:lnTo>
                  <a:pt x="73056" y="251412"/>
                </a:lnTo>
                <a:lnTo>
                  <a:pt x="76652" y="272782"/>
                </a:lnTo>
                <a:lnTo>
                  <a:pt x="78485" y="295021"/>
                </a:lnTo>
                <a:lnTo>
                  <a:pt x="85371" y="294901"/>
                </a:lnTo>
                <a:lnTo>
                  <a:pt x="105380" y="294901"/>
                </a:lnTo>
                <a:lnTo>
                  <a:pt x="105034" y="289089"/>
                </a:lnTo>
                <a:lnTo>
                  <a:pt x="104362" y="281305"/>
                </a:lnTo>
                <a:lnTo>
                  <a:pt x="103856" y="276274"/>
                </a:lnTo>
                <a:lnTo>
                  <a:pt x="103124" y="269748"/>
                </a:lnTo>
                <a:lnTo>
                  <a:pt x="160864" y="269748"/>
                </a:lnTo>
                <a:lnTo>
                  <a:pt x="174942" y="266068"/>
                </a:lnTo>
                <a:lnTo>
                  <a:pt x="190754" y="260540"/>
                </a:lnTo>
                <a:lnTo>
                  <a:pt x="207327" y="253392"/>
                </a:lnTo>
                <a:lnTo>
                  <a:pt x="218781" y="247584"/>
                </a:lnTo>
                <a:lnTo>
                  <a:pt x="127769" y="247584"/>
                </a:lnTo>
                <a:lnTo>
                  <a:pt x="117887" y="247189"/>
                </a:lnTo>
                <a:lnTo>
                  <a:pt x="108148" y="245818"/>
                </a:lnTo>
                <a:lnTo>
                  <a:pt x="98551" y="243459"/>
                </a:lnTo>
                <a:lnTo>
                  <a:pt x="98425" y="242443"/>
                </a:lnTo>
                <a:lnTo>
                  <a:pt x="98044" y="241426"/>
                </a:lnTo>
                <a:lnTo>
                  <a:pt x="97662" y="240284"/>
                </a:lnTo>
                <a:lnTo>
                  <a:pt x="126975" y="212216"/>
                </a:lnTo>
                <a:lnTo>
                  <a:pt x="90170" y="212216"/>
                </a:lnTo>
                <a:lnTo>
                  <a:pt x="88392" y="206756"/>
                </a:lnTo>
                <a:lnTo>
                  <a:pt x="84581" y="195325"/>
                </a:lnTo>
                <a:close/>
              </a:path>
              <a:path w="443229" h="441325">
                <a:moveTo>
                  <a:pt x="247396" y="137033"/>
                </a:moveTo>
                <a:lnTo>
                  <a:pt x="225551" y="153415"/>
                </a:lnTo>
                <a:lnTo>
                  <a:pt x="240932" y="173200"/>
                </a:lnTo>
                <a:lnTo>
                  <a:pt x="255825" y="192722"/>
                </a:lnTo>
                <a:lnTo>
                  <a:pt x="271264" y="213385"/>
                </a:lnTo>
                <a:lnTo>
                  <a:pt x="284099" y="230886"/>
                </a:lnTo>
                <a:lnTo>
                  <a:pt x="261620" y="260476"/>
                </a:lnTo>
                <a:lnTo>
                  <a:pt x="285496" y="278257"/>
                </a:lnTo>
                <a:lnTo>
                  <a:pt x="295925" y="262846"/>
                </a:lnTo>
                <a:lnTo>
                  <a:pt x="306070" y="248221"/>
                </a:lnTo>
                <a:lnTo>
                  <a:pt x="315928" y="234358"/>
                </a:lnTo>
                <a:lnTo>
                  <a:pt x="325500" y="221234"/>
                </a:lnTo>
                <a:lnTo>
                  <a:pt x="319164" y="213893"/>
                </a:lnTo>
                <a:lnTo>
                  <a:pt x="317639" y="212089"/>
                </a:lnTo>
                <a:lnTo>
                  <a:pt x="298196" y="212089"/>
                </a:lnTo>
                <a:lnTo>
                  <a:pt x="247396" y="137033"/>
                </a:lnTo>
                <a:close/>
              </a:path>
              <a:path w="443229" h="441325">
                <a:moveTo>
                  <a:pt x="163063" y="203073"/>
                </a:moveTo>
                <a:lnTo>
                  <a:pt x="136525" y="203073"/>
                </a:lnTo>
                <a:lnTo>
                  <a:pt x="138494" y="213217"/>
                </a:lnTo>
                <a:lnTo>
                  <a:pt x="138568" y="213893"/>
                </a:lnTo>
                <a:lnTo>
                  <a:pt x="139301" y="222938"/>
                </a:lnTo>
                <a:lnTo>
                  <a:pt x="139380" y="224966"/>
                </a:lnTo>
                <a:lnTo>
                  <a:pt x="139172" y="234358"/>
                </a:lnTo>
                <a:lnTo>
                  <a:pt x="139072" y="236013"/>
                </a:lnTo>
                <a:lnTo>
                  <a:pt x="137795" y="247014"/>
                </a:lnTo>
                <a:lnTo>
                  <a:pt x="127769" y="247584"/>
                </a:lnTo>
                <a:lnTo>
                  <a:pt x="218781" y="247584"/>
                </a:lnTo>
                <a:lnTo>
                  <a:pt x="224662" y="244601"/>
                </a:lnTo>
                <a:lnTo>
                  <a:pt x="222942" y="240537"/>
                </a:lnTo>
                <a:lnTo>
                  <a:pt x="164846" y="240537"/>
                </a:lnTo>
                <a:lnTo>
                  <a:pt x="165041" y="229949"/>
                </a:lnTo>
                <a:lnTo>
                  <a:pt x="164996" y="222938"/>
                </a:lnTo>
                <a:lnTo>
                  <a:pt x="164099" y="209692"/>
                </a:lnTo>
                <a:lnTo>
                  <a:pt x="163063" y="203073"/>
                </a:lnTo>
                <a:close/>
              </a:path>
              <a:path w="443229" h="441325">
                <a:moveTo>
                  <a:pt x="213105" y="216153"/>
                </a:moveTo>
                <a:lnTo>
                  <a:pt x="200654" y="223821"/>
                </a:lnTo>
                <a:lnTo>
                  <a:pt x="188452" y="230441"/>
                </a:lnTo>
                <a:lnTo>
                  <a:pt x="176512" y="236013"/>
                </a:lnTo>
                <a:lnTo>
                  <a:pt x="164846" y="240537"/>
                </a:lnTo>
                <a:lnTo>
                  <a:pt x="222942" y="240537"/>
                </a:lnTo>
                <a:lnTo>
                  <a:pt x="221517" y="237174"/>
                </a:lnTo>
                <a:lnTo>
                  <a:pt x="218551" y="229949"/>
                </a:lnTo>
                <a:lnTo>
                  <a:pt x="215751" y="222938"/>
                </a:lnTo>
                <a:lnTo>
                  <a:pt x="213105" y="216153"/>
                </a:lnTo>
                <a:close/>
              </a:path>
              <a:path w="443229" h="441325">
                <a:moveTo>
                  <a:pt x="210820" y="168910"/>
                </a:moveTo>
                <a:lnTo>
                  <a:pt x="196214" y="188468"/>
                </a:lnTo>
                <a:lnTo>
                  <a:pt x="212217" y="200658"/>
                </a:lnTo>
                <a:lnTo>
                  <a:pt x="228219" y="213217"/>
                </a:lnTo>
                <a:lnTo>
                  <a:pt x="244221" y="226133"/>
                </a:lnTo>
                <a:lnTo>
                  <a:pt x="260223" y="239395"/>
                </a:lnTo>
                <a:lnTo>
                  <a:pt x="275081" y="219075"/>
                </a:lnTo>
                <a:lnTo>
                  <a:pt x="210820" y="168910"/>
                </a:lnTo>
                <a:close/>
              </a:path>
              <a:path w="443229" h="441325">
                <a:moveTo>
                  <a:pt x="369835" y="120141"/>
                </a:moveTo>
                <a:lnTo>
                  <a:pt x="305307" y="120141"/>
                </a:lnTo>
                <a:lnTo>
                  <a:pt x="312927" y="132334"/>
                </a:lnTo>
                <a:lnTo>
                  <a:pt x="279653" y="164211"/>
                </a:lnTo>
                <a:lnTo>
                  <a:pt x="350520" y="237998"/>
                </a:lnTo>
                <a:lnTo>
                  <a:pt x="369570" y="219710"/>
                </a:lnTo>
                <a:lnTo>
                  <a:pt x="316992" y="164973"/>
                </a:lnTo>
                <a:lnTo>
                  <a:pt x="326135" y="156210"/>
                </a:lnTo>
                <a:lnTo>
                  <a:pt x="356420" y="156210"/>
                </a:lnTo>
                <a:lnTo>
                  <a:pt x="341883" y="141097"/>
                </a:lnTo>
                <a:lnTo>
                  <a:pt x="351027" y="132207"/>
                </a:lnTo>
                <a:lnTo>
                  <a:pt x="381442" y="132207"/>
                </a:lnTo>
                <a:lnTo>
                  <a:pt x="369835" y="120141"/>
                </a:lnTo>
                <a:close/>
              </a:path>
              <a:path w="443229" h="441325">
                <a:moveTo>
                  <a:pt x="141604" y="162940"/>
                </a:moveTo>
                <a:lnTo>
                  <a:pt x="90170" y="212216"/>
                </a:lnTo>
                <a:lnTo>
                  <a:pt x="126975" y="212216"/>
                </a:lnTo>
                <a:lnTo>
                  <a:pt x="136525" y="203073"/>
                </a:lnTo>
                <a:lnTo>
                  <a:pt x="163063" y="203073"/>
                </a:lnTo>
                <a:lnTo>
                  <a:pt x="161756" y="194728"/>
                </a:lnTo>
                <a:lnTo>
                  <a:pt x="158114" y="180086"/>
                </a:lnTo>
                <a:lnTo>
                  <a:pt x="141604" y="162940"/>
                </a:lnTo>
                <a:close/>
              </a:path>
              <a:path w="443229" h="441325">
                <a:moveTo>
                  <a:pt x="307467" y="199516"/>
                </a:moveTo>
                <a:lnTo>
                  <a:pt x="298196" y="212089"/>
                </a:lnTo>
                <a:lnTo>
                  <a:pt x="317639" y="212089"/>
                </a:lnTo>
                <a:lnTo>
                  <a:pt x="314055" y="207851"/>
                </a:lnTo>
                <a:lnTo>
                  <a:pt x="310065" y="202946"/>
                </a:lnTo>
                <a:lnTo>
                  <a:pt x="307467" y="199516"/>
                </a:lnTo>
                <a:close/>
              </a:path>
              <a:path w="443229" h="441325">
                <a:moveTo>
                  <a:pt x="356420" y="156210"/>
                </a:moveTo>
                <a:lnTo>
                  <a:pt x="326135" y="156210"/>
                </a:lnTo>
                <a:lnTo>
                  <a:pt x="370967" y="202946"/>
                </a:lnTo>
                <a:lnTo>
                  <a:pt x="386714" y="187706"/>
                </a:lnTo>
                <a:lnTo>
                  <a:pt x="356420" y="156210"/>
                </a:lnTo>
                <a:close/>
              </a:path>
              <a:path w="443229" h="441325">
                <a:moveTo>
                  <a:pt x="171196" y="105028"/>
                </a:moveTo>
                <a:lnTo>
                  <a:pt x="159384" y="130937"/>
                </a:lnTo>
                <a:lnTo>
                  <a:pt x="165887" y="133246"/>
                </a:lnTo>
                <a:lnTo>
                  <a:pt x="173021" y="135985"/>
                </a:lnTo>
                <a:lnTo>
                  <a:pt x="180798" y="139152"/>
                </a:lnTo>
                <a:lnTo>
                  <a:pt x="189229" y="142748"/>
                </a:lnTo>
                <a:lnTo>
                  <a:pt x="169925" y="161416"/>
                </a:lnTo>
                <a:lnTo>
                  <a:pt x="189356" y="181737"/>
                </a:lnTo>
                <a:lnTo>
                  <a:pt x="236343" y="136651"/>
                </a:lnTo>
                <a:lnTo>
                  <a:pt x="195706" y="136651"/>
                </a:lnTo>
                <a:lnTo>
                  <a:pt x="204724" y="116459"/>
                </a:lnTo>
                <a:lnTo>
                  <a:pt x="177720" y="107172"/>
                </a:lnTo>
                <a:lnTo>
                  <a:pt x="171196" y="105028"/>
                </a:lnTo>
                <a:close/>
              </a:path>
              <a:path w="443229" h="441325">
                <a:moveTo>
                  <a:pt x="381442" y="132207"/>
                </a:moveTo>
                <a:lnTo>
                  <a:pt x="351027" y="132207"/>
                </a:lnTo>
                <a:lnTo>
                  <a:pt x="395985" y="178943"/>
                </a:lnTo>
                <a:lnTo>
                  <a:pt x="409955" y="165353"/>
                </a:lnTo>
                <a:lnTo>
                  <a:pt x="428032" y="165353"/>
                </a:lnTo>
                <a:lnTo>
                  <a:pt x="435228" y="158369"/>
                </a:lnTo>
                <a:lnTo>
                  <a:pt x="438306" y="153924"/>
                </a:lnTo>
                <a:lnTo>
                  <a:pt x="402335" y="153924"/>
                </a:lnTo>
                <a:lnTo>
                  <a:pt x="381442" y="132207"/>
                </a:lnTo>
                <a:close/>
              </a:path>
              <a:path w="443229" h="441325">
                <a:moveTo>
                  <a:pt x="428032" y="165353"/>
                </a:moveTo>
                <a:lnTo>
                  <a:pt x="409955" y="165353"/>
                </a:lnTo>
                <a:lnTo>
                  <a:pt x="418846" y="172465"/>
                </a:lnTo>
                <a:lnTo>
                  <a:pt x="422909" y="169545"/>
                </a:lnTo>
                <a:lnTo>
                  <a:pt x="426847" y="166497"/>
                </a:lnTo>
                <a:lnTo>
                  <a:pt x="428032" y="165353"/>
                </a:lnTo>
                <a:close/>
              </a:path>
              <a:path w="443229" h="441325">
                <a:moveTo>
                  <a:pt x="351027" y="39750"/>
                </a:moveTo>
                <a:lnTo>
                  <a:pt x="250951" y="135889"/>
                </a:lnTo>
                <a:lnTo>
                  <a:pt x="269112" y="154939"/>
                </a:lnTo>
                <a:lnTo>
                  <a:pt x="305307" y="120141"/>
                </a:lnTo>
                <a:lnTo>
                  <a:pt x="369835" y="120141"/>
                </a:lnTo>
                <a:lnTo>
                  <a:pt x="366902" y="117094"/>
                </a:lnTo>
                <a:lnTo>
                  <a:pt x="371083" y="113030"/>
                </a:lnTo>
                <a:lnTo>
                  <a:pt x="332994" y="113030"/>
                </a:lnTo>
                <a:lnTo>
                  <a:pt x="325881" y="100457"/>
                </a:lnTo>
                <a:lnTo>
                  <a:pt x="369316" y="58674"/>
                </a:lnTo>
                <a:lnTo>
                  <a:pt x="351027" y="39750"/>
                </a:lnTo>
                <a:close/>
              </a:path>
              <a:path w="443229" h="441325">
                <a:moveTo>
                  <a:pt x="412553" y="108203"/>
                </a:moveTo>
                <a:lnTo>
                  <a:pt x="376047" y="108203"/>
                </a:lnTo>
                <a:lnTo>
                  <a:pt x="408050" y="141605"/>
                </a:lnTo>
                <a:lnTo>
                  <a:pt x="410718" y="144145"/>
                </a:lnTo>
                <a:lnTo>
                  <a:pt x="410845" y="146558"/>
                </a:lnTo>
                <a:lnTo>
                  <a:pt x="407670" y="149733"/>
                </a:lnTo>
                <a:lnTo>
                  <a:pt x="405637" y="151384"/>
                </a:lnTo>
                <a:lnTo>
                  <a:pt x="402335" y="153924"/>
                </a:lnTo>
                <a:lnTo>
                  <a:pt x="438306" y="153924"/>
                </a:lnTo>
                <a:lnTo>
                  <a:pt x="438657" y="153415"/>
                </a:lnTo>
                <a:lnTo>
                  <a:pt x="442722" y="143256"/>
                </a:lnTo>
                <a:lnTo>
                  <a:pt x="440944" y="137795"/>
                </a:lnTo>
                <a:lnTo>
                  <a:pt x="435609" y="132207"/>
                </a:lnTo>
                <a:lnTo>
                  <a:pt x="412553" y="108203"/>
                </a:lnTo>
                <a:close/>
              </a:path>
              <a:path w="443229" h="441325">
                <a:moveTo>
                  <a:pt x="223138" y="110236"/>
                </a:moveTo>
                <a:lnTo>
                  <a:pt x="195706" y="136651"/>
                </a:lnTo>
                <a:lnTo>
                  <a:pt x="236343" y="136651"/>
                </a:lnTo>
                <a:lnTo>
                  <a:pt x="242697" y="130556"/>
                </a:lnTo>
                <a:lnTo>
                  <a:pt x="223138" y="110236"/>
                </a:lnTo>
                <a:close/>
              </a:path>
              <a:path w="443229" h="441325">
                <a:moveTo>
                  <a:pt x="231267" y="66548"/>
                </a:moveTo>
                <a:lnTo>
                  <a:pt x="212598" y="84455"/>
                </a:lnTo>
                <a:lnTo>
                  <a:pt x="247903" y="121158"/>
                </a:lnTo>
                <a:lnTo>
                  <a:pt x="285965" y="84582"/>
                </a:lnTo>
                <a:lnTo>
                  <a:pt x="248666" y="84582"/>
                </a:lnTo>
                <a:lnTo>
                  <a:pt x="231267" y="66548"/>
                </a:lnTo>
                <a:close/>
              </a:path>
              <a:path w="443229" h="441325">
                <a:moveTo>
                  <a:pt x="376808" y="70993"/>
                </a:moveTo>
                <a:lnTo>
                  <a:pt x="332994" y="113030"/>
                </a:lnTo>
                <a:lnTo>
                  <a:pt x="371083" y="113030"/>
                </a:lnTo>
                <a:lnTo>
                  <a:pt x="376047" y="108203"/>
                </a:lnTo>
                <a:lnTo>
                  <a:pt x="412553" y="108203"/>
                </a:lnTo>
                <a:lnTo>
                  <a:pt x="376808" y="70993"/>
                </a:lnTo>
                <a:close/>
              </a:path>
              <a:path w="443229" h="441325">
                <a:moveTo>
                  <a:pt x="257175" y="22225"/>
                </a:moveTo>
                <a:lnTo>
                  <a:pt x="236347" y="42163"/>
                </a:lnTo>
                <a:lnTo>
                  <a:pt x="263398" y="70358"/>
                </a:lnTo>
                <a:lnTo>
                  <a:pt x="248666" y="84582"/>
                </a:lnTo>
                <a:lnTo>
                  <a:pt x="285965" y="84582"/>
                </a:lnTo>
                <a:lnTo>
                  <a:pt x="321515" y="50419"/>
                </a:lnTo>
                <a:lnTo>
                  <a:pt x="284225" y="50419"/>
                </a:lnTo>
                <a:lnTo>
                  <a:pt x="257175" y="22225"/>
                </a:lnTo>
                <a:close/>
              </a:path>
              <a:path w="443229" h="441325">
                <a:moveTo>
                  <a:pt x="300481" y="0"/>
                </a:moveTo>
                <a:lnTo>
                  <a:pt x="281812" y="17907"/>
                </a:lnTo>
                <a:lnTo>
                  <a:pt x="299211" y="35940"/>
                </a:lnTo>
                <a:lnTo>
                  <a:pt x="284225" y="50419"/>
                </a:lnTo>
                <a:lnTo>
                  <a:pt x="321515" y="50419"/>
                </a:lnTo>
                <a:lnTo>
                  <a:pt x="335787" y="36702"/>
                </a:lnTo>
                <a:lnTo>
                  <a:pt x="3004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14" name="object 14"/>
          <p:cNvSpPr/>
          <p:nvPr/>
        </p:nvSpPr>
        <p:spPr>
          <a:xfrm>
            <a:off x="19423380" y="8712706"/>
            <a:ext cx="2366010" cy="2368550"/>
          </a:xfrm>
          <a:custGeom>
            <a:avLst/>
            <a:gdLst/>
            <a:ahLst/>
            <a:cxnLst/>
            <a:rect l="l" t="t" r="r" b="b"/>
            <a:pathLst>
              <a:path w="1183004" h="1184275">
                <a:moveTo>
                  <a:pt x="1182624" y="0"/>
                </a:moveTo>
                <a:lnTo>
                  <a:pt x="0" y="1184148"/>
                </a:lnTo>
                <a:lnTo>
                  <a:pt x="1182624" y="1184148"/>
                </a:lnTo>
                <a:lnTo>
                  <a:pt x="1182624" y="0"/>
                </a:lnTo>
                <a:close/>
              </a:path>
            </a:pathLst>
          </a:custGeom>
          <a:solidFill>
            <a:srgbClr val="1F6FA0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15" name="object 15"/>
          <p:cNvSpPr/>
          <p:nvPr/>
        </p:nvSpPr>
        <p:spPr>
          <a:xfrm>
            <a:off x="19423380" y="8712706"/>
            <a:ext cx="2366010" cy="2368550"/>
          </a:xfrm>
          <a:custGeom>
            <a:avLst/>
            <a:gdLst/>
            <a:ahLst/>
            <a:cxnLst/>
            <a:rect l="l" t="t" r="r" b="b"/>
            <a:pathLst>
              <a:path w="1183004" h="1184275">
                <a:moveTo>
                  <a:pt x="1182624" y="1184148"/>
                </a:moveTo>
                <a:lnTo>
                  <a:pt x="0" y="1184148"/>
                </a:lnTo>
                <a:lnTo>
                  <a:pt x="1182624" y="0"/>
                </a:lnTo>
                <a:lnTo>
                  <a:pt x="1182624" y="1184148"/>
                </a:lnTo>
                <a:close/>
              </a:path>
            </a:pathLst>
          </a:custGeom>
          <a:ln w="38100">
            <a:solidFill>
              <a:srgbClr val="1F6FA0"/>
            </a:solidFill>
          </a:ln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16" name="object 16"/>
          <p:cNvSpPr/>
          <p:nvPr/>
        </p:nvSpPr>
        <p:spPr>
          <a:xfrm>
            <a:off x="20558760" y="10049256"/>
            <a:ext cx="890268" cy="728980"/>
          </a:xfrm>
          <a:custGeom>
            <a:avLst/>
            <a:gdLst/>
            <a:ahLst/>
            <a:cxnLst/>
            <a:rect l="l" t="t" r="r" b="b"/>
            <a:pathLst>
              <a:path w="445134" h="364489">
                <a:moveTo>
                  <a:pt x="440436" y="0"/>
                </a:moveTo>
                <a:lnTo>
                  <a:pt x="368680" y="0"/>
                </a:lnTo>
                <a:lnTo>
                  <a:pt x="364109" y="4572"/>
                </a:lnTo>
                <a:lnTo>
                  <a:pt x="364109" y="359664"/>
                </a:lnTo>
                <a:lnTo>
                  <a:pt x="368680" y="364236"/>
                </a:lnTo>
                <a:lnTo>
                  <a:pt x="440436" y="364236"/>
                </a:lnTo>
                <a:lnTo>
                  <a:pt x="445008" y="359664"/>
                </a:lnTo>
                <a:lnTo>
                  <a:pt x="445008" y="344043"/>
                </a:lnTo>
                <a:lnTo>
                  <a:pt x="384301" y="344043"/>
                </a:lnTo>
                <a:lnTo>
                  <a:pt x="384301" y="20193"/>
                </a:lnTo>
                <a:lnTo>
                  <a:pt x="445008" y="20193"/>
                </a:lnTo>
                <a:lnTo>
                  <a:pt x="445008" y="4572"/>
                </a:lnTo>
                <a:lnTo>
                  <a:pt x="440436" y="0"/>
                </a:lnTo>
                <a:close/>
              </a:path>
              <a:path w="445134" h="364489">
                <a:moveTo>
                  <a:pt x="445008" y="20193"/>
                </a:moveTo>
                <a:lnTo>
                  <a:pt x="424815" y="20193"/>
                </a:lnTo>
                <a:lnTo>
                  <a:pt x="424815" y="344043"/>
                </a:lnTo>
                <a:lnTo>
                  <a:pt x="445008" y="344043"/>
                </a:lnTo>
                <a:lnTo>
                  <a:pt x="445008" y="20193"/>
                </a:lnTo>
                <a:close/>
              </a:path>
              <a:path w="445134" h="364489">
                <a:moveTo>
                  <a:pt x="197739" y="40513"/>
                </a:moveTo>
                <a:lnTo>
                  <a:pt x="125856" y="40513"/>
                </a:lnTo>
                <a:lnTo>
                  <a:pt x="121412" y="44958"/>
                </a:lnTo>
                <a:lnTo>
                  <a:pt x="121412" y="359664"/>
                </a:lnTo>
                <a:lnTo>
                  <a:pt x="125856" y="364236"/>
                </a:lnTo>
                <a:lnTo>
                  <a:pt x="197739" y="364236"/>
                </a:lnTo>
                <a:lnTo>
                  <a:pt x="202311" y="359664"/>
                </a:lnTo>
                <a:lnTo>
                  <a:pt x="202311" y="344043"/>
                </a:lnTo>
                <a:lnTo>
                  <a:pt x="141604" y="344043"/>
                </a:lnTo>
                <a:lnTo>
                  <a:pt x="141604" y="60706"/>
                </a:lnTo>
                <a:lnTo>
                  <a:pt x="202311" y="60706"/>
                </a:lnTo>
                <a:lnTo>
                  <a:pt x="202311" y="44958"/>
                </a:lnTo>
                <a:lnTo>
                  <a:pt x="197739" y="40513"/>
                </a:lnTo>
                <a:close/>
              </a:path>
              <a:path w="445134" h="364489">
                <a:moveTo>
                  <a:pt x="202311" y="60706"/>
                </a:moveTo>
                <a:lnTo>
                  <a:pt x="181991" y="60706"/>
                </a:lnTo>
                <a:lnTo>
                  <a:pt x="181991" y="344043"/>
                </a:lnTo>
                <a:lnTo>
                  <a:pt x="202311" y="344043"/>
                </a:lnTo>
                <a:lnTo>
                  <a:pt x="202311" y="60706"/>
                </a:lnTo>
                <a:close/>
              </a:path>
              <a:path w="445134" h="364489">
                <a:moveTo>
                  <a:pt x="319150" y="161925"/>
                </a:moveTo>
                <a:lnTo>
                  <a:pt x="247269" y="161925"/>
                </a:lnTo>
                <a:lnTo>
                  <a:pt x="242697" y="166370"/>
                </a:lnTo>
                <a:lnTo>
                  <a:pt x="242697" y="359664"/>
                </a:lnTo>
                <a:lnTo>
                  <a:pt x="247269" y="364236"/>
                </a:lnTo>
                <a:lnTo>
                  <a:pt x="319150" y="364236"/>
                </a:lnTo>
                <a:lnTo>
                  <a:pt x="323596" y="359664"/>
                </a:lnTo>
                <a:lnTo>
                  <a:pt x="323596" y="344043"/>
                </a:lnTo>
                <a:lnTo>
                  <a:pt x="263017" y="344043"/>
                </a:lnTo>
                <a:lnTo>
                  <a:pt x="263017" y="182118"/>
                </a:lnTo>
                <a:lnTo>
                  <a:pt x="323596" y="182118"/>
                </a:lnTo>
                <a:lnTo>
                  <a:pt x="323596" y="166370"/>
                </a:lnTo>
                <a:lnTo>
                  <a:pt x="319150" y="161925"/>
                </a:lnTo>
                <a:close/>
              </a:path>
              <a:path w="445134" h="364489">
                <a:moveTo>
                  <a:pt x="323596" y="182118"/>
                </a:moveTo>
                <a:lnTo>
                  <a:pt x="303402" y="182118"/>
                </a:lnTo>
                <a:lnTo>
                  <a:pt x="303402" y="344043"/>
                </a:lnTo>
                <a:lnTo>
                  <a:pt x="323596" y="344043"/>
                </a:lnTo>
                <a:lnTo>
                  <a:pt x="323596" y="182118"/>
                </a:lnTo>
                <a:close/>
              </a:path>
              <a:path w="445134" h="364489">
                <a:moveTo>
                  <a:pt x="76326" y="222631"/>
                </a:moveTo>
                <a:lnTo>
                  <a:pt x="4572" y="222631"/>
                </a:lnTo>
                <a:lnTo>
                  <a:pt x="0" y="227076"/>
                </a:lnTo>
                <a:lnTo>
                  <a:pt x="0" y="359664"/>
                </a:lnTo>
                <a:lnTo>
                  <a:pt x="4572" y="364236"/>
                </a:lnTo>
                <a:lnTo>
                  <a:pt x="76326" y="364236"/>
                </a:lnTo>
                <a:lnTo>
                  <a:pt x="80899" y="359664"/>
                </a:lnTo>
                <a:lnTo>
                  <a:pt x="80899" y="344043"/>
                </a:lnTo>
                <a:lnTo>
                  <a:pt x="20193" y="344043"/>
                </a:lnTo>
                <a:lnTo>
                  <a:pt x="20193" y="242824"/>
                </a:lnTo>
                <a:lnTo>
                  <a:pt x="80899" y="242824"/>
                </a:lnTo>
                <a:lnTo>
                  <a:pt x="80899" y="227076"/>
                </a:lnTo>
                <a:lnTo>
                  <a:pt x="76326" y="222631"/>
                </a:lnTo>
                <a:close/>
              </a:path>
              <a:path w="445134" h="364489">
                <a:moveTo>
                  <a:pt x="80899" y="242824"/>
                </a:moveTo>
                <a:lnTo>
                  <a:pt x="60705" y="242824"/>
                </a:lnTo>
                <a:lnTo>
                  <a:pt x="60705" y="344043"/>
                </a:lnTo>
                <a:lnTo>
                  <a:pt x="80899" y="344043"/>
                </a:lnTo>
                <a:lnTo>
                  <a:pt x="80899" y="2428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17" name="object 17"/>
          <p:cNvSpPr/>
          <p:nvPr/>
        </p:nvSpPr>
        <p:spPr>
          <a:xfrm>
            <a:off x="5896354" y="8712706"/>
            <a:ext cx="2366010" cy="2368550"/>
          </a:xfrm>
          <a:custGeom>
            <a:avLst/>
            <a:gdLst/>
            <a:ahLst/>
            <a:cxnLst/>
            <a:rect l="l" t="t" r="r" b="b"/>
            <a:pathLst>
              <a:path w="1183004" h="1184275">
                <a:moveTo>
                  <a:pt x="1182624" y="0"/>
                </a:moveTo>
                <a:lnTo>
                  <a:pt x="0" y="1184148"/>
                </a:lnTo>
                <a:lnTo>
                  <a:pt x="1182624" y="1184148"/>
                </a:lnTo>
                <a:lnTo>
                  <a:pt x="1182624" y="0"/>
                </a:lnTo>
                <a:close/>
              </a:path>
            </a:pathLst>
          </a:custGeom>
          <a:solidFill>
            <a:srgbClr val="F89201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18" name="object 18"/>
          <p:cNvSpPr/>
          <p:nvPr/>
        </p:nvSpPr>
        <p:spPr>
          <a:xfrm>
            <a:off x="5896354" y="8712706"/>
            <a:ext cx="2366010" cy="2368550"/>
          </a:xfrm>
          <a:custGeom>
            <a:avLst/>
            <a:gdLst/>
            <a:ahLst/>
            <a:cxnLst/>
            <a:rect l="l" t="t" r="r" b="b"/>
            <a:pathLst>
              <a:path w="1183004" h="1184275">
                <a:moveTo>
                  <a:pt x="1182624" y="1184148"/>
                </a:moveTo>
                <a:lnTo>
                  <a:pt x="0" y="1184148"/>
                </a:lnTo>
                <a:lnTo>
                  <a:pt x="1182624" y="0"/>
                </a:lnTo>
                <a:lnTo>
                  <a:pt x="1182624" y="1184148"/>
                </a:lnTo>
                <a:close/>
              </a:path>
            </a:pathLst>
          </a:custGeom>
          <a:ln w="38100">
            <a:solidFill>
              <a:srgbClr val="F89201"/>
            </a:solidFill>
          </a:ln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19" name="object 19"/>
          <p:cNvSpPr/>
          <p:nvPr/>
        </p:nvSpPr>
        <p:spPr>
          <a:xfrm>
            <a:off x="7062216" y="9970006"/>
            <a:ext cx="890268" cy="890268"/>
          </a:xfrm>
          <a:custGeom>
            <a:avLst/>
            <a:gdLst/>
            <a:ahLst/>
            <a:cxnLst/>
            <a:rect l="l" t="t" r="r" b="b"/>
            <a:pathLst>
              <a:path w="445135" h="445135">
                <a:moveTo>
                  <a:pt x="262617" y="437642"/>
                </a:moveTo>
                <a:lnTo>
                  <a:pt x="243331" y="437642"/>
                </a:lnTo>
                <a:lnTo>
                  <a:pt x="244475" y="441960"/>
                </a:lnTo>
                <a:lnTo>
                  <a:pt x="248284" y="445008"/>
                </a:lnTo>
                <a:lnTo>
                  <a:pt x="256920" y="445008"/>
                </a:lnTo>
                <a:lnTo>
                  <a:pt x="260350" y="442595"/>
                </a:lnTo>
                <a:lnTo>
                  <a:pt x="261874" y="439166"/>
                </a:lnTo>
                <a:lnTo>
                  <a:pt x="262043" y="439166"/>
                </a:lnTo>
                <a:lnTo>
                  <a:pt x="262127" y="438785"/>
                </a:lnTo>
                <a:lnTo>
                  <a:pt x="262617" y="437642"/>
                </a:lnTo>
                <a:close/>
              </a:path>
              <a:path w="445135" h="445135">
                <a:moveTo>
                  <a:pt x="262043" y="439166"/>
                </a:moveTo>
                <a:lnTo>
                  <a:pt x="261874" y="439166"/>
                </a:lnTo>
                <a:lnTo>
                  <a:pt x="262000" y="439293"/>
                </a:lnTo>
                <a:lnTo>
                  <a:pt x="262043" y="439166"/>
                </a:lnTo>
                <a:close/>
              </a:path>
              <a:path w="445135" h="445135">
                <a:moveTo>
                  <a:pt x="440436" y="0"/>
                </a:moveTo>
                <a:lnTo>
                  <a:pt x="433324" y="0"/>
                </a:lnTo>
                <a:lnTo>
                  <a:pt x="431926" y="381"/>
                </a:lnTo>
                <a:lnTo>
                  <a:pt x="430529" y="1016"/>
                </a:lnTo>
                <a:lnTo>
                  <a:pt x="6222" y="182880"/>
                </a:lnTo>
                <a:lnTo>
                  <a:pt x="5714" y="183007"/>
                </a:lnTo>
                <a:lnTo>
                  <a:pt x="2412" y="184785"/>
                </a:lnTo>
                <a:lnTo>
                  <a:pt x="0" y="188087"/>
                </a:lnTo>
                <a:lnTo>
                  <a:pt x="0" y="196723"/>
                </a:lnTo>
                <a:lnTo>
                  <a:pt x="3047" y="200533"/>
                </a:lnTo>
                <a:lnTo>
                  <a:pt x="7365" y="201676"/>
                </a:lnTo>
                <a:lnTo>
                  <a:pt x="7238" y="201930"/>
                </a:lnTo>
                <a:lnTo>
                  <a:pt x="174370" y="270637"/>
                </a:lnTo>
                <a:lnTo>
                  <a:pt x="243077" y="437769"/>
                </a:lnTo>
                <a:lnTo>
                  <a:pt x="243331" y="437642"/>
                </a:lnTo>
                <a:lnTo>
                  <a:pt x="262617" y="437642"/>
                </a:lnTo>
                <a:lnTo>
                  <a:pt x="274974" y="408813"/>
                </a:lnTo>
                <a:lnTo>
                  <a:pt x="252983" y="408813"/>
                </a:lnTo>
                <a:lnTo>
                  <a:pt x="193928" y="265430"/>
                </a:lnTo>
                <a:lnTo>
                  <a:pt x="208271" y="251079"/>
                </a:lnTo>
                <a:lnTo>
                  <a:pt x="179577" y="251079"/>
                </a:lnTo>
                <a:lnTo>
                  <a:pt x="36194" y="192024"/>
                </a:lnTo>
                <a:lnTo>
                  <a:pt x="390651" y="40132"/>
                </a:lnTo>
                <a:lnTo>
                  <a:pt x="432996" y="40132"/>
                </a:lnTo>
                <a:lnTo>
                  <a:pt x="443991" y="14478"/>
                </a:lnTo>
                <a:lnTo>
                  <a:pt x="444500" y="13081"/>
                </a:lnTo>
                <a:lnTo>
                  <a:pt x="445007" y="11684"/>
                </a:lnTo>
                <a:lnTo>
                  <a:pt x="445007" y="4572"/>
                </a:lnTo>
                <a:lnTo>
                  <a:pt x="440436" y="0"/>
                </a:lnTo>
                <a:close/>
              </a:path>
              <a:path w="445135" h="445135">
                <a:moveTo>
                  <a:pt x="426899" y="54356"/>
                </a:moveTo>
                <a:lnTo>
                  <a:pt x="404875" y="54356"/>
                </a:lnTo>
                <a:lnTo>
                  <a:pt x="252983" y="408813"/>
                </a:lnTo>
                <a:lnTo>
                  <a:pt x="274974" y="408813"/>
                </a:lnTo>
                <a:lnTo>
                  <a:pt x="426899" y="54356"/>
                </a:lnTo>
                <a:close/>
              </a:path>
              <a:path w="445135" h="445135">
                <a:moveTo>
                  <a:pt x="157352" y="283210"/>
                </a:moveTo>
                <a:lnTo>
                  <a:pt x="148970" y="283210"/>
                </a:lnTo>
                <a:lnTo>
                  <a:pt x="146430" y="284353"/>
                </a:lnTo>
                <a:lnTo>
                  <a:pt x="144525" y="286131"/>
                </a:lnTo>
                <a:lnTo>
                  <a:pt x="43433" y="387223"/>
                </a:lnTo>
                <a:lnTo>
                  <a:pt x="41655" y="389128"/>
                </a:lnTo>
                <a:lnTo>
                  <a:pt x="40512" y="391668"/>
                </a:lnTo>
                <a:lnTo>
                  <a:pt x="40512" y="400050"/>
                </a:lnTo>
                <a:lnTo>
                  <a:pt x="44957" y="404495"/>
                </a:lnTo>
                <a:lnTo>
                  <a:pt x="53339" y="404495"/>
                </a:lnTo>
                <a:lnTo>
                  <a:pt x="55879" y="403479"/>
                </a:lnTo>
                <a:lnTo>
                  <a:pt x="158876" y="300482"/>
                </a:lnTo>
                <a:lnTo>
                  <a:pt x="160654" y="298577"/>
                </a:lnTo>
                <a:lnTo>
                  <a:pt x="161797" y="296037"/>
                </a:lnTo>
                <a:lnTo>
                  <a:pt x="161797" y="287782"/>
                </a:lnTo>
                <a:lnTo>
                  <a:pt x="157352" y="283210"/>
                </a:lnTo>
                <a:close/>
              </a:path>
              <a:path w="445135" h="445135">
                <a:moveTo>
                  <a:pt x="167386" y="333756"/>
                </a:moveTo>
                <a:lnTo>
                  <a:pt x="159003" y="333756"/>
                </a:lnTo>
                <a:lnTo>
                  <a:pt x="156463" y="334899"/>
                </a:lnTo>
                <a:lnTo>
                  <a:pt x="124332" y="367030"/>
                </a:lnTo>
                <a:lnTo>
                  <a:pt x="122554" y="368935"/>
                </a:lnTo>
                <a:lnTo>
                  <a:pt x="121412" y="371475"/>
                </a:lnTo>
                <a:lnTo>
                  <a:pt x="121412" y="379857"/>
                </a:lnTo>
                <a:lnTo>
                  <a:pt x="125856" y="384302"/>
                </a:lnTo>
                <a:lnTo>
                  <a:pt x="134238" y="384302"/>
                </a:lnTo>
                <a:lnTo>
                  <a:pt x="136778" y="383159"/>
                </a:lnTo>
                <a:lnTo>
                  <a:pt x="138683" y="381381"/>
                </a:lnTo>
                <a:lnTo>
                  <a:pt x="170814" y="349250"/>
                </a:lnTo>
                <a:lnTo>
                  <a:pt x="171957" y="346710"/>
                </a:lnTo>
                <a:lnTo>
                  <a:pt x="171957" y="338328"/>
                </a:lnTo>
                <a:lnTo>
                  <a:pt x="167386" y="333756"/>
                </a:lnTo>
                <a:close/>
              </a:path>
              <a:path w="445135" h="445135">
                <a:moveTo>
                  <a:pt x="106679" y="273050"/>
                </a:moveTo>
                <a:lnTo>
                  <a:pt x="98297" y="273050"/>
                </a:lnTo>
                <a:lnTo>
                  <a:pt x="95757" y="274193"/>
                </a:lnTo>
                <a:lnTo>
                  <a:pt x="83819" y="286131"/>
                </a:lnTo>
                <a:lnTo>
                  <a:pt x="82041" y="288036"/>
                </a:lnTo>
                <a:lnTo>
                  <a:pt x="80899" y="290449"/>
                </a:lnTo>
                <a:lnTo>
                  <a:pt x="80899" y="298831"/>
                </a:lnTo>
                <a:lnTo>
                  <a:pt x="85470" y="303403"/>
                </a:lnTo>
                <a:lnTo>
                  <a:pt x="93852" y="303403"/>
                </a:lnTo>
                <a:lnTo>
                  <a:pt x="96392" y="302260"/>
                </a:lnTo>
                <a:lnTo>
                  <a:pt x="110108" y="288544"/>
                </a:lnTo>
                <a:lnTo>
                  <a:pt x="111194" y="286131"/>
                </a:lnTo>
                <a:lnTo>
                  <a:pt x="111251" y="277622"/>
                </a:lnTo>
                <a:lnTo>
                  <a:pt x="106679" y="273050"/>
                </a:lnTo>
                <a:close/>
              </a:path>
              <a:path w="445135" h="445135">
                <a:moveTo>
                  <a:pt x="432996" y="40132"/>
                </a:moveTo>
                <a:lnTo>
                  <a:pt x="390651" y="40132"/>
                </a:lnTo>
                <a:lnTo>
                  <a:pt x="179577" y="251079"/>
                </a:lnTo>
                <a:lnTo>
                  <a:pt x="208271" y="251079"/>
                </a:lnTo>
                <a:lnTo>
                  <a:pt x="404875" y="54356"/>
                </a:lnTo>
                <a:lnTo>
                  <a:pt x="426899" y="54356"/>
                </a:lnTo>
                <a:lnTo>
                  <a:pt x="432996" y="40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20" name="object 20"/>
          <p:cNvSpPr/>
          <p:nvPr/>
        </p:nvSpPr>
        <p:spPr>
          <a:xfrm>
            <a:off x="12659868" y="8712706"/>
            <a:ext cx="2366010" cy="2368550"/>
          </a:xfrm>
          <a:custGeom>
            <a:avLst/>
            <a:gdLst/>
            <a:ahLst/>
            <a:cxnLst/>
            <a:rect l="l" t="t" r="r" b="b"/>
            <a:pathLst>
              <a:path w="1183004" h="1184275">
                <a:moveTo>
                  <a:pt x="1182623" y="0"/>
                </a:moveTo>
                <a:lnTo>
                  <a:pt x="0" y="1184148"/>
                </a:lnTo>
                <a:lnTo>
                  <a:pt x="1182623" y="1184148"/>
                </a:lnTo>
                <a:lnTo>
                  <a:pt x="1182623" y="0"/>
                </a:lnTo>
                <a:close/>
              </a:path>
            </a:pathLst>
          </a:custGeom>
          <a:solidFill>
            <a:srgbClr val="E04855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21" name="object 21"/>
          <p:cNvSpPr/>
          <p:nvPr/>
        </p:nvSpPr>
        <p:spPr>
          <a:xfrm>
            <a:off x="12659868" y="8712706"/>
            <a:ext cx="2366010" cy="2368550"/>
          </a:xfrm>
          <a:custGeom>
            <a:avLst/>
            <a:gdLst/>
            <a:ahLst/>
            <a:cxnLst/>
            <a:rect l="l" t="t" r="r" b="b"/>
            <a:pathLst>
              <a:path w="1183004" h="1184275">
                <a:moveTo>
                  <a:pt x="1182623" y="1184148"/>
                </a:moveTo>
                <a:lnTo>
                  <a:pt x="0" y="1184148"/>
                </a:lnTo>
                <a:lnTo>
                  <a:pt x="1182623" y="0"/>
                </a:lnTo>
                <a:lnTo>
                  <a:pt x="1182623" y="1184148"/>
                </a:lnTo>
                <a:close/>
              </a:path>
            </a:pathLst>
          </a:custGeom>
          <a:ln w="38099">
            <a:solidFill>
              <a:srgbClr val="E04855"/>
            </a:solidFill>
          </a:ln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22" name="object 22"/>
          <p:cNvSpPr/>
          <p:nvPr/>
        </p:nvSpPr>
        <p:spPr>
          <a:xfrm>
            <a:off x="13850112" y="10122406"/>
            <a:ext cx="890268" cy="726440"/>
          </a:xfrm>
          <a:custGeom>
            <a:avLst/>
            <a:gdLst/>
            <a:ahLst/>
            <a:cxnLst/>
            <a:rect l="l" t="t" r="r" b="b"/>
            <a:pathLst>
              <a:path w="445134" h="363220">
                <a:moveTo>
                  <a:pt x="40513" y="0"/>
                </a:moveTo>
                <a:lnTo>
                  <a:pt x="24753" y="3165"/>
                </a:lnTo>
                <a:lnTo>
                  <a:pt x="11874" y="11795"/>
                </a:lnTo>
                <a:lnTo>
                  <a:pt x="3186" y="24592"/>
                </a:lnTo>
                <a:lnTo>
                  <a:pt x="0" y="40259"/>
                </a:lnTo>
                <a:lnTo>
                  <a:pt x="3186" y="55999"/>
                </a:lnTo>
                <a:lnTo>
                  <a:pt x="11874" y="68834"/>
                </a:lnTo>
                <a:lnTo>
                  <a:pt x="24753" y="77477"/>
                </a:lnTo>
                <a:lnTo>
                  <a:pt x="40513" y="80645"/>
                </a:lnTo>
                <a:lnTo>
                  <a:pt x="56199" y="77477"/>
                </a:lnTo>
                <a:lnTo>
                  <a:pt x="69040" y="68834"/>
                </a:lnTo>
                <a:lnTo>
                  <a:pt x="74704" y="60452"/>
                </a:lnTo>
                <a:lnTo>
                  <a:pt x="40513" y="60452"/>
                </a:lnTo>
                <a:lnTo>
                  <a:pt x="32623" y="58868"/>
                </a:lnTo>
                <a:lnTo>
                  <a:pt x="26162" y="54546"/>
                </a:lnTo>
                <a:lnTo>
                  <a:pt x="21796" y="48129"/>
                </a:lnTo>
                <a:lnTo>
                  <a:pt x="20193" y="40259"/>
                </a:lnTo>
                <a:lnTo>
                  <a:pt x="21796" y="32462"/>
                </a:lnTo>
                <a:lnTo>
                  <a:pt x="26162" y="26082"/>
                </a:lnTo>
                <a:lnTo>
                  <a:pt x="32623" y="21774"/>
                </a:lnTo>
                <a:lnTo>
                  <a:pt x="40513" y="20193"/>
                </a:lnTo>
                <a:lnTo>
                  <a:pt x="74732" y="20193"/>
                </a:lnTo>
                <a:lnTo>
                  <a:pt x="69040" y="11795"/>
                </a:lnTo>
                <a:lnTo>
                  <a:pt x="56199" y="3165"/>
                </a:lnTo>
                <a:lnTo>
                  <a:pt x="40513" y="0"/>
                </a:lnTo>
                <a:close/>
              </a:path>
              <a:path w="445134" h="363220">
                <a:moveTo>
                  <a:pt x="74732" y="20193"/>
                </a:moveTo>
                <a:lnTo>
                  <a:pt x="40513" y="20193"/>
                </a:lnTo>
                <a:lnTo>
                  <a:pt x="48383" y="21774"/>
                </a:lnTo>
                <a:lnTo>
                  <a:pt x="54800" y="26082"/>
                </a:lnTo>
                <a:lnTo>
                  <a:pt x="59122" y="32462"/>
                </a:lnTo>
                <a:lnTo>
                  <a:pt x="60705" y="40259"/>
                </a:lnTo>
                <a:lnTo>
                  <a:pt x="59122" y="48129"/>
                </a:lnTo>
                <a:lnTo>
                  <a:pt x="54800" y="54546"/>
                </a:lnTo>
                <a:lnTo>
                  <a:pt x="48383" y="58868"/>
                </a:lnTo>
                <a:lnTo>
                  <a:pt x="40513" y="60452"/>
                </a:lnTo>
                <a:lnTo>
                  <a:pt x="74704" y="60452"/>
                </a:lnTo>
                <a:lnTo>
                  <a:pt x="77714" y="55999"/>
                </a:lnTo>
                <a:lnTo>
                  <a:pt x="80899" y="40259"/>
                </a:lnTo>
                <a:lnTo>
                  <a:pt x="77714" y="24592"/>
                </a:lnTo>
                <a:lnTo>
                  <a:pt x="74732" y="20193"/>
                </a:lnTo>
                <a:close/>
              </a:path>
              <a:path w="445134" h="363220">
                <a:moveTo>
                  <a:pt x="40513" y="141097"/>
                </a:moveTo>
                <a:lnTo>
                  <a:pt x="24753" y="144262"/>
                </a:lnTo>
                <a:lnTo>
                  <a:pt x="11874" y="152892"/>
                </a:lnTo>
                <a:lnTo>
                  <a:pt x="3186" y="165689"/>
                </a:lnTo>
                <a:lnTo>
                  <a:pt x="0" y="181356"/>
                </a:lnTo>
                <a:lnTo>
                  <a:pt x="3186" y="197022"/>
                </a:lnTo>
                <a:lnTo>
                  <a:pt x="11874" y="209819"/>
                </a:lnTo>
                <a:lnTo>
                  <a:pt x="24753" y="218449"/>
                </a:lnTo>
                <a:lnTo>
                  <a:pt x="40513" y="221615"/>
                </a:lnTo>
                <a:lnTo>
                  <a:pt x="56199" y="218449"/>
                </a:lnTo>
                <a:lnTo>
                  <a:pt x="69040" y="209819"/>
                </a:lnTo>
                <a:lnTo>
                  <a:pt x="74646" y="201549"/>
                </a:lnTo>
                <a:lnTo>
                  <a:pt x="40513" y="201549"/>
                </a:lnTo>
                <a:lnTo>
                  <a:pt x="32623" y="199965"/>
                </a:lnTo>
                <a:lnTo>
                  <a:pt x="26162" y="195643"/>
                </a:lnTo>
                <a:lnTo>
                  <a:pt x="21796" y="189226"/>
                </a:lnTo>
                <a:lnTo>
                  <a:pt x="20193" y="181356"/>
                </a:lnTo>
                <a:lnTo>
                  <a:pt x="21796" y="173485"/>
                </a:lnTo>
                <a:lnTo>
                  <a:pt x="26162" y="167068"/>
                </a:lnTo>
                <a:lnTo>
                  <a:pt x="32623" y="162746"/>
                </a:lnTo>
                <a:lnTo>
                  <a:pt x="40513" y="161163"/>
                </a:lnTo>
                <a:lnTo>
                  <a:pt x="74646" y="161163"/>
                </a:lnTo>
                <a:lnTo>
                  <a:pt x="69040" y="152892"/>
                </a:lnTo>
                <a:lnTo>
                  <a:pt x="56199" y="144262"/>
                </a:lnTo>
                <a:lnTo>
                  <a:pt x="40513" y="141097"/>
                </a:lnTo>
                <a:close/>
              </a:path>
              <a:path w="445134" h="363220">
                <a:moveTo>
                  <a:pt x="74646" y="161163"/>
                </a:moveTo>
                <a:lnTo>
                  <a:pt x="40513" y="161163"/>
                </a:lnTo>
                <a:lnTo>
                  <a:pt x="48383" y="162746"/>
                </a:lnTo>
                <a:lnTo>
                  <a:pt x="54800" y="167068"/>
                </a:lnTo>
                <a:lnTo>
                  <a:pt x="59122" y="173485"/>
                </a:lnTo>
                <a:lnTo>
                  <a:pt x="60705" y="181356"/>
                </a:lnTo>
                <a:lnTo>
                  <a:pt x="59122" y="189226"/>
                </a:lnTo>
                <a:lnTo>
                  <a:pt x="54800" y="195643"/>
                </a:lnTo>
                <a:lnTo>
                  <a:pt x="48383" y="199965"/>
                </a:lnTo>
                <a:lnTo>
                  <a:pt x="40513" y="201549"/>
                </a:lnTo>
                <a:lnTo>
                  <a:pt x="74646" y="201549"/>
                </a:lnTo>
                <a:lnTo>
                  <a:pt x="77714" y="197022"/>
                </a:lnTo>
                <a:lnTo>
                  <a:pt x="80899" y="181356"/>
                </a:lnTo>
                <a:lnTo>
                  <a:pt x="77714" y="165689"/>
                </a:lnTo>
                <a:lnTo>
                  <a:pt x="74646" y="161163"/>
                </a:lnTo>
                <a:close/>
              </a:path>
              <a:path w="445134" h="363220">
                <a:moveTo>
                  <a:pt x="404495" y="141097"/>
                </a:moveTo>
                <a:lnTo>
                  <a:pt x="161798" y="141097"/>
                </a:lnTo>
                <a:lnTo>
                  <a:pt x="146057" y="144262"/>
                </a:lnTo>
                <a:lnTo>
                  <a:pt x="133223" y="152892"/>
                </a:lnTo>
                <a:lnTo>
                  <a:pt x="124579" y="165689"/>
                </a:lnTo>
                <a:lnTo>
                  <a:pt x="121412" y="181356"/>
                </a:lnTo>
                <a:lnTo>
                  <a:pt x="124579" y="197022"/>
                </a:lnTo>
                <a:lnTo>
                  <a:pt x="133223" y="209819"/>
                </a:lnTo>
                <a:lnTo>
                  <a:pt x="146057" y="218449"/>
                </a:lnTo>
                <a:lnTo>
                  <a:pt x="161798" y="221615"/>
                </a:lnTo>
                <a:lnTo>
                  <a:pt x="404495" y="221615"/>
                </a:lnTo>
                <a:lnTo>
                  <a:pt x="420254" y="218449"/>
                </a:lnTo>
                <a:lnTo>
                  <a:pt x="433133" y="209819"/>
                </a:lnTo>
                <a:lnTo>
                  <a:pt x="438748" y="201549"/>
                </a:lnTo>
                <a:lnTo>
                  <a:pt x="161798" y="201549"/>
                </a:lnTo>
                <a:lnTo>
                  <a:pt x="153927" y="199965"/>
                </a:lnTo>
                <a:lnTo>
                  <a:pt x="147510" y="195643"/>
                </a:lnTo>
                <a:lnTo>
                  <a:pt x="143188" y="189226"/>
                </a:lnTo>
                <a:lnTo>
                  <a:pt x="141604" y="181356"/>
                </a:lnTo>
                <a:lnTo>
                  <a:pt x="143188" y="173485"/>
                </a:lnTo>
                <a:lnTo>
                  <a:pt x="147510" y="167068"/>
                </a:lnTo>
                <a:lnTo>
                  <a:pt x="153927" y="162746"/>
                </a:lnTo>
                <a:lnTo>
                  <a:pt x="161798" y="161163"/>
                </a:lnTo>
                <a:lnTo>
                  <a:pt x="438748" y="161163"/>
                </a:lnTo>
                <a:lnTo>
                  <a:pt x="433133" y="152892"/>
                </a:lnTo>
                <a:lnTo>
                  <a:pt x="420254" y="144262"/>
                </a:lnTo>
                <a:lnTo>
                  <a:pt x="404495" y="141097"/>
                </a:lnTo>
                <a:close/>
              </a:path>
              <a:path w="445134" h="363220">
                <a:moveTo>
                  <a:pt x="438748" y="161163"/>
                </a:moveTo>
                <a:lnTo>
                  <a:pt x="404495" y="161163"/>
                </a:lnTo>
                <a:lnTo>
                  <a:pt x="412384" y="162746"/>
                </a:lnTo>
                <a:lnTo>
                  <a:pt x="418846" y="167068"/>
                </a:lnTo>
                <a:lnTo>
                  <a:pt x="423211" y="173485"/>
                </a:lnTo>
                <a:lnTo>
                  <a:pt x="424815" y="181356"/>
                </a:lnTo>
                <a:lnTo>
                  <a:pt x="423211" y="189226"/>
                </a:lnTo>
                <a:lnTo>
                  <a:pt x="418846" y="195643"/>
                </a:lnTo>
                <a:lnTo>
                  <a:pt x="412384" y="199965"/>
                </a:lnTo>
                <a:lnTo>
                  <a:pt x="404495" y="201549"/>
                </a:lnTo>
                <a:lnTo>
                  <a:pt x="438748" y="201549"/>
                </a:lnTo>
                <a:lnTo>
                  <a:pt x="441821" y="197022"/>
                </a:lnTo>
                <a:lnTo>
                  <a:pt x="445008" y="181356"/>
                </a:lnTo>
                <a:lnTo>
                  <a:pt x="441821" y="165689"/>
                </a:lnTo>
                <a:lnTo>
                  <a:pt x="438748" y="161163"/>
                </a:lnTo>
                <a:close/>
              </a:path>
              <a:path w="445134" h="363220">
                <a:moveTo>
                  <a:pt x="404495" y="282067"/>
                </a:moveTo>
                <a:lnTo>
                  <a:pt x="161798" y="282067"/>
                </a:lnTo>
                <a:lnTo>
                  <a:pt x="146057" y="285234"/>
                </a:lnTo>
                <a:lnTo>
                  <a:pt x="133223" y="293878"/>
                </a:lnTo>
                <a:lnTo>
                  <a:pt x="124579" y="306712"/>
                </a:lnTo>
                <a:lnTo>
                  <a:pt x="121412" y="322453"/>
                </a:lnTo>
                <a:lnTo>
                  <a:pt x="124579" y="338119"/>
                </a:lnTo>
                <a:lnTo>
                  <a:pt x="133223" y="350916"/>
                </a:lnTo>
                <a:lnTo>
                  <a:pt x="146057" y="359546"/>
                </a:lnTo>
                <a:lnTo>
                  <a:pt x="161798" y="362712"/>
                </a:lnTo>
                <a:lnTo>
                  <a:pt x="404495" y="362712"/>
                </a:lnTo>
                <a:lnTo>
                  <a:pt x="420254" y="359546"/>
                </a:lnTo>
                <a:lnTo>
                  <a:pt x="433133" y="350916"/>
                </a:lnTo>
                <a:lnTo>
                  <a:pt x="438834" y="342519"/>
                </a:lnTo>
                <a:lnTo>
                  <a:pt x="161798" y="342519"/>
                </a:lnTo>
                <a:lnTo>
                  <a:pt x="153927" y="340937"/>
                </a:lnTo>
                <a:lnTo>
                  <a:pt x="147510" y="336629"/>
                </a:lnTo>
                <a:lnTo>
                  <a:pt x="143188" y="330249"/>
                </a:lnTo>
                <a:lnTo>
                  <a:pt x="141604" y="322453"/>
                </a:lnTo>
                <a:lnTo>
                  <a:pt x="143188" y="314582"/>
                </a:lnTo>
                <a:lnTo>
                  <a:pt x="147510" y="308165"/>
                </a:lnTo>
                <a:lnTo>
                  <a:pt x="153927" y="303843"/>
                </a:lnTo>
                <a:lnTo>
                  <a:pt x="161798" y="302260"/>
                </a:lnTo>
                <a:lnTo>
                  <a:pt x="438807" y="302260"/>
                </a:lnTo>
                <a:lnTo>
                  <a:pt x="433133" y="293878"/>
                </a:lnTo>
                <a:lnTo>
                  <a:pt x="420254" y="285234"/>
                </a:lnTo>
                <a:lnTo>
                  <a:pt x="404495" y="282067"/>
                </a:lnTo>
                <a:close/>
              </a:path>
              <a:path w="445134" h="363220">
                <a:moveTo>
                  <a:pt x="438807" y="302260"/>
                </a:moveTo>
                <a:lnTo>
                  <a:pt x="404495" y="302260"/>
                </a:lnTo>
                <a:lnTo>
                  <a:pt x="412384" y="303843"/>
                </a:lnTo>
                <a:lnTo>
                  <a:pt x="418846" y="308165"/>
                </a:lnTo>
                <a:lnTo>
                  <a:pt x="423211" y="314582"/>
                </a:lnTo>
                <a:lnTo>
                  <a:pt x="424815" y="322453"/>
                </a:lnTo>
                <a:lnTo>
                  <a:pt x="423211" y="330249"/>
                </a:lnTo>
                <a:lnTo>
                  <a:pt x="418846" y="336629"/>
                </a:lnTo>
                <a:lnTo>
                  <a:pt x="412384" y="340937"/>
                </a:lnTo>
                <a:lnTo>
                  <a:pt x="404495" y="342519"/>
                </a:lnTo>
                <a:lnTo>
                  <a:pt x="438834" y="342519"/>
                </a:lnTo>
                <a:lnTo>
                  <a:pt x="441821" y="338119"/>
                </a:lnTo>
                <a:lnTo>
                  <a:pt x="445008" y="322453"/>
                </a:lnTo>
                <a:lnTo>
                  <a:pt x="441821" y="306712"/>
                </a:lnTo>
                <a:lnTo>
                  <a:pt x="438807" y="302260"/>
                </a:lnTo>
                <a:close/>
              </a:path>
              <a:path w="445134" h="363220">
                <a:moveTo>
                  <a:pt x="404495" y="0"/>
                </a:moveTo>
                <a:lnTo>
                  <a:pt x="161798" y="0"/>
                </a:lnTo>
                <a:lnTo>
                  <a:pt x="146057" y="3165"/>
                </a:lnTo>
                <a:lnTo>
                  <a:pt x="133223" y="11795"/>
                </a:lnTo>
                <a:lnTo>
                  <a:pt x="124579" y="24592"/>
                </a:lnTo>
                <a:lnTo>
                  <a:pt x="121412" y="40259"/>
                </a:lnTo>
                <a:lnTo>
                  <a:pt x="124579" y="55999"/>
                </a:lnTo>
                <a:lnTo>
                  <a:pt x="133223" y="68834"/>
                </a:lnTo>
                <a:lnTo>
                  <a:pt x="146057" y="77477"/>
                </a:lnTo>
                <a:lnTo>
                  <a:pt x="161798" y="80645"/>
                </a:lnTo>
                <a:lnTo>
                  <a:pt x="404495" y="80645"/>
                </a:lnTo>
                <a:lnTo>
                  <a:pt x="420254" y="77477"/>
                </a:lnTo>
                <a:lnTo>
                  <a:pt x="433133" y="68834"/>
                </a:lnTo>
                <a:lnTo>
                  <a:pt x="438807" y="60452"/>
                </a:lnTo>
                <a:lnTo>
                  <a:pt x="161798" y="60452"/>
                </a:lnTo>
                <a:lnTo>
                  <a:pt x="153927" y="58868"/>
                </a:lnTo>
                <a:lnTo>
                  <a:pt x="147510" y="54546"/>
                </a:lnTo>
                <a:lnTo>
                  <a:pt x="143188" y="48129"/>
                </a:lnTo>
                <a:lnTo>
                  <a:pt x="141604" y="40259"/>
                </a:lnTo>
                <a:lnTo>
                  <a:pt x="143188" y="32462"/>
                </a:lnTo>
                <a:lnTo>
                  <a:pt x="147510" y="26082"/>
                </a:lnTo>
                <a:lnTo>
                  <a:pt x="153927" y="21774"/>
                </a:lnTo>
                <a:lnTo>
                  <a:pt x="161798" y="20193"/>
                </a:lnTo>
                <a:lnTo>
                  <a:pt x="438834" y="20193"/>
                </a:lnTo>
                <a:lnTo>
                  <a:pt x="433133" y="11795"/>
                </a:lnTo>
                <a:lnTo>
                  <a:pt x="420254" y="3165"/>
                </a:lnTo>
                <a:lnTo>
                  <a:pt x="404495" y="0"/>
                </a:lnTo>
                <a:close/>
              </a:path>
              <a:path w="445134" h="363220">
                <a:moveTo>
                  <a:pt x="438834" y="20193"/>
                </a:moveTo>
                <a:lnTo>
                  <a:pt x="404495" y="20193"/>
                </a:lnTo>
                <a:lnTo>
                  <a:pt x="412384" y="21774"/>
                </a:lnTo>
                <a:lnTo>
                  <a:pt x="418846" y="26082"/>
                </a:lnTo>
                <a:lnTo>
                  <a:pt x="423211" y="32462"/>
                </a:lnTo>
                <a:lnTo>
                  <a:pt x="424815" y="40259"/>
                </a:lnTo>
                <a:lnTo>
                  <a:pt x="423211" y="48129"/>
                </a:lnTo>
                <a:lnTo>
                  <a:pt x="418846" y="54546"/>
                </a:lnTo>
                <a:lnTo>
                  <a:pt x="412384" y="58868"/>
                </a:lnTo>
                <a:lnTo>
                  <a:pt x="404495" y="60452"/>
                </a:lnTo>
                <a:lnTo>
                  <a:pt x="438807" y="60452"/>
                </a:lnTo>
                <a:lnTo>
                  <a:pt x="441821" y="55999"/>
                </a:lnTo>
                <a:lnTo>
                  <a:pt x="445008" y="40259"/>
                </a:lnTo>
                <a:lnTo>
                  <a:pt x="441821" y="24592"/>
                </a:lnTo>
                <a:lnTo>
                  <a:pt x="438834" y="20193"/>
                </a:lnTo>
                <a:close/>
              </a:path>
              <a:path w="445134" h="363220">
                <a:moveTo>
                  <a:pt x="40513" y="282067"/>
                </a:moveTo>
                <a:lnTo>
                  <a:pt x="24753" y="285234"/>
                </a:lnTo>
                <a:lnTo>
                  <a:pt x="11874" y="293878"/>
                </a:lnTo>
                <a:lnTo>
                  <a:pt x="3186" y="306712"/>
                </a:lnTo>
                <a:lnTo>
                  <a:pt x="0" y="322453"/>
                </a:lnTo>
                <a:lnTo>
                  <a:pt x="3186" y="338119"/>
                </a:lnTo>
                <a:lnTo>
                  <a:pt x="11874" y="350916"/>
                </a:lnTo>
                <a:lnTo>
                  <a:pt x="24753" y="359546"/>
                </a:lnTo>
                <a:lnTo>
                  <a:pt x="40513" y="362712"/>
                </a:lnTo>
                <a:lnTo>
                  <a:pt x="56199" y="359546"/>
                </a:lnTo>
                <a:lnTo>
                  <a:pt x="69040" y="350916"/>
                </a:lnTo>
                <a:lnTo>
                  <a:pt x="74732" y="342519"/>
                </a:lnTo>
                <a:lnTo>
                  <a:pt x="40513" y="342519"/>
                </a:lnTo>
                <a:lnTo>
                  <a:pt x="32623" y="340937"/>
                </a:lnTo>
                <a:lnTo>
                  <a:pt x="26162" y="336629"/>
                </a:lnTo>
                <a:lnTo>
                  <a:pt x="21796" y="330249"/>
                </a:lnTo>
                <a:lnTo>
                  <a:pt x="20193" y="322453"/>
                </a:lnTo>
                <a:lnTo>
                  <a:pt x="21796" y="314582"/>
                </a:lnTo>
                <a:lnTo>
                  <a:pt x="26162" y="308165"/>
                </a:lnTo>
                <a:lnTo>
                  <a:pt x="32623" y="303843"/>
                </a:lnTo>
                <a:lnTo>
                  <a:pt x="40513" y="302260"/>
                </a:lnTo>
                <a:lnTo>
                  <a:pt x="74704" y="302260"/>
                </a:lnTo>
                <a:lnTo>
                  <a:pt x="69040" y="293878"/>
                </a:lnTo>
                <a:lnTo>
                  <a:pt x="56199" y="285234"/>
                </a:lnTo>
                <a:lnTo>
                  <a:pt x="40513" y="282067"/>
                </a:lnTo>
                <a:close/>
              </a:path>
              <a:path w="445134" h="363220">
                <a:moveTo>
                  <a:pt x="74704" y="302260"/>
                </a:moveTo>
                <a:lnTo>
                  <a:pt x="40513" y="302260"/>
                </a:lnTo>
                <a:lnTo>
                  <a:pt x="48383" y="303843"/>
                </a:lnTo>
                <a:lnTo>
                  <a:pt x="54800" y="308165"/>
                </a:lnTo>
                <a:lnTo>
                  <a:pt x="59122" y="314582"/>
                </a:lnTo>
                <a:lnTo>
                  <a:pt x="60705" y="322453"/>
                </a:lnTo>
                <a:lnTo>
                  <a:pt x="59122" y="330249"/>
                </a:lnTo>
                <a:lnTo>
                  <a:pt x="54800" y="336629"/>
                </a:lnTo>
                <a:lnTo>
                  <a:pt x="48383" y="340937"/>
                </a:lnTo>
                <a:lnTo>
                  <a:pt x="40513" y="342519"/>
                </a:lnTo>
                <a:lnTo>
                  <a:pt x="74732" y="342519"/>
                </a:lnTo>
                <a:lnTo>
                  <a:pt x="77714" y="338119"/>
                </a:lnTo>
                <a:lnTo>
                  <a:pt x="80899" y="322453"/>
                </a:lnTo>
                <a:lnTo>
                  <a:pt x="77714" y="306712"/>
                </a:lnTo>
                <a:lnTo>
                  <a:pt x="74704" y="3022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589530" y="398780"/>
            <a:ext cx="16209010" cy="76390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1858A9"/>
                </a:solidFill>
                <a:latin typeface="微软雅黑" panose="020B0503020204020204" charset="-122"/>
                <a:cs typeface="微软雅黑" panose="020B0503020204020204" charset="-122"/>
              </a:rPr>
              <a:t>全平台产品形态，覆盖企业全渠道、全系统、全终端业务</a:t>
            </a:r>
            <a:endParaRPr sz="4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922520" y="5519928"/>
            <a:ext cx="981454" cy="83515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27" name="object 27"/>
          <p:cNvSpPr/>
          <p:nvPr/>
        </p:nvSpPr>
        <p:spPr>
          <a:xfrm>
            <a:off x="3508246" y="5535166"/>
            <a:ext cx="984502" cy="835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28" name="object 28"/>
          <p:cNvSpPr/>
          <p:nvPr/>
        </p:nvSpPr>
        <p:spPr>
          <a:xfrm>
            <a:off x="6391654" y="7363968"/>
            <a:ext cx="984502" cy="835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29" name="object 29"/>
          <p:cNvSpPr/>
          <p:nvPr/>
        </p:nvSpPr>
        <p:spPr>
          <a:xfrm>
            <a:off x="6403846" y="7266430"/>
            <a:ext cx="988060" cy="838200"/>
          </a:xfrm>
          <a:custGeom>
            <a:avLst/>
            <a:gdLst/>
            <a:ahLst/>
            <a:cxnLst/>
            <a:rect l="l" t="t" r="r" b="b"/>
            <a:pathLst>
              <a:path w="494029" h="419100">
                <a:moveTo>
                  <a:pt x="0" y="419099"/>
                </a:moveTo>
                <a:lnTo>
                  <a:pt x="493775" y="419099"/>
                </a:lnTo>
                <a:lnTo>
                  <a:pt x="493775" y="0"/>
                </a:lnTo>
                <a:lnTo>
                  <a:pt x="0" y="0"/>
                </a:lnTo>
                <a:lnTo>
                  <a:pt x="0" y="419099"/>
                </a:lnTo>
                <a:close/>
              </a:path>
            </a:pathLst>
          </a:custGeom>
          <a:ln w="15240">
            <a:solidFill>
              <a:srgbClr val="38ACF8"/>
            </a:solidFill>
            <a:prstDash val="sysDash"/>
          </a:ln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30" name="object 30"/>
          <p:cNvSpPr/>
          <p:nvPr/>
        </p:nvSpPr>
        <p:spPr>
          <a:xfrm>
            <a:off x="6275832" y="5550408"/>
            <a:ext cx="981456" cy="835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31" name="object 31"/>
          <p:cNvSpPr/>
          <p:nvPr/>
        </p:nvSpPr>
        <p:spPr>
          <a:xfrm>
            <a:off x="3526534" y="7281670"/>
            <a:ext cx="988060" cy="842010"/>
          </a:xfrm>
          <a:custGeom>
            <a:avLst/>
            <a:gdLst/>
            <a:ahLst/>
            <a:cxnLst/>
            <a:rect l="l" t="t" r="r" b="b"/>
            <a:pathLst>
              <a:path w="494030" h="421004">
                <a:moveTo>
                  <a:pt x="0" y="420624"/>
                </a:moveTo>
                <a:lnTo>
                  <a:pt x="493775" y="420624"/>
                </a:lnTo>
                <a:lnTo>
                  <a:pt x="493775" y="0"/>
                </a:lnTo>
                <a:lnTo>
                  <a:pt x="0" y="0"/>
                </a:lnTo>
                <a:lnTo>
                  <a:pt x="0" y="420624"/>
                </a:lnTo>
                <a:close/>
              </a:path>
            </a:pathLst>
          </a:custGeom>
          <a:ln w="15240">
            <a:solidFill>
              <a:srgbClr val="38ACF8"/>
            </a:solidFill>
            <a:prstDash val="sysDash"/>
          </a:ln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32" name="object 32"/>
          <p:cNvSpPr/>
          <p:nvPr/>
        </p:nvSpPr>
        <p:spPr>
          <a:xfrm>
            <a:off x="6336790" y="5553454"/>
            <a:ext cx="985518" cy="838200"/>
          </a:xfrm>
          <a:custGeom>
            <a:avLst/>
            <a:gdLst/>
            <a:ahLst/>
            <a:cxnLst/>
            <a:rect l="l" t="t" r="r" b="b"/>
            <a:pathLst>
              <a:path w="492760" h="419100">
                <a:moveTo>
                  <a:pt x="0" y="419100"/>
                </a:moveTo>
                <a:lnTo>
                  <a:pt x="492252" y="419100"/>
                </a:lnTo>
                <a:lnTo>
                  <a:pt x="492252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ln w="15239">
            <a:solidFill>
              <a:srgbClr val="38ACF8"/>
            </a:solidFill>
            <a:prstDash val="sysDash"/>
          </a:ln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33" name="object 33"/>
          <p:cNvSpPr/>
          <p:nvPr/>
        </p:nvSpPr>
        <p:spPr>
          <a:xfrm>
            <a:off x="3483864" y="5547358"/>
            <a:ext cx="988060" cy="838200"/>
          </a:xfrm>
          <a:custGeom>
            <a:avLst/>
            <a:gdLst/>
            <a:ahLst/>
            <a:cxnLst/>
            <a:rect l="l" t="t" r="r" b="b"/>
            <a:pathLst>
              <a:path w="494030" h="419100">
                <a:moveTo>
                  <a:pt x="0" y="419100"/>
                </a:moveTo>
                <a:lnTo>
                  <a:pt x="493775" y="419100"/>
                </a:lnTo>
                <a:lnTo>
                  <a:pt x="493775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ln w="15240">
            <a:solidFill>
              <a:srgbClr val="38ACF8"/>
            </a:solidFill>
            <a:prstDash val="sysDash"/>
          </a:ln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34" name="object 34"/>
          <p:cNvSpPr txBox="1"/>
          <p:nvPr/>
        </p:nvSpPr>
        <p:spPr>
          <a:xfrm>
            <a:off x="6692138" y="8218830"/>
            <a:ext cx="389890" cy="34925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100" dirty="0">
                <a:latin typeface="微软雅黑" panose="020B0503020204020204" charset="-122"/>
                <a:cs typeface="微软雅黑" panose="020B0503020204020204" charset="-122"/>
              </a:rPr>
              <a:t>H5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347204" y="6438138"/>
            <a:ext cx="830580" cy="34925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100" spc="5" dirty="0">
                <a:latin typeface="微软雅黑" panose="020B0503020204020204" charset="-122"/>
                <a:cs typeface="微软雅黑" panose="020B0503020204020204" charset="-122"/>
              </a:rPr>
              <a:t>公众号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943346" y="6426098"/>
            <a:ext cx="830580" cy="34925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100" dirty="0">
                <a:latin typeface="微软雅黑" panose="020B0503020204020204" charset="-122"/>
                <a:cs typeface="微软雅黑" panose="020B0503020204020204" charset="-122"/>
              </a:rPr>
              <a:t>小程序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562602" y="6438138"/>
            <a:ext cx="543560" cy="34925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100" dirty="0">
                <a:latin typeface="微软雅黑" panose="020B0503020204020204" charset="-122"/>
                <a:cs typeface="微软雅黑" panose="020B0503020204020204" charset="-122"/>
              </a:rPr>
              <a:t>APP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998720" y="7290816"/>
            <a:ext cx="988060" cy="838200"/>
          </a:xfrm>
          <a:custGeom>
            <a:avLst/>
            <a:gdLst/>
            <a:ahLst/>
            <a:cxnLst/>
            <a:rect l="l" t="t" r="r" b="b"/>
            <a:pathLst>
              <a:path w="494030" h="419100">
                <a:moveTo>
                  <a:pt x="0" y="419100"/>
                </a:moveTo>
                <a:lnTo>
                  <a:pt x="493775" y="419100"/>
                </a:lnTo>
                <a:lnTo>
                  <a:pt x="493775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ln w="15240">
            <a:solidFill>
              <a:srgbClr val="38ACF8"/>
            </a:solidFill>
            <a:prstDash val="sysDash"/>
          </a:ln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39" name="object 39"/>
          <p:cNvSpPr txBox="1"/>
          <p:nvPr/>
        </p:nvSpPr>
        <p:spPr>
          <a:xfrm>
            <a:off x="5036564" y="8222994"/>
            <a:ext cx="830580" cy="34925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100" spc="5" dirty="0">
                <a:latin typeface="微软雅黑" panose="020B0503020204020204" charset="-122"/>
                <a:cs typeface="微软雅黑" panose="020B0503020204020204" charset="-122"/>
              </a:rPr>
              <a:t>生活号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175502" y="7360918"/>
            <a:ext cx="633984" cy="7863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41" name="object 41"/>
          <p:cNvSpPr txBox="1"/>
          <p:nvPr/>
        </p:nvSpPr>
        <p:spPr>
          <a:xfrm>
            <a:off x="3825746" y="8255506"/>
            <a:ext cx="554990" cy="34925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100" spc="-5" dirty="0">
                <a:latin typeface="微软雅黑" panose="020B0503020204020204" charset="-122"/>
                <a:cs typeface="微软雅黑" panose="020B0503020204020204" charset="-122"/>
              </a:rPr>
              <a:t>SDK</a:t>
            </a:r>
            <a:endParaRPr sz="2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895088" y="5547358"/>
            <a:ext cx="988060" cy="842010"/>
          </a:xfrm>
          <a:custGeom>
            <a:avLst/>
            <a:gdLst/>
            <a:ahLst/>
            <a:cxnLst/>
            <a:rect l="l" t="t" r="r" b="b"/>
            <a:pathLst>
              <a:path w="494030" h="421005">
                <a:moveTo>
                  <a:pt x="0" y="420624"/>
                </a:moveTo>
                <a:lnTo>
                  <a:pt x="493775" y="420624"/>
                </a:lnTo>
                <a:lnTo>
                  <a:pt x="493775" y="0"/>
                </a:lnTo>
                <a:lnTo>
                  <a:pt x="0" y="0"/>
                </a:lnTo>
                <a:lnTo>
                  <a:pt x="0" y="420624"/>
                </a:lnTo>
                <a:close/>
              </a:path>
            </a:pathLst>
          </a:custGeom>
          <a:ln w="15240">
            <a:solidFill>
              <a:srgbClr val="38ACF8"/>
            </a:solidFill>
            <a:prstDash val="sysDash"/>
          </a:ln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43" name="object 43"/>
          <p:cNvSpPr/>
          <p:nvPr/>
        </p:nvSpPr>
        <p:spPr>
          <a:xfrm>
            <a:off x="3764278" y="7464552"/>
            <a:ext cx="606550" cy="6035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44" name="object 44"/>
          <p:cNvSpPr/>
          <p:nvPr/>
        </p:nvSpPr>
        <p:spPr>
          <a:xfrm>
            <a:off x="10110886" y="6322694"/>
            <a:ext cx="1120642" cy="13235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45" name="object 45"/>
          <p:cNvSpPr/>
          <p:nvPr/>
        </p:nvSpPr>
        <p:spPr>
          <a:xfrm>
            <a:off x="13238826" y="6318248"/>
            <a:ext cx="1204278" cy="13507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46" name="object 46"/>
          <p:cNvSpPr/>
          <p:nvPr/>
        </p:nvSpPr>
        <p:spPr>
          <a:xfrm>
            <a:off x="11562488" y="6102096"/>
            <a:ext cx="1289500" cy="14813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47" name="object 47"/>
          <p:cNvSpPr/>
          <p:nvPr/>
        </p:nvSpPr>
        <p:spPr>
          <a:xfrm>
            <a:off x="16941712" y="6438900"/>
            <a:ext cx="830246" cy="12588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48" name="object 48"/>
          <p:cNvSpPr/>
          <p:nvPr/>
        </p:nvSpPr>
        <p:spPr>
          <a:xfrm>
            <a:off x="18272568" y="6385558"/>
            <a:ext cx="1181504" cy="13655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49" name="object 49"/>
          <p:cNvSpPr/>
          <p:nvPr/>
        </p:nvSpPr>
        <p:spPr>
          <a:xfrm>
            <a:off x="20040904" y="6509834"/>
            <a:ext cx="1438046" cy="11579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92510" y="5068822"/>
            <a:ext cx="3188206" cy="64008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588008" y="5068822"/>
            <a:ext cx="2959606" cy="6373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8473440" y="4623814"/>
            <a:ext cx="2816350" cy="7424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5" name="object 5"/>
          <p:cNvSpPr/>
          <p:nvPr/>
        </p:nvSpPr>
        <p:spPr>
          <a:xfrm>
            <a:off x="3404614" y="4623814"/>
            <a:ext cx="3054094" cy="7424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5553454" y="4181854"/>
            <a:ext cx="3779520" cy="81777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589530" y="398780"/>
            <a:ext cx="9277350" cy="76390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sz="4800" dirty="0">
                <a:solidFill>
                  <a:srgbClr val="1858A9"/>
                </a:solidFill>
                <a:latin typeface="微软雅黑" panose="020B0503020204020204" charset="-122"/>
                <a:cs typeface="微软雅黑" panose="020B0503020204020204" charset="-122"/>
              </a:rPr>
              <a:t>某</a:t>
            </a:r>
            <a:r>
              <a:rPr sz="4800" dirty="0">
                <a:solidFill>
                  <a:srgbClr val="1858A9"/>
                </a:solidFill>
                <a:latin typeface="微软雅黑" panose="020B0503020204020204" charset="-122"/>
                <a:cs typeface="微软雅黑" panose="020B0503020204020204" charset="-122"/>
              </a:rPr>
              <a:t>生鲜电商连锁超市直播</a:t>
            </a:r>
            <a:r>
              <a:rPr lang="zh-CN" sz="4800" dirty="0">
                <a:solidFill>
                  <a:srgbClr val="1858A9"/>
                </a:solidFill>
                <a:latin typeface="微软雅黑" panose="020B0503020204020204" charset="-122"/>
                <a:cs typeface="微软雅黑" panose="020B0503020204020204" charset="-122"/>
              </a:rPr>
              <a:t>案例</a:t>
            </a:r>
            <a:endParaRPr lang="zh-CN" sz="4800" dirty="0">
              <a:solidFill>
                <a:srgbClr val="1858A9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712952" y="4840222"/>
            <a:ext cx="10295890" cy="0"/>
          </a:xfrm>
          <a:custGeom>
            <a:avLst/>
            <a:gdLst/>
            <a:ahLst/>
            <a:cxnLst/>
            <a:rect l="l" t="t" r="r" b="b"/>
            <a:pathLst>
              <a:path w="5147945">
                <a:moveTo>
                  <a:pt x="0" y="0"/>
                </a:moveTo>
                <a:lnTo>
                  <a:pt x="5147945" y="0"/>
                </a:lnTo>
              </a:path>
            </a:pathLst>
          </a:custGeom>
          <a:ln w="12192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11" name="object 11"/>
          <p:cNvSpPr txBox="1"/>
          <p:nvPr/>
        </p:nvSpPr>
        <p:spPr>
          <a:xfrm>
            <a:off x="14021562" y="3997958"/>
            <a:ext cx="9787890" cy="645287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业务价值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3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效率提升指标：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800" b="1" spc="-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1.</a:t>
            </a: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活动覆盖人群数量提</a:t>
            </a:r>
            <a:r>
              <a:rPr sz="2800" b="1" spc="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升</a:t>
            </a:r>
            <a:r>
              <a:rPr sz="2800" b="1" spc="-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1000%</a:t>
            </a:r>
            <a:r>
              <a:rPr sz="2800" b="1" spc="-8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+，覆盖所有线下门店</a:t>
            </a:r>
            <a:r>
              <a:rPr sz="2800" b="1" spc="-1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几</a:t>
            </a: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十家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84455">
              <a:lnSpc>
                <a:spcPct val="150000"/>
              </a:lnSpc>
              <a:buSzPct val="93000"/>
              <a:buAutoNum type="arabicPeriod" startAt="2"/>
              <a:tabLst>
                <a:tab pos="173990" algn="l"/>
              </a:tabLst>
            </a:pP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每周至少一场直播，相当</a:t>
            </a:r>
            <a:r>
              <a:rPr sz="2800" b="1" spc="-1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于</a:t>
            </a: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给每</a:t>
            </a:r>
            <a:r>
              <a:rPr sz="2800" b="1" spc="-1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个</a:t>
            </a: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店铺</a:t>
            </a:r>
            <a:r>
              <a:rPr sz="2800" b="1" spc="-1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每</a:t>
            </a: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周增</a:t>
            </a:r>
            <a:r>
              <a:rPr sz="2800" b="1" spc="-1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加</a:t>
            </a: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一场</a:t>
            </a:r>
            <a:r>
              <a:rPr sz="2800" b="1" spc="-1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活</a:t>
            </a: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动，  活动频率提升</a:t>
            </a:r>
            <a:r>
              <a:rPr sz="2800" b="1" spc="-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100%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173990" indent="-161290">
              <a:lnSpc>
                <a:spcPct val="100000"/>
              </a:lnSpc>
              <a:spcBef>
                <a:spcPts val="840"/>
              </a:spcBef>
              <a:buSzPct val="93000"/>
              <a:buAutoNum type="arabicPeriod" startAt="2"/>
              <a:tabLst>
                <a:tab pos="173990" algn="l"/>
              </a:tabLst>
            </a:pP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活跃度和转化效果，较线</a:t>
            </a:r>
            <a:r>
              <a:rPr sz="2800" b="1" spc="-1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下</a:t>
            </a: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门店</a:t>
            </a:r>
            <a:r>
              <a:rPr sz="2800" b="1" spc="-1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发</a:t>
            </a: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传单</a:t>
            </a:r>
            <a:r>
              <a:rPr sz="2800" b="1" spc="-1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易拉</a:t>
            </a:r>
            <a:r>
              <a:rPr sz="2800" b="1" spc="-1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宝</a:t>
            </a: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，传</a:t>
            </a:r>
            <a:r>
              <a:rPr sz="2800" b="1" spc="-1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播</a:t>
            </a: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到达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率提升300%+，用</a:t>
            </a:r>
            <a:r>
              <a:rPr sz="2800" b="1" spc="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户</a:t>
            </a:r>
            <a:r>
              <a:rPr sz="2800" b="1" spc="-1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有</a:t>
            </a:r>
            <a:r>
              <a:rPr sz="2800" b="1" spc="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效</a:t>
            </a: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引</a:t>
            </a:r>
            <a:r>
              <a:rPr sz="2800" b="1" spc="-10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流</a:t>
            </a:r>
            <a:r>
              <a:rPr sz="2800" b="1" spc="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购</a:t>
            </a: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买</a:t>
            </a:r>
            <a:r>
              <a:rPr sz="2800" b="1" spc="-10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到</a:t>
            </a:r>
            <a:r>
              <a:rPr sz="2800" b="1" spc="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线</a:t>
            </a: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下</a:t>
            </a:r>
            <a:r>
              <a:rPr sz="2800" b="1" spc="-10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门</a:t>
            </a:r>
            <a:r>
              <a:rPr sz="2800" b="1" spc="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店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53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成本下降指标：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84455">
              <a:lnSpc>
                <a:spcPts val="2520"/>
              </a:lnSpc>
              <a:spcBef>
                <a:spcPts val="225"/>
              </a:spcBef>
            </a:pPr>
            <a:r>
              <a:rPr sz="2800" b="1" spc="-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1.</a:t>
            </a: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统一各门店活动策划，和</a:t>
            </a:r>
            <a:r>
              <a:rPr sz="2800" b="1" spc="-1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标</a:t>
            </a: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准活</a:t>
            </a:r>
            <a:r>
              <a:rPr sz="2800" b="1" spc="-1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动</a:t>
            </a: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操作</a:t>
            </a:r>
            <a:r>
              <a:rPr sz="2800" b="1" spc="-1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一次</a:t>
            </a:r>
            <a:r>
              <a:rPr sz="2800" b="1" spc="-1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活</a:t>
            </a: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动覆</a:t>
            </a:r>
            <a:r>
              <a:rPr sz="2800" b="1" spc="-1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盖</a:t>
            </a: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全部 几十家门店，线上直播</a:t>
            </a:r>
            <a:r>
              <a:rPr sz="2800" b="1" spc="-1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活</a:t>
            </a: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动成</a:t>
            </a:r>
            <a:r>
              <a:rPr sz="2800" b="1" spc="-1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本</a:t>
            </a: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较线</a:t>
            </a:r>
            <a:r>
              <a:rPr sz="2800" b="1" spc="-1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下</a:t>
            </a: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活动</a:t>
            </a:r>
            <a:r>
              <a:rPr sz="2800" b="1" spc="-1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单</a:t>
            </a: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场下</a:t>
            </a:r>
            <a:r>
              <a:rPr sz="2800" b="1" spc="-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降80%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89276" y="398780"/>
            <a:ext cx="12799060" cy="76390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sz="4800" dirty="0">
                <a:solidFill>
                  <a:srgbClr val="1858A9"/>
                </a:solidFill>
                <a:latin typeface="微软雅黑" panose="020B0503020204020204" charset="-122"/>
                <a:cs typeface="微软雅黑" panose="020B0503020204020204" charset="-122"/>
              </a:rPr>
              <a:t>某</a:t>
            </a:r>
            <a:r>
              <a:rPr sz="4800" dirty="0">
                <a:solidFill>
                  <a:srgbClr val="1858A9"/>
                </a:solidFill>
                <a:latin typeface="微软雅黑" panose="020B0503020204020204" charset="-122"/>
                <a:cs typeface="微软雅黑" panose="020B0503020204020204" charset="-122"/>
              </a:rPr>
              <a:t>科技大赛</a:t>
            </a:r>
            <a:r>
              <a:rPr sz="4800" spc="-5" dirty="0">
                <a:solidFill>
                  <a:srgbClr val="1858A9"/>
                </a:solidFill>
                <a:latin typeface="微软雅黑" panose="020B0503020204020204" charset="-122"/>
                <a:cs typeface="微软雅黑" panose="020B0503020204020204" charset="-122"/>
              </a:rPr>
              <a:t>&amp;</a:t>
            </a:r>
            <a:r>
              <a:rPr sz="4800" dirty="0">
                <a:solidFill>
                  <a:srgbClr val="1858A9"/>
                </a:solidFill>
                <a:latin typeface="微软雅黑" panose="020B0503020204020204" charset="-122"/>
                <a:cs typeface="微软雅黑" panose="020B0503020204020204" charset="-122"/>
              </a:rPr>
              <a:t>企业内部培训课堂</a:t>
            </a:r>
            <a:endParaRPr sz="4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292328" y="3575302"/>
            <a:ext cx="10295890" cy="0"/>
          </a:xfrm>
          <a:custGeom>
            <a:avLst/>
            <a:gdLst/>
            <a:ahLst/>
            <a:cxnLst/>
            <a:rect l="l" t="t" r="r" b="b"/>
            <a:pathLst>
              <a:path w="5147945">
                <a:moveTo>
                  <a:pt x="0" y="0"/>
                </a:moveTo>
                <a:lnTo>
                  <a:pt x="5147944" y="0"/>
                </a:lnTo>
              </a:path>
            </a:pathLst>
          </a:custGeom>
          <a:ln w="12192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13599666" y="2731260"/>
            <a:ext cx="9978390" cy="826960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业务价值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9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效率提升指标：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180340">
              <a:lnSpc>
                <a:spcPct val="150000"/>
              </a:lnSpc>
              <a:buSzPct val="93000"/>
              <a:buAutoNum type="arabicPeriod"/>
              <a:tabLst>
                <a:tab pos="173990" algn="l"/>
              </a:tabLst>
            </a:pP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原有活动频次由每季度开</a:t>
            </a:r>
            <a:r>
              <a:rPr sz="2800" b="1" spc="-1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展</a:t>
            </a: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提升</a:t>
            </a:r>
            <a:r>
              <a:rPr sz="2800" b="1" spc="-1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至</a:t>
            </a: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每月</a:t>
            </a:r>
            <a:r>
              <a:rPr sz="2800" b="1" spc="-1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开</a:t>
            </a: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展，</a:t>
            </a:r>
            <a:r>
              <a:rPr sz="2800" b="1" spc="-1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活</a:t>
            </a: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动策</a:t>
            </a:r>
            <a:r>
              <a:rPr sz="2800" b="1" spc="-1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划</a:t>
            </a: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效率 提升</a:t>
            </a:r>
            <a:r>
              <a:rPr sz="2800" b="1" spc="-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300%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173990" indent="-161290">
              <a:lnSpc>
                <a:spcPct val="100000"/>
              </a:lnSpc>
              <a:spcBef>
                <a:spcPts val="840"/>
              </a:spcBef>
              <a:buSzPct val="93000"/>
              <a:buAutoNum type="arabicPeriod"/>
              <a:tabLst>
                <a:tab pos="173990" algn="l"/>
              </a:tabLst>
            </a:pP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用户参与活动活跃度提升</a:t>
            </a:r>
            <a:r>
              <a:rPr sz="2800" b="1" spc="-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200%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成本下降指标：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173990" indent="-161290">
              <a:lnSpc>
                <a:spcPct val="100000"/>
              </a:lnSpc>
              <a:spcBef>
                <a:spcPts val="840"/>
              </a:spcBef>
              <a:buSzPct val="93000"/>
              <a:buAutoNum type="arabicPeriod"/>
              <a:tabLst>
                <a:tab pos="173990" algn="l"/>
              </a:tabLst>
            </a:pP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活动策划及实施成本下降</a:t>
            </a:r>
            <a:r>
              <a:rPr sz="2800" b="1" spc="-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80%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173990" indent="-161290">
              <a:lnSpc>
                <a:spcPct val="100000"/>
              </a:lnSpc>
              <a:spcBef>
                <a:spcPts val="840"/>
              </a:spcBef>
              <a:buSzPct val="93000"/>
              <a:buAutoNum type="arabicPeriod"/>
              <a:tabLst>
                <a:tab pos="173990" algn="l"/>
              </a:tabLst>
            </a:pP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用户对活动满意度提升</a:t>
            </a:r>
            <a:r>
              <a:rPr sz="2800" b="1" spc="-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75%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4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整体效果指标：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173990" indent="-161290">
              <a:lnSpc>
                <a:spcPct val="100000"/>
              </a:lnSpc>
              <a:spcBef>
                <a:spcPts val="840"/>
              </a:spcBef>
              <a:buSzPct val="93000"/>
              <a:buAutoNum type="arabicPeriod"/>
              <a:tabLst>
                <a:tab pos="173990" algn="l"/>
              </a:tabLst>
            </a:pP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参与活动人数</a:t>
            </a:r>
            <a:r>
              <a:rPr sz="2800" b="1" spc="-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40000+</a:t>
            </a: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人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173990" indent="-161925">
              <a:lnSpc>
                <a:spcPct val="100000"/>
              </a:lnSpc>
              <a:spcBef>
                <a:spcPts val="840"/>
              </a:spcBef>
              <a:buSzPct val="93000"/>
              <a:buAutoNum type="arabicPeriod"/>
              <a:tabLst>
                <a:tab pos="174625" algn="l"/>
              </a:tabLst>
            </a:pPr>
            <a:r>
              <a:rPr sz="2800" b="1" spc="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参</a:t>
            </a: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与</a:t>
            </a:r>
            <a:r>
              <a:rPr sz="2800" b="1" spc="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用</a:t>
            </a: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户</a:t>
            </a:r>
            <a:r>
              <a:rPr sz="2800" b="1" spc="-10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覆</a:t>
            </a:r>
            <a:r>
              <a:rPr sz="2800" b="1" spc="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盖</a:t>
            </a:r>
            <a:r>
              <a:rPr sz="2800" b="1" spc="-1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北</a:t>
            </a:r>
            <a:r>
              <a:rPr sz="2800" b="1" spc="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京</a:t>
            </a: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800" b="1" spc="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上</a:t>
            </a:r>
            <a:r>
              <a:rPr sz="2800" b="1" spc="-1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海</a:t>
            </a:r>
            <a:r>
              <a:rPr sz="2800" b="1" spc="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广</a:t>
            </a:r>
            <a:r>
              <a:rPr sz="2800" b="1" spc="-10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东省</a:t>
            </a:r>
            <a:r>
              <a:rPr sz="2800" b="1" spc="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重</a:t>
            </a:r>
            <a:r>
              <a:rPr sz="2800" b="1" spc="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庆</a:t>
            </a:r>
            <a:r>
              <a:rPr sz="2800" b="1" spc="-1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800" b="1" spc="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湖</a:t>
            </a: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北</a:t>
            </a:r>
            <a:r>
              <a:rPr sz="2800" b="1" spc="-10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省、</a:t>
            </a:r>
            <a:r>
              <a:rPr sz="2800" b="1" spc="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四</a:t>
            </a: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川</a:t>
            </a:r>
            <a:r>
              <a:rPr sz="2800" b="1" spc="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省、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江苏省、甘肃省、河北</a:t>
            </a:r>
            <a:r>
              <a:rPr sz="2800" b="1" spc="-1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省</a:t>
            </a: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等</a:t>
            </a:r>
            <a:r>
              <a:rPr sz="2800" b="1" spc="-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20</a:t>
            </a:r>
            <a:r>
              <a:rPr sz="2800" b="1" spc="-1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个</a:t>
            </a: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省及</a:t>
            </a:r>
            <a:r>
              <a:rPr sz="2800" b="1" spc="-1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直</a:t>
            </a: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辖市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74062" y="2679192"/>
            <a:ext cx="8250936" cy="464210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8" name="object 8"/>
          <p:cNvSpPr/>
          <p:nvPr/>
        </p:nvSpPr>
        <p:spPr>
          <a:xfrm>
            <a:off x="2154934" y="5937502"/>
            <a:ext cx="8250934" cy="5099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9" name="object 9"/>
          <p:cNvSpPr/>
          <p:nvPr/>
        </p:nvSpPr>
        <p:spPr>
          <a:xfrm>
            <a:off x="4998720" y="8513064"/>
            <a:ext cx="6882382" cy="4395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712976" y="2602992"/>
            <a:ext cx="7543800" cy="473964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8311894" y="8055864"/>
            <a:ext cx="2944368" cy="3819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5" name="object 5"/>
          <p:cNvSpPr/>
          <p:nvPr/>
        </p:nvSpPr>
        <p:spPr>
          <a:xfrm>
            <a:off x="1712976" y="6620252"/>
            <a:ext cx="3304032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89276" y="398780"/>
            <a:ext cx="4927600" cy="76390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sz="4800" dirty="0">
                <a:solidFill>
                  <a:srgbClr val="1858A9"/>
                </a:solidFill>
                <a:latin typeface="微软雅黑" panose="020B0503020204020204" charset="-122"/>
                <a:cs typeface="微软雅黑" panose="020B0503020204020204" charset="-122"/>
              </a:rPr>
              <a:t>某</a:t>
            </a:r>
            <a:r>
              <a:rPr sz="4800" dirty="0">
                <a:solidFill>
                  <a:srgbClr val="1858A9"/>
                </a:solidFill>
                <a:latin typeface="微软雅黑" panose="020B0503020204020204" charset="-122"/>
                <a:cs typeface="微软雅黑" panose="020B0503020204020204" charset="-122"/>
              </a:rPr>
              <a:t>集团年度会议</a:t>
            </a:r>
            <a:endParaRPr sz="4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688566" y="3800854"/>
            <a:ext cx="10295890" cy="0"/>
          </a:xfrm>
          <a:custGeom>
            <a:avLst/>
            <a:gdLst/>
            <a:ahLst/>
            <a:cxnLst/>
            <a:rect l="l" t="t" r="r" b="b"/>
            <a:pathLst>
              <a:path w="5147945">
                <a:moveTo>
                  <a:pt x="0" y="0"/>
                </a:moveTo>
                <a:lnTo>
                  <a:pt x="5147945" y="0"/>
                </a:lnTo>
              </a:path>
            </a:pathLst>
          </a:custGeom>
          <a:ln w="12192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9" name="object 9"/>
          <p:cNvSpPr txBox="1"/>
          <p:nvPr/>
        </p:nvSpPr>
        <p:spPr>
          <a:xfrm>
            <a:off x="13998446" y="2956812"/>
            <a:ext cx="8204200" cy="739013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业务价值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60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效率提升指标：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173990" indent="-161290">
              <a:lnSpc>
                <a:spcPct val="100000"/>
              </a:lnSpc>
              <a:spcBef>
                <a:spcPts val="840"/>
              </a:spcBef>
              <a:buSzPct val="93000"/>
              <a:buAutoNum type="arabicPeriod"/>
              <a:tabLst>
                <a:tab pos="173990" algn="l"/>
              </a:tabLst>
            </a:pP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员工参与度较往年提升约</a:t>
            </a:r>
            <a:r>
              <a:rPr sz="2800" b="1" spc="-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60%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173990" indent="-161290">
              <a:lnSpc>
                <a:spcPct val="100000"/>
              </a:lnSpc>
              <a:spcBef>
                <a:spcPts val="840"/>
              </a:spcBef>
              <a:buSzPct val="93000"/>
              <a:buAutoNum type="arabicPeriod"/>
              <a:tabLst>
                <a:tab pos="173990" algn="l"/>
              </a:tabLst>
            </a:pP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会议策划及实施效率提升</a:t>
            </a:r>
            <a:r>
              <a:rPr sz="2800" b="1" spc="-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100%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5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成本下降指标：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173990" indent="-161290">
              <a:lnSpc>
                <a:spcPct val="100000"/>
              </a:lnSpc>
              <a:spcBef>
                <a:spcPts val="840"/>
              </a:spcBef>
              <a:buSzPct val="93000"/>
              <a:buAutoNum type="arabicPeriod"/>
              <a:tabLst>
                <a:tab pos="173990" algn="l"/>
              </a:tabLst>
            </a:pP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会议支出费用较往年下降</a:t>
            </a:r>
            <a:r>
              <a:rPr sz="2800" b="1" spc="-10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约</a:t>
            </a: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90%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173990" indent="-161290">
              <a:lnSpc>
                <a:spcPct val="100000"/>
              </a:lnSpc>
              <a:spcBef>
                <a:spcPts val="840"/>
              </a:spcBef>
              <a:buSzPct val="93000"/>
              <a:buAutoNum type="arabicPeriod"/>
              <a:tabLst>
                <a:tab pos="173990" algn="l"/>
              </a:tabLst>
            </a:pP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员工满意度提升</a:t>
            </a:r>
            <a:r>
              <a:rPr sz="2800" b="1" spc="-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70%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7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整体效果指标：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173990" indent="-161290">
              <a:lnSpc>
                <a:spcPct val="100000"/>
              </a:lnSpc>
              <a:spcBef>
                <a:spcPts val="840"/>
              </a:spcBef>
              <a:buSzPct val="93000"/>
              <a:buAutoNum type="arabicPeriod"/>
              <a:tabLst>
                <a:tab pos="173990" algn="l"/>
              </a:tabLst>
            </a:pP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累计</a:t>
            </a:r>
            <a:r>
              <a:rPr sz="2800" b="1" spc="-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3000+</a:t>
            </a: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名员工参加线</a:t>
            </a:r>
            <a:r>
              <a:rPr sz="2800" b="1" spc="-1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上</a:t>
            </a: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表彰会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173990" indent="-161290">
              <a:lnSpc>
                <a:spcPct val="100000"/>
              </a:lnSpc>
              <a:spcBef>
                <a:spcPts val="840"/>
              </a:spcBef>
              <a:buSzPct val="93000"/>
              <a:buAutoNum type="arabicPeriod"/>
              <a:tabLst>
                <a:tab pos="173990" algn="l"/>
              </a:tabLst>
            </a:pP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表彰会观看区域覆盖重庆</a:t>
            </a:r>
            <a:r>
              <a:rPr sz="2800" b="1" spc="-1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武汉</a:t>
            </a:r>
            <a:r>
              <a:rPr sz="2800" b="1" spc="-1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长沙</a:t>
            </a:r>
            <a:r>
              <a:rPr sz="2800" b="1" spc="-1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等</a:t>
            </a: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五地</a:t>
            </a:r>
            <a:r>
              <a:rPr sz="2800" b="1" spc="-15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职</a:t>
            </a:r>
            <a:r>
              <a:rPr sz="2800" b="1" dirty="0">
                <a:solidFill>
                  <a:srgbClr val="1758A9"/>
                </a:solidFill>
                <a:latin typeface="微软雅黑" panose="020B0503020204020204" charset="-122"/>
                <a:cs typeface="微软雅黑" panose="020B0503020204020204" charset="-122"/>
              </a:rPr>
              <a:t>场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17008" y="6632446"/>
            <a:ext cx="3282694" cy="67269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6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GVkNDlmNTYzYjRjZjgzMzg3YmYwMWJiMDAxMzQ2NDA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2458</Words>
  <Application>WPS 演示</Application>
  <PresentationFormat>On-screen Show</PresentationFormat>
  <Paragraphs>400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宋体</vt:lpstr>
      <vt:lpstr>Wingdings</vt:lpstr>
      <vt:lpstr>等线</vt:lpstr>
      <vt:lpstr>OPPOSans-R</vt:lpstr>
      <vt:lpstr>Anton-Regular</vt:lpstr>
      <vt:lpstr>微软雅黑</vt:lpstr>
      <vt:lpstr>Arial</vt:lpstr>
      <vt:lpstr>Times New Roman</vt:lpstr>
      <vt:lpstr>OPPOSans-B</vt:lpstr>
      <vt:lpstr>Calibri</vt:lpstr>
      <vt:lpstr>等线 Light</vt:lpstr>
      <vt:lpstr>Arial Unicode MS</vt:lpstr>
      <vt:lpstr>Office Theme</vt:lpstr>
      <vt:lpstr>PowerPoint 演示文稿</vt:lpstr>
      <vt:lpstr>01</vt:lpstr>
      <vt:lpstr>一站式企业直播服务解决方案</vt:lpstr>
      <vt:lpstr>九鑫智播产品特点</vt:lpstr>
      <vt:lpstr>九鑫智播产品架构</vt:lpstr>
      <vt:lpstr>全平台产品形态，覆盖企业全渠道、全系统、全终端业务</vt:lpstr>
      <vt:lpstr>某生鲜电商连锁超市直播案例</vt:lpstr>
      <vt:lpstr>某科技大赛&amp;企业内部培训课堂</vt:lpstr>
      <vt:lpstr>某集团年度会议</vt:lpstr>
      <vt:lpstr>直播带货</vt:lpstr>
      <vt:lpstr>企业在数字化运营中看重的四个能力</vt:lpstr>
      <vt:lpstr>PowerPoint 演示文稿</vt:lpstr>
    </vt:vector>
  </TitlesOfParts>
  <Company>稿定设计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稿定设计 ppt</dc:title>
  <dc:creator>稿定设计</dc:creator>
  <dc:subject>www.gaoding.com</dc:subject>
  <cp:lastModifiedBy>念念</cp:lastModifiedBy>
  <cp:revision>6</cp:revision>
  <dcterms:created xsi:type="dcterms:W3CDTF">2022-02-06T04:56:00Z</dcterms:created>
  <dcterms:modified xsi:type="dcterms:W3CDTF">2022-05-20T14:31:28Z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E1428531297744458937D734B20B5FDE</vt:lpwstr>
  </property>
  <property fmtid="{D5CDD505-2E9C-101B-9397-08002B2CF9AE}" pid="3" name="KSOProductBuildVer">
    <vt:lpwstr>2052-11.1.0.11636</vt:lpwstr>
  </property>
</Properties>
</file>