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3"/>
    <p:sldId id="290" r:id="rId4"/>
    <p:sldId id="291" r:id="rId6"/>
    <p:sldId id="292" r:id="rId7"/>
    <p:sldId id="293" r:id="rId8"/>
    <p:sldId id="294" r:id="rId9"/>
    <p:sldId id="295" r:id="rId10"/>
    <p:sldId id="296" r:id="rId11"/>
    <p:sldId id="274" r:id="rId12"/>
  </p:sldIdLst>
  <p:sldSz cx="24384000" cy="13716000" type="screen16x9"/>
  <p:notesSz cx="5143500" cy="9144000"/>
  <p:embeddedFontLst>
    <p:embeddedFont>
      <p:font typeface="OPPOSans-B" panose="00020600040101010101" charset="-122"/>
      <p:regular r:id="rId16"/>
    </p:embeddedFont>
    <p:embeddedFont>
      <p:font typeface="Anton-Regular" panose="00000500000000000000"/>
      <p:regular r:id="rId17"/>
    </p:embeddedFont>
    <p:embeddedFont>
      <p:font typeface="OPPOSans-R" panose="00020600040101010101" charset="-122"/>
      <p:regular r:id="rId18"/>
    </p:embeddedFont>
    <p:embeddedFont>
      <p:font typeface="微软雅黑" panose="020B0503020204020204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等线" panose="02010600030101010101" charset="-122"/>
      <p:regular r:id="rId24"/>
    </p:embeddedFont>
  </p:embeddedFontLst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2B51C-62A9-4BAD-BB00-FD41577BF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Time: 2020.</a:t>
            </a:r>
            <a:r>
              <a:rPr lang="en-US" alt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5</a:t>
            </a: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  <a:sym typeface="+mn-e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827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lt"/>
              </a:rPr>
              <a:t>跨境运营分析</a:t>
            </a:r>
            <a:endParaRPr lang="zh-CN" sz="90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4737" y="10024362"/>
            <a:ext cx="6045225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核心功能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0370" y="4478052"/>
            <a:ext cx="3721050" cy="6486600"/>
            <a:chOff x="608051" y="2008211"/>
            <a:chExt cx="1860525" cy="2841578"/>
          </a:xfrm>
        </p:grpSpPr>
        <p:sp>
          <p:nvSpPr>
            <p:cNvPr id="13" name="圆角矩形 37"/>
            <p:cNvSpPr/>
            <p:nvPr/>
          </p:nvSpPr>
          <p:spPr>
            <a:xfrm>
              <a:off x="608051" y="2008211"/>
              <a:ext cx="1760888" cy="2841578"/>
            </a:xfrm>
            <a:prstGeom prst="roundRect">
              <a:avLst>
                <a:gd name="adj" fmla="val 2500"/>
              </a:avLst>
            </a:prstGeom>
            <a:ln w="9525" cap="rnd">
              <a:solidFill>
                <a:schemeClr val="bg1">
                  <a:lumMod val="6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832820" y="2221288"/>
              <a:ext cx="1107440" cy="255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主数据管理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文本框 16"/>
            <p:cNvSpPr txBox="1"/>
            <p:nvPr/>
          </p:nvSpPr>
          <p:spPr>
            <a:xfrm>
              <a:off x="782256" y="2734755"/>
              <a:ext cx="1686320" cy="165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商品数据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品牌数据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店铺数据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组织数据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财务数据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02770" y="4478050"/>
            <a:ext cx="3616616" cy="6486602"/>
            <a:chOff x="3010643" y="2008211"/>
            <a:chExt cx="1808308" cy="2841578"/>
          </a:xfrm>
        </p:grpSpPr>
        <p:sp>
          <p:nvSpPr>
            <p:cNvPr id="12" name="圆角矩形 38"/>
            <p:cNvSpPr/>
            <p:nvPr/>
          </p:nvSpPr>
          <p:spPr>
            <a:xfrm>
              <a:off x="3010643" y="2008211"/>
              <a:ext cx="1808308" cy="2841578"/>
            </a:xfrm>
            <a:prstGeom prst="roundRect">
              <a:avLst>
                <a:gd name="adj" fmla="val 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1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3205082" y="2221286"/>
              <a:ext cx="904240" cy="255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库存管理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7"/>
            <p:cNvSpPr txBox="1"/>
            <p:nvPr/>
          </p:nvSpPr>
          <p:spPr>
            <a:xfrm>
              <a:off x="3160003" y="2731332"/>
              <a:ext cx="1588220" cy="19814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FBA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库存表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FBA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货件管理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销量分析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库存成本预估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390736" y="4478052"/>
            <a:ext cx="3617764" cy="6486605"/>
            <a:chOff x="5528761" y="2008211"/>
            <a:chExt cx="1808882" cy="2871804"/>
          </a:xfrm>
        </p:grpSpPr>
        <p:sp>
          <p:nvSpPr>
            <p:cNvPr id="11" name="圆角矩形 50"/>
            <p:cNvSpPr/>
            <p:nvPr/>
          </p:nvSpPr>
          <p:spPr>
            <a:xfrm>
              <a:off x="5528761" y="2008211"/>
              <a:ext cx="1808882" cy="2871804"/>
            </a:xfrm>
            <a:prstGeom prst="roundRect">
              <a:avLst>
                <a:gd name="adj" fmla="val 2500"/>
              </a:avLst>
            </a:prstGeom>
            <a:ln w="9525" cap="rnd">
              <a:solidFill>
                <a:schemeClr val="bg1">
                  <a:lumMod val="6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5804507" y="2251509"/>
              <a:ext cx="904240" cy="258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销售管理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文本框 18"/>
            <p:cNvSpPr txBox="1"/>
            <p:nvPr/>
          </p:nvSpPr>
          <p:spPr>
            <a:xfrm>
              <a:off x="5771073" y="2731332"/>
              <a:ext cx="1566426" cy="2002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毛利汇总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销售预报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销售预算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新品计划跟进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退货分析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异常监控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879850" y="4478052"/>
            <a:ext cx="3616616" cy="6486600"/>
            <a:chOff x="8059963" y="2008211"/>
            <a:chExt cx="1808308" cy="2871807"/>
          </a:xfrm>
        </p:grpSpPr>
        <p:sp>
          <p:nvSpPr>
            <p:cNvPr id="26" name="圆角矩形 38"/>
            <p:cNvSpPr/>
            <p:nvPr/>
          </p:nvSpPr>
          <p:spPr>
            <a:xfrm>
              <a:off x="8059963" y="2008211"/>
              <a:ext cx="1808308" cy="2871807"/>
            </a:xfrm>
            <a:prstGeom prst="roundRect">
              <a:avLst>
                <a:gd name="adj" fmla="val 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1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文本框 29"/>
            <p:cNvSpPr txBox="1"/>
            <p:nvPr/>
          </p:nvSpPr>
          <p:spPr>
            <a:xfrm>
              <a:off x="8250680" y="2251511"/>
              <a:ext cx="1310640" cy="258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广告费用管理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文本框 30"/>
            <p:cNvSpPr txBox="1"/>
            <p:nvPr/>
          </p:nvSpPr>
          <p:spPr>
            <a:xfrm>
              <a:off x="8250680" y="2761557"/>
              <a:ext cx="1609444" cy="134859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CPC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广告汇总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测评明细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信用卡广告费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其他广告费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367814" y="4478052"/>
            <a:ext cx="3721050" cy="6486600"/>
            <a:chOff x="10050841" y="2008211"/>
            <a:chExt cx="1860525" cy="2841578"/>
          </a:xfrm>
        </p:grpSpPr>
        <p:sp>
          <p:nvSpPr>
            <p:cNvPr id="30" name="圆角矩形 37"/>
            <p:cNvSpPr/>
            <p:nvPr/>
          </p:nvSpPr>
          <p:spPr>
            <a:xfrm>
              <a:off x="10050841" y="2008211"/>
              <a:ext cx="1760888" cy="2841578"/>
            </a:xfrm>
            <a:prstGeom prst="roundRect">
              <a:avLst>
                <a:gd name="adj" fmla="val 2500"/>
              </a:avLst>
            </a:prstGeom>
            <a:ln w="9525" cap="rnd">
              <a:solidFill>
                <a:schemeClr val="bg1">
                  <a:lumMod val="6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82880" tIns="91440" rIns="182880" bIns="9144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文本框 12"/>
            <p:cNvSpPr txBox="1"/>
            <p:nvPr/>
          </p:nvSpPr>
          <p:spPr>
            <a:xfrm>
              <a:off x="10275610" y="2221288"/>
              <a:ext cx="1310640" cy="255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集成智能助手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文本框 16"/>
            <p:cNvSpPr txBox="1"/>
            <p:nvPr/>
          </p:nvSpPr>
          <p:spPr>
            <a:xfrm>
              <a:off x="10225046" y="2734755"/>
              <a:ext cx="1686320" cy="165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智能客服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多平台自动化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数据获取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店铺状况监控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财务核算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322324" y="2751348"/>
            <a:ext cx="7418192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9137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五大核心模块  精细化运营场景</a:t>
            </a:r>
            <a:endParaRPr lang="en-US" altLang="zh-CN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基础数据管理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58" y="1646158"/>
            <a:ext cx="22187884" cy="1042368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库存管理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58" y="1646158"/>
            <a:ext cx="22187884" cy="1042368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销售管理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58" y="1646158"/>
            <a:ext cx="22187882" cy="1042368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广告费管理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58" y="1646158"/>
            <a:ext cx="22187882" cy="1042368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集成智能助手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58" y="1646158"/>
            <a:ext cx="22187882" cy="1042368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101354" y="470646"/>
            <a:ext cx="19319676" cy="726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跨境运营分析的价值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>
          <a:xfrm>
            <a:off x="11873948" y="13556974"/>
            <a:ext cx="636104" cy="14964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80D4B5-6EFC-49B1-A9E7-DD10305D8AA2}" type="slidenum">
              <a:rPr lang="zh-CN" altLang="en-US" sz="1600" smtClean="0"/>
            </a:fld>
            <a:endParaRPr lang="zh-CN" altLang="en-US" sz="1600"/>
          </a:p>
        </p:txBody>
      </p:sp>
      <p:grpSp>
        <p:nvGrpSpPr>
          <p:cNvPr id="30" name="íśľíḋè"/>
          <p:cNvGrpSpPr/>
          <p:nvPr/>
        </p:nvGrpSpPr>
        <p:grpSpPr>
          <a:xfrm>
            <a:off x="13857854" y="2253322"/>
            <a:ext cx="7983628" cy="975780"/>
            <a:chOff x="2220067" y="2620158"/>
            <a:chExt cx="2902899" cy="303221"/>
          </a:xfrm>
        </p:grpSpPr>
        <p:sp>
          <p:nvSpPr>
            <p:cNvPr id="31" name="íşļíḍè"/>
            <p:cNvSpPr/>
            <p:nvPr/>
          </p:nvSpPr>
          <p:spPr>
            <a:xfrm>
              <a:off x="2220067" y="2620158"/>
              <a:ext cx="967633" cy="303221"/>
            </a:xfrm>
            <a:custGeom>
              <a:avLst/>
              <a:gdLst>
                <a:gd name="connsiteX0" fmla="*/ 878450 w 967633"/>
                <a:gd name="connsiteY0" fmla="*/ 303221 h 303221"/>
                <a:gd name="connsiteX1" fmla="*/ 0 w 967633"/>
                <a:gd name="connsiteY1" fmla="*/ 303221 h 303221"/>
                <a:gd name="connsiteX2" fmla="*/ 89183 w 967633"/>
                <a:gd name="connsiteY2" fmla="*/ 0 h 303221"/>
                <a:gd name="connsiteX3" fmla="*/ 967633 w 967633"/>
                <a:gd name="connsiteY3" fmla="*/ 0 h 3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633" h="303221">
                  <a:moveTo>
                    <a:pt x="878450" y="303221"/>
                  </a:moveTo>
                  <a:lnTo>
                    <a:pt x="0" y="303221"/>
                  </a:lnTo>
                  <a:lnTo>
                    <a:pt x="89183" y="0"/>
                  </a:lnTo>
                  <a:lnTo>
                    <a:pt x="967633" y="0"/>
                  </a:lnTo>
                  <a:close/>
                </a:path>
              </a:pathLst>
            </a:custGeom>
            <a:solidFill>
              <a:schemeClr val="accent1"/>
            </a:solidFill>
            <a:ln w="4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3600"/>
            </a:p>
          </p:txBody>
        </p:sp>
        <p:sp>
          <p:nvSpPr>
            <p:cNvPr id="32" name="í$1ïḓê"/>
            <p:cNvSpPr/>
            <p:nvPr/>
          </p:nvSpPr>
          <p:spPr>
            <a:xfrm>
              <a:off x="4155333" y="2620158"/>
              <a:ext cx="967633" cy="303221"/>
            </a:xfrm>
            <a:custGeom>
              <a:avLst/>
              <a:gdLst>
                <a:gd name="connsiteX0" fmla="*/ 878450 w 967633"/>
                <a:gd name="connsiteY0" fmla="*/ 303221 h 303221"/>
                <a:gd name="connsiteX1" fmla="*/ 0 w 967633"/>
                <a:gd name="connsiteY1" fmla="*/ 303221 h 303221"/>
                <a:gd name="connsiteX2" fmla="*/ 89183 w 967633"/>
                <a:gd name="connsiteY2" fmla="*/ 0 h 303221"/>
                <a:gd name="connsiteX3" fmla="*/ 967633 w 967633"/>
                <a:gd name="connsiteY3" fmla="*/ 0 h 3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633" h="303221">
                  <a:moveTo>
                    <a:pt x="878450" y="303221"/>
                  </a:moveTo>
                  <a:lnTo>
                    <a:pt x="0" y="303221"/>
                  </a:lnTo>
                  <a:lnTo>
                    <a:pt x="89183" y="0"/>
                  </a:lnTo>
                  <a:lnTo>
                    <a:pt x="967633" y="0"/>
                  </a:lnTo>
                  <a:close/>
                </a:path>
              </a:pathLst>
            </a:custGeom>
            <a:solidFill>
              <a:schemeClr val="accent1"/>
            </a:solidFill>
            <a:ln w="4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3600"/>
            </a:p>
          </p:txBody>
        </p:sp>
        <p:sp>
          <p:nvSpPr>
            <p:cNvPr id="33" name="ïśľíďe"/>
            <p:cNvSpPr/>
            <p:nvPr/>
          </p:nvSpPr>
          <p:spPr>
            <a:xfrm>
              <a:off x="3187700" y="2620158"/>
              <a:ext cx="967633" cy="303221"/>
            </a:xfrm>
            <a:custGeom>
              <a:avLst/>
              <a:gdLst>
                <a:gd name="connsiteX0" fmla="*/ 878450 w 967633"/>
                <a:gd name="connsiteY0" fmla="*/ 303221 h 303221"/>
                <a:gd name="connsiteX1" fmla="*/ 0 w 967633"/>
                <a:gd name="connsiteY1" fmla="*/ 303221 h 303221"/>
                <a:gd name="connsiteX2" fmla="*/ 89183 w 967633"/>
                <a:gd name="connsiteY2" fmla="*/ 0 h 303221"/>
                <a:gd name="connsiteX3" fmla="*/ 967633 w 967633"/>
                <a:gd name="connsiteY3" fmla="*/ 0 h 3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633" h="303221">
                  <a:moveTo>
                    <a:pt x="878450" y="303221"/>
                  </a:moveTo>
                  <a:lnTo>
                    <a:pt x="0" y="303221"/>
                  </a:lnTo>
                  <a:lnTo>
                    <a:pt x="89183" y="0"/>
                  </a:lnTo>
                  <a:lnTo>
                    <a:pt x="967633" y="0"/>
                  </a:lnTo>
                  <a:close/>
                </a:path>
              </a:pathLst>
            </a:custGeom>
            <a:solidFill>
              <a:schemeClr val="accent1"/>
            </a:solidFill>
            <a:ln w="4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3600"/>
            </a:p>
          </p:txBody>
        </p:sp>
        <p:sp>
          <p:nvSpPr>
            <p:cNvPr id="34" name="îṩḻíḍé"/>
            <p:cNvSpPr txBox="1"/>
            <p:nvPr/>
          </p:nvSpPr>
          <p:spPr>
            <a:xfrm>
              <a:off x="2464423" y="2648657"/>
              <a:ext cx="398978" cy="200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流程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Sḻïḋè"/>
            <p:cNvSpPr txBox="1"/>
            <p:nvPr/>
          </p:nvSpPr>
          <p:spPr>
            <a:xfrm>
              <a:off x="3407559" y="2648657"/>
              <a:ext cx="398978" cy="200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人才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iṡlîḍe"/>
            <p:cNvSpPr txBox="1"/>
            <p:nvPr/>
          </p:nvSpPr>
          <p:spPr>
            <a:xfrm>
              <a:off x="4404139" y="2648657"/>
              <a:ext cx="398978" cy="200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管理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38962" y="3701192"/>
            <a:ext cx="6634076" cy="3861552"/>
            <a:chOff x="902289" y="2070642"/>
            <a:chExt cx="3736386" cy="1930776"/>
          </a:xfrm>
        </p:grpSpPr>
        <p:grpSp>
          <p:nvGrpSpPr>
            <p:cNvPr id="41" name="î$ḻidê"/>
            <p:cNvGrpSpPr/>
            <p:nvPr/>
          </p:nvGrpSpPr>
          <p:grpSpPr>
            <a:xfrm>
              <a:off x="902289" y="2070642"/>
              <a:ext cx="3736386" cy="1930776"/>
              <a:chOff x="1295337" y="2234824"/>
              <a:chExt cx="3539553" cy="1930776"/>
            </a:xfrm>
          </p:grpSpPr>
          <p:sp>
            <p:nvSpPr>
              <p:cNvPr id="43" name="ïŝ1idè"/>
              <p:cNvSpPr/>
              <p:nvPr/>
            </p:nvSpPr>
            <p:spPr>
              <a:xfrm>
                <a:off x="1295337" y="2234824"/>
                <a:ext cx="3539553" cy="1930776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44" name="íṣļide"/>
              <p:cNvSpPr/>
              <p:nvPr/>
            </p:nvSpPr>
            <p:spPr>
              <a:xfrm>
                <a:off x="1295337" y="2243130"/>
                <a:ext cx="1590898" cy="438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45" name="iṣḷîďè"/>
              <p:cNvSpPr txBox="1"/>
              <p:nvPr/>
            </p:nvSpPr>
            <p:spPr>
              <a:xfrm>
                <a:off x="1338121" y="2266185"/>
                <a:ext cx="1474978" cy="29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</a:rPr>
                  <a:t>多数据源</a:t>
                </a:r>
                <a:endParaRPr lang="zh-CN" alt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902289" y="2490875"/>
              <a:ext cx="3667125" cy="1338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/>
                <a:t>数据来源可以是各个平台</a:t>
              </a:r>
              <a:r>
                <a:rPr lang="en-US" altLang="zh-CN" sz="2800" dirty="0"/>
                <a:t>API</a:t>
              </a:r>
              <a:r>
                <a:rPr lang="zh-CN" altLang="en-US" sz="2800" dirty="0"/>
                <a:t>接口、</a:t>
              </a:r>
              <a:r>
                <a:rPr lang="en-US" altLang="zh-CN" sz="2800" dirty="0"/>
                <a:t>ERP</a:t>
              </a:r>
              <a:r>
                <a:rPr lang="zh-CN" altLang="en-US" sz="2800" dirty="0"/>
                <a:t>等第三方系统，也可以是页面数据、邮件或即时聊天窗口，多数据源接入</a:t>
              </a:r>
              <a:r>
                <a:rPr lang="zh-CN" altLang="en-US" sz="2800" b="1" dirty="0"/>
                <a:t>消除平台之间的差异</a:t>
              </a:r>
              <a:r>
                <a:rPr lang="zh-CN" altLang="en-US" sz="2800" dirty="0"/>
                <a:t>，数据一览无遗。</a:t>
              </a:r>
              <a:endParaRPr lang="zh-CN" altLang="en-US" sz="28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796654" y="3701192"/>
            <a:ext cx="6634076" cy="3861552"/>
            <a:chOff x="902289" y="2070642"/>
            <a:chExt cx="3736386" cy="1930776"/>
          </a:xfrm>
        </p:grpSpPr>
        <p:grpSp>
          <p:nvGrpSpPr>
            <p:cNvPr id="48" name="î$ḻidê"/>
            <p:cNvGrpSpPr/>
            <p:nvPr/>
          </p:nvGrpSpPr>
          <p:grpSpPr>
            <a:xfrm>
              <a:off x="902289" y="2070642"/>
              <a:ext cx="3736386" cy="1930776"/>
              <a:chOff x="1295337" y="2234824"/>
              <a:chExt cx="3539553" cy="1930776"/>
            </a:xfrm>
          </p:grpSpPr>
          <p:sp>
            <p:nvSpPr>
              <p:cNvPr id="50" name="ïŝ1idè"/>
              <p:cNvSpPr/>
              <p:nvPr/>
            </p:nvSpPr>
            <p:spPr>
              <a:xfrm>
                <a:off x="1295337" y="2234824"/>
                <a:ext cx="3539553" cy="1930776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51" name="íṣļide"/>
              <p:cNvSpPr/>
              <p:nvPr/>
            </p:nvSpPr>
            <p:spPr>
              <a:xfrm>
                <a:off x="1295337" y="2243130"/>
                <a:ext cx="1590898" cy="438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52" name="iṣḷîďè"/>
              <p:cNvSpPr txBox="1"/>
              <p:nvPr/>
            </p:nvSpPr>
            <p:spPr>
              <a:xfrm>
                <a:off x="1338121" y="2266185"/>
                <a:ext cx="1474978" cy="29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</a:rPr>
                  <a:t>聚合分析</a:t>
                </a:r>
                <a:endParaRPr lang="zh-CN" alt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971550" y="2468083"/>
              <a:ext cx="3667125" cy="1015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内置成熟的业务数据分析模型，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深度聚合分析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，也可根据自身业务需要进行自定义功能、页面数据字段。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95852" y="7873376"/>
            <a:ext cx="6634076" cy="3861552"/>
            <a:chOff x="902289" y="2070642"/>
            <a:chExt cx="3736386" cy="1930776"/>
          </a:xfrm>
        </p:grpSpPr>
        <p:grpSp>
          <p:nvGrpSpPr>
            <p:cNvPr id="55" name="î$ḻidê"/>
            <p:cNvGrpSpPr/>
            <p:nvPr/>
          </p:nvGrpSpPr>
          <p:grpSpPr>
            <a:xfrm>
              <a:off x="902289" y="2070642"/>
              <a:ext cx="3736386" cy="1930776"/>
              <a:chOff x="1295337" y="2234824"/>
              <a:chExt cx="3539553" cy="1930776"/>
            </a:xfrm>
          </p:grpSpPr>
          <p:sp>
            <p:nvSpPr>
              <p:cNvPr id="57" name="ïŝ1idè"/>
              <p:cNvSpPr/>
              <p:nvPr/>
            </p:nvSpPr>
            <p:spPr>
              <a:xfrm>
                <a:off x="1295337" y="2234824"/>
                <a:ext cx="3539553" cy="1930776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íṣļide"/>
              <p:cNvSpPr/>
              <p:nvPr/>
            </p:nvSpPr>
            <p:spPr>
              <a:xfrm>
                <a:off x="1295337" y="2243130"/>
                <a:ext cx="1590898" cy="438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59" name="iṣḷîďè"/>
              <p:cNvSpPr txBox="1"/>
              <p:nvPr/>
            </p:nvSpPr>
            <p:spPr>
              <a:xfrm>
                <a:off x="1338121" y="2266185"/>
                <a:ext cx="1474978" cy="29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</a:rPr>
                  <a:t>智能预警</a:t>
                </a:r>
                <a:endParaRPr lang="zh-CN" alt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71550" y="2468083"/>
              <a:ext cx="3667125" cy="1338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灵活设置销量达成率、回评变化率、广告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ROI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等预警指标，支持多指标组合形成预警策略，进行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分级智能策略预警和多渠道即时通知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。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796654" y="7878738"/>
            <a:ext cx="6634076" cy="3861552"/>
            <a:chOff x="902289" y="2070642"/>
            <a:chExt cx="3736386" cy="1930776"/>
          </a:xfrm>
        </p:grpSpPr>
        <p:grpSp>
          <p:nvGrpSpPr>
            <p:cNvPr id="62" name="î$ḻidê"/>
            <p:cNvGrpSpPr/>
            <p:nvPr/>
          </p:nvGrpSpPr>
          <p:grpSpPr>
            <a:xfrm>
              <a:off x="902289" y="2070642"/>
              <a:ext cx="3736386" cy="1930776"/>
              <a:chOff x="1295337" y="2234824"/>
              <a:chExt cx="3539553" cy="1930776"/>
            </a:xfrm>
          </p:grpSpPr>
          <p:sp>
            <p:nvSpPr>
              <p:cNvPr id="64" name="ïŝ1idè"/>
              <p:cNvSpPr/>
              <p:nvPr/>
            </p:nvSpPr>
            <p:spPr>
              <a:xfrm>
                <a:off x="1295337" y="2234824"/>
                <a:ext cx="3539553" cy="1930776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65" name="íṣļide"/>
              <p:cNvSpPr/>
              <p:nvPr/>
            </p:nvSpPr>
            <p:spPr>
              <a:xfrm>
                <a:off x="1295337" y="2243130"/>
                <a:ext cx="1590898" cy="438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66" name="iṣḷîďè"/>
              <p:cNvSpPr txBox="1"/>
              <p:nvPr/>
            </p:nvSpPr>
            <p:spPr>
              <a:xfrm>
                <a:off x="1338121" y="2266185"/>
                <a:ext cx="1474978" cy="29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</a:rPr>
                  <a:t>精细运营</a:t>
                </a:r>
                <a:endParaRPr lang="zh-CN" alt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971550" y="2468083"/>
              <a:ext cx="3667125" cy="1338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对数据进行搜集、整理、汇总和全面有效的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分析处理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，提升店铺运营决策的正确性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和及时性，通过精细运营支撑卖家规模化发展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8" name="íşļíḍè"/>
          <p:cNvSpPr/>
          <p:nvPr/>
        </p:nvSpPr>
        <p:spPr>
          <a:xfrm>
            <a:off x="11172748" y="2253322"/>
            <a:ext cx="2661210" cy="975780"/>
          </a:xfrm>
          <a:custGeom>
            <a:avLst/>
            <a:gdLst>
              <a:gd name="connsiteX0" fmla="*/ 878450 w 967633"/>
              <a:gd name="connsiteY0" fmla="*/ 303221 h 303221"/>
              <a:gd name="connsiteX1" fmla="*/ 0 w 967633"/>
              <a:gd name="connsiteY1" fmla="*/ 303221 h 303221"/>
              <a:gd name="connsiteX2" fmla="*/ 89183 w 967633"/>
              <a:gd name="connsiteY2" fmla="*/ 0 h 303221"/>
              <a:gd name="connsiteX3" fmla="*/ 967633 w 967633"/>
              <a:gd name="connsiteY3" fmla="*/ 0 h 3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633" h="303221">
                <a:moveTo>
                  <a:pt x="878450" y="303221"/>
                </a:moveTo>
                <a:lnTo>
                  <a:pt x="0" y="303221"/>
                </a:lnTo>
                <a:lnTo>
                  <a:pt x="89183" y="0"/>
                </a:lnTo>
                <a:lnTo>
                  <a:pt x="967633" y="0"/>
                </a:lnTo>
                <a:close/>
              </a:path>
            </a:pathLst>
          </a:custGeom>
          <a:solidFill>
            <a:schemeClr val="accent1"/>
          </a:solidFill>
          <a:ln w="44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3600"/>
          </a:p>
        </p:txBody>
      </p:sp>
      <p:sp>
        <p:nvSpPr>
          <p:cNvPr id="69" name="îṩḻíḍé"/>
          <p:cNvSpPr txBox="1"/>
          <p:nvPr/>
        </p:nvSpPr>
        <p:spPr>
          <a:xfrm>
            <a:off x="11819890" y="2339616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数据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#473320;"/>
</p:tagLst>
</file>

<file path=ppt/tags/tag2.xml><?xml version="1.0" encoding="utf-8"?>
<p:tagLst xmlns:p="http://schemas.openxmlformats.org/presentationml/2006/main">
  <p:tag name="ISLIDE.DIAGRAM" val="#473320;"/>
</p:tagLst>
</file>

<file path=ppt/tags/tag3.xml><?xml version="1.0" encoding="utf-8"?>
<p:tagLst xmlns:p="http://schemas.openxmlformats.org/presentationml/2006/main">
  <p:tag name="ISLIDE.DIAGRAM" val="#473320;"/>
</p:tagLst>
</file>

<file path=ppt/tags/tag4.xml><?xml version="1.0" encoding="utf-8"?>
<p:tagLst xmlns:p="http://schemas.openxmlformats.org/presentationml/2006/main">
  <p:tag name="ISLIDE.DIAGRAM" val="#473320;"/>
</p:tagLst>
</file>

<file path=ppt/tags/tag5.xml><?xml version="1.0" encoding="utf-8"?>
<p:tagLst xmlns:p="http://schemas.openxmlformats.org/presentationml/2006/main">
  <p:tag name="ISLIDE.DIAGRAM" val="#473320;"/>
</p:tagLst>
</file>

<file path=ppt/tags/tag6.xml><?xml version="1.0" encoding="utf-8"?>
<p:tagLst xmlns:p="http://schemas.openxmlformats.org/presentationml/2006/main">
  <p:tag name="ISLIDE.DIAGRAM" val="#473320;"/>
</p:tagLst>
</file>

<file path=ppt/tags/tag7.xml><?xml version="1.0" encoding="utf-8"?>
<p:tagLst xmlns:p="http://schemas.openxmlformats.org/presentationml/2006/main">
  <p:tag name="ISLIDE.DIAGRAM" val="#473320;"/>
</p:tagLst>
</file>

<file path=ppt/tags/tag8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演示</Application>
  <PresentationFormat>On-screen Show</PresentationFormat>
  <Paragraphs>100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OPPOSans-B</vt:lpstr>
      <vt:lpstr>Anton-Regular</vt:lpstr>
      <vt:lpstr>OPPOSans-R</vt:lpstr>
      <vt:lpstr>微软雅黑</vt:lpstr>
      <vt:lpstr>Calibri</vt:lpstr>
      <vt:lpstr>等线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5</cp:revision>
  <dcterms:created xsi:type="dcterms:W3CDTF">2022-02-06T04:56:00Z</dcterms:created>
  <dcterms:modified xsi:type="dcterms:W3CDTF">2022-05-20T07:56:15Z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E8C7CCE3D5C94BD7804EF658C340F71D</vt:lpwstr>
  </property>
  <property fmtid="{D5CDD505-2E9C-101B-9397-08002B2CF9AE}" pid="3" name="KSOProductBuildVer">
    <vt:lpwstr>2052-11.1.0.11636</vt:lpwstr>
  </property>
</Properties>
</file>