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35" r:id="rId3"/>
    <p:sldId id="336" r:id="rId4"/>
    <p:sldId id="337" r:id="rId5"/>
    <p:sldId id="519" r:id="rId6"/>
    <p:sldId id="520" r:id="rId7"/>
    <p:sldId id="407" r:id="rId8"/>
    <p:sldId id="384" r:id="rId10"/>
    <p:sldId id="503" r:id="rId11"/>
    <p:sldId id="521" r:id="rId12"/>
    <p:sldId id="386" r:id="rId13"/>
    <p:sldId id="424" r:id="rId14"/>
    <p:sldId id="498" r:id="rId15"/>
    <p:sldId id="505" r:id="rId16"/>
    <p:sldId id="522" r:id="rId17"/>
    <p:sldId id="523" r:id="rId18"/>
    <p:sldId id="524" r:id="rId19"/>
    <p:sldId id="525" r:id="rId20"/>
    <p:sldId id="526" r:id="rId21"/>
    <p:sldId id="527" r:id="rId22"/>
    <p:sldId id="514" r:id="rId23"/>
    <p:sldId id="531" r:id="rId24"/>
    <p:sldId id="529" r:id="rId25"/>
    <p:sldId id="530" r:id="rId26"/>
    <p:sldId id="533" r:id="rId27"/>
    <p:sldId id="535" r:id="rId28"/>
    <p:sldId id="532" r:id="rId29"/>
    <p:sldId id="534" r:id="rId30"/>
    <p:sldId id="540" r:id="rId31"/>
    <p:sldId id="542" r:id="rId32"/>
    <p:sldId id="543" r:id="rId33"/>
    <p:sldId id="544" r:id="rId34"/>
    <p:sldId id="546" r:id="rId35"/>
    <p:sldId id="552" r:id="rId36"/>
    <p:sldId id="549" r:id="rId37"/>
    <p:sldId id="553" r:id="rId38"/>
    <p:sldId id="554" r:id="rId39"/>
    <p:sldId id="550" r:id="rId40"/>
    <p:sldId id="25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0" autoAdjust="0"/>
    <p:restoredTop sz="99334" autoAdjust="0"/>
  </p:normalViewPr>
  <p:slideViewPr>
    <p:cSldViewPr snapToGrid="0">
      <p:cViewPr varScale="1">
        <p:scale>
          <a:sx n="67" d="100"/>
          <a:sy n="67" d="100"/>
        </p:scale>
        <p:origin x="-548" y="-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C18FCF-BAFB-42BC-A175-2BB6D7B4BC47}" type="doc">
      <dgm:prSet loTypeId="urn:microsoft.com/office/officeart/2005/8/layout/radial1#1" loCatId="relationship" qsTypeId="urn:microsoft.com/office/officeart/2005/8/quickstyle/simple5#1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C854239C-62F1-409F-9209-A5CA27761C49}">
      <dgm:prSet phldrT="[文本]" custT="1"/>
      <dgm:spPr>
        <a:solidFill>
          <a:schemeClr val="tx1">
            <a:lumMod val="75000"/>
            <a:lumOff val="25000"/>
          </a:schemeClr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zh-CN" altLang="en-US" sz="9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公司员工总数</a:t>
          </a:r>
          <a:r>
            <a:rPr lang="en-US" altLang="zh-CN" sz="9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Total Staff </a:t>
          </a:r>
          <a:r>
            <a:rPr lang="en-US" altLang="zh-CN" sz="9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6000</a:t>
          </a:r>
          <a:r>
            <a:rPr lang="zh-CN" altLang="en-US" sz="9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名</a:t>
          </a:r>
          <a:endParaRPr lang="zh-CN" altLang="en-US" sz="900" dirty="0">
            <a:solidFill>
              <a:schemeClr val="bg1"/>
            </a:solidFill>
            <a:latin typeface="+mn-lt"/>
            <a:ea typeface="+mn-ea"/>
            <a:cs typeface="+mn-ea"/>
            <a:sym typeface="+mn-lt"/>
          </a:endParaRPr>
        </a:p>
      </dgm:t>
    </dgm:pt>
    <dgm:pt modelId="{B9A72EB5-16A0-44EE-AD25-A15DE1B97538}" cxnId="{43FDF092-3550-4A84-AD53-5EFF7188776F}" type="parTrans">
      <dgm:prSet/>
      <dgm:spPr/>
      <dgm:t>
        <a:bodyPr/>
        <a:lstStyle/>
        <a:p>
          <a:endParaRPr lang="zh-CN" altLang="en-US" sz="900"/>
        </a:p>
      </dgm:t>
    </dgm:pt>
    <dgm:pt modelId="{9EE21977-101C-428A-82EC-5E3B22A38E39}" cxnId="{43FDF092-3550-4A84-AD53-5EFF7188776F}" type="sibTrans">
      <dgm:prSet/>
      <dgm:spPr/>
      <dgm:t>
        <a:bodyPr/>
        <a:lstStyle/>
        <a:p>
          <a:endParaRPr lang="zh-CN" altLang="en-US" sz="900"/>
        </a:p>
      </dgm:t>
    </dgm:pt>
    <dgm:pt modelId="{DE4FC9DA-2C87-43A2-AE95-937B547643B1}">
      <dgm:prSet phldrT="[文本]" custT="1"/>
      <dgm:spPr>
        <a:solidFill>
          <a:schemeClr val="bg1"/>
        </a:solidFill>
        <a:ln w="57150">
          <a:solidFill>
            <a:srgbClr val="FF0000"/>
          </a:solidFill>
        </a:ln>
      </dgm:spPr>
      <dgm:t>
        <a:bodyPr/>
        <a:lstStyle/>
        <a:p>
          <a:pPr>
            <a:lnSpc>
              <a:spcPts val="1080"/>
            </a:lnSpc>
          </a:pPr>
          <a:r>
            <a:rPr lang="zh-CN" altLang="en-US" sz="1050" b="1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国家工程勘察设计大师</a:t>
          </a:r>
          <a:endParaRPr lang="en-US" altLang="zh-CN" sz="1050" b="1" dirty="0">
            <a:solidFill>
              <a:srgbClr val="C00000"/>
            </a:solidFill>
            <a:latin typeface="+mn-lt"/>
            <a:ea typeface="+mn-ea"/>
            <a:cs typeface="+mn-ea"/>
            <a:sym typeface="+mn-lt"/>
          </a:endParaRPr>
        </a:p>
        <a:p>
          <a:pPr>
            <a:lnSpc>
              <a:spcPts val="1080"/>
            </a:lnSpc>
          </a:pPr>
          <a:r>
            <a:rPr lang="en-US" altLang="zh-CN" sz="1050" b="1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National master 4</a:t>
          </a:r>
          <a:r>
            <a:rPr lang="zh-CN" altLang="en-US" sz="1050" b="1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名</a:t>
          </a:r>
          <a:endParaRPr lang="zh-CN" altLang="en-US" sz="1050" dirty="0">
            <a:solidFill>
              <a:srgbClr val="C00000"/>
            </a:solidFill>
            <a:latin typeface="+mn-lt"/>
            <a:ea typeface="+mn-ea"/>
            <a:cs typeface="+mn-ea"/>
            <a:sym typeface="+mn-lt"/>
          </a:endParaRPr>
        </a:p>
      </dgm:t>
    </dgm:pt>
    <dgm:pt modelId="{F2D509F8-7958-49E1-8DB1-2DC617F2D616}" cxnId="{99821A9D-9EB8-498A-BD3E-D0FB17BCB85C}" type="parTrans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dgm:style>
      </dgm:prSet>
      <dgm:spPr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</dgm:spPr>
      <dgm:t>
        <a:bodyPr/>
        <a:lstStyle/>
        <a:p>
          <a:endParaRPr lang="zh-CN" altLang="en-US" sz="900"/>
        </a:p>
      </dgm:t>
    </dgm:pt>
    <dgm:pt modelId="{BEBBA1E6-4F3D-449E-B0C2-FA08074C0A72}" cxnId="{99821A9D-9EB8-498A-BD3E-D0FB17BCB85C}" type="sibTrans">
      <dgm:prSet/>
      <dgm:spPr/>
      <dgm:t>
        <a:bodyPr/>
        <a:lstStyle/>
        <a:p>
          <a:endParaRPr lang="zh-CN" altLang="en-US" sz="900"/>
        </a:p>
      </dgm:t>
    </dgm:pt>
    <dgm:pt modelId="{D5BC28F9-25D0-4915-8738-D31D7664BC10}">
      <dgm:prSet phldrT="[文本]" custT="1"/>
      <dgm:spPr>
        <a:solidFill>
          <a:schemeClr val="bg1">
            <a:lumMod val="95000"/>
          </a:schemeClr>
        </a:solidFill>
        <a:ln w="57150"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zh-CN" altLang="en-US" sz="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一级注册建筑</a:t>
          </a:r>
          <a:r>
            <a:rPr lang="en-US" altLang="zh-CN" sz="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/</a:t>
          </a:r>
          <a:r>
            <a:rPr lang="zh-CN" altLang="en-US" sz="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建筑、结构</a:t>
          </a:r>
          <a:r>
            <a:rPr lang="zh-CN" altLang="en-US" sz="8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师</a:t>
          </a:r>
          <a:r>
            <a:rPr lang="en-US" altLang="zh-CN" sz="8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360</a:t>
          </a:r>
          <a:r>
            <a:rPr lang="zh-CN" altLang="en-US" sz="8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名</a:t>
          </a:r>
          <a:endParaRPr lang="en-US" altLang="zh-CN" sz="800" b="1" dirty="0">
            <a:solidFill>
              <a:schemeClr val="accent1">
                <a:lumMod val="50000"/>
              </a:schemeClr>
            </a:solidFill>
            <a:latin typeface="+mn-lt"/>
            <a:ea typeface="+mn-ea"/>
            <a:cs typeface="+mn-ea"/>
            <a:sym typeface="+mn-lt"/>
          </a:endParaRPr>
        </a:p>
        <a:p>
          <a:r>
            <a:rPr lang="en-US" altLang="zh-CN" sz="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Registered Engineer Arch </a:t>
          </a:r>
          <a:r>
            <a:rPr lang="en-US" altLang="zh-CN" sz="800" b="1" dirty="0" err="1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Struc</a:t>
          </a:r>
          <a:r>
            <a:rPr lang="en-US" altLang="zh-CN" sz="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 </a:t>
          </a:r>
          <a:r>
            <a:rPr lang="en-US" altLang="zh-CN" sz="8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360</a:t>
          </a:r>
          <a:endParaRPr lang="zh-CN" altLang="en-US" sz="800" dirty="0">
            <a:solidFill>
              <a:schemeClr val="accent1">
                <a:lumMod val="50000"/>
              </a:schemeClr>
            </a:solidFill>
            <a:latin typeface="+mn-lt"/>
            <a:ea typeface="+mn-ea"/>
            <a:cs typeface="+mn-ea"/>
            <a:sym typeface="+mn-lt"/>
          </a:endParaRPr>
        </a:p>
      </dgm:t>
    </dgm:pt>
    <dgm:pt modelId="{AF5051BD-EE05-4BA7-893B-E884E14E2E87}" cxnId="{BDBB75A7-C3B3-4C9C-A00A-1D7680A6320D}" type="parTrans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dgm:style>
      </dgm:prSet>
      <dgm:spPr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</dgm:spPr>
      <dgm:t>
        <a:bodyPr/>
        <a:lstStyle/>
        <a:p>
          <a:endParaRPr lang="zh-CN" altLang="en-US" sz="900"/>
        </a:p>
      </dgm:t>
    </dgm:pt>
    <dgm:pt modelId="{F9B3C1D2-3E1D-48DB-B88B-03FA099449C1}" cxnId="{BDBB75A7-C3B3-4C9C-A00A-1D7680A6320D}" type="sibTrans">
      <dgm:prSet/>
      <dgm:spPr/>
      <dgm:t>
        <a:bodyPr/>
        <a:lstStyle/>
        <a:p>
          <a:endParaRPr lang="zh-CN" altLang="en-US" sz="900"/>
        </a:p>
      </dgm:t>
    </dgm:pt>
    <dgm:pt modelId="{26D83886-0113-4273-B8E7-0C23AA2773D0}">
      <dgm:prSet phldrT="[文本]" custT="1"/>
      <dgm:spPr>
        <a:solidFill>
          <a:schemeClr val="bg1"/>
        </a:solidFill>
        <a:ln w="57150">
          <a:solidFill>
            <a:srgbClr val="C00000"/>
          </a:solidFill>
        </a:ln>
      </dgm:spPr>
      <dgm:t>
        <a:bodyPr/>
        <a:lstStyle/>
        <a:p>
          <a:r>
            <a:rPr lang="zh-CN" altLang="en-US" sz="900" b="1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注册机电工程</a:t>
          </a:r>
          <a:r>
            <a:rPr lang="zh-CN" altLang="en-US" sz="900" b="1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师</a:t>
          </a:r>
          <a:r>
            <a:rPr lang="en-US" altLang="zh-CN" sz="900" b="1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320</a:t>
          </a:r>
          <a:r>
            <a:rPr lang="zh-CN" altLang="en-US" sz="900" b="1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人</a:t>
          </a:r>
          <a:endParaRPr lang="en-US" altLang="zh-CN" sz="900" b="1" dirty="0">
            <a:solidFill>
              <a:srgbClr val="C00000"/>
            </a:solidFill>
            <a:latin typeface="+mn-lt"/>
            <a:ea typeface="+mn-ea"/>
            <a:cs typeface="+mn-ea"/>
            <a:sym typeface="+mn-lt"/>
          </a:endParaRPr>
        </a:p>
        <a:p>
          <a:r>
            <a:rPr lang="en-US" altLang="zh-CN" sz="9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Registered MEP </a:t>
          </a:r>
          <a:r>
            <a:rPr lang="en-US" altLang="zh-CN" sz="900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320</a:t>
          </a:r>
          <a:endParaRPr lang="zh-CN" altLang="en-US" sz="900" dirty="0">
            <a:solidFill>
              <a:srgbClr val="C00000"/>
            </a:solidFill>
            <a:latin typeface="+mn-lt"/>
            <a:ea typeface="+mn-ea"/>
            <a:cs typeface="+mn-ea"/>
            <a:sym typeface="+mn-lt"/>
          </a:endParaRPr>
        </a:p>
      </dgm:t>
    </dgm:pt>
    <dgm:pt modelId="{99D9E2F1-C028-45E8-B429-DA7F61218C6F}" cxnId="{22F416E9-680F-4F0F-8D70-D7D235ABEC8C}" type="parTrans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dgm:style>
      </dgm:prSet>
      <dgm:spPr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</dgm:spPr>
      <dgm:t>
        <a:bodyPr/>
        <a:lstStyle/>
        <a:p>
          <a:endParaRPr lang="zh-CN" altLang="en-US" sz="900"/>
        </a:p>
      </dgm:t>
    </dgm:pt>
    <dgm:pt modelId="{AA55D38C-D785-4505-9438-B72C923E70EA}" cxnId="{22F416E9-680F-4F0F-8D70-D7D235ABEC8C}" type="sibTrans">
      <dgm:prSet/>
      <dgm:spPr/>
      <dgm:t>
        <a:bodyPr/>
        <a:lstStyle/>
        <a:p>
          <a:endParaRPr lang="zh-CN" altLang="en-US" sz="900"/>
        </a:p>
      </dgm:t>
    </dgm:pt>
    <dgm:pt modelId="{48190BEB-54E1-4C85-A89D-254A8DDB0F08}">
      <dgm:prSet phldrT="[文本]" custT="1"/>
      <dgm:spPr>
        <a:solidFill>
          <a:schemeClr val="bg1"/>
        </a:solidFill>
        <a:ln w="57150">
          <a:solidFill>
            <a:srgbClr val="C00000"/>
          </a:solidFill>
        </a:ln>
      </dgm:spPr>
      <dgm:t>
        <a:bodyPr/>
        <a:lstStyle/>
        <a:p>
          <a:r>
            <a:rPr lang="zh-CN" altLang="en-US" sz="900" b="1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省勘察设计</a:t>
          </a:r>
          <a:r>
            <a:rPr lang="zh-CN" altLang="en-US" sz="900" b="1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大师</a:t>
          </a:r>
          <a:r>
            <a:rPr lang="en-US" altLang="zh-CN" sz="900" b="1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11</a:t>
          </a:r>
          <a:r>
            <a:rPr lang="zh-CN" altLang="en-US" sz="900" b="1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名</a:t>
          </a:r>
          <a:endParaRPr lang="en-US" altLang="zh-CN" sz="900" b="1" dirty="0">
            <a:solidFill>
              <a:srgbClr val="C00000"/>
            </a:solidFill>
            <a:latin typeface="+mn-lt"/>
            <a:ea typeface="+mn-ea"/>
            <a:cs typeface="+mn-ea"/>
            <a:sym typeface="+mn-lt"/>
          </a:endParaRPr>
        </a:p>
        <a:p>
          <a:r>
            <a:rPr lang="en-US" altLang="zh-CN" sz="900" b="1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Provincial master </a:t>
          </a:r>
          <a:r>
            <a:rPr lang="en-US" altLang="zh-CN" sz="900" b="1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11</a:t>
          </a:r>
          <a:endParaRPr lang="zh-CN" altLang="en-US" sz="900" dirty="0">
            <a:solidFill>
              <a:srgbClr val="C00000"/>
            </a:solidFill>
            <a:latin typeface="+mn-lt"/>
            <a:ea typeface="+mn-ea"/>
            <a:cs typeface="+mn-ea"/>
            <a:sym typeface="+mn-lt"/>
          </a:endParaRPr>
        </a:p>
      </dgm:t>
    </dgm:pt>
    <dgm:pt modelId="{514D77EE-B744-49FC-B471-487CAC1448B2}" cxnId="{29F8BDD8-195A-4D67-84B9-0A8FBB43FDDC}" type="parTrans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dgm:style>
      </dgm:prSet>
      <dgm:spPr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</dgm:spPr>
      <dgm:t>
        <a:bodyPr/>
        <a:lstStyle/>
        <a:p>
          <a:endParaRPr lang="zh-CN" altLang="en-US" sz="900"/>
        </a:p>
      </dgm:t>
    </dgm:pt>
    <dgm:pt modelId="{C53D9592-2703-45B8-812A-CC9682BF0E8C}" cxnId="{29F8BDD8-195A-4D67-84B9-0A8FBB43FDDC}" type="sibTrans">
      <dgm:prSet/>
      <dgm:spPr/>
      <dgm:t>
        <a:bodyPr/>
        <a:lstStyle/>
        <a:p>
          <a:endParaRPr lang="zh-CN" altLang="en-US" sz="900"/>
        </a:p>
      </dgm:t>
    </dgm:pt>
    <dgm:pt modelId="{83DAC84D-0E92-43BA-B023-F0CA309AF6F8}">
      <dgm:prSet phldrT="[文本]" custT="1"/>
      <dgm:spPr>
        <a:solidFill>
          <a:schemeClr val="tx1">
            <a:lumMod val="75000"/>
            <a:lumOff val="25000"/>
          </a:schemeClr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zh-CN" altLang="en-US" sz="9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享受国家津贴的</a:t>
          </a:r>
          <a:r>
            <a:rPr lang="zh-CN" altLang="en-US" sz="9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专家</a:t>
          </a:r>
          <a:r>
            <a:rPr lang="en-US" altLang="zh-CN" sz="9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27</a:t>
          </a:r>
          <a:r>
            <a:rPr lang="zh-CN" altLang="en-US" sz="9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名</a:t>
          </a:r>
          <a:endParaRPr lang="en-US" altLang="zh-CN" sz="900" b="1" dirty="0">
            <a:solidFill>
              <a:schemeClr val="bg1"/>
            </a:solidFill>
            <a:latin typeface="+mn-lt"/>
            <a:ea typeface="+mn-ea"/>
            <a:cs typeface="+mn-ea"/>
            <a:sym typeface="+mn-lt"/>
          </a:endParaRPr>
        </a:p>
        <a:p>
          <a:r>
            <a:rPr lang="en-US" altLang="zh-CN" sz="9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State council special allowance </a:t>
          </a:r>
          <a:r>
            <a:rPr lang="en-US" altLang="zh-CN" sz="9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27</a:t>
          </a:r>
          <a:endParaRPr lang="zh-CN" altLang="en-US" sz="900" dirty="0">
            <a:solidFill>
              <a:schemeClr val="bg1"/>
            </a:solidFill>
            <a:latin typeface="+mn-lt"/>
            <a:ea typeface="+mn-ea"/>
            <a:cs typeface="+mn-ea"/>
            <a:sym typeface="+mn-lt"/>
          </a:endParaRPr>
        </a:p>
      </dgm:t>
    </dgm:pt>
    <dgm:pt modelId="{3D59D568-6594-4A7C-A8F9-900C98BDD199}" cxnId="{E6CC5B8D-FB23-4627-A2B8-751F4730EBB6}" type="parTrans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dgm:style>
      </dgm:prSet>
      <dgm:spPr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</dgm:spPr>
      <dgm:t>
        <a:bodyPr/>
        <a:lstStyle/>
        <a:p>
          <a:endParaRPr lang="zh-CN" altLang="en-US" sz="900"/>
        </a:p>
      </dgm:t>
    </dgm:pt>
    <dgm:pt modelId="{5686BF8A-8F57-433F-A350-3D7EFAFE246C}" cxnId="{E6CC5B8D-FB23-4627-A2B8-751F4730EBB6}" type="sibTrans">
      <dgm:prSet/>
      <dgm:spPr/>
      <dgm:t>
        <a:bodyPr/>
        <a:lstStyle/>
        <a:p>
          <a:endParaRPr lang="zh-CN" altLang="en-US" sz="900"/>
        </a:p>
      </dgm:t>
    </dgm:pt>
    <dgm:pt modelId="{7FD3C7D0-A166-4CD5-89DA-135F95623E0F}">
      <dgm:prSet phldrT="[文本]" custT="1"/>
      <dgm:spPr>
        <a:solidFill>
          <a:schemeClr val="bg1">
            <a:lumMod val="95000"/>
          </a:schemeClr>
        </a:solidFill>
        <a:ln w="57150">
          <a:solidFill>
            <a:srgbClr val="C00000"/>
          </a:solidFill>
        </a:ln>
      </dgm:spPr>
      <dgm:t>
        <a:bodyPr/>
        <a:lstStyle/>
        <a:p>
          <a:r>
            <a:rPr lang="zh-CN" altLang="en-US" sz="900" b="1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高级工程师</a:t>
          </a:r>
          <a:r>
            <a:rPr lang="en-US" altLang="zh-CN" sz="900" b="1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senior engineer </a:t>
          </a:r>
          <a:r>
            <a:rPr lang="en-US" altLang="zh-CN" sz="900" b="1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918</a:t>
          </a:r>
          <a:r>
            <a:rPr lang="zh-CN" altLang="en-US" sz="900" b="1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人</a:t>
          </a:r>
          <a:endParaRPr lang="zh-CN" altLang="en-US" sz="900" dirty="0">
            <a:solidFill>
              <a:srgbClr val="C00000"/>
            </a:solidFill>
            <a:latin typeface="+mn-lt"/>
            <a:ea typeface="+mn-ea"/>
            <a:cs typeface="+mn-ea"/>
            <a:sym typeface="+mn-lt"/>
          </a:endParaRPr>
        </a:p>
      </dgm:t>
    </dgm:pt>
    <dgm:pt modelId="{6C3CB7DF-92DE-429C-87DC-250F07301140}" cxnId="{23C48731-BC2F-4C9D-A4E5-36461678E58A}" type="parTrans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dgm:style>
      </dgm:prSet>
      <dgm:spPr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</dgm:spPr>
      <dgm:t>
        <a:bodyPr/>
        <a:lstStyle/>
        <a:p>
          <a:endParaRPr lang="zh-CN" altLang="en-US" sz="900"/>
        </a:p>
      </dgm:t>
    </dgm:pt>
    <dgm:pt modelId="{CC61E86B-7882-4807-87E7-46F3F6C0AF8B}" cxnId="{23C48731-BC2F-4C9D-A4E5-36461678E58A}" type="sibTrans">
      <dgm:prSet/>
      <dgm:spPr/>
      <dgm:t>
        <a:bodyPr/>
        <a:lstStyle/>
        <a:p>
          <a:endParaRPr lang="zh-CN" altLang="en-US" sz="900"/>
        </a:p>
      </dgm:t>
    </dgm:pt>
    <dgm:pt modelId="{C321419C-2D65-4593-A6DF-D9A515467E09}">
      <dgm:prSet phldrT="[文本]" custT="1"/>
      <dgm:spPr>
        <a:solidFill>
          <a:schemeClr val="bg1">
            <a:lumMod val="95000"/>
          </a:schemeClr>
        </a:solidFill>
        <a:ln w="57150"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zh-CN" altLang="en-US" sz="9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研究员级</a:t>
          </a:r>
          <a:r>
            <a:rPr lang="zh-CN" altLang="en-US" sz="9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高工</a:t>
          </a:r>
          <a:r>
            <a:rPr lang="en-US" altLang="zh-CN" sz="9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27</a:t>
          </a:r>
          <a:r>
            <a:rPr lang="zh-CN" altLang="en-US" sz="9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名</a:t>
          </a:r>
          <a:endParaRPr lang="en-US" altLang="zh-CN" sz="900" b="1" dirty="0">
            <a:solidFill>
              <a:schemeClr val="accent1">
                <a:lumMod val="50000"/>
              </a:schemeClr>
            </a:solidFill>
            <a:latin typeface="+mn-lt"/>
            <a:ea typeface="+mn-ea"/>
            <a:cs typeface="+mn-ea"/>
            <a:sym typeface="+mn-lt"/>
          </a:endParaRPr>
        </a:p>
        <a:p>
          <a:r>
            <a:rPr lang="en-US" altLang="zh-CN" sz="9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Professor Senior engineer </a:t>
          </a:r>
          <a:r>
            <a:rPr lang="en-US" altLang="zh-CN" sz="9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27</a:t>
          </a:r>
          <a:endParaRPr lang="zh-CN" altLang="en-US" sz="900" dirty="0">
            <a:solidFill>
              <a:schemeClr val="accent1">
                <a:lumMod val="50000"/>
              </a:schemeClr>
            </a:solidFill>
            <a:latin typeface="+mn-lt"/>
            <a:ea typeface="+mn-ea"/>
            <a:cs typeface="+mn-ea"/>
            <a:sym typeface="+mn-lt"/>
          </a:endParaRPr>
        </a:p>
      </dgm:t>
    </dgm:pt>
    <dgm:pt modelId="{DDD03C45-AF71-432C-ABB7-AED964C28DA6}" cxnId="{B18DFE7E-9941-438F-A99C-469181A80476}" type="parTrans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dgm:style>
      </dgm:prSet>
      <dgm:spPr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</dgm:spPr>
      <dgm:t>
        <a:bodyPr/>
        <a:lstStyle/>
        <a:p>
          <a:endParaRPr lang="zh-CN" altLang="en-US" sz="900"/>
        </a:p>
      </dgm:t>
    </dgm:pt>
    <dgm:pt modelId="{678BECD8-5D70-49D3-BDF9-796BC7520E61}" cxnId="{B18DFE7E-9941-438F-A99C-469181A80476}" type="sibTrans">
      <dgm:prSet/>
      <dgm:spPr/>
      <dgm:t>
        <a:bodyPr/>
        <a:lstStyle/>
        <a:p>
          <a:endParaRPr lang="zh-CN" altLang="en-US" sz="900"/>
        </a:p>
      </dgm:t>
    </dgm:pt>
    <dgm:pt modelId="{5CF87246-2332-423E-B3AF-3B3FE59D043C}">
      <dgm:prSet phldrT="[文本]" custT="1"/>
      <dgm:spPr>
        <a:solidFill>
          <a:schemeClr val="tx1">
            <a:lumMod val="75000"/>
            <a:lumOff val="25000"/>
          </a:schemeClr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zh-CN" altLang="en-US" sz="9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工程师</a:t>
          </a:r>
          <a:endParaRPr lang="en-US" altLang="zh-CN" sz="900" b="1" dirty="0">
            <a:solidFill>
              <a:schemeClr val="bg1"/>
            </a:solidFill>
            <a:latin typeface="+mn-lt"/>
            <a:ea typeface="+mn-ea"/>
            <a:cs typeface="+mn-ea"/>
            <a:sym typeface="+mn-lt"/>
          </a:endParaRPr>
        </a:p>
        <a:p>
          <a:r>
            <a:rPr lang="en-US" altLang="zh-CN" sz="9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Engineer881</a:t>
          </a:r>
          <a:r>
            <a:rPr lang="zh-CN" altLang="en-US" sz="9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人</a:t>
          </a:r>
          <a:endParaRPr lang="zh-CN" altLang="en-US" sz="900" dirty="0">
            <a:solidFill>
              <a:schemeClr val="bg1"/>
            </a:solidFill>
            <a:latin typeface="+mn-lt"/>
            <a:ea typeface="+mn-ea"/>
            <a:cs typeface="+mn-ea"/>
            <a:sym typeface="+mn-lt"/>
          </a:endParaRPr>
        </a:p>
      </dgm:t>
    </dgm:pt>
    <dgm:pt modelId="{ABC298AD-3FD8-42DF-B3BC-E1F24A64FB83}" cxnId="{075A85BB-0AE0-41D5-B300-E6C37419BD21}" type="parTrans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dgm:style>
      </dgm:prSet>
      <dgm:spPr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</dgm:spPr>
      <dgm:t>
        <a:bodyPr/>
        <a:lstStyle/>
        <a:p>
          <a:endParaRPr lang="zh-CN" altLang="en-US" sz="900"/>
        </a:p>
      </dgm:t>
    </dgm:pt>
    <dgm:pt modelId="{7AB53DB0-DAED-4A25-B4BD-E97B60D0C21B}" cxnId="{075A85BB-0AE0-41D5-B300-E6C37419BD21}" type="sibTrans">
      <dgm:prSet/>
      <dgm:spPr/>
      <dgm:t>
        <a:bodyPr/>
        <a:lstStyle/>
        <a:p>
          <a:endParaRPr lang="zh-CN" altLang="en-US" sz="900"/>
        </a:p>
      </dgm:t>
    </dgm:pt>
    <dgm:pt modelId="{395252D4-96E4-4A6E-B317-8F30A4462159}">
      <dgm:prSet phldrT="[文本]" custT="1"/>
      <dgm:spPr>
        <a:solidFill>
          <a:schemeClr val="tx1">
            <a:lumMod val="75000"/>
            <a:lumOff val="25000"/>
          </a:schemeClr>
        </a:solidFill>
        <a:ln w="57150">
          <a:solidFill>
            <a:schemeClr val="bg1"/>
          </a:solidFill>
        </a:ln>
      </dgm:spPr>
      <dgm:t>
        <a:bodyPr/>
        <a:lstStyle/>
        <a:p>
          <a:r>
            <a:rPr lang="zh-CN" altLang="en-US" sz="9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环评执业工程师</a:t>
          </a:r>
          <a:r>
            <a:rPr lang="en-US" altLang="zh-CN" sz="9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EEE18</a:t>
          </a:r>
          <a:r>
            <a:rPr lang="zh-CN" altLang="en-US" sz="9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人</a:t>
          </a:r>
          <a:endParaRPr lang="zh-CN" altLang="en-US" sz="900" dirty="0">
            <a:solidFill>
              <a:schemeClr val="bg1"/>
            </a:solidFill>
            <a:latin typeface="+mn-lt"/>
            <a:ea typeface="+mn-ea"/>
            <a:cs typeface="+mn-ea"/>
            <a:sym typeface="+mn-lt"/>
          </a:endParaRPr>
        </a:p>
      </dgm:t>
    </dgm:pt>
    <dgm:pt modelId="{4451E3DB-F47B-442E-93E8-D2FF2432D5B2}" cxnId="{6E092DC8-066B-4B33-98AD-0FE6AC494A4D}" type="parTrans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dgm:style>
      </dgm:prSet>
      <dgm:spPr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</dgm:spPr>
      <dgm:t>
        <a:bodyPr/>
        <a:lstStyle/>
        <a:p>
          <a:endParaRPr lang="zh-CN" altLang="en-US" sz="900"/>
        </a:p>
      </dgm:t>
    </dgm:pt>
    <dgm:pt modelId="{3A4946D8-F0B1-4370-9DE5-DC250AA19AC2}" cxnId="{6E092DC8-066B-4B33-98AD-0FE6AC494A4D}" type="sibTrans">
      <dgm:prSet/>
      <dgm:spPr/>
      <dgm:t>
        <a:bodyPr/>
        <a:lstStyle/>
        <a:p>
          <a:endParaRPr lang="zh-CN" altLang="en-US" sz="900"/>
        </a:p>
      </dgm:t>
    </dgm:pt>
    <dgm:pt modelId="{519CFE55-502B-4217-9E86-E3F935762EF6}" type="pres">
      <dgm:prSet presAssocID="{ADC18FCF-BAFB-42BC-A175-2BB6D7B4BC4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458CBD5-2CD4-42D3-A96B-7B16B2AB1C14}" type="pres">
      <dgm:prSet presAssocID="{C854239C-62F1-409F-9209-A5CA27761C49}" presName="centerShape" presStyleLbl="node0" presStyleIdx="0" presStyleCnt="1" custScaleX="167278" custScaleY="123932"/>
      <dgm:spPr>
        <a:prstGeom prst="flowChartConnector">
          <a:avLst/>
        </a:prstGeom>
      </dgm:spPr>
      <dgm:t>
        <a:bodyPr/>
        <a:lstStyle/>
        <a:p>
          <a:endParaRPr lang="zh-CN" altLang="en-US"/>
        </a:p>
      </dgm:t>
    </dgm:pt>
    <dgm:pt modelId="{C246B783-A2A3-4986-A26F-06D058C8BCE2}" type="pres">
      <dgm:prSet presAssocID="{F2D509F8-7958-49E1-8DB1-2DC617F2D616}" presName="Name9" presStyleLbl="parChTrans1D2" presStyleIdx="0" presStyleCnt="9"/>
      <dgm:spPr/>
      <dgm:t>
        <a:bodyPr/>
        <a:lstStyle/>
        <a:p>
          <a:endParaRPr lang="zh-CN" altLang="en-US"/>
        </a:p>
      </dgm:t>
    </dgm:pt>
    <dgm:pt modelId="{32A12B4E-2895-4D8A-B332-0577E38A2E01}" type="pres">
      <dgm:prSet presAssocID="{F2D509F8-7958-49E1-8DB1-2DC617F2D616}" presName="connTx" presStyleLbl="parChTrans1D2" presStyleIdx="0" presStyleCnt="9"/>
      <dgm:spPr/>
      <dgm:t>
        <a:bodyPr/>
        <a:lstStyle/>
        <a:p>
          <a:endParaRPr lang="zh-CN" altLang="en-US"/>
        </a:p>
      </dgm:t>
    </dgm:pt>
    <dgm:pt modelId="{9E9B8D4C-659C-41B4-915C-228D9481BE56}" type="pres">
      <dgm:prSet presAssocID="{DE4FC9DA-2C87-43A2-AE95-937B547643B1}" presName="node" presStyleLbl="node1" presStyleIdx="0" presStyleCnt="9" custScaleX="178322" custScaleY="165088" custRadScaleRad="90852" custRadScaleInc="-77381">
        <dgm:presLayoutVars>
          <dgm:bulletEnabled val="1"/>
        </dgm:presLayoutVars>
      </dgm:prSet>
      <dgm:spPr>
        <a:prstGeom prst="flowChartConnector">
          <a:avLst/>
        </a:prstGeom>
      </dgm:spPr>
      <dgm:t>
        <a:bodyPr/>
        <a:lstStyle/>
        <a:p>
          <a:endParaRPr lang="zh-CN" altLang="en-US"/>
        </a:p>
      </dgm:t>
    </dgm:pt>
    <dgm:pt modelId="{5E2BFDE5-3F30-4529-A112-77427899BEFD}" type="pres">
      <dgm:prSet presAssocID="{AF5051BD-EE05-4BA7-893B-E884E14E2E87}" presName="Name9" presStyleLbl="parChTrans1D2" presStyleIdx="1" presStyleCnt="9"/>
      <dgm:spPr/>
      <dgm:t>
        <a:bodyPr/>
        <a:lstStyle/>
        <a:p>
          <a:endParaRPr lang="zh-CN" altLang="en-US"/>
        </a:p>
      </dgm:t>
    </dgm:pt>
    <dgm:pt modelId="{76E1B8EE-1485-41AF-A3F4-FD2A0BFCB349}" type="pres">
      <dgm:prSet presAssocID="{AF5051BD-EE05-4BA7-893B-E884E14E2E87}" presName="connTx" presStyleLbl="parChTrans1D2" presStyleIdx="1" presStyleCnt="9"/>
      <dgm:spPr/>
      <dgm:t>
        <a:bodyPr/>
        <a:lstStyle/>
        <a:p>
          <a:endParaRPr lang="zh-CN" altLang="en-US"/>
        </a:p>
      </dgm:t>
    </dgm:pt>
    <dgm:pt modelId="{90EF25B1-6B98-414C-BC4A-FE2D0D14D82B}" type="pres">
      <dgm:prSet presAssocID="{D5BC28F9-25D0-4915-8738-D31D7664BC10}" presName="node" presStyleLbl="node1" presStyleIdx="1" presStyleCnt="9" custScaleX="153414" custScaleY="164688" custRadScaleRad="82602" custRadScaleInc="636816">
        <dgm:presLayoutVars>
          <dgm:bulletEnabled val="1"/>
        </dgm:presLayoutVars>
      </dgm:prSet>
      <dgm:spPr>
        <a:prstGeom prst="flowChartConnector">
          <a:avLst/>
        </a:prstGeom>
      </dgm:spPr>
      <dgm:t>
        <a:bodyPr/>
        <a:lstStyle/>
        <a:p>
          <a:endParaRPr lang="zh-CN" altLang="en-US"/>
        </a:p>
      </dgm:t>
    </dgm:pt>
    <dgm:pt modelId="{0D1BBF3E-D053-4910-80CC-86A99D3E4C21}" type="pres">
      <dgm:prSet presAssocID="{99D9E2F1-C028-45E8-B429-DA7F61218C6F}" presName="Name9" presStyleLbl="parChTrans1D2" presStyleIdx="2" presStyleCnt="9"/>
      <dgm:spPr/>
      <dgm:t>
        <a:bodyPr/>
        <a:lstStyle/>
        <a:p>
          <a:endParaRPr lang="zh-CN" altLang="en-US"/>
        </a:p>
      </dgm:t>
    </dgm:pt>
    <dgm:pt modelId="{2285FCC3-2FEB-443E-B706-5BBB7D6FB42C}" type="pres">
      <dgm:prSet presAssocID="{99D9E2F1-C028-45E8-B429-DA7F61218C6F}" presName="connTx" presStyleLbl="parChTrans1D2" presStyleIdx="2" presStyleCnt="9"/>
      <dgm:spPr/>
      <dgm:t>
        <a:bodyPr/>
        <a:lstStyle/>
        <a:p>
          <a:endParaRPr lang="zh-CN" altLang="en-US"/>
        </a:p>
      </dgm:t>
    </dgm:pt>
    <dgm:pt modelId="{25524AE7-D80A-46C8-BE13-1EA5E983B28B}" type="pres">
      <dgm:prSet presAssocID="{26D83886-0113-4273-B8E7-0C23AA2773D0}" presName="node" presStyleLbl="node1" presStyleIdx="2" presStyleCnt="9" custScaleX="160852" custScaleY="150192" custRadScaleRad="115532" custRadScaleInc="79301">
        <dgm:presLayoutVars>
          <dgm:bulletEnabled val="1"/>
        </dgm:presLayoutVars>
      </dgm:prSet>
      <dgm:spPr>
        <a:prstGeom prst="flowChartConnector">
          <a:avLst/>
        </a:prstGeom>
      </dgm:spPr>
      <dgm:t>
        <a:bodyPr/>
        <a:lstStyle/>
        <a:p>
          <a:endParaRPr lang="zh-CN" altLang="en-US"/>
        </a:p>
      </dgm:t>
    </dgm:pt>
    <dgm:pt modelId="{E2D4020A-95BC-488D-B4F4-739B3361F472}" type="pres">
      <dgm:prSet presAssocID="{514D77EE-B744-49FC-B471-487CAC1448B2}" presName="Name9" presStyleLbl="parChTrans1D2" presStyleIdx="3" presStyleCnt="9"/>
      <dgm:spPr/>
      <dgm:t>
        <a:bodyPr/>
        <a:lstStyle/>
        <a:p>
          <a:endParaRPr lang="zh-CN" altLang="en-US"/>
        </a:p>
      </dgm:t>
    </dgm:pt>
    <dgm:pt modelId="{EE0A99E8-2CF9-49FE-B7D9-D05F1A0BB7FE}" type="pres">
      <dgm:prSet presAssocID="{514D77EE-B744-49FC-B471-487CAC1448B2}" presName="connTx" presStyleLbl="parChTrans1D2" presStyleIdx="3" presStyleCnt="9"/>
      <dgm:spPr/>
      <dgm:t>
        <a:bodyPr/>
        <a:lstStyle/>
        <a:p>
          <a:endParaRPr lang="zh-CN" altLang="en-US"/>
        </a:p>
      </dgm:t>
    </dgm:pt>
    <dgm:pt modelId="{A2D62007-0EEB-41F2-8AC1-487ECAEDC91A}" type="pres">
      <dgm:prSet presAssocID="{48190BEB-54E1-4C85-A89D-254A8DDB0F08}" presName="node" presStyleLbl="node1" presStyleIdx="3" presStyleCnt="9" custScaleX="135628" custScaleY="135628" custRadScaleRad="130319" custRadScaleInc="67426">
        <dgm:presLayoutVars>
          <dgm:bulletEnabled val="1"/>
        </dgm:presLayoutVars>
      </dgm:prSet>
      <dgm:spPr>
        <a:prstGeom prst="flowChartConnector">
          <a:avLst/>
        </a:prstGeom>
      </dgm:spPr>
      <dgm:t>
        <a:bodyPr/>
        <a:lstStyle/>
        <a:p>
          <a:endParaRPr lang="zh-CN" altLang="en-US"/>
        </a:p>
      </dgm:t>
    </dgm:pt>
    <dgm:pt modelId="{04BD19C5-C18C-4D0E-8E66-AF11D3274FD4}" type="pres">
      <dgm:prSet presAssocID="{3D59D568-6594-4A7C-A8F9-900C98BDD199}" presName="Name9" presStyleLbl="parChTrans1D2" presStyleIdx="4" presStyleCnt="9"/>
      <dgm:spPr/>
      <dgm:t>
        <a:bodyPr/>
        <a:lstStyle/>
        <a:p>
          <a:endParaRPr lang="zh-CN" altLang="en-US"/>
        </a:p>
      </dgm:t>
    </dgm:pt>
    <dgm:pt modelId="{79EC8F4A-0CA5-4617-ABC3-FD803C90FE26}" type="pres">
      <dgm:prSet presAssocID="{3D59D568-6594-4A7C-A8F9-900C98BDD199}" presName="connTx" presStyleLbl="parChTrans1D2" presStyleIdx="4" presStyleCnt="9"/>
      <dgm:spPr/>
      <dgm:t>
        <a:bodyPr/>
        <a:lstStyle/>
        <a:p>
          <a:endParaRPr lang="zh-CN" altLang="en-US"/>
        </a:p>
      </dgm:t>
    </dgm:pt>
    <dgm:pt modelId="{C612A93A-A83B-4E05-9DFC-8FC59694B203}" type="pres">
      <dgm:prSet presAssocID="{83DAC84D-0E92-43BA-B023-F0CA309AF6F8}" presName="node" presStyleLbl="node1" presStyleIdx="4" presStyleCnt="9" custScaleX="173502" custScaleY="182177" custRadScaleRad="192784" custRadScaleInc="-472071">
        <dgm:presLayoutVars>
          <dgm:bulletEnabled val="1"/>
        </dgm:presLayoutVars>
      </dgm:prSet>
      <dgm:spPr>
        <a:prstGeom prst="flowChartConnector">
          <a:avLst/>
        </a:prstGeom>
      </dgm:spPr>
      <dgm:t>
        <a:bodyPr/>
        <a:lstStyle/>
        <a:p>
          <a:endParaRPr lang="zh-CN" altLang="en-US"/>
        </a:p>
      </dgm:t>
    </dgm:pt>
    <dgm:pt modelId="{885FBFD5-3DFF-4262-BCCB-3680827FECF1}" type="pres">
      <dgm:prSet presAssocID="{6C3CB7DF-92DE-429C-87DC-250F07301140}" presName="Name9" presStyleLbl="parChTrans1D2" presStyleIdx="5" presStyleCnt="9"/>
      <dgm:spPr/>
      <dgm:t>
        <a:bodyPr/>
        <a:lstStyle/>
        <a:p>
          <a:endParaRPr lang="zh-CN" altLang="en-US"/>
        </a:p>
      </dgm:t>
    </dgm:pt>
    <dgm:pt modelId="{CF9ADAD3-D91B-44FA-95B6-9326588312A6}" type="pres">
      <dgm:prSet presAssocID="{6C3CB7DF-92DE-429C-87DC-250F07301140}" presName="connTx" presStyleLbl="parChTrans1D2" presStyleIdx="5" presStyleCnt="9"/>
      <dgm:spPr/>
      <dgm:t>
        <a:bodyPr/>
        <a:lstStyle/>
        <a:p>
          <a:endParaRPr lang="zh-CN" altLang="en-US"/>
        </a:p>
      </dgm:t>
    </dgm:pt>
    <dgm:pt modelId="{935E8F8E-CFE1-4C73-966A-9F1183F51AB4}" type="pres">
      <dgm:prSet presAssocID="{7FD3C7D0-A166-4CD5-89DA-135F95623E0F}" presName="node" presStyleLbl="node1" presStyleIdx="5" presStyleCnt="9" custScaleX="121000" custScaleY="121000" custRadScaleRad="91718" custRadScaleInc="-817151">
        <dgm:presLayoutVars>
          <dgm:bulletEnabled val="1"/>
        </dgm:presLayoutVars>
      </dgm:prSet>
      <dgm:spPr>
        <a:prstGeom prst="flowChartConnector">
          <a:avLst/>
        </a:prstGeom>
      </dgm:spPr>
      <dgm:t>
        <a:bodyPr/>
        <a:lstStyle/>
        <a:p>
          <a:endParaRPr lang="zh-CN" altLang="en-US"/>
        </a:p>
      </dgm:t>
    </dgm:pt>
    <dgm:pt modelId="{AB781473-A7C3-4395-989F-306DA1926AD4}" type="pres">
      <dgm:prSet presAssocID="{DDD03C45-AF71-432C-ABB7-AED964C28DA6}" presName="Name9" presStyleLbl="parChTrans1D2" presStyleIdx="6" presStyleCnt="9"/>
      <dgm:spPr/>
      <dgm:t>
        <a:bodyPr/>
        <a:lstStyle/>
        <a:p>
          <a:endParaRPr lang="zh-CN" altLang="en-US"/>
        </a:p>
      </dgm:t>
    </dgm:pt>
    <dgm:pt modelId="{49EC1EEF-E376-4AB7-9C39-6DE7D2D855C0}" type="pres">
      <dgm:prSet presAssocID="{DDD03C45-AF71-432C-ABB7-AED964C28DA6}" presName="connTx" presStyleLbl="parChTrans1D2" presStyleIdx="6" presStyleCnt="9"/>
      <dgm:spPr/>
      <dgm:t>
        <a:bodyPr/>
        <a:lstStyle/>
        <a:p>
          <a:endParaRPr lang="zh-CN" altLang="en-US"/>
        </a:p>
      </dgm:t>
    </dgm:pt>
    <dgm:pt modelId="{1FD92D81-4580-4DD3-AB10-624F0DACD91D}" type="pres">
      <dgm:prSet presAssocID="{C321419C-2D65-4593-A6DF-D9A515467E09}" presName="node" presStyleLbl="node1" presStyleIdx="6" presStyleCnt="9" custScaleX="167431" custScaleY="166633" custRadScaleRad="102794" custRadScaleInc="77107">
        <dgm:presLayoutVars>
          <dgm:bulletEnabled val="1"/>
        </dgm:presLayoutVars>
      </dgm:prSet>
      <dgm:spPr>
        <a:prstGeom prst="flowChartConnector">
          <a:avLst/>
        </a:prstGeom>
      </dgm:spPr>
      <dgm:t>
        <a:bodyPr/>
        <a:lstStyle/>
        <a:p>
          <a:endParaRPr lang="zh-CN" altLang="en-US"/>
        </a:p>
      </dgm:t>
    </dgm:pt>
    <dgm:pt modelId="{DF1BCDA3-D064-4152-8BD8-A05CB4C709B3}" type="pres">
      <dgm:prSet presAssocID="{ABC298AD-3FD8-42DF-B3BC-E1F24A64FB83}" presName="Name9" presStyleLbl="parChTrans1D2" presStyleIdx="7" presStyleCnt="9"/>
      <dgm:spPr/>
      <dgm:t>
        <a:bodyPr/>
        <a:lstStyle/>
        <a:p>
          <a:endParaRPr lang="zh-CN" altLang="en-US"/>
        </a:p>
      </dgm:t>
    </dgm:pt>
    <dgm:pt modelId="{096B99A3-B04C-4AE6-9812-450716421026}" type="pres">
      <dgm:prSet presAssocID="{ABC298AD-3FD8-42DF-B3BC-E1F24A64FB83}" presName="connTx" presStyleLbl="parChTrans1D2" presStyleIdx="7" presStyleCnt="9"/>
      <dgm:spPr/>
      <dgm:t>
        <a:bodyPr/>
        <a:lstStyle/>
        <a:p>
          <a:endParaRPr lang="zh-CN" altLang="en-US"/>
        </a:p>
      </dgm:t>
    </dgm:pt>
    <dgm:pt modelId="{10F90D7E-1F56-4688-A67D-A60085EBD4E0}" type="pres">
      <dgm:prSet presAssocID="{5CF87246-2332-423E-B3AF-3B3FE59D043C}" presName="node" presStyleLbl="node1" presStyleIdx="7" presStyleCnt="9" custScaleX="103446" custScaleY="103446" custRadScaleRad="113212" custRadScaleInc="-340560">
        <dgm:presLayoutVars>
          <dgm:bulletEnabled val="1"/>
        </dgm:presLayoutVars>
      </dgm:prSet>
      <dgm:spPr>
        <a:prstGeom prst="flowChartConnector">
          <a:avLst/>
        </a:prstGeom>
      </dgm:spPr>
      <dgm:t>
        <a:bodyPr/>
        <a:lstStyle/>
        <a:p>
          <a:endParaRPr lang="zh-CN" altLang="en-US"/>
        </a:p>
      </dgm:t>
    </dgm:pt>
    <dgm:pt modelId="{61BCD359-F9F0-404B-A975-48ACD1BC137A}" type="pres">
      <dgm:prSet presAssocID="{4451E3DB-F47B-442E-93E8-D2FF2432D5B2}" presName="Name9" presStyleLbl="parChTrans1D2" presStyleIdx="8" presStyleCnt="9"/>
      <dgm:spPr/>
      <dgm:t>
        <a:bodyPr/>
        <a:lstStyle/>
        <a:p>
          <a:endParaRPr lang="zh-CN" altLang="en-US"/>
        </a:p>
      </dgm:t>
    </dgm:pt>
    <dgm:pt modelId="{6013E59D-EF9B-4B07-B1E5-34A0DDCD44F7}" type="pres">
      <dgm:prSet presAssocID="{4451E3DB-F47B-442E-93E8-D2FF2432D5B2}" presName="connTx" presStyleLbl="parChTrans1D2" presStyleIdx="8" presStyleCnt="9"/>
      <dgm:spPr/>
      <dgm:t>
        <a:bodyPr/>
        <a:lstStyle/>
        <a:p>
          <a:endParaRPr lang="zh-CN" altLang="en-US"/>
        </a:p>
      </dgm:t>
    </dgm:pt>
    <dgm:pt modelId="{FAB9A61F-84F0-49FA-AD2F-BD9965077267}" type="pres">
      <dgm:prSet presAssocID="{395252D4-96E4-4A6E-B317-8F30A4462159}" presName="node" presStyleLbl="node1" presStyleIdx="8" presStyleCnt="9" custScaleX="129746" custScaleY="129746" custRadScaleRad="101652" custRadScaleInc="-77412">
        <dgm:presLayoutVars>
          <dgm:bulletEnabled val="1"/>
        </dgm:presLayoutVars>
      </dgm:prSet>
      <dgm:spPr>
        <a:prstGeom prst="flowChartConnector">
          <a:avLst/>
        </a:prstGeom>
      </dgm:spPr>
      <dgm:t>
        <a:bodyPr/>
        <a:lstStyle/>
        <a:p>
          <a:endParaRPr lang="zh-CN" altLang="en-US"/>
        </a:p>
      </dgm:t>
    </dgm:pt>
  </dgm:ptLst>
  <dgm:cxnLst>
    <dgm:cxn modelId="{ADF64953-430B-46AD-BFF0-1D19A6CD1742}" type="presOf" srcId="{26D83886-0113-4273-B8E7-0C23AA2773D0}" destId="{25524AE7-D80A-46C8-BE13-1EA5E983B28B}" srcOrd="0" destOrd="0" presId="urn:microsoft.com/office/officeart/2005/8/layout/radial1#1"/>
    <dgm:cxn modelId="{47FC0597-69AF-47AC-9CC1-364E0AEE1E39}" type="presOf" srcId="{83DAC84D-0E92-43BA-B023-F0CA309AF6F8}" destId="{C612A93A-A83B-4E05-9DFC-8FC59694B203}" srcOrd="0" destOrd="0" presId="urn:microsoft.com/office/officeart/2005/8/layout/radial1#1"/>
    <dgm:cxn modelId="{9E29F4A2-45EE-49D2-823B-BAEBE0F8E35B}" type="presOf" srcId="{DDD03C45-AF71-432C-ABB7-AED964C28DA6}" destId="{49EC1EEF-E376-4AB7-9C39-6DE7D2D855C0}" srcOrd="1" destOrd="0" presId="urn:microsoft.com/office/officeart/2005/8/layout/radial1#1"/>
    <dgm:cxn modelId="{56838F68-727F-4B15-B747-34089D96AC85}" type="presOf" srcId="{6C3CB7DF-92DE-429C-87DC-250F07301140}" destId="{CF9ADAD3-D91B-44FA-95B6-9326588312A6}" srcOrd="1" destOrd="0" presId="urn:microsoft.com/office/officeart/2005/8/layout/radial1#1"/>
    <dgm:cxn modelId="{0FDAEE69-35D8-417E-813F-BC7CE2574A3C}" type="presOf" srcId="{5CF87246-2332-423E-B3AF-3B3FE59D043C}" destId="{10F90D7E-1F56-4688-A67D-A60085EBD4E0}" srcOrd="0" destOrd="0" presId="urn:microsoft.com/office/officeart/2005/8/layout/radial1#1"/>
    <dgm:cxn modelId="{44E534AE-B9C1-4981-B9C2-441204BD9AE6}" type="presOf" srcId="{C321419C-2D65-4593-A6DF-D9A515467E09}" destId="{1FD92D81-4580-4DD3-AB10-624F0DACD91D}" srcOrd="0" destOrd="0" presId="urn:microsoft.com/office/officeart/2005/8/layout/radial1#1"/>
    <dgm:cxn modelId="{E6CC5B8D-FB23-4627-A2B8-751F4730EBB6}" srcId="{C854239C-62F1-409F-9209-A5CA27761C49}" destId="{83DAC84D-0E92-43BA-B023-F0CA309AF6F8}" srcOrd="4" destOrd="0" parTransId="{3D59D568-6594-4A7C-A8F9-900C98BDD199}" sibTransId="{5686BF8A-8F57-433F-A350-3D7EFAFE246C}"/>
    <dgm:cxn modelId="{EC68EFB1-FCAD-4C19-BCE2-F994CEB8E3A2}" type="presOf" srcId="{ADC18FCF-BAFB-42BC-A175-2BB6D7B4BC47}" destId="{519CFE55-502B-4217-9E86-E3F935762EF6}" srcOrd="0" destOrd="0" presId="urn:microsoft.com/office/officeart/2005/8/layout/radial1#1"/>
    <dgm:cxn modelId="{99821A9D-9EB8-498A-BD3E-D0FB17BCB85C}" srcId="{C854239C-62F1-409F-9209-A5CA27761C49}" destId="{DE4FC9DA-2C87-43A2-AE95-937B547643B1}" srcOrd="0" destOrd="0" parTransId="{F2D509F8-7958-49E1-8DB1-2DC617F2D616}" sibTransId="{BEBBA1E6-4F3D-449E-B0C2-FA08074C0A72}"/>
    <dgm:cxn modelId="{331B9F7E-6275-494A-BE23-1B1AD7DFB2C0}" type="presOf" srcId="{ABC298AD-3FD8-42DF-B3BC-E1F24A64FB83}" destId="{DF1BCDA3-D064-4152-8BD8-A05CB4C709B3}" srcOrd="0" destOrd="0" presId="urn:microsoft.com/office/officeart/2005/8/layout/radial1#1"/>
    <dgm:cxn modelId="{29F8BDD8-195A-4D67-84B9-0A8FBB43FDDC}" srcId="{C854239C-62F1-409F-9209-A5CA27761C49}" destId="{48190BEB-54E1-4C85-A89D-254A8DDB0F08}" srcOrd="3" destOrd="0" parTransId="{514D77EE-B744-49FC-B471-487CAC1448B2}" sibTransId="{C53D9592-2703-45B8-812A-CC9682BF0E8C}"/>
    <dgm:cxn modelId="{22F416E9-680F-4F0F-8D70-D7D235ABEC8C}" srcId="{C854239C-62F1-409F-9209-A5CA27761C49}" destId="{26D83886-0113-4273-B8E7-0C23AA2773D0}" srcOrd="2" destOrd="0" parTransId="{99D9E2F1-C028-45E8-B429-DA7F61218C6F}" sibTransId="{AA55D38C-D785-4505-9438-B72C923E70EA}"/>
    <dgm:cxn modelId="{78F4BBCA-03A2-4191-AEF6-E55475A05F88}" type="presOf" srcId="{514D77EE-B744-49FC-B471-487CAC1448B2}" destId="{EE0A99E8-2CF9-49FE-B7D9-D05F1A0BB7FE}" srcOrd="1" destOrd="0" presId="urn:microsoft.com/office/officeart/2005/8/layout/radial1#1"/>
    <dgm:cxn modelId="{C2288E37-A084-44D7-820A-17E60FC4E757}" type="presOf" srcId="{99D9E2F1-C028-45E8-B429-DA7F61218C6F}" destId="{2285FCC3-2FEB-443E-B706-5BBB7D6FB42C}" srcOrd="1" destOrd="0" presId="urn:microsoft.com/office/officeart/2005/8/layout/radial1#1"/>
    <dgm:cxn modelId="{D684CFFD-CC92-436F-861E-1B859474BC6F}" type="presOf" srcId="{DE4FC9DA-2C87-43A2-AE95-937B547643B1}" destId="{9E9B8D4C-659C-41B4-915C-228D9481BE56}" srcOrd="0" destOrd="0" presId="urn:microsoft.com/office/officeart/2005/8/layout/radial1#1"/>
    <dgm:cxn modelId="{BDBB75A7-C3B3-4C9C-A00A-1D7680A6320D}" srcId="{C854239C-62F1-409F-9209-A5CA27761C49}" destId="{D5BC28F9-25D0-4915-8738-D31D7664BC10}" srcOrd="1" destOrd="0" parTransId="{AF5051BD-EE05-4BA7-893B-E884E14E2E87}" sibTransId="{F9B3C1D2-3E1D-48DB-B88B-03FA099449C1}"/>
    <dgm:cxn modelId="{075A85BB-0AE0-41D5-B300-E6C37419BD21}" srcId="{C854239C-62F1-409F-9209-A5CA27761C49}" destId="{5CF87246-2332-423E-B3AF-3B3FE59D043C}" srcOrd="7" destOrd="0" parTransId="{ABC298AD-3FD8-42DF-B3BC-E1F24A64FB83}" sibTransId="{7AB53DB0-DAED-4A25-B4BD-E97B60D0C21B}"/>
    <dgm:cxn modelId="{2AC8F0FD-D15F-48CA-A500-9394E7733C72}" type="presOf" srcId="{395252D4-96E4-4A6E-B317-8F30A4462159}" destId="{FAB9A61F-84F0-49FA-AD2F-BD9965077267}" srcOrd="0" destOrd="0" presId="urn:microsoft.com/office/officeart/2005/8/layout/radial1#1"/>
    <dgm:cxn modelId="{F883AD0B-C51A-4B10-B8B9-E145DB6BC224}" type="presOf" srcId="{3D59D568-6594-4A7C-A8F9-900C98BDD199}" destId="{04BD19C5-C18C-4D0E-8E66-AF11D3274FD4}" srcOrd="0" destOrd="0" presId="urn:microsoft.com/office/officeart/2005/8/layout/radial1#1"/>
    <dgm:cxn modelId="{866691AD-DCBF-44C9-B1FA-C97BA20E7121}" type="presOf" srcId="{AF5051BD-EE05-4BA7-893B-E884E14E2E87}" destId="{76E1B8EE-1485-41AF-A3F4-FD2A0BFCB349}" srcOrd="1" destOrd="0" presId="urn:microsoft.com/office/officeart/2005/8/layout/radial1#1"/>
    <dgm:cxn modelId="{40C40196-430B-4D8F-866E-C693EF867308}" type="presOf" srcId="{6C3CB7DF-92DE-429C-87DC-250F07301140}" destId="{885FBFD5-3DFF-4262-BCCB-3680827FECF1}" srcOrd="0" destOrd="0" presId="urn:microsoft.com/office/officeart/2005/8/layout/radial1#1"/>
    <dgm:cxn modelId="{E58DB10D-8B16-48F1-AAA9-BF1C0BF5B588}" type="presOf" srcId="{F2D509F8-7958-49E1-8DB1-2DC617F2D616}" destId="{C246B783-A2A3-4986-A26F-06D058C8BCE2}" srcOrd="0" destOrd="0" presId="urn:microsoft.com/office/officeart/2005/8/layout/radial1#1"/>
    <dgm:cxn modelId="{2F0ABCE4-385A-4C91-8C1D-DCD74D99A4D0}" type="presOf" srcId="{C854239C-62F1-409F-9209-A5CA27761C49}" destId="{5458CBD5-2CD4-42D3-A96B-7B16B2AB1C14}" srcOrd="0" destOrd="0" presId="urn:microsoft.com/office/officeart/2005/8/layout/radial1#1"/>
    <dgm:cxn modelId="{768AC799-2C7F-48D2-A86C-459A509521D4}" type="presOf" srcId="{F2D509F8-7958-49E1-8DB1-2DC617F2D616}" destId="{32A12B4E-2895-4D8A-B332-0577E38A2E01}" srcOrd="1" destOrd="0" presId="urn:microsoft.com/office/officeart/2005/8/layout/radial1#1"/>
    <dgm:cxn modelId="{5F068638-DC6F-4754-93DD-3238CAAE73AE}" type="presOf" srcId="{514D77EE-B744-49FC-B471-487CAC1448B2}" destId="{E2D4020A-95BC-488D-B4F4-739B3361F472}" srcOrd="0" destOrd="0" presId="urn:microsoft.com/office/officeart/2005/8/layout/radial1#1"/>
    <dgm:cxn modelId="{23C48731-BC2F-4C9D-A4E5-36461678E58A}" srcId="{C854239C-62F1-409F-9209-A5CA27761C49}" destId="{7FD3C7D0-A166-4CD5-89DA-135F95623E0F}" srcOrd="5" destOrd="0" parTransId="{6C3CB7DF-92DE-429C-87DC-250F07301140}" sibTransId="{CC61E86B-7882-4807-87E7-46F3F6C0AF8B}"/>
    <dgm:cxn modelId="{113513DD-D76B-457F-B6FD-AE9573EDA023}" type="presOf" srcId="{48190BEB-54E1-4C85-A89D-254A8DDB0F08}" destId="{A2D62007-0EEB-41F2-8AC1-487ECAEDC91A}" srcOrd="0" destOrd="0" presId="urn:microsoft.com/office/officeart/2005/8/layout/radial1#1"/>
    <dgm:cxn modelId="{B18DFE7E-9941-438F-A99C-469181A80476}" srcId="{C854239C-62F1-409F-9209-A5CA27761C49}" destId="{C321419C-2D65-4593-A6DF-D9A515467E09}" srcOrd="6" destOrd="0" parTransId="{DDD03C45-AF71-432C-ABB7-AED964C28DA6}" sibTransId="{678BECD8-5D70-49D3-BDF9-796BC7520E61}"/>
    <dgm:cxn modelId="{6FC6F2BE-8AB3-488C-8860-012A9756F106}" type="presOf" srcId="{3D59D568-6594-4A7C-A8F9-900C98BDD199}" destId="{79EC8F4A-0CA5-4617-ABC3-FD803C90FE26}" srcOrd="1" destOrd="0" presId="urn:microsoft.com/office/officeart/2005/8/layout/radial1#1"/>
    <dgm:cxn modelId="{5F797579-1D7A-49AC-92B5-B458278BDE73}" type="presOf" srcId="{4451E3DB-F47B-442E-93E8-D2FF2432D5B2}" destId="{61BCD359-F9F0-404B-A975-48ACD1BC137A}" srcOrd="0" destOrd="0" presId="urn:microsoft.com/office/officeart/2005/8/layout/radial1#1"/>
    <dgm:cxn modelId="{A54CA28B-9296-4284-8BAB-F11B6E2865FD}" type="presOf" srcId="{ABC298AD-3FD8-42DF-B3BC-E1F24A64FB83}" destId="{096B99A3-B04C-4AE6-9812-450716421026}" srcOrd="1" destOrd="0" presId="urn:microsoft.com/office/officeart/2005/8/layout/radial1#1"/>
    <dgm:cxn modelId="{43FDF092-3550-4A84-AD53-5EFF7188776F}" srcId="{ADC18FCF-BAFB-42BC-A175-2BB6D7B4BC47}" destId="{C854239C-62F1-409F-9209-A5CA27761C49}" srcOrd="0" destOrd="0" parTransId="{B9A72EB5-16A0-44EE-AD25-A15DE1B97538}" sibTransId="{9EE21977-101C-428A-82EC-5E3B22A38E39}"/>
    <dgm:cxn modelId="{9956C932-3FC1-4D09-9881-C08A66080E90}" type="presOf" srcId="{99D9E2F1-C028-45E8-B429-DA7F61218C6F}" destId="{0D1BBF3E-D053-4910-80CC-86A99D3E4C21}" srcOrd="0" destOrd="0" presId="urn:microsoft.com/office/officeart/2005/8/layout/radial1#1"/>
    <dgm:cxn modelId="{227C9E64-24D8-4A1A-A8DC-DC5F19521D39}" type="presOf" srcId="{DDD03C45-AF71-432C-ABB7-AED964C28DA6}" destId="{AB781473-A7C3-4395-989F-306DA1926AD4}" srcOrd="0" destOrd="0" presId="urn:microsoft.com/office/officeart/2005/8/layout/radial1#1"/>
    <dgm:cxn modelId="{049B7826-55AE-4E21-8844-B29B46109DDF}" type="presOf" srcId="{7FD3C7D0-A166-4CD5-89DA-135F95623E0F}" destId="{935E8F8E-CFE1-4C73-966A-9F1183F51AB4}" srcOrd="0" destOrd="0" presId="urn:microsoft.com/office/officeart/2005/8/layout/radial1#1"/>
    <dgm:cxn modelId="{7C54FB87-1643-4972-9218-04ABB2276D0C}" type="presOf" srcId="{D5BC28F9-25D0-4915-8738-D31D7664BC10}" destId="{90EF25B1-6B98-414C-BC4A-FE2D0D14D82B}" srcOrd="0" destOrd="0" presId="urn:microsoft.com/office/officeart/2005/8/layout/radial1#1"/>
    <dgm:cxn modelId="{1DD1A8D2-893C-4ABF-A820-452201A8DB15}" type="presOf" srcId="{4451E3DB-F47B-442E-93E8-D2FF2432D5B2}" destId="{6013E59D-EF9B-4B07-B1E5-34A0DDCD44F7}" srcOrd="1" destOrd="0" presId="urn:microsoft.com/office/officeart/2005/8/layout/radial1#1"/>
    <dgm:cxn modelId="{5FF09AF2-2BC4-436A-BE97-E2574AE229AD}" type="presOf" srcId="{AF5051BD-EE05-4BA7-893B-E884E14E2E87}" destId="{5E2BFDE5-3F30-4529-A112-77427899BEFD}" srcOrd="0" destOrd="0" presId="urn:microsoft.com/office/officeart/2005/8/layout/radial1#1"/>
    <dgm:cxn modelId="{6E092DC8-066B-4B33-98AD-0FE6AC494A4D}" srcId="{C854239C-62F1-409F-9209-A5CA27761C49}" destId="{395252D4-96E4-4A6E-B317-8F30A4462159}" srcOrd="8" destOrd="0" parTransId="{4451E3DB-F47B-442E-93E8-D2FF2432D5B2}" sibTransId="{3A4946D8-F0B1-4370-9DE5-DC250AA19AC2}"/>
    <dgm:cxn modelId="{52DE9202-5C6A-40FB-86F9-3ADE1FD90C0D}" type="presParOf" srcId="{519CFE55-502B-4217-9E86-E3F935762EF6}" destId="{5458CBD5-2CD4-42D3-A96B-7B16B2AB1C14}" srcOrd="0" destOrd="0" presId="urn:microsoft.com/office/officeart/2005/8/layout/radial1#1"/>
    <dgm:cxn modelId="{402646AF-AAE4-4E3A-BD1A-0867AC5EA3AB}" type="presParOf" srcId="{519CFE55-502B-4217-9E86-E3F935762EF6}" destId="{C246B783-A2A3-4986-A26F-06D058C8BCE2}" srcOrd="1" destOrd="0" presId="urn:microsoft.com/office/officeart/2005/8/layout/radial1#1"/>
    <dgm:cxn modelId="{FDDB7C96-62E9-4A2B-971D-F8B992AB444F}" type="presParOf" srcId="{C246B783-A2A3-4986-A26F-06D058C8BCE2}" destId="{32A12B4E-2895-4D8A-B332-0577E38A2E01}" srcOrd="0" destOrd="0" presId="urn:microsoft.com/office/officeart/2005/8/layout/radial1#1"/>
    <dgm:cxn modelId="{A7E1EC8C-7C1D-40A6-9104-3D6282F4EDA9}" type="presParOf" srcId="{519CFE55-502B-4217-9E86-E3F935762EF6}" destId="{9E9B8D4C-659C-41B4-915C-228D9481BE56}" srcOrd="2" destOrd="0" presId="urn:microsoft.com/office/officeart/2005/8/layout/radial1#1"/>
    <dgm:cxn modelId="{6151472F-CB6A-44D2-85ED-637EAD0A3D91}" type="presParOf" srcId="{519CFE55-502B-4217-9E86-E3F935762EF6}" destId="{5E2BFDE5-3F30-4529-A112-77427899BEFD}" srcOrd="3" destOrd="0" presId="urn:microsoft.com/office/officeart/2005/8/layout/radial1#1"/>
    <dgm:cxn modelId="{38EF77D5-F12D-424A-8A69-CF66AD4C0A60}" type="presParOf" srcId="{5E2BFDE5-3F30-4529-A112-77427899BEFD}" destId="{76E1B8EE-1485-41AF-A3F4-FD2A0BFCB349}" srcOrd="0" destOrd="0" presId="urn:microsoft.com/office/officeart/2005/8/layout/radial1#1"/>
    <dgm:cxn modelId="{C6E73BAD-793A-45AF-AD1A-9F17AD2DD0F8}" type="presParOf" srcId="{519CFE55-502B-4217-9E86-E3F935762EF6}" destId="{90EF25B1-6B98-414C-BC4A-FE2D0D14D82B}" srcOrd="4" destOrd="0" presId="urn:microsoft.com/office/officeart/2005/8/layout/radial1#1"/>
    <dgm:cxn modelId="{83374794-F8B8-483F-B172-A7B666656819}" type="presParOf" srcId="{519CFE55-502B-4217-9E86-E3F935762EF6}" destId="{0D1BBF3E-D053-4910-80CC-86A99D3E4C21}" srcOrd="5" destOrd="0" presId="urn:microsoft.com/office/officeart/2005/8/layout/radial1#1"/>
    <dgm:cxn modelId="{A677D572-0EA0-4BA1-B6B4-76D02C00CD99}" type="presParOf" srcId="{0D1BBF3E-D053-4910-80CC-86A99D3E4C21}" destId="{2285FCC3-2FEB-443E-B706-5BBB7D6FB42C}" srcOrd="0" destOrd="0" presId="urn:microsoft.com/office/officeart/2005/8/layout/radial1#1"/>
    <dgm:cxn modelId="{A029AB53-0278-4AE3-8572-E43C1A052973}" type="presParOf" srcId="{519CFE55-502B-4217-9E86-E3F935762EF6}" destId="{25524AE7-D80A-46C8-BE13-1EA5E983B28B}" srcOrd="6" destOrd="0" presId="urn:microsoft.com/office/officeart/2005/8/layout/radial1#1"/>
    <dgm:cxn modelId="{34768DDF-0EB8-44B2-8A1F-280733710D89}" type="presParOf" srcId="{519CFE55-502B-4217-9E86-E3F935762EF6}" destId="{E2D4020A-95BC-488D-B4F4-739B3361F472}" srcOrd="7" destOrd="0" presId="urn:microsoft.com/office/officeart/2005/8/layout/radial1#1"/>
    <dgm:cxn modelId="{1B2BFE5F-BC9B-41C5-B277-3E0A840E2A5A}" type="presParOf" srcId="{E2D4020A-95BC-488D-B4F4-739B3361F472}" destId="{EE0A99E8-2CF9-49FE-B7D9-D05F1A0BB7FE}" srcOrd="0" destOrd="0" presId="urn:microsoft.com/office/officeart/2005/8/layout/radial1#1"/>
    <dgm:cxn modelId="{56275E36-9A4C-4363-B3CC-826E6ED228AE}" type="presParOf" srcId="{519CFE55-502B-4217-9E86-E3F935762EF6}" destId="{A2D62007-0EEB-41F2-8AC1-487ECAEDC91A}" srcOrd="8" destOrd="0" presId="urn:microsoft.com/office/officeart/2005/8/layout/radial1#1"/>
    <dgm:cxn modelId="{16F1F419-F8B0-42D6-AFA8-7A1DBF74AA22}" type="presParOf" srcId="{519CFE55-502B-4217-9E86-E3F935762EF6}" destId="{04BD19C5-C18C-4D0E-8E66-AF11D3274FD4}" srcOrd="9" destOrd="0" presId="urn:microsoft.com/office/officeart/2005/8/layout/radial1#1"/>
    <dgm:cxn modelId="{0714C468-E6D4-486D-9DC4-23BEE38DDB73}" type="presParOf" srcId="{04BD19C5-C18C-4D0E-8E66-AF11D3274FD4}" destId="{79EC8F4A-0CA5-4617-ABC3-FD803C90FE26}" srcOrd="0" destOrd="0" presId="urn:microsoft.com/office/officeart/2005/8/layout/radial1#1"/>
    <dgm:cxn modelId="{27AB91B4-53A7-4E80-9F20-84FBFD27A28C}" type="presParOf" srcId="{519CFE55-502B-4217-9E86-E3F935762EF6}" destId="{C612A93A-A83B-4E05-9DFC-8FC59694B203}" srcOrd="10" destOrd="0" presId="urn:microsoft.com/office/officeart/2005/8/layout/radial1#1"/>
    <dgm:cxn modelId="{0FA8E8CA-BB82-4B77-8E19-363B422E16EA}" type="presParOf" srcId="{519CFE55-502B-4217-9E86-E3F935762EF6}" destId="{885FBFD5-3DFF-4262-BCCB-3680827FECF1}" srcOrd="11" destOrd="0" presId="urn:microsoft.com/office/officeart/2005/8/layout/radial1#1"/>
    <dgm:cxn modelId="{7983A9B1-F916-45EB-A387-918817CDB134}" type="presParOf" srcId="{885FBFD5-3DFF-4262-BCCB-3680827FECF1}" destId="{CF9ADAD3-D91B-44FA-95B6-9326588312A6}" srcOrd="0" destOrd="0" presId="urn:microsoft.com/office/officeart/2005/8/layout/radial1#1"/>
    <dgm:cxn modelId="{4F8FCAA6-E6EA-480C-8121-108684C99693}" type="presParOf" srcId="{519CFE55-502B-4217-9E86-E3F935762EF6}" destId="{935E8F8E-CFE1-4C73-966A-9F1183F51AB4}" srcOrd="12" destOrd="0" presId="urn:microsoft.com/office/officeart/2005/8/layout/radial1#1"/>
    <dgm:cxn modelId="{B87C7C8B-EF77-4946-8C46-93DC014628CD}" type="presParOf" srcId="{519CFE55-502B-4217-9E86-E3F935762EF6}" destId="{AB781473-A7C3-4395-989F-306DA1926AD4}" srcOrd="13" destOrd="0" presId="urn:microsoft.com/office/officeart/2005/8/layout/radial1#1"/>
    <dgm:cxn modelId="{8C04D0B7-0D3F-4A19-93DA-B22FC210B248}" type="presParOf" srcId="{AB781473-A7C3-4395-989F-306DA1926AD4}" destId="{49EC1EEF-E376-4AB7-9C39-6DE7D2D855C0}" srcOrd="0" destOrd="0" presId="urn:microsoft.com/office/officeart/2005/8/layout/radial1#1"/>
    <dgm:cxn modelId="{FDA396AD-AE65-4AF0-BE8A-BDB8C08F6D9D}" type="presParOf" srcId="{519CFE55-502B-4217-9E86-E3F935762EF6}" destId="{1FD92D81-4580-4DD3-AB10-624F0DACD91D}" srcOrd="14" destOrd="0" presId="urn:microsoft.com/office/officeart/2005/8/layout/radial1#1"/>
    <dgm:cxn modelId="{86870116-AFAD-4C57-975B-94CD646AD568}" type="presParOf" srcId="{519CFE55-502B-4217-9E86-E3F935762EF6}" destId="{DF1BCDA3-D064-4152-8BD8-A05CB4C709B3}" srcOrd="15" destOrd="0" presId="urn:microsoft.com/office/officeart/2005/8/layout/radial1#1"/>
    <dgm:cxn modelId="{4E4700A9-04A0-4071-9A09-54CC120A0E3B}" type="presParOf" srcId="{DF1BCDA3-D064-4152-8BD8-A05CB4C709B3}" destId="{096B99A3-B04C-4AE6-9812-450716421026}" srcOrd="0" destOrd="0" presId="urn:microsoft.com/office/officeart/2005/8/layout/radial1#1"/>
    <dgm:cxn modelId="{7BF7AC80-70A5-4277-9DA1-969240605B5D}" type="presParOf" srcId="{519CFE55-502B-4217-9E86-E3F935762EF6}" destId="{10F90D7E-1F56-4688-A67D-A60085EBD4E0}" srcOrd="16" destOrd="0" presId="urn:microsoft.com/office/officeart/2005/8/layout/radial1#1"/>
    <dgm:cxn modelId="{7E6DDFD9-8B72-439C-8ED7-9A34EC0B60DF}" type="presParOf" srcId="{519CFE55-502B-4217-9E86-E3F935762EF6}" destId="{61BCD359-F9F0-404B-A975-48ACD1BC137A}" srcOrd="17" destOrd="0" presId="urn:microsoft.com/office/officeart/2005/8/layout/radial1#1"/>
    <dgm:cxn modelId="{72C5C1FF-85FD-402B-84AB-658BF388604E}" type="presParOf" srcId="{61BCD359-F9F0-404B-A975-48ACD1BC137A}" destId="{6013E59D-EF9B-4B07-B1E5-34A0DDCD44F7}" srcOrd="0" destOrd="0" presId="urn:microsoft.com/office/officeart/2005/8/layout/radial1#1"/>
    <dgm:cxn modelId="{64A9BBF8-EBF9-454D-8FB8-115BEF5A9930}" type="presParOf" srcId="{519CFE55-502B-4217-9E86-E3F935762EF6}" destId="{FAB9A61F-84F0-49FA-AD2F-BD9965077267}" srcOrd="18" destOrd="0" presId="urn:microsoft.com/office/officeart/2005/8/layout/radial1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B09C7E-17B6-440B-9084-9E3DC9377B49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2318494-6BE3-4E70-9660-364CEB2C3AD4}">
      <dgm:prSet phldrT="[文本]" custT="1"/>
      <dgm:spPr>
        <a:solidFill>
          <a:schemeClr val="accent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前期立项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AA674E0-DE2E-48B0-9187-ADF465631CD4}" cxnId="{609A703C-AA80-4875-B896-69A0FB288EC0}" type="parTrans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3B9C5AD-D5FC-491A-BA3D-C1E7A9F43188}" cxnId="{609A703C-AA80-4875-B896-69A0FB288EC0}" type="sibTrans">
      <dgm:prSet/>
      <dgm:spPr>
        <a:solidFill>
          <a:schemeClr val="accent1">
            <a:lumMod val="60000"/>
            <a:lumOff val="40000"/>
            <a:alpha val="54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77AFD72-2398-4BAD-BBD0-A6D585C2BFDC}">
      <dgm:prSet phldrT="[文本]"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1600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数据中心客户选择</a:t>
          </a:r>
          <a:endParaRPr lang="zh-CN" altLang="en-US" sz="1600" baseline="0" dirty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BAECD83-E358-4B90-B9E5-B3AD17184E44}" cxnId="{4E7677E8-5131-4351-8D9D-164F820E0310}" type="parTrans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9FBF631-C4F6-4CCD-81A8-0B338E84463A}" cxnId="{4E7677E8-5131-4351-8D9D-164F820E0310}" type="sibTrans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851A82B-1AE3-4B1F-B641-EDECFDF19047}">
      <dgm:prSet phldrT="[文本]" custT="1"/>
      <dgm:spPr>
        <a:solidFill>
          <a:schemeClr val="accent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建设目标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E80DE24-9728-4D41-AEA5-1C33EE59AE21}" cxnId="{A5715D40-4B04-42ED-A07A-EE282B00FD42}" type="parTrans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6A8D34A-2D71-4C08-AFE3-8B97A7D5F44C}" cxnId="{A5715D40-4B04-42ED-A07A-EE282B00FD42}" type="sibTrans">
      <dgm:prSet/>
      <dgm:spPr>
        <a:solidFill>
          <a:schemeClr val="accent1">
            <a:lumMod val="40000"/>
            <a:lumOff val="60000"/>
            <a:alpha val="54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F1E62D0-3B59-4FAB-A534-A071AB537A3F}">
      <dgm:prSet phldrT="[文本]"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定制</a:t>
          </a:r>
          <a:r>
            <a: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or</a:t>
          </a:r>
          <a:r>
            <a: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散户</a:t>
          </a:r>
          <a:endParaRPr lang="zh-CN" altLang="en-US" sz="1600" dirty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84E30D9-F045-40E7-A280-63480F981CDE}" cxnId="{B5DDF076-C3EE-452E-8D53-3DD0CF52A5B0}" type="parTrans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557252C-C58E-49DB-9DF9-8EFFBD4B0997}" cxnId="{B5DDF076-C3EE-452E-8D53-3DD0CF52A5B0}" type="sibTrans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B888A65-CCED-486D-8F13-A4E7CB439EEF}">
      <dgm:prSet phldrT="[文本]"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PUE</a:t>
          </a:r>
          <a:r>
            <a: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值：</a:t>
          </a:r>
          <a:r>
            <a: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1.4</a:t>
          </a:r>
          <a:r>
            <a: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以下</a:t>
          </a:r>
          <a:endParaRPr lang="zh-CN" altLang="en-US" sz="1600" dirty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36F29E2-0DCB-451D-B893-71018B539BE2}" cxnId="{3BAED98A-C2BB-4536-8176-75F6B126C1B3}" type="parTrans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C7F1CED-D0FA-4433-86A9-09F66FB6A865}" cxnId="{3BAED98A-C2BB-4536-8176-75F6B126C1B3}" type="sibTrans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388656D-4BAE-4A6D-BB82-F477BF7F429C}">
      <dgm:prSet phldrT="[文本]" custT="1"/>
      <dgm:spPr>
        <a:solidFill>
          <a:schemeClr val="accent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系统架构</a:t>
          </a:r>
          <a:endParaRPr lang="zh-CN" alt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611120B-7F22-42C1-88F0-F164D990DBCD}" cxnId="{EF722E11-A4B6-44B1-8A42-3D705F362231}" type="parTrans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5EFCEA3-5DDF-4775-A826-F2D6FC02BE81}" cxnId="{EF722E11-A4B6-44B1-8A42-3D705F362231}" type="sibTrans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8842B98-AB97-401F-8581-26B8F3D53308}">
      <dgm:prSet phldrT="[文本]"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数据中心级别：</a:t>
          </a:r>
          <a:endParaRPr lang="zh-CN" altLang="en-US" sz="1400" dirty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A501266-F843-466E-9D57-5B4E4EEFA3B4}" cxnId="{EBAECBB9-0168-4516-A1CF-4A5C8C5AE48A}" type="parTrans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40AB30D-CBD2-47B7-B972-F4EABA803623}" cxnId="{EBAECBB9-0168-4516-A1CF-4A5C8C5AE48A}" type="sibTrans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B6F9B46-36C9-44E4-9000-DC7B6963B402}">
      <dgm:prSet phldrT="[文本]"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1600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目标</a:t>
          </a:r>
          <a:r>
            <a:rPr lang="en-US" altLang="zh-CN" sz="1600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PUE</a:t>
          </a:r>
          <a:r>
            <a:rPr lang="zh-CN" altLang="en-US" sz="1600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值</a:t>
          </a:r>
          <a:endParaRPr lang="zh-CN" altLang="en-US" sz="1600" baseline="0" dirty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4D69661-0D41-4039-BC7C-1C09A137F0DC}" cxnId="{929CE031-695F-4F7A-B955-B9D93D568885}" type="parTrans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CE47394-4AF1-438C-AD0E-4161B31E7B67}" cxnId="{929CE031-695F-4F7A-B955-B9D93D568885}" type="sibTrans">
      <dgm:prSet/>
      <dgm:spPr/>
      <dgm:t>
        <a:bodyPr/>
        <a:lstStyle/>
        <a:p>
          <a:endParaRPr lang="zh-CN" altLang="en-US" sz="16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EB92A5B-D8B5-485A-89BE-A8E8207BE0DD}">
      <dgm:prSet phldrT="[文本]"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国内（</a:t>
          </a:r>
          <a:r>
            <a: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A</a:t>
          </a:r>
          <a:r>
            <a: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B</a:t>
          </a:r>
          <a:r>
            <a: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C</a:t>
          </a:r>
          <a:r>
            <a: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）；</a:t>
          </a:r>
          <a:endParaRPr lang="zh-CN" altLang="en-US" sz="1400" dirty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C52C506-1D00-4597-A90A-BD2DAA00ECBD}" cxnId="{8A96A163-1455-46CF-8D03-D3D9ECB6BF85}" type="parTrans">
      <dgm:prSet/>
      <dgm:spPr/>
      <dgm:t>
        <a:bodyPr/>
        <a:lstStyle/>
        <a:p>
          <a:endParaRPr lang="zh-CN" altLang="en-US"/>
        </a:p>
      </dgm:t>
    </dgm:pt>
    <dgm:pt modelId="{ED738B2E-0609-4CBC-BAC7-EE8B3094E9BD}" cxnId="{8A96A163-1455-46CF-8D03-D3D9ECB6BF85}" type="sibTrans">
      <dgm:prSet/>
      <dgm:spPr/>
      <dgm:t>
        <a:bodyPr/>
        <a:lstStyle/>
        <a:p>
          <a:endParaRPr lang="zh-CN" altLang="en-US"/>
        </a:p>
      </dgm:t>
    </dgm:pt>
    <dgm:pt modelId="{E3CE2B1C-121D-494B-A447-04E3CC369943}">
      <dgm:prSet phldrT="[文本]"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国外</a:t>
          </a:r>
          <a:r>
            <a: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UPTIME</a:t>
          </a:r>
          <a:r>
            <a: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标准（</a:t>
          </a:r>
          <a:r>
            <a:rPr lang="en-US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Ⅰ</a:t>
          </a:r>
          <a:r>
            <a: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Ⅱ</a:t>
          </a:r>
          <a:r>
            <a: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Ⅲ</a:t>
          </a:r>
          <a:r>
            <a: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、</a:t>
          </a:r>
          <a:r>
            <a:rPr lang="en-US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Ⅳ</a:t>
          </a:r>
          <a:r>
            <a: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）</a:t>
          </a:r>
          <a:endParaRPr lang="zh-CN" altLang="en-US" sz="1400" dirty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B7A7B4B-F893-4CF6-8C3B-62BBF3B4AE52}" cxnId="{5BB23A3E-50D9-4131-960A-7B08037AF9E2}" type="parTrans">
      <dgm:prSet/>
      <dgm:spPr/>
      <dgm:t>
        <a:bodyPr/>
        <a:lstStyle/>
        <a:p>
          <a:endParaRPr lang="zh-CN" altLang="en-US"/>
        </a:p>
      </dgm:t>
    </dgm:pt>
    <dgm:pt modelId="{FA375D1D-DDD1-400E-95EF-FFB8A82912BB}" cxnId="{5BB23A3E-50D9-4131-960A-7B08037AF9E2}" type="sibTrans">
      <dgm:prSet/>
      <dgm:spPr/>
      <dgm:t>
        <a:bodyPr/>
        <a:lstStyle/>
        <a:p>
          <a:endParaRPr lang="zh-CN" altLang="en-US"/>
        </a:p>
      </dgm:t>
    </dgm:pt>
    <dgm:pt modelId="{854CE295-A8E1-44D9-A2EE-7686F8A897FD}" type="pres">
      <dgm:prSet presAssocID="{DDB09C7E-17B6-440B-9084-9E3DC9377B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2EA775D-F257-4D18-AC5E-4828EFCC032A}" type="pres">
      <dgm:prSet presAssocID="{DDB09C7E-17B6-440B-9084-9E3DC9377B49}" presName="tSp" presStyleCnt="0"/>
      <dgm:spPr/>
      <dgm:t>
        <a:bodyPr/>
        <a:lstStyle/>
        <a:p>
          <a:endParaRPr lang="zh-CN" altLang="en-US"/>
        </a:p>
      </dgm:t>
    </dgm:pt>
    <dgm:pt modelId="{ED596D01-AA46-465F-BF2B-F34430DBE405}" type="pres">
      <dgm:prSet presAssocID="{DDB09C7E-17B6-440B-9084-9E3DC9377B49}" presName="bSp" presStyleCnt="0"/>
      <dgm:spPr/>
      <dgm:t>
        <a:bodyPr/>
        <a:lstStyle/>
        <a:p>
          <a:endParaRPr lang="zh-CN" altLang="en-US"/>
        </a:p>
      </dgm:t>
    </dgm:pt>
    <dgm:pt modelId="{C2F9F9EF-6CCB-40C0-ADD9-673874B25E50}" type="pres">
      <dgm:prSet presAssocID="{DDB09C7E-17B6-440B-9084-9E3DC9377B49}" presName="process" presStyleCnt="0"/>
      <dgm:spPr/>
      <dgm:t>
        <a:bodyPr/>
        <a:lstStyle/>
        <a:p>
          <a:endParaRPr lang="zh-CN" altLang="en-US"/>
        </a:p>
      </dgm:t>
    </dgm:pt>
    <dgm:pt modelId="{44680890-2001-4E9C-B670-C5E0453AD14D}" type="pres">
      <dgm:prSet presAssocID="{C2318494-6BE3-4E70-9660-364CEB2C3AD4}" presName="composite1" presStyleCnt="0"/>
      <dgm:spPr/>
      <dgm:t>
        <a:bodyPr/>
        <a:lstStyle/>
        <a:p>
          <a:endParaRPr lang="zh-CN" altLang="en-US"/>
        </a:p>
      </dgm:t>
    </dgm:pt>
    <dgm:pt modelId="{E80602CA-3438-4B77-82D7-ACF16A88ED9A}" type="pres">
      <dgm:prSet presAssocID="{C2318494-6BE3-4E70-9660-364CEB2C3AD4}" presName="dummyNode1" presStyleLbl="node1" presStyleIdx="0" presStyleCnt="3"/>
      <dgm:spPr/>
      <dgm:t>
        <a:bodyPr/>
        <a:lstStyle/>
        <a:p>
          <a:endParaRPr lang="zh-CN" altLang="en-US"/>
        </a:p>
      </dgm:t>
    </dgm:pt>
    <dgm:pt modelId="{20738253-9F41-4A3E-B81A-9F9075DF6736}" type="pres">
      <dgm:prSet presAssocID="{C2318494-6BE3-4E70-9660-364CEB2C3AD4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AF644C0-EA95-4617-AC80-5A6C544FE10B}" type="pres">
      <dgm:prSet presAssocID="{C2318494-6BE3-4E70-9660-364CEB2C3AD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7D51DFF-B7F0-4EC4-A008-2F5E7608B2A4}" type="pres">
      <dgm:prSet presAssocID="{C2318494-6BE3-4E70-9660-364CEB2C3AD4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735CBFB-5AD0-420D-9A02-30EBBF89A685}" type="pres">
      <dgm:prSet presAssocID="{C2318494-6BE3-4E70-9660-364CEB2C3AD4}" presName="connSite1" presStyleCnt="0"/>
      <dgm:spPr/>
      <dgm:t>
        <a:bodyPr/>
        <a:lstStyle/>
        <a:p>
          <a:endParaRPr lang="zh-CN" altLang="en-US"/>
        </a:p>
      </dgm:t>
    </dgm:pt>
    <dgm:pt modelId="{D8C63E52-3FA3-4017-9835-9E4D28A1B00F}" type="pres">
      <dgm:prSet presAssocID="{83B9C5AD-D5FC-491A-BA3D-C1E7A9F43188}" presName="Name9" presStyleLbl="sibTrans2D1" presStyleIdx="0" presStyleCnt="2"/>
      <dgm:spPr/>
      <dgm:t>
        <a:bodyPr/>
        <a:lstStyle/>
        <a:p>
          <a:endParaRPr lang="zh-CN" altLang="en-US"/>
        </a:p>
      </dgm:t>
    </dgm:pt>
    <dgm:pt modelId="{BEC90513-4AA8-4CCE-9602-B485A8578D31}" type="pres">
      <dgm:prSet presAssocID="{6851A82B-1AE3-4B1F-B641-EDECFDF19047}" presName="composite2" presStyleCnt="0"/>
      <dgm:spPr/>
      <dgm:t>
        <a:bodyPr/>
        <a:lstStyle/>
        <a:p>
          <a:endParaRPr lang="zh-CN" altLang="en-US"/>
        </a:p>
      </dgm:t>
    </dgm:pt>
    <dgm:pt modelId="{4B799469-C82F-49B8-9A62-35A2B5964545}" type="pres">
      <dgm:prSet presAssocID="{6851A82B-1AE3-4B1F-B641-EDECFDF19047}" presName="dummyNode2" presStyleLbl="node1" presStyleIdx="0" presStyleCnt="3"/>
      <dgm:spPr/>
      <dgm:t>
        <a:bodyPr/>
        <a:lstStyle/>
        <a:p>
          <a:endParaRPr lang="zh-CN" altLang="en-US"/>
        </a:p>
      </dgm:t>
    </dgm:pt>
    <dgm:pt modelId="{2AA3187F-9A00-4FDB-AE9C-A58505562BE5}" type="pres">
      <dgm:prSet presAssocID="{6851A82B-1AE3-4B1F-B641-EDECFDF19047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10C25ED-4005-4C6C-AC91-71EA1838051F}" type="pres">
      <dgm:prSet presAssocID="{6851A82B-1AE3-4B1F-B641-EDECFDF19047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B6CE4EC-AF71-4706-90F1-CD791FD916F9}" type="pres">
      <dgm:prSet presAssocID="{6851A82B-1AE3-4B1F-B641-EDECFDF19047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227697F-C171-4B17-8941-F482A076F7AA}" type="pres">
      <dgm:prSet presAssocID="{6851A82B-1AE3-4B1F-B641-EDECFDF19047}" presName="connSite2" presStyleCnt="0"/>
      <dgm:spPr/>
      <dgm:t>
        <a:bodyPr/>
        <a:lstStyle/>
        <a:p>
          <a:endParaRPr lang="zh-CN" altLang="en-US"/>
        </a:p>
      </dgm:t>
    </dgm:pt>
    <dgm:pt modelId="{ADA5B1B9-FC4F-4400-9C1B-F80E2D5B8B4F}" type="pres">
      <dgm:prSet presAssocID="{B6A8D34A-2D71-4C08-AFE3-8B97A7D5F44C}" presName="Name18" presStyleLbl="sibTrans2D1" presStyleIdx="1" presStyleCnt="2"/>
      <dgm:spPr/>
      <dgm:t>
        <a:bodyPr/>
        <a:lstStyle/>
        <a:p>
          <a:endParaRPr lang="zh-CN" altLang="en-US"/>
        </a:p>
      </dgm:t>
    </dgm:pt>
    <dgm:pt modelId="{D25C741B-9202-4AC3-B774-969867488712}" type="pres">
      <dgm:prSet presAssocID="{4388656D-4BAE-4A6D-BB82-F477BF7F429C}" presName="composite1" presStyleCnt="0"/>
      <dgm:spPr/>
      <dgm:t>
        <a:bodyPr/>
        <a:lstStyle/>
        <a:p>
          <a:endParaRPr lang="zh-CN" altLang="en-US"/>
        </a:p>
      </dgm:t>
    </dgm:pt>
    <dgm:pt modelId="{A60C2072-9FEF-40A0-B5D2-1DCCF8388C66}" type="pres">
      <dgm:prSet presAssocID="{4388656D-4BAE-4A6D-BB82-F477BF7F429C}" presName="dummyNode1" presStyleLbl="node1" presStyleIdx="1" presStyleCnt="3"/>
      <dgm:spPr/>
      <dgm:t>
        <a:bodyPr/>
        <a:lstStyle/>
        <a:p>
          <a:endParaRPr lang="zh-CN" altLang="en-US"/>
        </a:p>
      </dgm:t>
    </dgm:pt>
    <dgm:pt modelId="{78DF1C7C-9F86-4051-8167-39DA9432800A}" type="pres">
      <dgm:prSet presAssocID="{4388656D-4BAE-4A6D-BB82-F477BF7F429C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F7B9F8A-28D6-4EBD-8B28-F2B49DC0DF4C}" type="pres">
      <dgm:prSet presAssocID="{4388656D-4BAE-4A6D-BB82-F477BF7F429C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A325926-986F-443B-B63D-4D3F75E10662}" type="pres">
      <dgm:prSet presAssocID="{4388656D-4BAE-4A6D-BB82-F477BF7F429C}" presName="parentNode1" presStyleLbl="node1" presStyleIdx="2" presStyleCnt="3" custLinFactNeighborX="-238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8CB5423-B338-4A13-8CC4-307E988B4F51}" type="pres">
      <dgm:prSet presAssocID="{4388656D-4BAE-4A6D-BB82-F477BF7F429C}" presName="connSite1" presStyleCnt="0"/>
      <dgm:spPr/>
      <dgm:t>
        <a:bodyPr/>
        <a:lstStyle/>
        <a:p>
          <a:endParaRPr lang="zh-CN" altLang="en-US"/>
        </a:p>
      </dgm:t>
    </dgm:pt>
  </dgm:ptLst>
  <dgm:cxnLst>
    <dgm:cxn modelId="{929CE031-695F-4F7A-B955-B9D93D568885}" srcId="{C2318494-6BE3-4E70-9660-364CEB2C3AD4}" destId="{6B6F9B46-36C9-44E4-9000-DC7B6963B402}" srcOrd="1" destOrd="0" parTransId="{F4D69661-0D41-4039-BC7C-1C09A137F0DC}" sibTransId="{3CE47394-4AF1-438C-AD0E-4161B31E7B67}"/>
    <dgm:cxn modelId="{609A703C-AA80-4875-B896-69A0FB288EC0}" srcId="{DDB09C7E-17B6-440B-9084-9E3DC9377B49}" destId="{C2318494-6BE3-4E70-9660-364CEB2C3AD4}" srcOrd="0" destOrd="0" parTransId="{FAA674E0-DE2E-48B0-9187-ADF465631CD4}" sibTransId="{83B9C5AD-D5FC-491A-BA3D-C1E7A9F43188}"/>
    <dgm:cxn modelId="{EBAECBB9-0168-4516-A1CF-4A5C8C5AE48A}" srcId="{4388656D-4BAE-4A6D-BB82-F477BF7F429C}" destId="{F8842B98-AB97-401F-8581-26B8F3D53308}" srcOrd="0" destOrd="0" parTransId="{BA501266-F843-466E-9D57-5B4E4EEFA3B4}" sibTransId="{B40AB30D-CBD2-47B7-B972-F4EABA803623}"/>
    <dgm:cxn modelId="{B5DDF076-C3EE-452E-8D53-3DD0CF52A5B0}" srcId="{6851A82B-1AE3-4B1F-B641-EDECFDF19047}" destId="{3F1E62D0-3B59-4FAB-A534-A071AB537A3F}" srcOrd="0" destOrd="0" parTransId="{484E30D9-F045-40E7-A280-63480F981CDE}" sibTransId="{C557252C-C58E-49DB-9DF9-8EFFBD4B0997}"/>
    <dgm:cxn modelId="{8F7707B5-6B42-4FD1-A219-25823E359E5D}" type="presOf" srcId="{4388656D-4BAE-4A6D-BB82-F477BF7F429C}" destId="{2A325926-986F-443B-B63D-4D3F75E10662}" srcOrd="0" destOrd="0" presId="urn:microsoft.com/office/officeart/2005/8/layout/hProcess4"/>
    <dgm:cxn modelId="{76783980-24BD-4D49-99E6-09E3DECB6640}" type="presOf" srcId="{5B888A65-CCED-486D-8F13-A4E7CB439EEF}" destId="{2AA3187F-9A00-4FDB-AE9C-A58505562BE5}" srcOrd="0" destOrd="1" presId="urn:microsoft.com/office/officeart/2005/8/layout/hProcess4"/>
    <dgm:cxn modelId="{8A96A163-1455-46CF-8D03-D3D9ECB6BF85}" srcId="{4388656D-4BAE-4A6D-BB82-F477BF7F429C}" destId="{2EB92A5B-D8B5-485A-89BE-A8E8207BE0DD}" srcOrd="1" destOrd="0" parTransId="{CC52C506-1D00-4597-A90A-BD2DAA00ECBD}" sibTransId="{ED738B2E-0609-4CBC-BAC7-EE8B3094E9BD}"/>
    <dgm:cxn modelId="{8B7E0CC7-B319-4F2B-AA6D-BE8CB3B23140}" type="presOf" srcId="{E3CE2B1C-121D-494B-A447-04E3CC369943}" destId="{78DF1C7C-9F86-4051-8167-39DA9432800A}" srcOrd="0" destOrd="2" presId="urn:microsoft.com/office/officeart/2005/8/layout/hProcess4"/>
    <dgm:cxn modelId="{063438B5-E62C-428B-B0DE-70BF8A889B64}" type="presOf" srcId="{C77AFD72-2398-4BAD-BBD0-A6D585C2BFDC}" destId="{4AF644C0-EA95-4617-AC80-5A6C544FE10B}" srcOrd="1" destOrd="0" presId="urn:microsoft.com/office/officeart/2005/8/layout/hProcess4"/>
    <dgm:cxn modelId="{C7CC0551-80BD-4D1F-BAFD-055434E8A9DA}" type="presOf" srcId="{83B9C5AD-D5FC-491A-BA3D-C1E7A9F43188}" destId="{D8C63E52-3FA3-4017-9835-9E4D28A1B00F}" srcOrd="0" destOrd="0" presId="urn:microsoft.com/office/officeart/2005/8/layout/hProcess4"/>
    <dgm:cxn modelId="{DEB07738-B193-4B0E-A2FF-6A293088207D}" type="presOf" srcId="{3F1E62D0-3B59-4FAB-A534-A071AB537A3F}" destId="{810C25ED-4005-4C6C-AC91-71EA1838051F}" srcOrd="1" destOrd="0" presId="urn:microsoft.com/office/officeart/2005/8/layout/hProcess4"/>
    <dgm:cxn modelId="{8F55CE50-A928-4324-8EF8-611925472DF3}" type="presOf" srcId="{F8842B98-AB97-401F-8581-26B8F3D53308}" destId="{78DF1C7C-9F86-4051-8167-39DA9432800A}" srcOrd="0" destOrd="0" presId="urn:microsoft.com/office/officeart/2005/8/layout/hProcess4"/>
    <dgm:cxn modelId="{161799D1-43B8-4BDC-8C9B-D305EC6D717D}" type="presOf" srcId="{DDB09C7E-17B6-440B-9084-9E3DC9377B49}" destId="{854CE295-A8E1-44D9-A2EE-7686F8A897FD}" srcOrd="0" destOrd="0" presId="urn:microsoft.com/office/officeart/2005/8/layout/hProcess4"/>
    <dgm:cxn modelId="{A59AD6AD-9A47-4CB0-8CBF-BBA356EAC074}" type="presOf" srcId="{2EB92A5B-D8B5-485A-89BE-A8E8207BE0DD}" destId="{DF7B9F8A-28D6-4EBD-8B28-F2B49DC0DF4C}" srcOrd="1" destOrd="1" presId="urn:microsoft.com/office/officeart/2005/8/layout/hProcess4"/>
    <dgm:cxn modelId="{1814A315-96F5-476D-A408-03DC07641B78}" type="presOf" srcId="{F8842B98-AB97-401F-8581-26B8F3D53308}" destId="{DF7B9F8A-28D6-4EBD-8B28-F2B49DC0DF4C}" srcOrd="1" destOrd="0" presId="urn:microsoft.com/office/officeart/2005/8/layout/hProcess4"/>
    <dgm:cxn modelId="{8AEE9FB8-8FE2-408F-B40F-7DB8EA57A34D}" type="presOf" srcId="{6B6F9B46-36C9-44E4-9000-DC7B6963B402}" destId="{4AF644C0-EA95-4617-AC80-5A6C544FE10B}" srcOrd="1" destOrd="1" presId="urn:microsoft.com/office/officeart/2005/8/layout/hProcess4"/>
    <dgm:cxn modelId="{5BB23A3E-50D9-4131-960A-7B08037AF9E2}" srcId="{4388656D-4BAE-4A6D-BB82-F477BF7F429C}" destId="{E3CE2B1C-121D-494B-A447-04E3CC369943}" srcOrd="2" destOrd="0" parTransId="{3B7A7B4B-F893-4CF6-8C3B-62BBF3B4AE52}" sibTransId="{FA375D1D-DDD1-400E-95EF-FFB8A82912BB}"/>
    <dgm:cxn modelId="{2571513A-1C02-418F-B423-1C140B0160AD}" type="presOf" srcId="{3F1E62D0-3B59-4FAB-A534-A071AB537A3F}" destId="{2AA3187F-9A00-4FDB-AE9C-A58505562BE5}" srcOrd="0" destOrd="0" presId="urn:microsoft.com/office/officeart/2005/8/layout/hProcess4"/>
    <dgm:cxn modelId="{E376B643-D1B7-4788-A9B3-1F2DF68BFE22}" type="presOf" srcId="{C2318494-6BE3-4E70-9660-364CEB2C3AD4}" destId="{F7D51DFF-B7F0-4EC4-A008-2F5E7608B2A4}" srcOrd="0" destOrd="0" presId="urn:microsoft.com/office/officeart/2005/8/layout/hProcess4"/>
    <dgm:cxn modelId="{CBEBEBBE-0133-43B7-B0BA-9F172FD2DA58}" type="presOf" srcId="{2EB92A5B-D8B5-485A-89BE-A8E8207BE0DD}" destId="{78DF1C7C-9F86-4051-8167-39DA9432800A}" srcOrd="0" destOrd="1" presId="urn:microsoft.com/office/officeart/2005/8/layout/hProcess4"/>
    <dgm:cxn modelId="{5BCEA53C-7048-40A3-A4B6-BC43068F6CD4}" type="presOf" srcId="{6851A82B-1AE3-4B1F-B641-EDECFDF19047}" destId="{4B6CE4EC-AF71-4706-90F1-CD791FD916F9}" srcOrd="0" destOrd="0" presId="urn:microsoft.com/office/officeart/2005/8/layout/hProcess4"/>
    <dgm:cxn modelId="{EF722E11-A4B6-44B1-8A42-3D705F362231}" srcId="{DDB09C7E-17B6-440B-9084-9E3DC9377B49}" destId="{4388656D-4BAE-4A6D-BB82-F477BF7F429C}" srcOrd="2" destOrd="0" parTransId="{9611120B-7F22-42C1-88F0-F164D990DBCD}" sibTransId="{55EFCEA3-5DDF-4775-A826-F2D6FC02BE81}"/>
    <dgm:cxn modelId="{4E7677E8-5131-4351-8D9D-164F820E0310}" srcId="{C2318494-6BE3-4E70-9660-364CEB2C3AD4}" destId="{C77AFD72-2398-4BAD-BBD0-A6D585C2BFDC}" srcOrd="0" destOrd="0" parTransId="{DBAECD83-E358-4B90-B9E5-B3AD17184E44}" sibTransId="{09FBF631-C4F6-4CCD-81A8-0B338E84463A}"/>
    <dgm:cxn modelId="{3BAED98A-C2BB-4536-8176-75F6B126C1B3}" srcId="{6851A82B-1AE3-4B1F-B641-EDECFDF19047}" destId="{5B888A65-CCED-486D-8F13-A4E7CB439EEF}" srcOrd="1" destOrd="0" parTransId="{736F29E2-0DCB-451D-B893-71018B539BE2}" sibTransId="{1C7F1CED-D0FA-4433-86A9-09F66FB6A865}"/>
    <dgm:cxn modelId="{A5715D40-4B04-42ED-A07A-EE282B00FD42}" srcId="{DDB09C7E-17B6-440B-9084-9E3DC9377B49}" destId="{6851A82B-1AE3-4B1F-B641-EDECFDF19047}" srcOrd="1" destOrd="0" parTransId="{0E80DE24-9728-4D41-AEA5-1C33EE59AE21}" sibTransId="{B6A8D34A-2D71-4C08-AFE3-8B97A7D5F44C}"/>
    <dgm:cxn modelId="{22ED7712-0263-413E-AEDE-11C017873B97}" type="presOf" srcId="{5B888A65-CCED-486D-8F13-A4E7CB439EEF}" destId="{810C25ED-4005-4C6C-AC91-71EA1838051F}" srcOrd="1" destOrd="1" presId="urn:microsoft.com/office/officeart/2005/8/layout/hProcess4"/>
    <dgm:cxn modelId="{ADB70653-AF27-4B79-B37D-FD98881A530E}" type="presOf" srcId="{6B6F9B46-36C9-44E4-9000-DC7B6963B402}" destId="{20738253-9F41-4A3E-B81A-9F9075DF6736}" srcOrd="0" destOrd="1" presId="urn:microsoft.com/office/officeart/2005/8/layout/hProcess4"/>
    <dgm:cxn modelId="{5D02BFC1-20A7-4315-9977-C380B177FD07}" type="presOf" srcId="{E3CE2B1C-121D-494B-A447-04E3CC369943}" destId="{DF7B9F8A-28D6-4EBD-8B28-F2B49DC0DF4C}" srcOrd="1" destOrd="2" presId="urn:microsoft.com/office/officeart/2005/8/layout/hProcess4"/>
    <dgm:cxn modelId="{E53FFC50-645C-4D7E-B3CA-0D1900043E21}" type="presOf" srcId="{B6A8D34A-2D71-4C08-AFE3-8B97A7D5F44C}" destId="{ADA5B1B9-FC4F-4400-9C1B-F80E2D5B8B4F}" srcOrd="0" destOrd="0" presId="urn:microsoft.com/office/officeart/2005/8/layout/hProcess4"/>
    <dgm:cxn modelId="{880A5472-C16C-40D0-9081-219BBD7C5DE7}" type="presOf" srcId="{C77AFD72-2398-4BAD-BBD0-A6D585C2BFDC}" destId="{20738253-9F41-4A3E-B81A-9F9075DF6736}" srcOrd="0" destOrd="0" presId="urn:microsoft.com/office/officeart/2005/8/layout/hProcess4"/>
    <dgm:cxn modelId="{A692BF5E-1DE0-4F2C-B704-51AB0B43AE5D}" type="presParOf" srcId="{854CE295-A8E1-44D9-A2EE-7686F8A897FD}" destId="{12EA775D-F257-4D18-AC5E-4828EFCC032A}" srcOrd="0" destOrd="0" presId="urn:microsoft.com/office/officeart/2005/8/layout/hProcess4"/>
    <dgm:cxn modelId="{402E33A2-3385-4225-9994-38CAD1DD4E29}" type="presParOf" srcId="{854CE295-A8E1-44D9-A2EE-7686F8A897FD}" destId="{ED596D01-AA46-465F-BF2B-F34430DBE405}" srcOrd="1" destOrd="0" presId="urn:microsoft.com/office/officeart/2005/8/layout/hProcess4"/>
    <dgm:cxn modelId="{1D5195BE-2FEC-4CCD-8EB1-3AABA9CF3878}" type="presParOf" srcId="{854CE295-A8E1-44D9-A2EE-7686F8A897FD}" destId="{C2F9F9EF-6CCB-40C0-ADD9-673874B25E50}" srcOrd="2" destOrd="0" presId="urn:microsoft.com/office/officeart/2005/8/layout/hProcess4"/>
    <dgm:cxn modelId="{907DD2F0-06C6-44A1-9E55-D9EEE9283736}" type="presParOf" srcId="{C2F9F9EF-6CCB-40C0-ADD9-673874B25E50}" destId="{44680890-2001-4E9C-B670-C5E0453AD14D}" srcOrd="0" destOrd="0" presId="urn:microsoft.com/office/officeart/2005/8/layout/hProcess4"/>
    <dgm:cxn modelId="{81B0E23C-CFA2-4535-B08C-DBBF2B1CD72B}" type="presParOf" srcId="{44680890-2001-4E9C-B670-C5E0453AD14D}" destId="{E80602CA-3438-4B77-82D7-ACF16A88ED9A}" srcOrd="0" destOrd="0" presId="urn:microsoft.com/office/officeart/2005/8/layout/hProcess4"/>
    <dgm:cxn modelId="{5789B4DD-EAC9-4E9A-B145-E21F676CE42A}" type="presParOf" srcId="{44680890-2001-4E9C-B670-C5E0453AD14D}" destId="{20738253-9F41-4A3E-B81A-9F9075DF6736}" srcOrd="1" destOrd="0" presId="urn:microsoft.com/office/officeart/2005/8/layout/hProcess4"/>
    <dgm:cxn modelId="{DE7280AA-874B-4BC1-A918-061E2A50B5F1}" type="presParOf" srcId="{44680890-2001-4E9C-B670-C5E0453AD14D}" destId="{4AF644C0-EA95-4617-AC80-5A6C544FE10B}" srcOrd="2" destOrd="0" presId="urn:microsoft.com/office/officeart/2005/8/layout/hProcess4"/>
    <dgm:cxn modelId="{D1D33BAB-625D-4A3F-8BBD-017A3F76D339}" type="presParOf" srcId="{44680890-2001-4E9C-B670-C5E0453AD14D}" destId="{F7D51DFF-B7F0-4EC4-A008-2F5E7608B2A4}" srcOrd="3" destOrd="0" presId="urn:microsoft.com/office/officeart/2005/8/layout/hProcess4"/>
    <dgm:cxn modelId="{5A033F8C-AFF0-455A-A202-D3F337C196E2}" type="presParOf" srcId="{44680890-2001-4E9C-B670-C5E0453AD14D}" destId="{4735CBFB-5AD0-420D-9A02-30EBBF89A685}" srcOrd="4" destOrd="0" presId="urn:microsoft.com/office/officeart/2005/8/layout/hProcess4"/>
    <dgm:cxn modelId="{15675226-7701-42B4-BC10-14341C19225A}" type="presParOf" srcId="{C2F9F9EF-6CCB-40C0-ADD9-673874B25E50}" destId="{D8C63E52-3FA3-4017-9835-9E4D28A1B00F}" srcOrd="1" destOrd="0" presId="urn:microsoft.com/office/officeart/2005/8/layout/hProcess4"/>
    <dgm:cxn modelId="{232CCFDB-C8A4-4A80-98B4-5D2DA2C3393F}" type="presParOf" srcId="{C2F9F9EF-6CCB-40C0-ADD9-673874B25E50}" destId="{BEC90513-4AA8-4CCE-9602-B485A8578D31}" srcOrd="2" destOrd="0" presId="urn:microsoft.com/office/officeart/2005/8/layout/hProcess4"/>
    <dgm:cxn modelId="{94049963-385E-459C-B365-8B43B8753ECB}" type="presParOf" srcId="{BEC90513-4AA8-4CCE-9602-B485A8578D31}" destId="{4B799469-C82F-49B8-9A62-35A2B5964545}" srcOrd="0" destOrd="0" presId="urn:microsoft.com/office/officeart/2005/8/layout/hProcess4"/>
    <dgm:cxn modelId="{1224CB2B-85F8-491B-9AFF-F3AD688D8FB1}" type="presParOf" srcId="{BEC90513-4AA8-4CCE-9602-B485A8578D31}" destId="{2AA3187F-9A00-4FDB-AE9C-A58505562BE5}" srcOrd="1" destOrd="0" presId="urn:microsoft.com/office/officeart/2005/8/layout/hProcess4"/>
    <dgm:cxn modelId="{F46BED26-D502-4218-A10B-8BF72747B806}" type="presParOf" srcId="{BEC90513-4AA8-4CCE-9602-B485A8578D31}" destId="{810C25ED-4005-4C6C-AC91-71EA1838051F}" srcOrd="2" destOrd="0" presId="urn:microsoft.com/office/officeart/2005/8/layout/hProcess4"/>
    <dgm:cxn modelId="{A27142AF-61D4-4F86-B58D-6266DB852B67}" type="presParOf" srcId="{BEC90513-4AA8-4CCE-9602-B485A8578D31}" destId="{4B6CE4EC-AF71-4706-90F1-CD791FD916F9}" srcOrd="3" destOrd="0" presId="urn:microsoft.com/office/officeart/2005/8/layout/hProcess4"/>
    <dgm:cxn modelId="{3C2FF4FE-2B88-4E9B-AF4E-C8A396D6A138}" type="presParOf" srcId="{BEC90513-4AA8-4CCE-9602-B485A8578D31}" destId="{A227697F-C171-4B17-8941-F482A076F7AA}" srcOrd="4" destOrd="0" presId="urn:microsoft.com/office/officeart/2005/8/layout/hProcess4"/>
    <dgm:cxn modelId="{13CCCF67-C039-441C-931D-200EF257CF1C}" type="presParOf" srcId="{C2F9F9EF-6CCB-40C0-ADD9-673874B25E50}" destId="{ADA5B1B9-FC4F-4400-9C1B-F80E2D5B8B4F}" srcOrd="3" destOrd="0" presId="urn:microsoft.com/office/officeart/2005/8/layout/hProcess4"/>
    <dgm:cxn modelId="{68C14FB5-F3AF-4047-A2F5-155631BF706B}" type="presParOf" srcId="{C2F9F9EF-6CCB-40C0-ADD9-673874B25E50}" destId="{D25C741B-9202-4AC3-B774-969867488712}" srcOrd="4" destOrd="0" presId="urn:microsoft.com/office/officeart/2005/8/layout/hProcess4"/>
    <dgm:cxn modelId="{79D70ED3-4987-4545-8719-E70AD7133948}" type="presParOf" srcId="{D25C741B-9202-4AC3-B774-969867488712}" destId="{A60C2072-9FEF-40A0-B5D2-1DCCF8388C66}" srcOrd="0" destOrd="0" presId="urn:microsoft.com/office/officeart/2005/8/layout/hProcess4"/>
    <dgm:cxn modelId="{C56F2CCC-E642-41E9-9CED-886EEEF8A465}" type="presParOf" srcId="{D25C741B-9202-4AC3-B774-969867488712}" destId="{78DF1C7C-9F86-4051-8167-39DA9432800A}" srcOrd="1" destOrd="0" presId="urn:microsoft.com/office/officeart/2005/8/layout/hProcess4"/>
    <dgm:cxn modelId="{249D0356-50EB-490B-946E-637D504DEDB5}" type="presParOf" srcId="{D25C741B-9202-4AC3-B774-969867488712}" destId="{DF7B9F8A-28D6-4EBD-8B28-F2B49DC0DF4C}" srcOrd="2" destOrd="0" presId="urn:microsoft.com/office/officeart/2005/8/layout/hProcess4"/>
    <dgm:cxn modelId="{740FC85E-AACA-4CE2-A314-38820F6DF631}" type="presParOf" srcId="{D25C741B-9202-4AC3-B774-969867488712}" destId="{2A325926-986F-443B-B63D-4D3F75E10662}" srcOrd="3" destOrd="0" presId="urn:microsoft.com/office/officeart/2005/8/layout/hProcess4"/>
    <dgm:cxn modelId="{F616AAF4-78D9-4B0F-9737-9B436CF8CB9B}" type="presParOf" srcId="{D25C741B-9202-4AC3-B774-969867488712}" destId="{78CB5423-B338-4A13-8CC4-307E988B4F5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BBA3D1-8DC0-4CBD-9188-4B33790762E0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A70675CB-007A-4F74-B557-AD4EBB82B3F8}">
      <dgm:prSet phldrT="[文本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空调系统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64A82DF-3E57-4D12-91C8-31458240439A}" cxnId="{148BB624-656D-4EE6-A14A-D8B961CE5ABD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79E065B-3B8A-4DB8-9C0B-8AE19A8EC3A4}" cxnId="{148BB624-656D-4EE6-A14A-D8B961CE5ABD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5BCF583-298C-447B-81FF-424083825B67}">
      <dgm:prSet phldrT="[文本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消防系统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0D216EA-2D8D-436B-8C01-3B0AAA50041F}" cxnId="{326520B0-4CB3-4B0B-80C1-886D0F64CA02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A2DB057-CD89-4655-863F-FB31AE08C1C6}" cxnId="{326520B0-4CB3-4B0B-80C1-886D0F64CA02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DA967E0-0550-4CCE-990F-6A7436D8BB80}">
      <dgm:prSet phldrT="[文本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机房设备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7D1F3AA-C0B6-4688-A7F1-DAF45B71AE64}" cxnId="{20B8DDBD-C188-4A15-BB21-146D77164BB1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5C6F13C-5593-4552-BB70-501D4A7C9EAF}" cxnId="{20B8DDBD-C188-4A15-BB21-146D77164BB1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0B6AF28-8609-4DB7-997F-872A1ABBEF3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制冷系统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4348EB1-26C4-45A9-BED1-A1359D30E349}" cxnId="{90C4B085-E210-4579-9D00-E6C347478D91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A7F82A8-ECFA-44C5-82AA-DF47428C27F7}" cxnId="{90C4B085-E210-4579-9D00-E6C347478D91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E54A056-887B-4E1C-B69B-C64D498A192E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供电系统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CB46C24-91CB-413C-B763-3EA67792A8C3}" cxnId="{DC777A90-0136-42DB-8D63-BA76306C16B2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2C1EEC3-A011-4F4B-BC4F-88AAD11077C2}" cxnId="{DC777A90-0136-42DB-8D63-BA76306C16B2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376C59B-A28D-457F-96DD-DDB35FE6150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动环监控系统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12F41DD-6F6F-478D-9E82-F838D5C217F6}" cxnId="{0937AB0A-EA22-4900-AA18-8EB1AEE56C99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34BEF90-611E-4A59-B0AB-5E030F6CF307}" cxnId="{0937AB0A-EA22-4900-AA18-8EB1AEE56C99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1B2FD79-752C-45DA-B967-070B6960DEEA}" type="pres">
      <dgm:prSet presAssocID="{49BBA3D1-8DC0-4CBD-9188-4B33790762E0}" presName="compositeShape" presStyleCnt="0">
        <dgm:presLayoutVars>
          <dgm:chMax val="7"/>
          <dgm:dir/>
          <dgm:resizeHandles val="exact"/>
        </dgm:presLayoutVars>
      </dgm:prSet>
      <dgm:spPr/>
    </dgm:pt>
    <dgm:pt modelId="{D769FB98-DE21-438A-973E-236BE3AA88C2}" type="pres">
      <dgm:prSet presAssocID="{49BBA3D1-8DC0-4CBD-9188-4B33790762E0}" presName="wedge1" presStyleLbl="node1" presStyleIdx="0" presStyleCnt="6"/>
      <dgm:spPr/>
      <dgm:t>
        <a:bodyPr/>
        <a:lstStyle/>
        <a:p>
          <a:endParaRPr lang="zh-CN" altLang="en-US"/>
        </a:p>
      </dgm:t>
    </dgm:pt>
    <dgm:pt modelId="{577E98C4-6675-4C1B-8C2B-1BFA094E7298}" type="pres">
      <dgm:prSet presAssocID="{49BBA3D1-8DC0-4CBD-9188-4B33790762E0}" presName="dummy1a" presStyleCnt="0"/>
      <dgm:spPr/>
    </dgm:pt>
    <dgm:pt modelId="{15C73BC9-15F8-49B9-A131-AD049BB3D920}" type="pres">
      <dgm:prSet presAssocID="{49BBA3D1-8DC0-4CBD-9188-4B33790762E0}" presName="dummy1b" presStyleCnt="0"/>
      <dgm:spPr/>
    </dgm:pt>
    <dgm:pt modelId="{C44B796C-C955-4A25-B334-84927CBC5902}" type="pres">
      <dgm:prSet presAssocID="{49BBA3D1-8DC0-4CBD-9188-4B33790762E0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4777445-A896-4F03-ACE4-9C47CBBC8D09}" type="pres">
      <dgm:prSet presAssocID="{49BBA3D1-8DC0-4CBD-9188-4B33790762E0}" presName="wedge2" presStyleLbl="node1" presStyleIdx="1" presStyleCnt="6"/>
      <dgm:spPr/>
      <dgm:t>
        <a:bodyPr/>
        <a:lstStyle/>
        <a:p>
          <a:endParaRPr lang="zh-CN" altLang="en-US"/>
        </a:p>
      </dgm:t>
    </dgm:pt>
    <dgm:pt modelId="{41E1D6D6-FDFF-412C-A151-350732D7D68E}" type="pres">
      <dgm:prSet presAssocID="{49BBA3D1-8DC0-4CBD-9188-4B33790762E0}" presName="dummy2a" presStyleCnt="0"/>
      <dgm:spPr/>
    </dgm:pt>
    <dgm:pt modelId="{47136EFE-CD83-4132-9EF9-AB3C9E379B9F}" type="pres">
      <dgm:prSet presAssocID="{49BBA3D1-8DC0-4CBD-9188-4B33790762E0}" presName="dummy2b" presStyleCnt="0"/>
      <dgm:spPr/>
    </dgm:pt>
    <dgm:pt modelId="{530A1D9B-49BA-4FCF-9A00-E120F04A35B1}" type="pres">
      <dgm:prSet presAssocID="{49BBA3D1-8DC0-4CBD-9188-4B33790762E0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2632FC0-BFBE-4E53-82BF-EE8AE8142500}" type="pres">
      <dgm:prSet presAssocID="{49BBA3D1-8DC0-4CBD-9188-4B33790762E0}" presName="wedge3" presStyleLbl="node1" presStyleIdx="2" presStyleCnt="6"/>
      <dgm:spPr/>
      <dgm:t>
        <a:bodyPr/>
        <a:lstStyle/>
        <a:p>
          <a:endParaRPr lang="zh-CN" altLang="en-US"/>
        </a:p>
      </dgm:t>
    </dgm:pt>
    <dgm:pt modelId="{23870C58-EEAC-4BFB-AEAB-CDA25F51F4B0}" type="pres">
      <dgm:prSet presAssocID="{49BBA3D1-8DC0-4CBD-9188-4B33790762E0}" presName="dummy3a" presStyleCnt="0"/>
      <dgm:spPr/>
    </dgm:pt>
    <dgm:pt modelId="{76A9A60A-C20F-4D15-9F10-02DD86BA8E7C}" type="pres">
      <dgm:prSet presAssocID="{49BBA3D1-8DC0-4CBD-9188-4B33790762E0}" presName="dummy3b" presStyleCnt="0"/>
      <dgm:spPr/>
    </dgm:pt>
    <dgm:pt modelId="{0FA8B621-B498-4E07-BE3C-32FA9A04A891}" type="pres">
      <dgm:prSet presAssocID="{49BBA3D1-8DC0-4CBD-9188-4B33790762E0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8AB4E4A-97F2-4867-B94B-402A024B96D1}" type="pres">
      <dgm:prSet presAssocID="{49BBA3D1-8DC0-4CBD-9188-4B33790762E0}" presName="wedge4" presStyleLbl="node1" presStyleIdx="3" presStyleCnt="6"/>
      <dgm:spPr/>
      <dgm:t>
        <a:bodyPr/>
        <a:lstStyle/>
        <a:p>
          <a:endParaRPr lang="zh-CN" altLang="en-US"/>
        </a:p>
      </dgm:t>
    </dgm:pt>
    <dgm:pt modelId="{D2250034-6AA5-474C-A0E5-15D7FAAB8443}" type="pres">
      <dgm:prSet presAssocID="{49BBA3D1-8DC0-4CBD-9188-4B33790762E0}" presName="dummy4a" presStyleCnt="0"/>
      <dgm:spPr/>
    </dgm:pt>
    <dgm:pt modelId="{BA6A280C-2F4C-40F2-A1C2-A6A310E022FF}" type="pres">
      <dgm:prSet presAssocID="{49BBA3D1-8DC0-4CBD-9188-4B33790762E0}" presName="dummy4b" presStyleCnt="0"/>
      <dgm:spPr/>
    </dgm:pt>
    <dgm:pt modelId="{C49AE843-81CD-47D0-91D8-FAF693A4ED4C}" type="pres">
      <dgm:prSet presAssocID="{49BBA3D1-8DC0-4CBD-9188-4B33790762E0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16E05E8-6C1F-4B4E-9DAD-36211FDACEEE}" type="pres">
      <dgm:prSet presAssocID="{49BBA3D1-8DC0-4CBD-9188-4B33790762E0}" presName="wedge5" presStyleLbl="node1" presStyleIdx="4" presStyleCnt="6"/>
      <dgm:spPr/>
      <dgm:t>
        <a:bodyPr/>
        <a:lstStyle/>
        <a:p>
          <a:endParaRPr lang="zh-CN" altLang="en-US"/>
        </a:p>
      </dgm:t>
    </dgm:pt>
    <dgm:pt modelId="{08ECEC06-6FEA-4CD0-8B52-23F79AB79FEF}" type="pres">
      <dgm:prSet presAssocID="{49BBA3D1-8DC0-4CBD-9188-4B33790762E0}" presName="dummy5a" presStyleCnt="0"/>
      <dgm:spPr/>
    </dgm:pt>
    <dgm:pt modelId="{E59ADBF2-B8AC-44BE-B376-B2181D1B67E3}" type="pres">
      <dgm:prSet presAssocID="{49BBA3D1-8DC0-4CBD-9188-4B33790762E0}" presName="dummy5b" presStyleCnt="0"/>
      <dgm:spPr/>
    </dgm:pt>
    <dgm:pt modelId="{EBC35F74-45FF-43CD-893F-A762092D5B58}" type="pres">
      <dgm:prSet presAssocID="{49BBA3D1-8DC0-4CBD-9188-4B33790762E0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B3A933D-DC2F-4300-82A2-66510FDC1BF5}" type="pres">
      <dgm:prSet presAssocID="{49BBA3D1-8DC0-4CBD-9188-4B33790762E0}" presName="wedge6" presStyleLbl="node1" presStyleIdx="5" presStyleCnt="6"/>
      <dgm:spPr/>
      <dgm:t>
        <a:bodyPr/>
        <a:lstStyle/>
        <a:p>
          <a:endParaRPr lang="zh-CN" altLang="en-US"/>
        </a:p>
      </dgm:t>
    </dgm:pt>
    <dgm:pt modelId="{A290EDC3-DAC7-40CF-9935-946B5059D978}" type="pres">
      <dgm:prSet presAssocID="{49BBA3D1-8DC0-4CBD-9188-4B33790762E0}" presName="dummy6a" presStyleCnt="0"/>
      <dgm:spPr/>
    </dgm:pt>
    <dgm:pt modelId="{DD676A1F-0C81-4FAB-B5B3-9F07E28A97FD}" type="pres">
      <dgm:prSet presAssocID="{49BBA3D1-8DC0-4CBD-9188-4B33790762E0}" presName="dummy6b" presStyleCnt="0"/>
      <dgm:spPr/>
    </dgm:pt>
    <dgm:pt modelId="{C82AB311-EEA8-469D-9359-0E0636B35E6F}" type="pres">
      <dgm:prSet presAssocID="{49BBA3D1-8DC0-4CBD-9188-4B33790762E0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672F0FF-D8C9-4966-B9A0-EEC91E05DDFA}" type="pres">
      <dgm:prSet presAssocID="{279E065B-3B8A-4DB8-9C0B-8AE19A8EC3A4}" presName="arrowWedge1" presStyleLbl="fgSibTrans2D1" presStyleIdx="0" presStyleCnt="6"/>
      <dgm:spPr/>
    </dgm:pt>
    <dgm:pt modelId="{0FDC47CB-4829-4BB5-9C18-DFEA1D778F3B}" type="pres">
      <dgm:prSet presAssocID="{9A7F82A8-ECFA-44C5-82AA-DF47428C27F7}" presName="arrowWedge2" presStyleLbl="fgSibTrans2D1" presStyleIdx="1" presStyleCnt="6"/>
      <dgm:spPr/>
    </dgm:pt>
    <dgm:pt modelId="{EAFAB863-164D-4B81-AAFE-2525007CCCD9}" type="pres">
      <dgm:prSet presAssocID="{F2C1EEC3-A011-4F4B-BC4F-88AAD11077C2}" presName="arrowWedge3" presStyleLbl="fgSibTrans2D1" presStyleIdx="2" presStyleCnt="6"/>
      <dgm:spPr/>
    </dgm:pt>
    <dgm:pt modelId="{7CE91412-26A0-468A-9AC9-0C80D522A652}" type="pres">
      <dgm:prSet presAssocID="{E34BEF90-611E-4A59-B0AB-5E030F6CF307}" presName="arrowWedge4" presStyleLbl="fgSibTrans2D1" presStyleIdx="3" presStyleCnt="6"/>
      <dgm:spPr/>
    </dgm:pt>
    <dgm:pt modelId="{0E64B4D5-949C-464E-BB62-64B3E83BD0F7}" type="pres">
      <dgm:prSet presAssocID="{0A2DB057-CD89-4655-863F-FB31AE08C1C6}" presName="arrowWedge5" presStyleLbl="fgSibTrans2D1" presStyleIdx="4" presStyleCnt="6"/>
      <dgm:spPr/>
    </dgm:pt>
    <dgm:pt modelId="{4CC31660-4D47-452D-B547-7DA9373BDC4E}" type="pres">
      <dgm:prSet presAssocID="{85C6F13C-5593-4552-BB70-501D4A7C9EAF}" presName="arrowWedge6" presStyleLbl="fgSibTrans2D1" presStyleIdx="5" presStyleCnt="6"/>
      <dgm:spPr/>
    </dgm:pt>
  </dgm:ptLst>
  <dgm:cxnLst>
    <dgm:cxn modelId="{CEDAA062-6E4B-4665-8FCE-B2C738933F7A}" type="presOf" srcId="{F5BCF583-298C-447B-81FF-424083825B67}" destId="{216E05E8-6C1F-4B4E-9DAD-36211FDACEEE}" srcOrd="0" destOrd="0" presId="urn:microsoft.com/office/officeart/2005/8/layout/cycle8"/>
    <dgm:cxn modelId="{DC777A90-0136-42DB-8D63-BA76306C16B2}" srcId="{49BBA3D1-8DC0-4CBD-9188-4B33790762E0}" destId="{2E54A056-887B-4E1C-B69B-C64D498A192E}" srcOrd="2" destOrd="0" parTransId="{1CB46C24-91CB-413C-B763-3EA67792A8C3}" sibTransId="{F2C1EEC3-A011-4F4B-BC4F-88AAD11077C2}"/>
    <dgm:cxn modelId="{90C4B085-E210-4579-9D00-E6C347478D91}" srcId="{49BBA3D1-8DC0-4CBD-9188-4B33790762E0}" destId="{90B6AF28-8609-4DB7-997F-872A1ABBEF3F}" srcOrd="1" destOrd="0" parTransId="{44348EB1-26C4-45A9-BED1-A1359D30E349}" sibTransId="{9A7F82A8-ECFA-44C5-82AA-DF47428C27F7}"/>
    <dgm:cxn modelId="{326520B0-4CB3-4B0B-80C1-886D0F64CA02}" srcId="{49BBA3D1-8DC0-4CBD-9188-4B33790762E0}" destId="{F5BCF583-298C-447B-81FF-424083825B67}" srcOrd="4" destOrd="0" parTransId="{30D216EA-2D8D-436B-8C01-3B0AAA50041F}" sibTransId="{0A2DB057-CD89-4655-863F-FB31AE08C1C6}"/>
    <dgm:cxn modelId="{8B4B752B-E055-4BF4-B716-BC83A663BF92}" type="presOf" srcId="{CDA967E0-0550-4CCE-990F-6A7436D8BB80}" destId="{1B3A933D-DC2F-4300-82A2-66510FDC1BF5}" srcOrd="0" destOrd="0" presId="urn:microsoft.com/office/officeart/2005/8/layout/cycle8"/>
    <dgm:cxn modelId="{0937AB0A-EA22-4900-AA18-8EB1AEE56C99}" srcId="{49BBA3D1-8DC0-4CBD-9188-4B33790762E0}" destId="{9376C59B-A28D-457F-96DD-DDB35FE6150F}" srcOrd="3" destOrd="0" parTransId="{412F41DD-6F6F-478D-9E82-F838D5C217F6}" sibTransId="{E34BEF90-611E-4A59-B0AB-5E030F6CF307}"/>
    <dgm:cxn modelId="{05F09AF7-AC18-4550-BFE3-3C2A4203897B}" type="presOf" srcId="{A70675CB-007A-4F74-B557-AD4EBB82B3F8}" destId="{C44B796C-C955-4A25-B334-84927CBC5902}" srcOrd="1" destOrd="0" presId="urn:microsoft.com/office/officeart/2005/8/layout/cycle8"/>
    <dgm:cxn modelId="{442FF3F4-D7DF-4377-91B4-C1028643D047}" type="presOf" srcId="{A70675CB-007A-4F74-B557-AD4EBB82B3F8}" destId="{D769FB98-DE21-438A-973E-236BE3AA88C2}" srcOrd="0" destOrd="0" presId="urn:microsoft.com/office/officeart/2005/8/layout/cycle8"/>
    <dgm:cxn modelId="{148BB624-656D-4EE6-A14A-D8B961CE5ABD}" srcId="{49BBA3D1-8DC0-4CBD-9188-4B33790762E0}" destId="{A70675CB-007A-4F74-B557-AD4EBB82B3F8}" srcOrd="0" destOrd="0" parTransId="{264A82DF-3E57-4D12-91C8-31458240439A}" sibTransId="{279E065B-3B8A-4DB8-9C0B-8AE19A8EC3A4}"/>
    <dgm:cxn modelId="{988A0206-E1DC-4DC6-8CBC-0C831EFFE291}" type="presOf" srcId="{CDA967E0-0550-4CCE-990F-6A7436D8BB80}" destId="{C82AB311-EEA8-469D-9359-0E0636B35E6F}" srcOrd="1" destOrd="0" presId="urn:microsoft.com/office/officeart/2005/8/layout/cycle8"/>
    <dgm:cxn modelId="{73EA2079-39F7-4900-91D5-34AC80EA6E1C}" type="presOf" srcId="{2E54A056-887B-4E1C-B69B-C64D498A192E}" destId="{0FA8B621-B498-4E07-BE3C-32FA9A04A891}" srcOrd="1" destOrd="0" presId="urn:microsoft.com/office/officeart/2005/8/layout/cycle8"/>
    <dgm:cxn modelId="{20B8DDBD-C188-4A15-BB21-146D77164BB1}" srcId="{49BBA3D1-8DC0-4CBD-9188-4B33790762E0}" destId="{CDA967E0-0550-4CCE-990F-6A7436D8BB80}" srcOrd="5" destOrd="0" parTransId="{D7D1F3AA-C0B6-4688-A7F1-DAF45B71AE64}" sibTransId="{85C6F13C-5593-4552-BB70-501D4A7C9EAF}"/>
    <dgm:cxn modelId="{3B309014-A574-4FAD-8215-F0FC96C2FDCF}" type="presOf" srcId="{2E54A056-887B-4E1C-B69B-C64D498A192E}" destId="{62632FC0-BFBE-4E53-82BF-EE8AE8142500}" srcOrd="0" destOrd="0" presId="urn:microsoft.com/office/officeart/2005/8/layout/cycle8"/>
    <dgm:cxn modelId="{E64A7EA3-8DD1-4656-894C-FCC1C518A65D}" type="presOf" srcId="{49BBA3D1-8DC0-4CBD-9188-4B33790762E0}" destId="{41B2FD79-752C-45DA-B967-070B6960DEEA}" srcOrd="0" destOrd="0" presId="urn:microsoft.com/office/officeart/2005/8/layout/cycle8"/>
    <dgm:cxn modelId="{7D0B50AA-7791-4D13-903A-05896A3465FA}" type="presOf" srcId="{90B6AF28-8609-4DB7-997F-872A1ABBEF3F}" destId="{84777445-A896-4F03-ACE4-9C47CBBC8D09}" srcOrd="0" destOrd="0" presId="urn:microsoft.com/office/officeart/2005/8/layout/cycle8"/>
    <dgm:cxn modelId="{284AEC8A-9F65-43C7-9355-ECE1FC5D3B9C}" type="presOf" srcId="{F5BCF583-298C-447B-81FF-424083825B67}" destId="{EBC35F74-45FF-43CD-893F-A762092D5B58}" srcOrd="1" destOrd="0" presId="urn:microsoft.com/office/officeart/2005/8/layout/cycle8"/>
    <dgm:cxn modelId="{1E2195DD-4B2B-4FD2-9D9A-2159B2E42122}" type="presOf" srcId="{9376C59B-A28D-457F-96DD-DDB35FE6150F}" destId="{C49AE843-81CD-47D0-91D8-FAF693A4ED4C}" srcOrd="1" destOrd="0" presId="urn:microsoft.com/office/officeart/2005/8/layout/cycle8"/>
    <dgm:cxn modelId="{D31E4781-5C1F-4EDC-83B2-4E4456BD1709}" type="presOf" srcId="{90B6AF28-8609-4DB7-997F-872A1ABBEF3F}" destId="{530A1D9B-49BA-4FCF-9A00-E120F04A35B1}" srcOrd="1" destOrd="0" presId="urn:microsoft.com/office/officeart/2005/8/layout/cycle8"/>
    <dgm:cxn modelId="{EAE84992-FAE2-47B5-8590-F3CC8C891FF4}" type="presOf" srcId="{9376C59B-A28D-457F-96DD-DDB35FE6150F}" destId="{C8AB4E4A-97F2-4867-B94B-402A024B96D1}" srcOrd="0" destOrd="0" presId="urn:microsoft.com/office/officeart/2005/8/layout/cycle8"/>
    <dgm:cxn modelId="{6E006B3D-C603-4ED6-AB47-4D109564ABA5}" type="presParOf" srcId="{41B2FD79-752C-45DA-B967-070B6960DEEA}" destId="{D769FB98-DE21-438A-973E-236BE3AA88C2}" srcOrd="0" destOrd="0" presId="urn:microsoft.com/office/officeart/2005/8/layout/cycle8"/>
    <dgm:cxn modelId="{A38B9CB3-B934-44C6-82CF-DB983CA45EB1}" type="presParOf" srcId="{41B2FD79-752C-45DA-B967-070B6960DEEA}" destId="{577E98C4-6675-4C1B-8C2B-1BFA094E7298}" srcOrd="1" destOrd="0" presId="urn:microsoft.com/office/officeart/2005/8/layout/cycle8"/>
    <dgm:cxn modelId="{EF29447E-DC84-4213-BF3E-B30DF393F6B9}" type="presParOf" srcId="{41B2FD79-752C-45DA-B967-070B6960DEEA}" destId="{15C73BC9-15F8-49B9-A131-AD049BB3D920}" srcOrd="2" destOrd="0" presId="urn:microsoft.com/office/officeart/2005/8/layout/cycle8"/>
    <dgm:cxn modelId="{38FB36BA-6EF0-4AE3-96EF-4B2E6CCED9D9}" type="presParOf" srcId="{41B2FD79-752C-45DA-B967-070B6960DEEA}" destId="{C44B796C-C955-4A25-B334-84927CBC5902}" srcOrd="3" destOrd="0" presId="urn:microsoft.com/office/officeart/2005/8/layout/cycle8"/>
    <dgm:cxn modelId="{44F7CE2A-796C-4E80-9159-79EB43C34D8F}" type="presParOf" srcId="{41B2FD79-752C-45DA-B967-070B6960DEEA}" destId="{84777445-A896-4F03-ACE4-9C47CBBC8D09}" srcOrd="4" destOrd="0" presId="urn:microsoft.com/office/officeart/2005/8/layout/cycle8"/>
    <dgm:cxn modelId="{CBC7885C-9E47-4D24-998D-BC23431A24CB}" type="presParOf" srcId="{41B2FD79-752C-45DA-B967-070B6960DEEA}" destId="{41E1D6D6-FDFF-412C-A151-350732D7D68E}" srcOrd="5" destOrd="0" presId="urn:microsoft.com/office/officeart/2005/8/layout/cycle8"/>
    <dgm:cxn modelId="{500EEF9D-6DC8-4CB3-9D2B-997166A7236F}" type="presParOf" srcId="{41B2FD79-752C-45DA-B967-070B6960DEEA}" destId="{47136EFE-CD83-4132-9EF9-AB3C9E379B9F}" srcOrd="6" destOrd="0" presId="urn:microsoft.com/office/officeart/2005/8/layout/cycle8"/>
    <dgm:cxn modelId="{A16D815E-A5C5-419C-BBB1-2BC24898A732}" type="presParOf" srcId="{41B2FD79-752C-45DA-B967-070B6960DEEA}" destId="{530A1D9B-49BA-4FCF-9A00-E120F04A35B1}" srcOrd="7" destOrd="0" presId="urn:microsoft.com/office/officeart/2005/8/layout/cycle8"/>
    <dgm:cxn modelId="{9DB5A04A-7149-429F-8D6A-C63116723529}" type="presParOf" srcId="{41B2FD79-752C-45DA-B967-070B6960DEEA}" destId="{62632FC0-BFBE-4E53-82BF-EE8AE8142500}" srcOrd="8" destOrd="0" presId="urn:microsoft.com/office/officeart/2005/8/layout/cycle8"/>
    <dgm:cxn modelId="{2C3B963D-3511-4A1A-9A9D-58ECAB5245A8}" type="presParOf" srcId="{41B2FD79-752C-45DA-B967-070B6960DEEA}" destId="{23870C58-EEAC-4BFB-AEAB-CDA25F51F4B0}" srcOrd="9" destOrd="0" presId="urn:microsoft.com/office/officeart/2005/8/layout/cycle8"/>
    <dgm:cxn modelId="{F6D02F15-BE2D-48D4-8EB3-FEE880D20BC8}" type="presParOf" srcId="{41B2FD79-752C-45DA-B967-070B6960DEEA}" destId="{76A9A60A-C20F-4D15-9F10-02DD86BA8E7C}" srcOrd="10" destOrd="0" presId="urn:microsoft.com/office/officeart/2005/8/layout/cycle8"/>
    <dgm:cxn modelId="{744FC7AD-E234-4154-9E5B-BF3A64DA79DD}" type="presParOf" srcId="{41B2FD79-752C-45DA-B967-070B6960DEEA}" destId="{0FA8B621-B498-4E07-BE3C-32FA9A04A891}" srcOrd="11" destOrd="0" presId="urn:microsoft.com/office/officeart/2005/8/layout/cycle8"/>
    <dgm:cxn modelId="{0D35BB30-3B3A-4BBD-9D44-0C7AD3563B8E}" type="presParOf" srcId="{41B2FD79-752C-45DA-B967-070B6960DEEA}" destId="{C8AB4E4A-97F2-4867-B94B-402A024B96D1}" srcOrd="12" destOrd="0" presId="urn:microsoft.com/office/officeart/2005/8/layout/cycle8"/>
    <dgm:cxn modelId="{7D8E5EB8-26FE-4ADF-A73A-6949BB0C2C5D}" type="presParOf" srcId="{41B2FD79-752C-45DA-B967-070B6960DEEA}" destId="{D2250034-6AA5-474C-A0E5-15D7FAAB8443}" srcOrd="13" destOrd="0" presId="urn:microsoft.com/office/officeart/2005/8/layout/cycle8"/>
    <dgm:cxn modelId="{9C1CCFC0-024C-4A47-8DAA-55C86699D845}" type="presParOf" srcId="{41B2FD79-752C-45DA-B967-070B6960DEEA}" destId="{BA6A280C-2F4C-40F2-A1C2-A6A310E022FF}" srcOrd="14" destOrd="0" presId="urn:microsoft.com/office/officeart/2005/8/layout/cycle8"/>
    <dgm:cxn modelId="{4470C850-A9BE-4F2D-B196-A1B8EE372243}" type="presParOf" srcId="{41B2FD79-752C-45DA-B967-070B6960DEEA}" destId="{C49AE843-81CD-47D0-91D8-FAF693A4ED4C}" srcOrd="15" destOrd="0" presId="urn:microsoft.com/office/officeart/2005/8/layout/cycle8"/>
    <dgm:cxn modelId="{3828EF85-A63D-4D19-A799-5054BF24AD51}" type="presParOf" srcId="{41B2FD79-752C-45DA-B967-070B6960DEEA}" destId="{216E05E8-6C1F-4B4E-9DAD-36211FDACEEE}" srcOrd="16" destOrd="0" presId="urn:microsoft.com/office/officeart/2005/8/layout/cycle8"/>
    <dgm:cxn modelId="{CA6E4452-7D34-43F0-A060-0EE5757B17C7}" type="presParOf" srcId="{41B2FD79-752C-45DA-B967-070B6960DEEA}" destId="{08ECEC06-6FEA-4CD0-8B52-23F79AB79FEF}" srcOrd="17" destOrd="0" presId="urn:microsoft.com/office/officeart/2005/8/layout/cycle8"/>
    <dgm:cxn modelId="{5547D8A2-8E09-484B-B713-2AD1C99C1AFA}" type="presParOf" srcId="{41B2FD79-752C-45DA-B967-070B6960DEEA}" destId="{E59ADBF2-B8AC-44BE-B376-B2181D1B67E3}" srcOrd="18" destOrd="0" presId="urn:microsoft.com/office/officeart/2005/8/layout/cycle8"/>
    <dgm:cxn modelId="{F30E6E9B-E1C9-4FB3-935B-6E2AAF4C9CF5}" type="presParOf" srcId="{41B2FD79-752C-45DA-B967-070B6960DEEA}" destId="{EBC35F74-45FF-43CD-893F-A762092D5B58}" srcOrd="19" destOrd="0" presId="urn:microsoft.com/office/officeart/2005/8/layout/cycle8"/>
    <dgm:cxn modelId="{4F62A051-28B5-482A-ACB3-B51BDE50F771}" type="presParOf" srcId="{41B2FD79-752C-45DA-B967-070B6960DEEA}" destId="{1B3A933D-DC2F-4300-82A2-66510FDC1BF5}" srcOrd="20" destOrd="0" presId="urn:microsoft.com/office/officeart/2005/8/layout/cycle8"/>
    <dgm:cxn modelId="{20A5CDC2-BE14-4B9A-870D-AFB20AA58B6E}" type="presParOf" srcId="{41B2FD79-752C-45DA-B967-070B6960DEEA}" destId="{A290EDC3-DAC7-40CF-9935-946B5059D978}" srcOrd="21" destOrd="0" presId="urn:microsoft.com/office/officeart/2005/8/layout/cycle8"/>
    <dgm:cxn modelId="{AAC38CBE-1A73-49AA-A027-0C004FCD0488}" type="presParOf" srcId="{41B2FD79-752C-45DA-B967-070B6960DEEA}" destId="{DD676A1F-0C81-4FAB-B5B3-9F07E28A97FD}" srcOrd="22" destOrd="0" presId="urn:microsoft.com/office/officeart/2005/8/layout/cycle8"/>
    <dgm:cxn modelId="{D12E8FF7-1DC8-4837-95B9-8D66185DB2B2}" type="presParOf" srcId="{41B2FD79-752C-45DA-B967-070B6960DEEA}" destId="{C82AB311-EEA8-469D-9359-0E0636B35E6F}" srcOrd="23" destOrd="0" presId="urn:microsoft.com/office/officeart/2005/8/layout/cycle8"/>
    <dgm:cxn modelId="{1BAFA96E-9926-4881-B3CF-40F619B1A633}" type="presParOf" srcId="{41B2FD79-752C-45DA-B967-070B6960DEEA}" destId="{4672F0FF-D8C9-4966-B9A0-EEC91E05DDFA}" srcOrd="24" destOrd="0" presId="urn:microsoft.com/office/officeart/2005/8/layout/cycle8"/>
    <dgm:cxn modelId="{A5C4B606-C7AD-4EDA-8911-4366ED1C835B}" type="presParOf" srcId="{41B2FD79-752C-45DA-B967-070B6960DEEA}" destId="{0FDC47CB-4829-4BB5-9C18-DFEA1D778F3B}" srcOrd="25" destOrd="0" presId="urn:microsoft.com/office/officeart/2005/8/layout/cycle8"/>
    <dgm:cxn modelId="{422E2270-4318-4722-A35F-3517D086129A}" type="presParOf" srcId="{41B2FD79-752C-45DA-B967-070B6960DEEA}" destId="{EAFAB863-164D-4B81-AAFE-2525007CCCD9}" srcOrd="26" destOrd="0" presId="urn:microsoft.com/office/officeart/2005/8/layout/cycle8"/>
    <dgm:cxn modelId="{008B6DC6-2CCF-4DB2-8878-DB1E02097B5C}" type="presParOf" srcId="{41B2FD79-752C-45DA-B967-070B6960DEEA}" destId="{7CE91412-26A0-468A-9AC9-0C80D522A652}" srcOrd="27" destOrd="0" presId="urn:microsoft.com/office/officeart/2005/8/layout/cycle8"/>
    <dgm:cxn modelId="{503A0BC8-070F-452B-9E75-51449B685C4A}" type="presParOf" srcId="{41B2FD79-752C-45DA-B967-070B6960DEEA}" destId="{0E64B4D5-949C-464E-BB62-64B3E83BD0F7}" srcOrd="28" destOrd="0" presId="urn:microsoft.com/office/officeart/2005/8/layout/cycle8"/>
    <dgm:cxn modelId="{704836CE-F5D9-4337-8AFA-99DD84EAC1AC}" type="presParOf" srcId="{41B2FD79-752C-45DA-B967-070B6960DEEA}" destId="{4CC31660-4D47-452D-B547-7DA9373BDC4E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58CBD5-2CD4-42D3-A96B-7B16B2AB1C14}">
      <dsp:nvSpPr>
        <dsp:cNvPr id="0" name=""/>
        <dsp:cNvSpPr/>
      </dsp:nvSpPr>
      <dsp:spPr>
        <a:xfrm>
          <a:off x="1210110" y="1193988"/>
          <a:ext cx="1135331" cy="841138"/>
        </a:xfrm>
        <a:prstGeom prst="flowChartConnector">
          <a:avLst/>
        </a:prstGeom>
        <a:solidFill>
          <a:schemeClr val="tx1">
            <a:lumMod val="75000"/>
            <a:lumOff val="25000"/>
          </a:schemeClr>
        </a:solidFill>
        <a:ln w="57150">
          <a:solidFill>
            <a:schemeClr val="bg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 b="1" kern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公司员工总数</a:t>
          </a:r>
          <a:r>
            <a:rPr lang="en-US" altLang="zh-CN" sz="900" b="1" kern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Total Staff </a:t>
          </a:r>
          <a:r>
            <a:rPr lang="en-US" altLang="zh-CN" sz="900" b="1" kern="1200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6000</a:t>
          </a:r>
          <a:r>
            <a:rPr lang="zh-CN" altLang="en-US" sz="900" b="1" kern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名</a:t>
          </a:r>
          <a:endParaRPr lang="zh-CN" altLang="en-US" sz="900" kern="1200" dirty="0">
            <a:solidFill>
              <a:schemeClr val="bg1"/>
            </a:solidFill>
            <a:latin typeface="+mn-lt"/>
            <a:ea typeface="+mn-ea"/>
            <a:cs typeface="+mn-ea"/>
            <a:sym typeface="+mn-lt"/>
          </a:endParaRPr>
        </a:p>
      </dsp:txBody>
      <dsp:txXfrm>
        <a:off x="1210110" y="1193988"/>
        <a:ext cx="1135331" cy="841138"/>
      </dsp:txXfrm>
    </dsp:sp>
    <dsp:sp modelId="{C246B783-A2A3-4986-A26F-06D058C8BCE2}">
      <dsp:nvSpPr>
        <dsp:cNvPr id="0" name=""/>
        <dsp:cNvSpPr/>
      </dsp:nvSpPr>
      <dsp:spPr>
        <a:xfrm rot="15271428">
          <a:off x="1547678" y="1097730"/>
          <a:ext cx="183177" cy="33137"/>
        </a:xfrm>
        <a:custGeom>
          <a:avLst/>
          <a:gdLst/>
          <a:ahLst/>
          <a:cxnLst/>
          <a:rect l="0" t="0" r="0" b="0"/>
          <a:pathLst>
            <a:path>
              <a:moveTo>
                <a:pt x="0" y="16568"/>
              </a:moveTo>
              <a:lnTo>
                <a:pt x="183177" y="16568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 rot="15271428">
        <a:off x="1634687" y="1109719"/>
        <a:ext cx="9158" cy="9158"/>
      </dsp:txXfrm>
    </dsp:sp>
    <dsp:sp modelId="{9E9B8D4C-659C-41B4-915C-228D9481BE56}">
      <dsp:nvSpPr>
        <dsp:cNvPr id="0" name=""/>
        <dsp:cNvSpPr/>
      </dsp:nvSpPr>
      <dsp:spPr>
        <a:xfrm>
          <a:off x="859424" y="-76891"/>
          <a:ext cx="1210288" cy="1120468"/>
        </a:xfrm>
        <a:prstGeom prst="flowChartConnector">
          <a:avLst/>
        </a:prstGeom>
        <a:solidFill>
          <a:schemeClr val="bg1"/>
        </a:solidFill>
        <a:ln w="5715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ts val="108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050" b="1" kern="12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国家工程勘察设计大师</a:t>
          </a:r>
          <a:endParaRPr lang="en-US" altLang="zh-CN" sz="1050" b="1" kern="1200" dirty="0">
            <a:solidFill>
              <a:srgbClr val="C00000"/>
            </a:solidFill>
            <a:latin typeface="+mn-lt"/>
            <a:ea typeface="+mn-ea"/>
            <a:cs typeface="+mn-ea"/>
            <a:sym typeface="+mn-lt"/>
          </a:endParaRPr>
        </a:p>
        <a:p>
          <a:pPr lvl="0" algn="ctr" defTabSz="466725">
            <a:lnSpc>
              <a:spcPts val="108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b="1" kern="12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National master 4</a:t>
          </a:r>
          <a:r>
            <a:rPr lang="zh-CN" altLang="en-US" sz="1050" b="1" kern="12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名</a:t>
          </a:r>
          <a:endParaRPr lang="zh-CN" altLang="en-US" sz="1050" kern="1200" dirty="0">
            <a:solidFill>
              <a:srgbClr val="C00000"/>
            </a:solidFill>
            <a:latin typeface="+mn-lt"/>
            <a:ea typeface="+mn-ea"/>
            <a:cs typeface="+mn-ea"/>
            <a:sym typeface="+mn-lt"/>
          </a:endParaRPr>
        </a:p>
      </dsp:txBody>
      <dsp:txXfrm>
        <a:off x="859424" y="-76891"/>
        <a:ext cx="1210288" cy="1120468"/>
      </dsp:txXfrm>
    </dsp:sp>
    <dsp:sp modelId="{5E2BFDE5-3F30-4529-A112-77427899BEFD}">
      <dsp:nvSpPr>
        <dsp:cNvPr id="0" name=""/>
        <dsp:cNvSpPr/>
      </dsp:nvSpPr>
      <dsp:spPr>
        <a:xfrm rot="4637841">
          <a:off x="1840200" y="2051679"/>
          <a:ext cx="79683" cy="33137"/>
        </a:xfrm>
        <a:custGeom>
          <a:avLst/>
          <a:gdLst/>
          <a:ahLst/>
          <a:cxnLst/>
          <a:rect l="0" t="0" r="0" b="0"/>
          <a:pathLst>
            <a:path>
              <a:moveTo>
                <a:pt x="0" y="16568"/>
              </a:moveTo>
              <a:lnTo>
                <a:pt x="79683" y="16568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 rot="4637841">
        <a:off x="1878050" y="2066256"/>
        <a:ext cx="3984" cy="3984"/>
      </dsp:txXfrm>
    </dsp:sp>
    <dsp:sp modelId="{90EF25B1-6B98-414C-BC4A-FE2D0D14D82B}">
      <dsp:nvSpPr>
        <dsp:cNvPr id="0" name=""/>
        <dsp:cNvSpPr/>
      </dsp:nvSpPr>
      <dsp:spPr>
        <a:xfrm>
          <a:off x="1490627" y="2091438"/>
          <a:ext cx="1041235" cy="1117753"/>
        </a:xfrm>
        <a:prstGeom prst="flowChartConnector">
          <a:avLst/>
        </a:prstGeom>
        <a:solidFill>
          <a:schemeClr val="bg1">
            <a:lumMod val="95000"/>
          </a:schemeClr>
        </a:solidFill>
        <a:ln w="57150">
          <a:solidFill>
            <a:schemeClr val="accent1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800" b="1" kern="1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一级注册建筑</a:t>
          </a:r>
          <a:r>
            <a:rPr lang="en-US" altLang="zh-CN" sz="800" b="1" kern="1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/</a:t>
          </a:r>
          <a:r>
            <a:rPr lang="zh-CN" altLang="en-US" sz="800" b="1" kern="1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建筑、结构</a:t>
          </a:r>
          <a:r>
            <a:rPr lang="zh-CN" altLang="en-US" sz="8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师</a:t>
          </a:r>
          <a:r>
            <a:rPr lang="en-US" altLang="zh-CN" sz="8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360</a:t>
          </a:r>
          <a:r>
            <a:rPr lang="zh-CN" altLang="en-US" sz="8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名</a:t>
          </a:r>
          <a:endParaRPr lang="en-US" altLang="zh-CN" sz="800" b="1" kern="1200" dirty="0">
            <a:solidFill>
              <a:schemeClr val="accent1">
                <a:lumMod val="50000"/>
              </a:schemeClr>
            </a:solidFill>
            <a:latin typeface="+mn-lt"/>
            <a:ea typeface="+mn-ea"/>
            <a:cs typeface="+mn-ea"/>
            <a:sym typeface="+mn-lt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800" b="1" kern="1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Registered Engineer Arch </a:t>
          </a:r>
          <a:r>
            <a:rPr lang="en-US" altLang="zh-CN" sz="800" b="1" kern="1200" dirty="0" err="1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Struc</a:t>
          </a:r>
          <a:r>
            <a:rPr lang="en-US" altLang="zh-CN" sz="800" b="1" kern="1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 </a:t>
          </a:r>
          <a:r>
            <a:rPr lang="en-US" altLang="zh-CN" sz="8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360</a:t>
          </a:r>
          <a:endParaRPr lang="zh-CN" altLang="en-US" sz="800" kern="1200" dirty="0">
            <a:solidFill>
              <a:schemeClr val="accent1">
                <a:lumMod val="50000"/>
              </a:schemeClr>
            </a:solidFill>
            <a:latin typeface="+mn-lt"/>
            <a:ea typeface="+mn-ea"/>
            <a:cs typeface="+mn-ea"/>
            <a:sym typeface="+mn-lt"/>
          </a:endParaRPr>
        </a:p>
      </dsp:txBody>
      <dsp:txXfrm>
        <a:off x="1490627" y="2091438"/>
        <a:ext cx="1041235" cy="1117753"/>
      </dsp:txXfrm>
    </dsp:sp>
    <dsp:sp modelId="{0D1BBF3E-D053-4910-80CC-86A99D3E4C21}">
      <dsp:nvSpPr>
        <dsp:cNvPr id="0" name=""/>
        <dsp:cNvSpPr/>
      </dsp:nvSpPr>
      <dsp:spPr>
        <a:xfrm rot="382777">
          <a:off x="2338277" y="1675268"/>
          <a:ext cx="261375" cy="33137"/>
        </a:xfrm>
        <a:custGeom>
          <a:avLst/>
          <a:gdLst/>
          <a:ahLst/>
          <a:cxnLst/>
          <a:rect l="0" t="0" r="0" b="0"/>
          <a:pathLst>
            <a:path>
              <a:moveTo>
                <a:pt x="0" y="16568"/>
              </a:moveTo>
              <a:lnTo>
                <a:pt x="261375" y="16568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 rot="382777">
        <a:off x="2462430" y="1685303"/>
        <a:ext cx="13068" cy="13068"/>
      </dsp:txXfrm>
    </dsp:sp>
    <dsp:sp modelId="{25524AE7-D80A-46C8-BE13-1EA5E983B28B}">
      <dsp:nvSpPr>
        <dsp:cNvPr id="0" name=""/>
        <dsp:cNvSpPr/>
      </dsp:nvSpPr>
      <dsp:spPr>
        <a:xfrm>
          <a:off x="2594971" y="1257273"/>
          <a:ext cx="1091718" cy="1019367"/>
        </a:xfrm>
        <a:prstGeom prst="flowChartConnector">
          <a:avLst/>
        </a:prstGeom>
        <a:solidFill>
          <a:schemeClr val="bg1"/>
        </a:solidFill>
        <a:ln w="57150">
          <a:solidFill>
            <a:srgbClr val="C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 b="1" kern="12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注册机电工程</a:t>
          </a:r>
          <a:r>
            <a:rPr lang="zh-CN" altLang="en-US" sz="900" b="1" kern="1200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师</a:t>
          </a:r>
          <a:r>
            <a:rPr lang="en-US" altLang="zh-CN" sz="900" b="1" kern="1200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320</a:t>
          </a:r>
          <a:r>
            <a:rPr lang="zh-CN" altLang="en-US" sz="900" b="1" kern="12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人</a:t>
          </a:r>
          <a:endParaRPr lang="en-US" altLang="zh-CN" sz="900" b="1" kern="1200" dirty="0">
            <a:solidFill>
              <a:srgbClr val="C00000"/>
            </a:solidFill>
            <a:latin typeface="+mn-lt"/>
            <a:ea typeface="+mn-ea"/>
            <a:cs typeface="+mn-ea"/>
            <a:sym typeface="+mn-lt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900" kern="12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Registered MEP </a:t>
          </a:r>
          <a:r>
            <a:rPr lang="en-US" altLang="zh-CN" sz="900" kern="1200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320</a:t>
          </a:r>
          <a:endParaRPr lang="zh-CN" altLang="en-US" sz="900" kern="1200" dirty="0">
            <a:solidFill>
              <a:srgbClr val="C00000"/>
            </a:solidFill>
            <a:latin typeface="+mn-lt"/>
            <a:ea typeface="+mn-ea"/>
            <a:cs typeface="+mn-ea"/>
            <a:sym typeface="+mn-lt"/>
          </a:endParaRPr>
        </a:p>
      </dsp:txBody>
      <dsp:txXfrm>
        <a:off x="2594971" y="1257273"/>
        <a:ext cx="1091718" cy="1019367"/>
      </dsp:txXfrm>
    </dsp:sp>
    <dsp:sp modelId="{E2D4020A-95BC-488D-B4F4-739B3361F472}">
      <dsp:nvSpPr>
        <dsp:cNvPr id="0" name=""/>
        <dsp:cNvSpPr/>
      </dsp:nvSpPr>
      <dsp:spPr>
        <a:xfrm rot="2572792">
          <a:off x="2035121" y="2172958"/>
          <a:ext cx="723666" cy="33137"/>
        </a:xfrm>
        <a:custGeom>
          <a:avLst/>
          <a:gdLst/>
          <a:ahLst/>
          <a:cxnLst/>
          <a:rect l="0" t="0" r="0" b="0"/>
          <a:pathLst>
            <a:path>
              <a:moveTo>
                <a:pt x="0" y="16568"/>
              </a:moveTo>
              <a:lnTo>
                <a:pt x="723666" y="16568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 rot="2572792">
        <a:off x="2378862" y="2171435"/>
        <a:ext cx="36183" cy="36183"/>
      </dsp:txXfrm>
    </dsp:sp>
    <dsp:sp modelId="{A2D62007-0EEB-41F2-8AC1-487ECAEDC91A}">
      <dsp:nvSpPr>
        <dsp:cNvPr id="0" name=""/>
        <dsp:cNvSpPr/>
      </dsp:nvSpPr>
      <dsp:spPr>
        <a:xfrm>
          <a:off x="2539109" y="2288671"/>
          <a:ext cx="920520" cy="920520"/>
        </a:xfrm>
        <a:prstGeom prst="flowChartConnector">
          <a:avLst/>
        </a:prstGeom>
        <a:solidFill>
          <a:schemeClr val="bg1"/>
        </a:solidFill>
        <a:ln w="57150">
          <a:solidFill>
            <a:srgbClr val="C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 b="1" kern="12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省勘察设计</a:t>
          </a:r>
          <a:r>
            <a:rPr lang="zh-CN" altLang="en-US" sz="900" b="1" kern="1200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大师</a:t>
          </a:r>
          <a:r>
            <a:rPr lang="en-US" altLang="zh-CN" sz="900" b="1" kern="1200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11</a:t>
          </a:r>
          <a:r>
            <a:rPr lang="zh-CN" altLang="en-US" sz="900" b="1" kern="1200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名</a:t>
          </a:r>
          <a:endParaRPr lang="en-US" altLang="zh-CN" sz="900" b="1" kern="1200" dirty="0">
            <a:solidFill>
              <a:srgbClr val="C00000"/>
            </a:solidFill>
            <a:latin typeface="+mn-lt"/>
            <a:ea typeface="+mn-ea"/>
            <a:cs typeface="+mn-ea"/>
            <a:sym typeface="+mn-lt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900" b="1" kern="12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Provincial master </a:t>
          </a:r>
          <a:r>
            <a:rPr lang="en-US" altLang="zh-CN" sz="900" b="1" kern="1200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11</a:t>
          </a:r>
          <a:endParaRPr lang="zh-CN" altLang="en-US" sz="900" kern="1200" dirty="0">
            <a:solidFill>
              <a:srgbClr val="C00000"/>
            </a:solidFill>
            <a:latin typeface="+mn-lt"/>
            <a:ea typeface="+mn-ea"/>
            <a:cs typeface="+mn-ea"/>
            <a:sym typeface="+mn-lt"/>
          </a:endParaRPr>
        </a:p>
      </dsp:txBody>
      <dsp:txXfrm>
        <a:off x="2539109" y="2288671"/>
        <a:ext cx="920520" cy="920520"/>
      </dsp:txXfrm>
    </dsp:sp>
    <dsp:sp modelId="{04BD19C5-C18C-4D0E-8E66-AF11D3274FD4}">
      <dsp:nvSpPr>
        <dsp:cNvPr id="0" name=""/>
        <dsp:cNvSpPr/>
      </dsp:nvSpPr>
      <dsp:spPr>
        <a:xfrm rot="19377436">
          <a:off x="2119266" y="1130174"/>
          <a:ext cx="556715" cy="33137"/>
        </a:xfrm>
        <a:custGeom>
          <a:avLst/>
          <a:gdLst/>
          <a:ahLst/>
          <a:cxnLst/>
          <a:rect l="0" t="0" r="0" b="0"/>
          <a:pathLst>
            <a:path>
              <a:moveTo>
                <a:pt x="0" y="16568"/>
              </a:moveTo>
              <a:lnTo>
                <a:pt x="556715" y="16568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 rot="19377436">
        <a:off x="2383706" y="1132825"/>
        <a:ext cx="27835" cy="27835"/>
      </dsp:txXfrm>
    </dsp:sp>
    <dsp:sp modelId="{C612A93A-A83B-4E05-9DFC-8FC59694B203}">
      <dsp:nvSpPr>
        <dsp:cNvPr id="0" name=""/>
        <dsp:cNvSpPr/>
      </dsp:nvSpPr>
      <dsp:spPr>
        <a:xfrm>
          <a:off x="2509115" y="0"/>
          <a:ext cx="1177574" cy="1236452"/>
        </a:xfrm>
        <a:prstGeom prst="flowChartConnector">
          <a:avLst/>
        </a:prstGeom>
        <a:solidFill>
          <a:schemeClr val="tx1">
            <a:lumMod val="75000"/>
            <a:lumOff val="25000"/>
          </a:schemeClr>
        </a:solidFill>
        <a:ln w="57150">
          <a:solidFill>
            <a:schemeClr val="bg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 b="1" kern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享受国家津贴的</a:t>
          </a:r>
          <a:r>
            <a:rPr lang="zh-CN" altLang="en-US" sz="900" b="1" kern="1200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专家</a:t>
          </a:r>
          <a:r>
            <a:rPr lang="en-US" altLang="zh-CN" sz="900" b="1" kern="1200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27</a:t>
          </a:r>
          <a:r>
            <a:rPr lang="zh-CN" altLang="en-US" sz="900" b="1" kern="1200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名</a:t>
          </a:r>
          <a:endParaRPr lang="en-US" altLang="zh-CN" sz="900" b="1" kern="1200" dirty="0">
            <a:solidFill>
              <a:schemeClr val="bg1"/>
            </a:solidFill>
            <a:latin typeface="+mn-lt"/>
            <a:ea typeface="+mn-ea"/>
            <a:cs typeface="+mn-ea"/>
            <a:sym typeface="+mn-lt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900" b="1" kern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State council special allowance </a:t>
          </a:r>
          <a:r>
            <a:rPr lang="en-US" altLang="zh-CN" sz="900" b="1" kern="1200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27</a:t>
          </a:r>
          <a:endParaRPr lang="zh-CN" altLang="en-US" sz="900" kern="1200" dirty="0">
            <a:solidFill>
              <a:schemeClr val="bg1"/>
            </a:solidFill>
            <a:latin typeface="+mn-lt"/>
            <a:ea typeface="+mn-ea"/>
            <a:cs typeface="+mn-ea"/>
            <a:sym typeface="+mn-lt"/>
          </a:endParaRPr>
        </a:p>
      </dsp:txBody>
      <dsp:txXfrm>
        <a:off x="2509115" y="0"/>
        <a:ext cx="1177574" cy="1236452"/>
      </dsp:txXfrm>
    </dsp:sp>
    <dsp:sp modelId="{885FBFD5-3DFF-4262-BCCB-3680827FECF1}">
      <dsp:nvSpPr>
        <dsp:cNvPr id="0" name=""/>
        <dsp:cNvSpPr/>
      </dsp:nvSpPr>
      <dsp:spPr>
        <a:xfrm rot="18394188">
          <a:off x="1987451" y="1102754"/>
          <a:ext cx="315428" cy="33137"/>
        </a:xfrm>
        <a:custGeom>
          <a:avLst/>
          <a:gdLst/>
          <a:ahLst/>
          <a:cxnLst/>
          <a:rect l="0" t="0" r="0" b="0"/>
          <a:pathLst>
            <a:path>
              <a:moveTo>
                <a:pt x="0" y="16568"/>
              </a:moveTo>
              <a:lnTo>
                <a:pt x="315428" y="16568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 rot="18394188">
        <a:off x="2137279" y="1111437"/>
        <a:ext cx="15771" cy="15771"/>
      </dsp:txXfrm>
    </dsp:sp>
    <dsp:sp modelId="{935E8F8E-CFE1-4C73-966A-9F1183F51AB4}">
      <dsp:nvSpPr>
        <dsp:cNvPr id="0" name=""/>
        <dsp:cNvSpPr/>
      </dsp:nvSpPr>
      <dsp:spPr>
        <a:xfrm>
          <a:off x="2073160" y="252256"/>
          <a:ext cx="821238" cy="821238"/>
        </a:xfrm>
        <a:prstGeom prst="flowChartConnector">
          <a:avLst/>
        </a:prstGeom>
        <a:solidFill>
          <a:schemeClr val="bg1">
            <a:lumMod val="95000"/>
          </a:schemeClr>
        </a:solidFill>
        <a:ln w="57150">
          <a:solidFill>
            <a:srgbClr val="C0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 b="1" kern="12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高级工程师</a:t>
          </a:r>
          <a:r>
            <a:rPr lang="en-US" altLang="zh-CN" sz="900" b="1" kern="1200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senior engineer </a:t>
          </a:r>
          <a:r>
            <a:rPr lang="en-US" altLang="zh-CN" sz="900" b="1" kern="1200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918</a:t>
          </a:r>
          <a:r>
            <a:rPr lang="zh-CN" altLang="en-US" sz="900" b="1" kern="1200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rPr>
            <a:t>人</a:t>
          </a:r>
          <a:endParaRPr lang="zh-CN" altLang="en-US" sz="900" kern="1200" dirty="0">
            <a:solidFill>
              <a:srgbClr val="C00000"/>
            </a:solidFill>
            <a:latin typeface="+mn-lt"/>
            <a:ea typeface="+mn-ea"/>
            <a:cs typeface="+mn-ea"/>
            <a:sym typeface="+mn-lt"/>
          </a:endParaRPr>
        </a:p>
      </dsp:txBody>
      <dsp:txXfrm>
        <a:off x="2073160" y="252256"/>
        <a:ext cx="821238" cy="821238"/>
      </dsp:txXfrm>
    </dsp:sp>
    <dsp:sp modelId="{AB781473-A7C3-4395-989F-306DA1926AD4}">
      <dsp:nvSpPr>
        <dsp:cNvPr id="0" name=""/>
        <dsp:cNvSpPr/>
      </dsp:nvSpPr>
      <dsp:spPr>
        <a:xfrm rot="9873078">
          <a:off x="1113213" y="1762974"/>
          <a:ext cx="135136" cy="33137"/>
        </a:xfrm>
        <a:custGeom>
          <a:avLst/>
          <a:gdLst/>
          <a:ahLst/>
          <a:cxnLst/>
          <a:rect l="0" t="0" r="0" b="0"/>
          <a:pathLst>
            <a:path>
              <a:moveTo>
                <a:pt x="0" y="16568"/>
              </a:moveTo>
              <a:lnTo>
                <a:pt x="135136" y="16568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 rot="9873078">
        <a:off x="1177403" y="1776164"/>
        <a:ext cx="6756" cy="6756"/>
      </dsp:txXfrm>
    </dsp:sp>
    <dsp:sp modelId="{1FD92D81-4580-4DD3-AB10-624F0DACD91D}">
      <dsp:nvSpPr>
        <dsp:cNvPr id="0" name=""/>
        <dsp:cNvSpPr/>
      </dsp:nvSpPr>
      <dsp:spPr>
        <a:xfrm>
          <a:off x="0" y="1383363"/>
          <a:ext cx="1136370" cy="1130954"/>
        </a:xfrm>
        <a:prstGeom prst="flowChartConnector">
          <a:avLst/>
        </a:prstGeom>
        <a:solidFill>
          <a:schemeClr val="bg1">
            <a:lumMod val="95000"/>
          </a:schemeClr>
        </a:solidFill>
        <a:ln w="57150">
          <a:solidFill>
            <a:schemeClr val="accent1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 b="1" kern="1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研究员级</a:t>
          </a:r>
          <a:r>
            <a:rPr lang="zh-CN" altLang="en-US" sz="9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高工</a:t>
          </a:r>
          <a:r>
            <a:rPr lang="en-US" altLang="zh-CN" sz="9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27</a:t>
          </a:r>
          <a:r>
            <a:rPr lang="zh-CN" altLang="en-US" sz="9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名</a:t>
          </a:r>
          <a:endParaRPr lang="en-US" altLang="zh-CN" sz="900" b="1" kern="1200" dirty="0">
            <a:solidFill>
              <a:schemeClr val="accent1">
                <a:lumMod val="50000"/>
              </a:schemeClr>
            </a:solidFill>
            <a:latin typeface="+mn-lt"/>
            <a:ea typeface="+mn-ea"/>
            <a:cs typeface="+mn-ea"/>
            <a:sym typeface="+mn-lt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900" b="1" kern="12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Professor Senior engineer </a:t>
          </a:r>
          <a:r>
            <a:rPr lang="en-US" altLang="zh-CN" sz="900" b="1" kern="1200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rPr>
            <a:t>27</a:t>
          </a:r>
          <a:endParaRPr lang="zh-CN" altLang="en-US" sz="900" kern="1200" dirty="0">
            <a:solidFill>
              <a:schemeClr val="accent1">
                <a:lumMod val="50000"/>
              </a:schemeClr>
            </a:solidFill>
            <a:latin typeface="+mn-lt"/>
            <a:ea typeface="+mn-ea"/>
            <a:cs typeface="+mn-ea"/>
            <a:sym typeface="+mn-lt"/>
          </a:endParaRPr>
        </a:p>
      </dsp:txBody>
      <dsp:txXfrm>
        <a:off x="0" y="1383363"/>
        <a:ext cx="1136370" cy="1130954"/>
      </dsp:txXfrm>
    </dsp:sp>
    <dsp:sp modelId="{DF1BCDA3-D064-4152-8BD8-A05CB4C709B3}">
      <dsp:nvSpPr>
        <dsp:cNvPr id="0" name=""/>
        <dsp:cNvSpPr/>
      </dsp:nvSpPr>
      <dsp:spPr>
        <a:xfrm rot="7313280">
          <a:off x="1034465" y="2260885"/>
          <a:ext cx="661773" cy="33137"/>
        </a:xfrm>
        <a:custGeom>
          <a:avLst/>
          <a:gdLst/>
          <a:ahLst/>
          <a:cxnLst/>
          <a:rect l="0" t="0" r="0" b="0"/>
          <a:pathLst>
            <a:path>
              <a:moveTo>
                <a:pt x="0" y="16568"/>
              </a:moveTo>
              <a:lnTo>
                <a:pt x="661773" y="16568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 rot="7313280">
        <a:off x="1348808" y="2260909"/>
        <a:ext cx="33088" cy="33088"/>
      </dsp:txXfrm>
    </dsp:sp>
    <dsp:sp modelId="{10F90D7E-1F56-4688-A67D-A60085EBD4E0}">
      <dsp:nvSpPr>
        <dsp:cNvPr id="0" name=""/>
        <dsp:cNvSpPr/>
      </dsp:nvSpPr>
      <dsp:spPr>
        <a:xfrm>
          <a:off x="654063" y="2505424"/>
          <a:ext cx="702097" cy="702097"/>
        </a:xfrm>
        <a:prstGeom prst="flowChartConnector">
          <a:avLst/>
        </a:prstGeom>
        <a:solidFill>
          <a:schemeClr val="tx1">
            <a:lumMod val="75000"/>
            <a:lumOff val="25000"/>
          </a:schemeClr>
        </a:solidFill>
        <a:ln w="57150">
          <a:solidFill>
            <a:schemeClr val="bg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 b="1" kern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工程师</a:t>
          </a:r>
          <a:endParaRPr lang="en-US" altLang="zh-CN" sz="900" b="1" kern="1200" dirty="0">
            <a:solidFill>
              <a:schemeClr val="bg1"/>
            </a:solidFill>
            <a:latin typeface="+mn-lt"/>
            <a:ea typeface="+mn-ea"/>
            <a:cs typeface="+mn-ea"/>
            <a:sym typeface="+mn-lt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900" b="1" kern="1200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Engineer881</a:t>
          </a:r>
          <a:r>
            <a:rPr lang="zh-CN" altLang="en-US" sz="900" b="1" kern="1200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人</a:t>
          </a:r>
          <a:endParaRPr lang="zh-CN" altLang="en-US" sz="900" kern="1200" dirty="0">
            <a:solidFill>
              <a:schemeClr val="bg1"/>
            </a:solidFill>
            <a:latin typeface="+mn-lt"/>
            <a:ea typeface="+mn-ea"/>
            <a:cs typeface="+mn-ea"/>
            <a:sym typeface="+mn-lt"/>
          </a:endParaRPr>
        </a:p>
      </dsp:txBody>
      <dsp:txXfrm>
        <a:off x="654063" y="2505424"/>
        <a:ext cx="702097" cy="702097"/>
      </dsp:txXfrm>
    </dsp:sp>
    <dsp:sp modelId="{61BCD359-F9F0-404B-A975-48ACD1BC137A}">
      <dsp:nvSpPr>
        <dsp:cNvPr id="0" name=""/>
        <dsp:cNvSpPr/>
      </dsp:nvSpPr>
      <dsp:spPr>
        <a:xfrm rot="12871056">
          <a:off x="1026061" y="1207576"/>
          <a:ext cx="368070" cy="33137"/>
        </a:xfrm>
        <a:custGeom>
          <a:avLst/>
          <a:gdLst/>
          <a:ahLst/>
          <a:cxnLst/>
          <a:rect l="0" t="0" r="0" b="0"/>
          <a:pathLst>
            <a:path>
              <a:moveTo>
                <a:pt x="0" y="16568"/>
              </a:moveTo>
              <a:lnTo>
                <a:pt x="368070" y="16568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dash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 rot="12871056">
        <a:off x="1200895" y="1214943"/>
        <a:ext cx="18403" cy="18403"/>
      </dsp:txXfrm>
    </dsp:sp>
    <dsp:sp modelId="{FAB9A61F-84F0-49FA-AD2F-BD9965077267}">
      <dsp:nvSpPr>
        <dsp:cNvPr id="0" name=""/>
        <dsp:cNvSpPr/>
      </dsp:nvSpPr>
      <dsp:spPr>
        <a:xfrm>
          <a:off x="255375" y="430060"/>
          <a:ext cx="880598" cy="880598"/>
        </a:xfrm>
        <a:prstGeom prst="flowChartConnector">
          <a:avLst/>
        </a:prstGeom>
        <a:solidFill>
          <a:schemeClr val="tx1">
            <a:lumMod val="75000"/>
            <a:lumOff val="25000"/>
          </a:schemeClr>
        </a:solidFill>
        <a:ln w="57150">
          <a:solidFill>
            <a:schemeClr val="bg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900" b="1" kern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环评执业工程师</a:t>
          </a:r>
          <a:r>
            <a:rPr lang="en-US" altLang="zh-CN" sz="900" b="1" kern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EEE18</a:t>
          </a:r>
          <a:r>
            <a:rPr lang="zh-CN" altLang="en-US" sz="900" b="1" kern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rPr>
            <a:t>人</a:t>
          </a:r>
          <a:endParaRPr lang="zh-CN" altLang="en-US" sz="900" kern="1200" dirty="0">
            <a:solidFill>
              <a:schemeClr val="bg1"/>
            </a:solidFill>
            <a:latin typeface="+mn-lt"/>
            <a:ea typeface="+mn-ea"/>
            <a:cs typeface="+mn-ea"/>
            <a:sym typeface="+mn-lt"/>
          </a:endParaRPr>
        </a:p>
      </dsp:txBody>
      <dsp:txXfrm>
        <a:off x="255375" y="430060"/>
        <a:ext cx="880598" cy="88059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738253-9F41-4A3E-B81A-9F9075DF6736}">
      <dsp:nvSpPr>
        <dsp:cNvPr id="0" name=""/>
        <dsp:cNvSpPr/>
      </dsp:nvSpPr>
      <dsp:spPr>
        <a:xfrm>
          <a:off x="4481" y="1581800"/>
          <a:ext cx="2251640" cy="18571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数据中心客户选择</a:t>
          </a:r>
          <a:endParaRPr lang="zh-CN" altLang="en-US" sz="1600" kern="1200" baseline="0" dirty="0">
            <a:solidFill>
              <a:schemeClr val="tx1">
                <a:lumMod val="75000"/>
                <a:lumOff val="25000"/>
              </a:schemeClr>
            </a:solidFill>
            <a:latin typeface="微软雅黑" pitchFamily="34" charset="-122"/>
            <a:ea typeface="微软雅黑" pitchFamily="34" charset="-122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目标</a:t>
          </a:r>
          <a:r>
            <a:rPr lang="en-US" altLang="zh-CN" sz="1600" kern="1200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PUE</a:t>
          </a:r>
          <a:r>
            <a:rPr lang="zh-CN" altLang="en-US" sz="1600" kern="1200" baseline="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值</a:t>
          </a:r>
          <a:endParaRPr lang="zh-CN" altLang="en-US" sz="1600" kern="1200" baseline="0" dirty="0">
            <a:solidFill>
              <a:schemeClr val="tx1">
                <a:lumMod val="75000"/>
                <a:lumOff val="25000"/>
              </a:schemeClr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4481" y="1581800"/>
        <a:ext cx="2251640" cy="1459175"/>
      </dsp:txXfrm>
    </dsp:sp>
    <dsp:sp modelId="{D8C63E52-3FA3-4017-9835-9E4D28A1B00F}">
      <dsp:nvSpPr>
        <dsp:cNvPr id="0" name=""/>
        <dsp:cNvSpPr/>
      </dsp:nvSpPr>
      <dsp:spPr>
        <a:xfrm>
          <a:off x="1289871" y="2096037"/>
          <a:ext cx="2376886" cy="2376886"/>
        </a:xfrm>
        <a:prstGeom prst="leftCircularArrow">
          <a:avLst>
            <a:gd name="adj1" fmla="val 2710"/>
            <a:gd name="adj2" fmla="val 330102"/>
            <a:gd name="adj3" fmla="val 2105613"/>
            <a:gd name="adj4" fmla="val 9024489"/>
            <a:gd name="adj5" fmla="val 3162"/>
          </a:avLst>
        </a:prstGeom>
        <a:solidFill>
          <a:schemeClr val="accent1">
            <a:lumMod val="60000"/>
            <a:lumOff val="40000"/>
            <a:alpha val="54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51DFF-B7F0-4EC4-A008-2F5E7608B2A4}">
      <dsp:nvSpPr>
        <dsp:cNvPr id="0" name=""/>
        <dsp:cNvSpPr/>
      </dsp:nvSpPr>
      <dsp:spPr>
        <a:xfrm>
          <a:off x="504846" y="3040976"/>
          <a:ext cx="2001457" cy="79591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rPr>
            <a:t>前期立项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itchFamily="34" charset="-122"/>
            <a:ea typeface="微软雅黑" pitchFamily="34" charset="-122"/>
          </a:endParaRPr>
        </a:p>
      </dsp:txBody>
      <dsp:txXfrm>
        <a:off x="504846" y="3040976"/>
        <a:ext cx="2001457" cy="795913"/>
      </dsp:txXfrm>
    </dsp:sp>
    <dsp:sp modelId="{2AA3187F-9A00-4FDB-AE9C-A58505562BE5}">
      <dsp:nvSpPr>
        <dsp:cNvPr id="0" name=""/>
        <dsp:cNvSpPr/>
      </dsp:nvSpPr>
      <dsp:spPr>
        <a:xfrm>
          <a:off x="2813088" y="1581800"/>
          <a:ext cx="2251640" cy="18571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定制</a:t>
          </a:r>
          <a:r>
            <a:rPr lang="en-US" altLang="zh-CN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or</a:t>
          </a:r>
          <a:r>
            <a:rPr lang="zh-CN" alt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散户</a:t>
          </a:r>
          <a:endParaRPr lang="zh-CN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微软雅黑" pitchFamily="34" charset="-122"/>
            <a:ea typeface="微软雅黑" pitchFamily="34" charset="-122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PUE</a:t>
          </a:r>
          <a:r>
            <a:rPr lang="zh-CN" alt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值：</a:t>
          </a:r>
          <a:r>
            <a:rPr lang="en-US" altLang="zh-CN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1.4</a:t>
          </a:r>
          <a:r>
            <a:rPr lang="zh-CN" alt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以下</a:t>
          </a:r>
          <a:endParaRPr lang="zh-CN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2813088" y="1979757"/>
        <a:ext cx="2251640" cy="1459175"/>
      </dsp:txXfrm>
    </dsp:sp>
    <dsp:sp modelId="{ADA5B1B9-FC4F-4400-9C1B-F80E2D5B8B4F}">
      <dsp:nvSpPr>
        <dsp:cNvPr id="0" name=""/>
        <dsp:cNvSpPr/>
      </dsp:nvSpPr>
      <dsp:spPr>
        <a:xfrm>
          <a:off x="4079714" y="474993"/>
          <a:ext cx="2664596" cy="2664596"/>
        </a:xfrm>
        <a:prstGeom prst="circularArrow">
          <a:avLst>
            <a:gd name="adj1" fmla="val 2418"/>
            <a:gd name="adj2" fmla="val 292464"/>
            <a:gd name="adj3" fmla="val 19532025"/>
            <a:gd name="adj4" fmla="val 12575511"/>
            <a:gd name="adj5" fmla="val 2821"/>
          </a:avLst>
        </a:prstGeom>
        <a:solidFill>
          <a:schemeClr val="accent1">
            <a:lumMod val="40000"/>
            <a:lumOff val="60000"/>
            <a:alpha val="54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6CE4EC-AF71-4706-90F1-CD791FD916F9}">
      <dsp:nvSpPr>
        <dsp:cNvPr id="0" name=""/>
        <dsp:cNvSpPr/>
      </dsp:nvSpPr>
      <dsp:spPr>
        <a:xfrm>
          <a:off x="3313453" y="1183843"/>
          <a:ext cx="2001457" cy="79591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rPr>
            <a:t>建设目标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itchFamily="34" charset="-122"/>
            <a:ea typeface="微软雅黑" pitchFamily="34" charset="-122"/>
          </a:endParaRPr>
        </a:p>
      </dsp:txBody>
      <dsp:txXfrm>
        <a:off x="3313453" y="1183843"/>
        <a:ext cx="2001457" cy="795913"/>
      </dsp:txXfrm>
    </dsp:sp>
    <dsp:sp modelId="{78DF1C7C-9F86-4051-8167-39DA9432800A}">
      <dsp:nvSpPr>
        <dsp:cNvPr id="0" name=""/>
        <dsp:cNvSpPr/>
      </dsp:nvSpPr>
      <dsp:spPr>
        <a:xfrm>
          <a:off x="5621695" y="1581800"/>
          <a:ext cx="2251640" cy="18571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数据中心级别：</a:t>
          </a:r>
          <a:endParaRPr lang="zh-CN" altLang="en-US" sz="1400" kern="1200" dirty="0">
            <a:solidFill>
              <a:schemeClr val="tx1">
                <a:lumMod val="75000"/>
                <a:lumOff val="25000"/>
              </a:schemeClr>
            </a:solidFill>
            <a:latin typeface="微软雅黑" pitchFamily="34" charset="-122"/>
            <a:ea typeface="微软雅黑" pitchFamily="34" charset="-122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国内（</a:t>
          </a:r>
          <a:r>
            <a:rPr lang="en-US" altLang="zh-CN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A</a:t>
          </a:r>
          <a:r>
            <a:rPr lang="zh-CN" altLang="en-US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zh-CN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B</a:t>
          </a:r>
          <a:r>
            <a:rPr lang="zh-CN" altLang="en-US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zh-CN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C</a:t>
          </a:r>
          <a:r>
            <a:rPr lang="zh-CN" altLang="en-US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）；</a:t>
          </a:r>
          <a:endParaRPr lang="zh-CN" altLang="en-US" sz="1400" kern="1200" dirty="0">
            <a:solidFill>
              <a:schemeClr val="tx1">
                <a:lumMod val="75000"/>
                <a:lumOff val="25000"/>
              </a:schemeClr>
            </a:solidFill>
            <a:latin typeface="微软雅黑" pitchFamily="34" charset="-122"/>
            <a:ea typeface="微软雅黑" pitchFamily="34" charset="-122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国外</a:t>
          </a:r>
          <a:r>
            <a:rPr lang="en-US" altLang="zh-CN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UPTIME</a:t>
          </a:r>
          <a:r>
            <a:rPr lang="zh-CN" altLang="en-US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标准（</a:t>
          </a:r>
          <a:r>
            <a:rPr lang="en-US" altLang="en-US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Ⅰ</a:t>
          </a:r>
          <a:r>
            <a:rPr lang="zh-CN" altLang="en-US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en-US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Ⅱ</a:t>
          </a:r>
          <a:r>
            <a:rPr lang="zh-CN" altLang="en-US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en-US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Ⅲ</a:t>
          </a:r>
          <a:r>
            <a:rPr lang="zh-CN" altLang="en-US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、</a:t>
          </a:r>
          <a:r>
            <a:rPr lang="en-US" altLang="en-US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Ⅳ</a:t>
          </a:r>
          <a:r>
            <a:rPr lang="zh-CN" altLang="en-US" sz="14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rPr>
            <a:t>）</a:t>
          </a:r>
          <a:endParaRPr lang="zh-CN" altLang="en-US" sz="1400" kern="1200" dirty="0">
            <a:solidFill>
              <a:schemeClr val="tx1">
                <a:lumMod val="75000"/>
                <a:lumOff val="25000"/>
              </a:schemeClr>
            </a:solidFill>
            <a:latin typeface="微软雅黑" pitchFamily="34" charset="-122"/>
            <a:ea typeface="微软雅黑" pitchFamily="34" charset="-122"/>
          </a:endParaRPr>
        </a:p>
      </dsp:txBody>
      <dsp:txXfrm>
        <a:off x="5621695" y="1581800"/>
        <a:ext cx="2251640" cy="1459175"/>
      </dsp:txXfrm>
    </dsp:sp>
    <dsp:sp modelId="{2A325926-986F-443B-B63D-4D3F75E10662}">
      <dsp:nvSpPr>
        <dsp:cNvPr id="0" name=""/>
        <dsp:cNvSpPr/>
      </dsp:nvSpPr>
      <dsp:spPr>
        <a:xfrm>
          <a:off x="6074425" y="3040976"/>
          <a:ext cx="2001457" cy="79591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rPr>
            <a:t>系统架构</a:t>
          </a:r>
          <a:endParaRPr lang="zh-CN" alt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itchFamily="34" charset="-122"/>
            <a:ea typeface="微软雅黑" pitchFamily="34" charset="-122"/>
          </a:endParaRPr>
        </a:p>
      </dsp:txBody>
      <dsp:txXfrm>
        <a:off x="6074425" y="3040976"/>
        <a:ext cx="2001457" cy="79591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69FB98-DE21-438A-973E-236BE3AA88C2}">
      <dsp:nvSpPr>
        <dsp:cNvPr id="0" name=""/>
        <dsp:cNvSpPr/>
      </dsp:nvSpPr>
      <dsp:spPr>
        <a:xfrm>
          <a:off x="1842346" y="321750"/>
          <a:ext cx="4551680" cy="4551680"/>
        </a:xfrm>
        <a:prstGeom prst="pie">
          <a:avLst>
            <a:gd name="adj1" fmla="val 16200000"/>
            <a:gd name="adj2" fmla="val 1980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rPr>
            <a:t>空调系统</a:t>
          </a:r>
          <a:endParaRPr lang="zh-CN" altLang="en-U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itchFamily="34" charset="-122"/>
            <a:ea typeface="微软雅黑" pitchFamily="34" charset="-122"/>
          </a:endParaRPr>
        </a:p>
      </dsp:txBody>
      <dsp:txXfrm>
        <a:off x="4226560" y="903173"/>
        <a:ext cx="1192106" cy="921173"/>
      </dsp:txXfrm>
    </dsp:sp>
    <dsp:sp modelId="{84777445-A896-4F03-ACE4-9C47CBBC8D09}">
      <dsp:nvSpPr>
        <dsp:cNvPr id="0" name=""/>
        <dsp:cNvSpPr/>
      </dsp:nvSpPr>
      <dsp:spPr>
        <a:xfrm>
          <a:off x="1896533" y="415493"/>
          <a:ext cx="4551680" cy="4551680"/>
        </a:xfrm>
        <a:prstGeom prst="pie">
          <a:avLst>
            <a:gd name="adj1" fmla="val 19800000"/>
            <a:gd name="adj2" fmla="val 180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rPr>
            <a:t>制冷系统</a:t>
          </a:r>
          <a:endParaRPr lang="zh-CN" altLang="en-U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itchFamily="34" charset="-122"/>
            <a:ea typeface="微软雅黑" pitchFamily="34" charset="-122"/>
          </a:endParaRPr>
        </a:p>
      </dsp:txBody>
      <dsp:txXfrm>
        <a:off x="4985173" y="2257840"/>
        <a:ext cx="1246293" cy="894080"/>
      </dsp:txXfrm>
    </dsp:sp>
    <dsp:sp modelId="{62632FC0-BFBE-4E53-82BF-EE8AE8142500}">
      <dsp:nvSpPr>
        <dsp:cNvPr id="0" name=""/>
        <dsp:cNvSpPr/>
      </dsp:nvSpPr>
      <dsp:spPr>
        <a:xfrm>
          <a:off x="1842346" y="509236"/>
          <a:ext cx="4551680" cy="4551680"/>
        </a:xfrm>
        <a:prstGeom prst="pie">
          <a:avLst>
            <a:gd name="adj1" fmla="val 1800000"/>
            <a:gd name="adj2" fmla="val 540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rPr>
            <a:t>供电系统</a:t>
          </a:r>
          <a:endParaRPr lang="zh-CN" altLang="en-U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itchFamily="34" charset="-122"/>
            <a:ea typeface="微软雅黑" pitchFamily="34" charset="-122"/>
          </a:endParaRPr>
        </a:p>
      </dsp:txBody>
      <dsp:txXfrm>
        <a:off x="4226560" y="3585413"/>
        <a:ext cx="1192106" cy="921173"/>
      </dsp:txXfrm>
    </dsp:sp>
    <dsp:sp modelId="{C8AB4E4A-97F2-4867-B94B-402A024B96D1}">
      <dsp:nvSpPr>
        <dsp:cNvPr id="0" name=""/>
        <dsp:cNvSpPr/>
      </dsp:nvSpPr>
      <dsp:spPr>
        <a:xfrm>
          <a:off x="1733973" y="509236"/>
          <a:ext cx="4551680" cy="4551680"/>
        </a:xfrm>
        <a:prstGeom prst="pie">
          <a:avLst>
            <a:gd name="adj1" fmla="val 5400000"/>
            <a:gd name="adj2" fmla="val 900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rPr>
            <a:t>动环监控系统</a:t>
          </a:r>
          <a:endParaRPr lang="zh-CN" altLang="en-U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itchFamily="34" charset="-122"/>
            <a:ea typeface="微软雅黑" pitchFamily="34" charset="-122"/>
          </a:endParaRPr>
        </a:p>
      </dsp:txBody>
      <dsp:txXfrm>
        <a:off x="2709333" y="3585413"/>
        <a:ext cx="1192106" cy="921173"/>
      </dsp:txXfrm>
    </dsp:sp>
    <dsp:sp modelId="{216E05E8-6C1F-4B4E-9DAD-36211FDACEEE}">
      <dsp:nvSpPr>
        <dsp:cNvPr id="0" name=""/>
        <dsp:cNvSpPr/>
      </dsp:nvSpPr>
      <dsp:spPr>
        <a:xfrm>
          <a:off x="1679786" y="415493"/>
          <a:ext cx="4551680" cy="4551680"/>
        </a:xfrm>
        <a:prstGeom prst="pie">
          <a:avLst>
            <a:gd name="adj1" fmla="val 9000000"/>
            <a:gd name="adj2" fmla="val 1260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rPr>
            <a:t>消防系统</a:t>
          </a:r>
          <a:endParaRPr lang="zh-CN" altLang="en-U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itchFamily="34" charset="-122"/>
            <a:ea typeface="微软雅黑" pitchFamily="34" charset="-122"/>
          </a:endParaRPr>
        </a:p>
      </dsp:txBody>
      <dsp:txXfrm>
        <a:off x="1896533" y="2257840"/>
        <a:ext cx="1246293" cy="894080"/>
      </dsp:txXfrm>
    </dsp:sp>
    <dsp:sp modelId="{1B3A933D-DC2F-4300-82A2-66510FDC1BF5}">
      <dsp:nvSpPr>
        <dsp:cNvPr id="0" name=""/>
        <dsp:cNvSpPr/>
      </dsp:nvSpPr>
      <dsp:spPr>
        <a:xfrm>
          <a:off x="1733973" y="321750"/>
          <a:ext cx="4551680" cy="4551680"/>
        </a:xfrm>
        <a:prstGeom prst="pie">
          <a:avLst>
            <a:gd name="adj1" fmla="val 12600000"/>
            <a:gd name="adj2" fmla="val 1620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rPr>
            <a:t>机房设备</a:t>
          </a:r>
          <a:endParaRPr lang="zh-CN" altLang="en-U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itchFamily="34" charset="-122"/>
            <a:ea typeface="微软雅黑" pitchFamily="34" charset="-122"/>
          </a:endParaRPr>
        </a:p>
      </dsp:txBody>
      <dsp:txXfrm>
        <a:off x="2709333" y="903173"/>
        <a:ext cx="1192106" cy="921173"/>
      </dsp:txXfrm>
    </dsp:sp>
    <dsp:sp modelId="{4672F0FF-D8C9-4966-B9A0-EEC91E05DDFA}">
      <dsp:nvSpPr>
        <dsp:cNvPr id="0" name=""/>
        <dsp:cNvSpPr/>
      </dsp:nvSpPr>
      <dsp:spPr>
        <a:xfrm>
          <a:off x="1560409" y="39979"/>
          <a:ext cx="5115221" cy="5115221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C47CB-4829-4BB5-9C18-DFEA1D778F3B}">
      <dsp:nvSpPr>
        <dsp:cNvPr id="0" name=""/>
        <dsp:cNvSpPr/>
      </dsp:nvSpPr>
      <dsp:spPr>
        <a:xfrm>
          <a:off x="1614596" y="133722"/>
          <a:ext cx="5115221" cy="5115221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AB863-164D-4B81-AAFE-2525007CCCD9}">
      <dsp:nvSpPr>
        <dsp:cNvPr id="0" name=""/>
        <dsp:cNvSpPr/>
      </dsp:nvSpPr>
      <dsp:spPr>
        <a:xfrm>
          <a:off x="1560409" y="227465"/>
          <a:ext cx="5115221" cy="5115221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91412-26A0-468A-9AC9-0C80D522A652}">
      <dsp:nvSpPr>
        <dsp:cNvPr id="0" name=""/>
        <dsp:cNvSpPr/>
      </dsp:nvSpPr>
      <dsp:spPr>
        <a:xfrm>
          <a:off x="1452368" y="227465"/>
          <a:ext cx="5115221" cy="5115221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64B4D5-949C-464E-BB62-64B3E83BD0F7}">
      <dsp:nvSpPr>
        <dsp:cNvPr id="0" name=""/>
        <dsp:cNvSpPr/>
      </dsp:nvSpPr>
      <dsp:spPr>
        <a:xfrm>
          <a:off x="1398182" y="133722"/>
          <a:ext cx="5115221" cy="5115221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31660-4D47-452D-B547-7DA9373BDC4E}">
      <dsp:nvSpPr>
        <dsp:cNvPr id="0" name=""/>
        <dsp:cNvSpPr/>
      </dsp:nvSpPr>
      <dsp:spPr>
        <a:xfrm>
          <a:off x="1452368" y="39979"/>
          <a:ext cx="5115221" cy="5115221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#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Sty" val="noArr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srcNode" val="parentNode1"/>
              <dgm:param type="dstNode" val="connSite2"/>
              <dgm:param type="connRout" val="curve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srcNode" val="parentNode2"/>
                <dgm:param type="dstNode" val="connSite1"/>
                <dgm:param type="connRout" val="curve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ar" val="1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srcNode" val="dummy1a"/>
                  <dgm:param type="dstNode" val="dummy1b"/>
                  <dgm:param type="begSty" val="arr"/>
                  <dgm:param type="endSty" val="noArr"/>
                  <dgm:param type="connRout" val="longCurve"/>
                  <dgm:param type="begPts" val="tL"/>
                  <dgm:param type="endPts" val="tR"/>
                </dgm:alg>
              </dgm:if>
              <dgm:else name="Name175">
                <dgm:alg type="conn">
                  <dgm:param type="srcNode" val="dummy1a"/>
                  <dgm:param type="dstNode" val="dummy1b"/>
                  <dgm:param type="begSty" val="noArr"/>
                  <dgm:param type="endSty" val="arr"/>
                  <dgm:param type="connRout" val="longCurve"/>
                  <dgm:param type="begPts" val="tL"/>
                  <dgm:param type="endPts" val="t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srcNode" val="dummy1a"/>
                  <dgm:param type="dstNode" val="dummy1b"/>
                  <dgm:param type="begSty" val="noArr"/>
                  <dgm:param type="endSty" val="arr"/>
                  <dgm:param type="connRout" val="curve"/>
                  <dgm:param type="begPts" val="tL"/>
                  <dgm:param type="endPts" val="tL"/>
                </dgm:alg>
              </dgm:if>
              <dgm:else name="Name180">
                <dgm:alg type="conn">
                  <dgm:param type="srcNode" val="dummy1a"/>
                  <dgm:param type="dstNode" val="dummy1b"/>
                  <dgm:param type="begSty" val="arr"/>
                  <dgm:param type="endSty" val="noArr"/>
                  <dgm:param type="connRout" val="curve"/>
                  <dgm:param type="begPts" val="tL"/>
                  <dgm:param type="endPts" val="tL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srcNode" val="dummy2a"/>
              <dgm:param type="dstNode" val="dummy2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85">
            <dgm:alg type="conn">
              <dgm:param type="srcNode" val="dummy2a"/>
              <dgm:param type="dstNode" val="dummy2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srcNode" val="dummy3a"/>
              <dgm:param type="dstNode" val="dummy3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89">
            <dgm:alg type="conn">
              <dgm:param type="srcNode" val="dummy3a"/>
              <dgm:param type="dstNode" val="dummy3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srcNode" val="dummy4a"/>
              <dgm:param type="dstNode" val="dummy4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93">
            <dgm:alg type="conn">
              <dgm:param type="srcNode" val="dummy4a"/>
              <dgm:param type="dstNode" val="dummy4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srcNode" val="dummy5a"/>
              <dgm:param type="dstNode" val="dummy5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197">
            <dgm:alg type="conn">
              <dgm:param type="srcNode" val="dummy5a"/>
              <dgm:param type="dstNode" val="dummy5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srcNode" val="dummy6a"/>
              <dgm:param type="dstNode" val="dummy6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201">
            <dgm:alg type="conn">
              <dgm:param type="srcNode" val="dummy6a"/>
              <dgm:param type="dstNode" val="dummy6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srcNode" val="dummy7a"/>
              <dgm:param type="dstNode" val="dummy7b"/>
              <dgm:param type="begSty" val="noArr"/>
              <dgm:param type="endSty" val="arr"/>
              <dgm:param type="connRout" val="curve"/>
              <dgm:param type="begPts" val="tL"/>
              <dgm:param type="endPts" val="tL"/>
            </dgm:alg>
          </dgm:if>
          <dgm:else name="Name205">
            <dgm:alg type="conn">
              <dgm:param type="srcNode" val="dummy7a"/>
              <dgm:param type="dstNode" val="dummy7b"/>
              <dgm:param type="begSty" val="arr"/>
              <dgm:param type="endSty" val="noArr"/>
              <dgm:param type="connRout" val="curve"/>
              <dgm:param type="begPts" val="tL"/>
              <dgm:param type="endPts" val="tL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82AE9-504C-402A-B8FD-A086EB5FD3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F204-6238-4C89-9AEF-A52C011B95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8" Type="http://schemas.openxmlformats.org/officeDocument/2006/relationships/notesSlide" Target="../notesSlides/notesSlide5.xml"/><Relationship Id="rId37" Type="http://schemas.openxmlformats.org/officeDocument/2006/relationships/slideLayout" Target="../slideLayouts/slideLayout1.xml"/><Relationship Id="rId36" Type="http://schemas.openxmlformats.org/officeDocument/2006/relationships/image" Target="../media/image71.png"/><Relationship Id="rId35" Type="http://schemas.openxmlformats.org/officeDocument/2006/relationships/image" Target="../media/image70.png"/><Relationship Id="rId34" Type="http://schemas.openxmlformats.org/officeDocument/2006/relationships/image" Target="../media/image69.jpeg"/><Relationship Id="rId33" Type="http://schemas.openxmlformats.org/officeDocument/2006/relationships/image" Target="../media/image68.png"/><Relationship Id="rId32" Type="http://schemas.openxmlformats.org/officeDocument/2006/relationships/image" Target="../media/image67.png"/><Relationship Id="rId31" Type="http://schemas.openxmlformats.org/officeDocument/2006/relationships/image" Target="../media/image66.png"/><Relationship Id="rId30" Type="http://schemas.openxmlformats.org/officeDocument/2006/relationships/image" Target="../media/image65.png"/><Relationship Id="rId3" Type="http://schemas.openxmlformats.org/officeDocument/2006/relationships/image" Target="../media/image38.png"/><Relationship Id="rId29" Type="http://schemas.openxmlformats.org/officeDocument/2006/relationships/image" Target="../media/image64.png"/><Relationship Id="rId28" Type="http://schemas.openxmlformats.org/officeDocument/2006/relationships/image" Target="../media/image63.png"/><Relationship Id="rId27" Type="http://schemas.openxmlformats.org/officeDocument/2006/relationships/image" Target="../media/image62.png"/><Relationship Id="rId26" Type="http://schemas.openxmlformats.org/officeDocument/2006/relationships/image" Target="../media/image61.png"/><Relationship Id="rId25" Type="http://schemas.openxmlformats.org/officeDocument/2006/relationships/image" Target="../media/image60.png"/><Relationship Id="rId24" Type="http://schemas.openxmlformats.org/officeDocument/2006/relationships/image" Target="../media/image59.png"/><Relationship Id="rId23" Type="http://schemas.openxmlformats.org/officeDocument/2006/relationships/image" Target="../media/image58.png"/><Relationship Id="rId22" Type="http://schemas.openxmlformats.org/officeDocument/2006/relationships/image" Target="../media/image57.png"/><Relationship Id="rId21" Type="http://schemas.openxmlformats.org/officeDocument/2006/relationships/image" Target="../media/image56.png"/><Relationship Id="rId20" Type="http://schemas.openxmlformats.org/officeDocument/2006/relationships/image" Target="../media/image55.png"/><Relationship Id="rId2" Type="http://schemas.openxmlformats.org/officeDocument/2006/relationships/image" Target="../media/image37.png"/><Relationship Id="rId19" Type="http://schemas.openxmlformats.org/officeDocument/2006/relationships/image" Target="../media/image54.png"/><Relationship Id="rId18" Type="http://schemas.openxmlformats.org/officeDocument/2006/relationships/image" Target="../media/image53.png"/><Relationship Id="rId17" Type="http://schemas.openxmlformats.org/officeDocument/2006/relationships/image" Target="../media/image52.png"/><Relationship Id="rId16" Type="http://schemas.openxmlformats.org/officeDocument/2006/relationships/image" Target="../media/image51.png"/><Relationship Id="rId15" Type="http://schemas.openxmlformats.org/officeDocument/2006/relationships/image" Target="../media/image50.png"/><Relationship Id="rId14" Type="http://schemas.openxmlformats.org/officeDocument/2006/relationships/image" Target="../media/image49.png"/><Relationship Id="rId13" Type="http://schemas.openxmlformats.org/officeDocument/2006/relationships/image" Target="../media/image48.png"/><Relationship Id="rId12" Type="http://schemas.openxmlformats.org/officeDocument/2006/relationships/image" Target="../media/image47.png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1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1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5.jpeg"/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3.png"/><Relationship Id="rId7" Type="http://schemas.openxmlformats.org/officeDocument/2006/relationships/image" Target="../media/image12.jpe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image" Target="../media/image24.png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1" Type="http://schemas.openxmlformats.org/officeDocument/2006/relationships/notesSlide" Target="../notesSlides/notesSlide3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19" Type="http://schemas.openxmlformats.org/officeDocument/2006/relationships/image" Target="../media/image35.jpeg"/><Relationship Id="rId18" Type="http://schemas.openxmlformats.org/officeDocument/2006/relationships/image" Target="../media/image34.jpeg"/><Relationship Id="rId17" Type="http://schemas.openxmlformats.org/officeDocument/2006/relationships/image" Target="../media/image33.jpeg"/><Relationship Id="rId16" Type="http://schemas.openxmlformats.org/officeDocument/2006/relationships/image" Target="../media/image32.jpeg"/><Relationship Id="rId15" Type="http://schemas.openxmlformats.org/officeDocument/2006/relationships/image" Target="../media/image31.jpeg"/><Relationship Id="rId14" Type="http://schemas.openxmlformats.org/officeDocument/2006/relationships/image" Target="../media/image30.jpeg"/><Relationship Id="rId13" Type="http://schemas.openxmlformats.org/officeDocument/2006/relationships/image" Target="../media/image29.jpeg"/><Relationship Id="rId12" Type="http://schemas.openxmlformats.org/officeDocument/2006/relationships/image" Target="../media/image28.jpeg"/><Relationship Id="rId11" Type="http://schemas.openxmlformats.org/officeDocument/2006/relationships/image" Target="../media/image27.jpeg"/><Relationship Id="rId10" Type="http://schemas.openxmlformats.org/officeDocument/2006/relationships/image" Target="../media/image26.jpe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840062" y="1009325"/>
            <a:ext cx="10327694" cy="509122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232661" y="2647816"/>
            <a:ext cx="5375362" cy="1046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CN" altLang="en-US" sz="4000" b="1" spc="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十一科技</a:t>
            </a:r>
            <a:r>
              <a:rPr lang="en-US" altLang="zh-CN" sz="4000" b="1" spc="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000" b="1" spc="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数据中心</a:t>
            </a:r>
            <a:endParaRPr lang="en-US" altLang="zh-CN" sz="4000" b="1" spc="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13164" y="3664392"/>
            <a:ext cx="194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工程精品  回报社会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04" y="2753494"/>
            <a:ext cx="995084" cy="995084"/>
          </a:xfrm>
          <a:prstGeom prst="rect">
            <a:avLst/>
          </a:prstGeom>
          <a:noFill/>
        </p:spPr>
      </p:pic>
      <p:sp>
        <p:nvSpPr>
          <p:cNvPr id="14" name="文本占位符 6"/>
          <p:cNvSpPr txBox="1"/>
          <p:nvPr/>
        </p:nvSpPr>
        <p:spPr>
          <a:xfrm>
            <a:off x="9943800" y="6551483"/>
            <a:ext cx="1627557" cy="185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 smtClean="0">
                <a:solidFill>
                  <a:schemeClr val="tx1"/>
                </a:solidFill>
              </a:rPr>
              <a:t>www.edri.net.cn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052183" y="2784068"/>
            <a:ext cx="0" cy="1296613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45"/>
          <p:cNvSpPr/>
          <p:nvPr/>
        </p:nvSpPr>
        <p:spPr>
          <a:xfrm>
            <a:off x="1011672" y="494775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技术实力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64" name="Shape 2688"/>
          <p:cNvSpPr/>
          <p:nvPr/>
        </p:nvSpPr>
        <p:spPr>
          <a:xfrm>
            <a:off x="591200" y="50958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9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5363365" y="1459593"/>
            <a:ext cx="5666586" cy="2966970"/>
          </a:xfrm>
          <a:prstGeom prst="rect">
            <a:avLst/>
          </a:prstGeom>
          <a:noFill/>
        </p:spPr>
        <p:txBody>
          <a:bodyPr wrap="square" lIns="49471" tIns="24735" rIns="49471" bIns="24735">
            <a:spAutoFit/>
          </a:bodyPr>
          <a:lstStyle/>
          <a:p>
            <a:pPr indent="457200" algn="just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600" dirty="0">
                <a:cs typeface="+mn-ea"/>
                <a:sym typeface="+mn-lt"/>
              </a:rPr>
              <a:t>十一科技成立以来，承担的</a:t>
            </a:r>
            <a:r>
              <a:rPr lang="zh-CN" altLang="en-US" sz="1600" b="1" dirty="0">
                <a:solidFill>
                  <a:srgbClr val="FF0000"/>
                </a:solidFill>
                <a:cs typeface="+mn-ea"/>
                <a:sym typeface="+mn-lt"/>
              </a:rPr>
              <a:t>咨询，设计，监理，总承包工程</a:t>
            </a:r>
            <a:r>
              <a:rPr lang="zh-CN" altLang="en-US" sz="1600" dirty="0">
                <a:cs typeface="+mn-ea"/>
                <a:sym typeface="+mn-lt"/>
              </a:rPr>
              <a:t>近</a:t>
            </a:r>
            <a:r>
              <a:rPr lang="en-US" altLang="zh-CN" sz="1600" dirty="0">
                <a:cs typeface="+mn-ea"/>
                <a:sym typeface="+mn-lt"/>
              </a:rPr>
              <a:t>5</a:t>
            </a:r>
            <a:r>
              <a:rPr lang="zh-CN" altLang="en-US" sz="1600" dirty="0">
                <a:cs typeface="+mn-ea"/>
                <a:sym typeface="+mn-lt"/>
              </a:rPr>
              <a:t>万项</a:t>
            </a:r>
            <a:r>
              <a:rPr lang="zh-CN" altLang="en-US" sz="1600" dirty="0" smtClean="0">
                <a:cs typeface="+mn-ea"/>
                <a:sym typeface="+mn-lt"/>
              </a:rPr>
              <a:t>，对</a:t>
            </a:r>
            <a:r>
              <a:rPr lang="zh-CN" altLang="en-US" sz="1600" b="1" dirty="0">
                <a:solidFill>
                  <a:srgbClr val="FF0000"/>
                </a:solidFill>
                <a:cs typeface="+mn-ea"/>
                <a:sym typeface="+mn-lt"/>
              </a:rPr>
              <a:t>数据中心</a:t>
            </a:r>
            <a:r>
              <a:rPr lang="zh-CN" altLang="en-US" sz="1600" dirty="0">
                <a:cs typeface="+mn-ea"/>
                <a:sym typeface="+mn-lt"/>
              </a:rPr>
              <a:t>、半导体集成电路，新型显示器件，生物制品，光伏新能源等高新技术产品生产环境所需要的</a:t>
            </a:r>
            <a:r>
              <a:rPr lang="zh-CN" altLang="en-US" sz="1600" b="1" dirty="0">
                <a:cs typeface="+mn-ea"/>
                <a:sym typeface="+mn-lt"/>
              </a:rPr>
              <a:t>大面积高级别净化空调系统</a:t>
            </a:r>
            <a:r>
              <a:rPr lang="zh-CN" altLang="en-US" sz="1600" dirty="0">
                <a:cs typeface="+mn-ea"/>
                <a:sym typeface="+mn-lt"/>
              </a:rPr>
              <a:t>，高纯工业气体系统，</a:t>
            </a:r>
            <a:r>
              <a:rPr lang="zh-CN" altLang="en-US" sz="1600" b="1" dirty="0">
                <a:cs typeface="+mn-ea"/>
                <a:sym typeface="+mn-lt"/>
              </a:rPr>
              <a:t>超纯水系统</a:t>
            </a:r>
            <a:r>
              <a:rPr lang="zh-CN" altLang="en-US" sz="1600" dirty="0">
                <a:cs typeface="+mn-ea"/>
                <a:sym typeface="+mn-lt"/>
              </a:rPr>
              <a:t>，超纯化学品系统，</a:t>
            </a:r>
            <a:r>
              <a:rPr lang="zh-CN" altLang="en-US" sz="1600" b="1" dirty="0">
                <a:cs typeface="+mn-ea"/>
                <a:sym typeface="+mn-lt"/>
              </a:rPr>
              <a:t>自动控制系统</a:t>
            </a:r>
            <a:r>
              <a:rPr lang="zh-CN" altLang="en-US" sz="1600" dirty="0">
                <a:cs typeface="+mn-ea"/>
                <a:sym typeface="+mn-lt"/>
              </a:rPr>
              <a:t>、数据通信系统以及</a:t>
            </a:r>
            <a:r>
              <a:rPr lang="zh-CN" altLang="en-US" sz="1600" b="1" dirty="0">
                <a:cs typeface="+mn-ea"/>
                <a:sym typeface="+mn-lt"/>
              </a:rPr>
              <a:t>防静电、防微振、电磁污染控制</a:t>
            </a:r>
            <a:r>
              <a:rPr lang="zh-CN" altLang="en-US" sz="1600" dirty="0">
                <a:cs typeface="+mn-ea"/>
                <a:sym typeface="+mn-lt"/>
              </a:rPr>
              <a:t>等方面的工程设计与建造具有独特的专长。</a:t>
            </a:r>
            <a:r>
              <a:rPr kumimoji="1" lang="zh-CN" altLang="en-US" sz="1600" b="1" dirty="0">
                <a:solidFill>
                  <a:srgbClr val="FF0000"/>
                </a:solidFill>
                <a:cs typeface="+mn-ea"/>
                <a:sym typeface="+mn-lt"/>
              </a:rPr>
              <a:t>国家规范</a:t>
            </a:r>
            <a:r>
              <a:rPr kumimoji="1" lang="en-US" altLang="zh-CN" sz="1600" b="1" dirty="0">
                <a:solidFill>
                  <a:srgbClr val="FF0000"/>
                </a:solidFill>
                <a:cs typeface="+mn-ea"/>
                <a:sym typeface="+mn-lt"/>
              </a:rPr>
              <a:t>《</a:t>
            </a:r>
            <a:r>
              <a:rPr kumimoji="1" lang="zh-CN" altLang="en-US" sz="1600" b="1" dirty="0">
                <a:solidFill>
                  <a:srgbClr val="FF0000"/>
                </a:solidFill>
                <a:cs typeface="+mn-ea"/>
                <a:sym typeface="+mn-lt"/>
              </a:rPr>
              <a:t>数据中心设计规范</a:t>
            </a:r>
            <a:r>
              <a:rPr kumimoji="1" lang="en-US" altLang="zh-CN" sz="1600" b="1" dirty="0" smtClean="0">
                <a:solidFill>
                  <a:srgbClr val="FF0000"/>
                </a:solidFill>
                <a:cs typeface="+mn-ea"/>
                <a:sym typeface="+mn-lt"/>
              </a:rPr>
              <a:t>》GB50174-2017</a:t>
            </a:r>
            <a:r>
              <a:rPr kumimoji="1" lang="zh-CN" altLang="en-US" sz="1600" b="1" dirty="0" smtClean="0">
                <a:solidFill>
                  <a:srgbClr val="FF0000"/>
                </a:solidFill>
                <a:cs typeface="+mn-ea"/>
                <a:sym typeface="+mn-lt"/>
              </a:rPr>
              <a:t>的</a:t>
            </a:r>
            <a:r>
              <a:rPr kumimoji="1" lang="zh-CN" altLang="en-US" sz="1600" b="1" dirty="0">
                <a:solidFill>
                  <a:srgbClr val="FF0000"/>
                </a:solidFill>
                <a:cs typeface="+mn-ea"/>
                <a:sym typeface="+mn-lt"/>
              </a:rPr>
              <a:t>主要编制单位</a:t>
            </a:r>
            <a:r>
              <a:rPr kumimoji="1" lang="zh-CN" altLang="en-US" sz="1600" b="1" dirty="0" smtClean="0">
                <a:solidFill>
                  <a:srgbClr val="FF0000"/>
                </a:solidFill>
                <a:cs typeface="+mn-ea"/>
                <a:sym typeface="+mn-lt"/>
              </a:rPr>
              <a:t>之一。</a:t>
            </a:r>
            <a:endParaRPr lang="en-US" altLang="zh-CN" sz="1600" dirty="0">
              <a:cs typeface="+mn-ea"/>
              <a:sym typeface="+mn-lt"/>
            </a:endParaRPr>
          </a:p>
        </p:txBody>
      </p:sp>
      <p:graphicFrame>
        <p:nvGraphicFramePr>
          <p:cNvPr id="28" name="图示 27"/>
          <p:cNvGraphicFramePr/>
          <p:nvPr/>
        </p:nvGraphicFramePr>
        <p:xfrm>
          <a:off x="869707" y="1641231"/>
          <a:ext cx="3686690" cy="3209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45"/>
          <p:cNvSpPr/>
          <p:nvPr/>
        </p:nvSpPr>
        <p:spPr>
          <a:xfrm>
            <a:off x="1020725" y="510962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主要客户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64" name="Shape 2688"/>
          <p:cNvSpPr/>
          <p:nvPr/>
        </p:nvSpPr>
        <p:spPr>
          <a:xfrm>
            <a:off x="600253" y="525770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48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53" name="TextBox 156"/>
          <p:cNvSpPr txBox="1">
            <a:spLocks noChangeArrowheads="1"/>
          </p:cNvSpPr>
          <p:nvPr/>
        </p:nvSpPr>
        <p:spPr bwMode="auto">
          <a:xfrm>
            <a:off x="1019970" y="976768"/>
            <a:ext cx="9943305" cy="23083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defRPr/>
            </a:pPr>
            <a:r>
              <a:rPr lang="zh-CN" altLang="en-US" sz="1600" dirty="0">
                <a:cs typeface="+mn-ea"/>
                <a:sym typeface="+mn-lt"/>
              </a:rPr>
              <a:t>十一科技为国内外客户提供了良好的工程服务，我们的客户包括</a:t>
            </a:r>
            <a:r>
              <a:rPr lang="zh-CN" altLang="en-US" sz="1600" b="1" dirty="0">
                <a:cs typeface="+mn-ea"/>
                <a:sym typeface="+mn-lt"/>
              </a:rPr>
              <a:t>阿里巴巴、腾讯、快手、中兴、华为、浪潮、华录、万国、光环新网、鹏博士、润泽科技、中经云、世纪互联、北京电信、新疆电信，镇江电信、企商在线、金山云、财政部、环保部、泸州商业银行、宁波银行、杭州联合银行、新华保险、</a:t>
            </a:r>
            <a:r>
              <a:rPr lang="zh-CN" altLang="en-US" sz="1600" dirty="0">
                <a:cs typeface="+mn-ea"/>
                <a:sym typeface="+mn-lt"/>
              </a:rPr>
              <a:t>中芯国际，英特尔，</a:t>
            </a:r>
            <a:r>
              <a:rPr lang="en-US" altLang="zh-CN" sz="1600" dirty="0">
                <a:cs typeface="+mn-ea"/>
                <a:sym typeface="+mn-lt"/>
              </a:rPr>
              <a:t>LG</a:t>
            </a:r>
            <a:r>
              <a:rPr lang="zh-CN" altLang="en-US" sz="1600" dirty="0">
                <a:cs typeface="+mn-ea"/>
                <a:sym typeface="+mn-lt"/>
              </a:rPr>
              <a:t>，台积电，</a:t>
            </a:r>
            <a:r>
              <a:rPr lang="en-US" altLang="zh-CN" sz="1600" dirty="0">
                <a:cs typeface="+mn-ea"/>
                <a:sym typeface="+mn-lt"/>
              </a:rPr>
              <a:t>GF</a:t>
            </a:r>
            <a:r>
              <a:rPr lang="zh-CN" altLang="en-US" sz="1600" dirty="0">
                <a:cs typeface="+mn-ea"/>
                <a:sym typeface="+mn-lt"/>
              </a:rPr>
              <a:t>，海力士，西门子，大众汽车，飞利浦，朗讯，摩托罗拉，安生美，三星，富士康，</a:t>
            </a:r>
            <a:r>
              <a:rPr lang="en-US" altLang="zh-CN" sz="1600" dirty="0">
                <a:cs typeface="+mn-ea"/>
                <a:sym typeface="+mn-lt"/>
              </a:rPr>
              <a:t>IBM</a:t>
            </a:r>
            <a:r>
              <a:rPr lang="zh-CN" altLang="en-US" sz="1600" dirty="0">
                <a:cs typeface="+mn-ea"/>
                <a:sym typeface="+mn-lt"/>
              </a:rPr>
              <a:t>，</a:t>
            </a:r>
            <a:r>
              <a:rPr lang="en-US" altLang="zh-CN" sz="1600" dirty="0">
                <a:cs typeface="+mn-ea"/>
                <a:sym typeface="+mn-lt"/>
              </a:rPr>
              <a:t>DELL</a:t>
            </a:r>
            <a:r>
              <a:rPr lang="zh-CN" altLang="en-US" sz="1600" dirty="0">
                <a:cs typeface="+mn-ea"/>
                <a:sym typeface="+mn-lt"/>
              </a:rPr>
              <a:t>，罗氏制药，嘉吉，科文斯，中国电子，中电科技，四川长虹，长飞光纤，上海华力，合肥长鑫，华润微电子，上海华虹，上海先进，京东物流，成都生物所等。 </a:t>
            </a:r>
            <a:endParaRPr lang="en-US" altLang="zh-CN" sz="1600" dirty="0">
              <a:cs typeface="+mn-ea"/>
              <a:sym typeface="+mn-lt"/>
            </a:endParaRPr>
          </a:p>
        </p:txBody>
      </p:sp>
      <p:grpSp>
        <p:nvGrpSpPr>
          <p:cNvPr id="148" name="组合 147"/>
          <p:cNvGrpSpPr/>
          <p:nvPr/>
        </p:nvGrpSpPr>
        <p:grpSpPr>
          <a:xfrm>
            <a:off x="1039175" y="3487309"/>
            <a:ext cx="9962199" cy="2903965"/>
            <a:chOff x="1724976" y="4020710"/>
            <a:chExt cx="8809674" cy="2435492"/>
          </a:xfrm>
        </p:grpSpPr>
        <p:sp>
          <p:nvSpPr>
            <p:cNvPr id="54" name="矩形 53"/>
            <p:cNvSpPr/>
            <p:nvPr/>
          </p:nvSpPr>
          <p:spPr bwMode="auto">
            <a:xfrm>
              <a:off x="3939659" y="5768880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55" name="矩形 54"/>
            <p:cNvSpPr/>
            <p:nvPr/>
          </p:nvSpPr>
          <p:spPr bwMode="auto">
            <a:xfrm>
              <a:off x="9891893" y="5768880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9169122" y="5768880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57" name="矩形 56"/>
            <p:cNvSpPr/>
            <p:nvPr/>
          </p:nvSpPr>
          <p:spPr bwMode="auto">
            <a:xfrm>
              <a:off x="8403835" y="4025727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58" name="矩形 57"/>
            <p:cNvSpPr/>
            <p:nvPr/>
          </p:nvSpPr>
          <p:spPr bwMode="auto">
            <a:xfrm>
              <a:off x="7676046" y="5768880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59" name="矩形 58"/>
            <p:cNvSpPr/>
            <p:nvPr/>
          </p:nvSpPr>
          <p:spPr bwMode="auto">
            <a:xfrm>
              <a:off x="5427717" y="5768880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60" name="矩形 59"/>
            <p:cNvSpPr/>
            <p:nvPr/>
          </p:nvSpPr>
          <p:spPr bwMode="auto">
            <a:xfrm>
              <a:off x="6187987" y="5768880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61" name="矩形 60"/>
            <p:cNvSpPr/>
            <p:nvPr/>
          </p:nvSpPr>
          <p:spPr bwMode="auto">
            <a:xfrm>
              <a:off x="8441333" y="5768880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62" name="矩形 61"/>
            <p:cNvSpPr/>
            <p:nvPr/>
          </p:nvSpPr>
          <p:spPr bwMode="auto">
            <a:xfrm>
              <a:off x="4704946" y="5768880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65" name="矩形 64"/>
            <p:cNvSpPr/>
            <p:nvPr/>
          </p:nvSpPr>
          <p:spPr bwMode="auto">
            <a:xfrm>
              <a:off x="4704946" y="4025727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66" name="矩形 65"/>
            <p:cNvSpPr/>
            <p:nvPr/>
          </p:nvSpPr>
          <p:spPr bwMode="auto">
            <a:xfrm>
              <a:off x="3939659" y="4020710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67" name="矩形 66"/>
            <p:cNvSpPr/>
            <p:nvPr/>
          </p:nvSpPr>
          <p:spPr bwMode="auto">
            <a:xfrm>
              <a:off x="3211870" y="4025727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pic>
          <p:nvPicPr>
            <p:cNvPr id="68" name="图片 10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520" y="5136399"/>
              <a:ext cx="565118" cy="2443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Picture 99" descr="C:\Users\qiny\Desktop\~QY`\公司介绍\logo\Motorola正.pn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6363381" y="5815719"/>
              <a:ext cx="288121" cy="3959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TextBox 53"/>
            <p:cNvSpPr txBox="1">
              <a:spLocks noChangeArrowheads="1"/>
            </p:cNvSpPr>
            <p:nvPr/>
          </p:nvSpPr>
          <p:spPr bwMode="auto">
            <a:xfrm>
              <a:off x="6226654" y="6173302"/>
              <a:ext cx="561575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en-US" altLang="zh-CN" sz="550" b="1">
                  <a:cs typeface="+mn-ea"/>
                  <a:sym typeface="+mn-lt"/>
                </a:rPr>
                <a:t>Motorola</a:t>
              </a:r>
              <a:endParaRPr lang="zh-CN" altLang="en-US" sz="550" b="1">
                <a:cs typeface="+mn-ea"/>
                <a:sym typeface="+mn-lt"/>
              </a:endParaRPr>
            </a:p>
          </p:txBody>
        </p:sp>
        <p:pic>
          <p:nvPicPr>
            <p:cNvPr id="71" name="Picture 100" descr="C:\Users\qiny\Desktop\~QY`\公司介绍\logo\panasonic-logo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7709950" y="5998960"/>
              <a:ext cx="575515" cy="1359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TextBox 116"/>
            <p:cNvSpPr txBox="1">
              <a:spLocks noChangeArrowheads="1"/>
            </p:cNvSpPr>
            <p:nvPr/>
          </p:nvSpPr>
          <p:spPr bwMode="auto">
            <a:xfrm>
              <a:off x="7676613" y="6134927"/>
              <a:ext cx="642189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en-US" altLang="zh-CN" sz="550" b="1">
                  <a:cs typeface="+mn-ea"/>
                  <a:sym typeface="+mn-lt"/>
                </a:rPr>
                <a:t>Panasonic</a:t>
              </a:r>
              <a:endParaRPr lang="zh-CN" altLang="en-US" sz="550" b="1">
                <a:cs typeface="+mn-ea"/>
                <a:sym typeface="+mn-lt"/>
              </a:endParaRPr>
            </a:p>
          </p:txBody>
        </p:sp>
        <p:pic>
          <p:nvPicPr>
            <p:cNvPr id="73" name="Picture 101" descr="C:\Users\qiny\Desktop\~QY`\公司介绍\logo\欧莱雅正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9303566" y="5789573"/>
              <a:ext cx="360831" cy="4593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TextBox 193"/>
            <p:cNvSpPr txBox="1">
              <a:spLocks noChangeArrowheads="1"/>
            </p:cNvSpPr>
            <p:nvPr/>
          </p:nvSpPr>
          <p:spPr bwMode="auto">
            <a:xfrm>
              <a:off x="9203618" y="6235918"/>
              <a:ext cx="560728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en-US" altLang="zh-CN" sz="550" b="1">
                  <a:cs typeface="+mn-ea"/>
                  <a:sym typeface="+mn-lt"/>
                </a:rPr>
                <a:t>L’Oreal</a:t>
              </a:r>
              <a:endParaRPr lang="zh-CN" altLang="en-US" sz="550" b="1">
                <a:cs typeface="+mn-ea"/>
                <a:sym typeface="+mn-lt"/>
              </a:endParaRPr>
            </a:p>
          </p:txBody>
        </p:sp>
        <p:pic>
          <p:nvPicPr>
            <p:cNvPr id="75" name="Picture 103" descr="C:\Users\qiny\Desktop\~QY`\公司介绍\logo\Siemens-logo 正(1)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7688080" y="4244411"/>
              <a:ext cx="575516" cy="1327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TextBox 154"/>
            <p:cNvSpPr txBox="1">
              <a:spLocks noChangeArrowheads="1"/>
            </p:cNvSpPr>
            <p:nvPr/>
          </p:nvSpPr>
          <p:spPr bwMode="auto">
            <a:xfrm>
              <a:off x="7695791" y="4424932"/>
              <a:ext cx="560094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en-US" altLang="zh-CN" sz="550" b="1">
                  <a:cs typeface="+mn-ea"/>
                  <a:sym typeface="+mn-lt"/>
                </a:rPr>
                <a:t>Siemens</a:t>
              </a:r>
              <a:endParaRPr lang="zh-CN" altLang="en-US" sz="550" b="1">
                <a:cs typeface="+mn-ea"/>
                <a:sym typeface="+mn-lt"/>
              </a:endParaRPr>
            </a:p>
          </p:txBody>
        </p:sp>
        <p:pic>
          <p:nvPicPr>
            <p:cNvPr id="77" name="Picture 104" descr="C:\Users\qiny\Desktop\~QY`\公司介绍\logo\nokia.pn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9937735" y="5104401"/>
              <a:ext cx="576241" cy="1407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TextBox 169"/>
            <p:cNvSpPr txBox="1">
              <a:spLocks noChangeArrowheads="1"/>
            </p:cNvSpPr>
            <p:nvPr/>
          </p:nvSpPr>
          <p:spPr bwMode="auto">
            <a:xfrm>
              <a:off x="9945454" y="5285739"/>
              <a:ext cx="560801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en-US" altLang="zh-CN" sz="550" b="1">
                  <a:cs typeface="+mn-ea"/>
                  <a:sym typeface="+mn-lt"/>
                </a:rPr>
                <a:t>Nokia</a:t>
              </a:r>
              <a:endParaRPr lang="zh-CN" altLang="en-US" sz="550" b="1">
                <a:cs typeface="+mn-ea"/>
                <a:sym typeface="+mn-lt"/>
              </a:endParaRPr>
            </a:p>
          </p:txBody>
        </p:sp>
        <p:pic>
          <p:nvPicPr>
            <p:cNvPr id="79" name="Picture 106" descr="C:\Users\qiny\Desktop\~QY`\公司介绍\logo\abbott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764294" y="5013038"/>
              <a:ext cx="423081" cy="3836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TextBox 134"/>
            <p:cNvSpPr txBox="1">
              <a:spLocks noChangeArrowheads="1"/>
            </p:cNvSpPr>
            <p:nvPr/>
          </p:nvSpPr>
          <p:spPr bwMode="auto">
            <a:xfrm>
              <a:off x="7695824" y="5358345"/>
              <a:ext cx="560022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en-US" altLang="zh-CN" sz="550" b="1">
                  <a:cs typeface="+mn-ea"/>
                  <a:sym typeface="+mn-lt"/>
                </a:rPr>
                <a:t>Abbott </a:t>
              </a:r>
              <a:endParaRPr lang="zh-CN" altLang="en-US" sz="550" b="1">
                <a:cs typeface="+mn-ea"/>
                <a:sym typeface="+mn-lt"/>
              </a:endParaRPr>
            </a:p>
          </p:txBody>
        </p:sp>
        <p:pic>
          <p:nvPicPr>
            <p:cNvPr id="81" name="Picture 10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5391" y="4953897"/>
              <a:ext cx="541717" cy="515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Box 82"/>
            <p:cNvSpPr txBox="1">
              <a:spLocks noChangeArrowheads="1"/>
            </p:cNvSpPr>
            <p:nvPr/>
          </p:nvSpPr>
          <p:spPr bwMode="auto">
            <a:xfrm>
              <a:off x="4005716" y="5430882"/>
              <a:ext cx="561575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zh-CN" altLang="en-US" sz="550" b="1" dirty="0">
                  <a:cs typeface="+mn-ea"/>
                  <a:sym typeface="+mn-lt"/>
                </a:rPr>
                <a:t>中恩云</a:t>
              </a:r>
              <a:endParaRPr lang="zh-CN" altLang="en-US" sz="550" b="1" dirty="0">
                <a:cs typeface="+mn-ea"/>
                <a:sym typeface="+mn-lt"/>
              </a:endParaRPr>
            </a:p>
          </p:txBody>
        </p:sp>
        <p:pic>
          <p:nvPicPr>
            <p:cNvPr id="83" name="Picture 108" descr="C:\Users\qiny\Desktop\~QY`\公司介绍\logo\bayer.png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9235591" y="4932649"/>
              <a:ext cx="480201" cy="4773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TextBox 159"/>
            <p:cNvSpPr txBox="1">
              <a:spLocks noChangeArrowheads="1"/>
            </p:cNvSpPr>
            <p:nvPr/>
          </p:nvSpPr>
          <p:spPr bwMode="auto">
            <a:xfrm>
              <a:off x="9195328" y="5342332"/>
              <a:ext cx="560728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en-US" altLang="zh-CN" sz="550" b="1">
                  <a:cs typeface="+mn-ea"/>
                  <a:sym typeface="+mn-lt"/>
                </a:rPr>
                <a:t>Bayer</a:t>
              </a:r>
              <a:endParaRPr lang="zh-CN" altLang="en-US" sz="550" b="1">
                <a:cs typeface="+mn-ea"/>
                <a:sym typeface="+mn-lt"/>
              </a:endParaRPr>
            </a:p>
          </p:txBody>
        </p:sp>
        <p:pic>
          <p:nvPicPr>
            <p:cNvPr id="85" name="Picture 110" descr="C:\Users\qiny\Desktop\~QY`\公司介绍\logo\ericsson-logo正.png"/>
            <p:cNvPicPr>
              <a:picLocks noChangeAspect="1"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8437405" y="5138297"/>
              <a:ext cx="576241" cy="1751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" name="TextBox 138"/>
            <p:cNvSpPr txBox="1">
              <a:spLocks noChangeArrowheads="1"/>
            </p:cNvSpPr>
            <p:nvPr/>
          </p:nvSpPr>
          <p:spPr bwMode="auto">
            <a:xfrm>
              <a:off x="8445124" y="5313409"/>
              <a:ext cx="560801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en-US" altLang="zh-CN" sz="550" b="1">
                  <a:cs typeface="+mn-ea"/>
                  <a:sym typeface="+mn-lt"/>
                </a:rPr>
                <a:t>Erisson </a:t>
              </a:r>
              <a:endParaRPr lang="zh-CN" altLang="en-US" sz="550" b="1">
                <a:cs typeface="+mn-ea"/>
                <a:sym typeface="+mn-lt"/>
              </a:endParaRPr>
            </a:p>
          </p:txBody>
        </p:sp>
        <p:pic>
          <p:nvPicPr>
            <p:cNvPr id="87" name="Picture 111" descr="C:\Users\qiny\Desktop\~QY`\公司介绍\logo\hyundai-logo正.png"/>
            <p:cNvPicPr>
              <a:picLocks noChangeAspect="1"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6938019" y="5006355"/>
              <a:ext cx="576241" cy="2972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" name="TextBox 126"/>
            <p:cNvSpPr txBox="1">
              <a:spLocks noChangeArrowheads="1"/>
            </p:cNvSpPr>
            <p:nvPr/>
          </p:nvSpPr>
          <p:spPr bwMode="auto">
            <a:xfrm>
              <a:off x="6945738" y="5303605"/>
              <a:ext cx="560801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en-US" altLang="zh-CN" sz="550" b="1">
                  <a:cs typeface="+mn-ea"/>
                  <a:sym typeface="+mn-lt"/>
                </a:rPr>
                <a:t>Hyundai</a:t>
              </a:r>
              <a:endParaRPr lang="zh-CN" altLang="en-US" sz="550" b="1">
                <a:cs typeface="+mn-ea"/>
                <a:sym typeface="+mn-lt"/>
              </a:endParaRPr>
            </a:p>
          </p:txBody>
        </p:sp>
        <p:sp>
          <p:nvSpPr>
            <p:cNvPr id="89" name="TextBox 56"/>
            <p:cNvSpPr txBox="1">
              <a:spLocks noChangeArrowheads="1"/>
            </p:cNvSpPr>
            <p:nvPr/>
          </p:nvSpPr>
          <p:spPr bwMode="auto">
            <a:xfrm>
              <a:off x="3998520" y="4486814"/>
              <a:ext cx="561626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en-US" altLang="zh-CN" sz="550" b="1" dirty="0">
                  <a:cs typeface="+mn-ea"/>
                  <a:sym typeface="+mn-lt"/>
                </a:rPr>
                <a:t>IBM</a:t>
              </a:r>
              <a:endParaRPr lang="zh-CN" altLang="en-US" sz="550" b="1" dirty="0">
                <a:cs typeface="+mn-ea"/>
                <a:sym typeface="+mn-lt"/>
              </a:endParaRPr>
            </a:p>
          </p:txBody>
        </p:sp>
        <p:pic>
          <p:nvPicPr>
            <p:cNvPr id="90" name="Picture 114" descr="C:\Users\qiny\Desktop\~QY`\公司介绍\logo\linde.png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6938019" y="5904693"/>
              <a:ext cx="576241" cy="2223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TextBox 101"/>
            <p:cNvSpPr txBox="1">
              <a:spLocks noChangeArrowheads="1"/>
            </p:cNvSpPr>
            <p:nvPr/>
          </p:nvSpPr>
          <p:spPr bwMode="auto">
            <a:xfrm>
              <a:off x="6945738" y="6127020"/>
              <a:ext cx="560801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en-US" altLang="zh-CN" sz="550" b="1">
                  <a:cs typeface="+mn-ea"/>
                  <a:sym typeface="+mn-lt"/>
                </a:rPr>
                <a:t>Linde Gas</a:t>
              </a:r>
              <a:endParaRPr lang="zh-CN" altLang="en-US" sz="550" b="1">
                <a:cs typeface="+mn-ea"/>
                <a:sym typeface="+mn-lt"/>
              </a:endParaRPr>
            </a:p>
          </p:txBody>
        </p:sp>
        <p:pic>
          <p:nvPicPr>
            <p:cNvPr id="92" name="Picture 11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4721" y="5147514"/>
              <a:ext cx="479596" cy="22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Picture 11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1822" y="5955720"/>
              <a:ext cx="576241" cy="3061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TextBox 146"/>
            <p:cNvSpPr txBox="1">
              <a:spLocks noChangeArrowheads="1"/>
            </p:cNvSpPr>
            <p:nvPr/>
          </p:nvSpPr>
          <p:spPr bwMode="auto">
            <a:xfrm>
              <a:off x="4832493" y="6202603"/>
              <a:ext cx="441196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zh-CN" altLang="en-US" sz="550" b="1" dirty="0">
                  <a:cs typeface="+mn-ea"/>
                  <a:sym typeface="+mn-lt"/>
                </a:rPr>
                <a:t>杜邦</a:t>
              </a:r>
              <a:endParaRPr lang="zh-CN" altLang="en-US" sz="550" b="1" dirty="0">
                <a:cs typeface="+mn-ea"/>
                <a:sym typeface="+mn-lt"/>
              </a:endParaRPr>
            </a:p>
          </p:txBody>
        </p:sp>
        <p:pic>
          <p:nvPicPr>
            <p:cNvPr id="95" name="Picture 1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5613" y="5768880"/>
              <a:ext cx="640854" cy="642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Picture 118" descr="C:\Users\qiny\Desktop\~QY`\公司介绍\logo\丰田正.png"/>
            <p:cNvPicPr>
              <a:picLocks noChangeAspect="1"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6938019" y="4099737"/>
              <a:ext cx="576241" cy="3733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TextBox 205"/>
            <p:cNvSpPr txBox="1">
              <a:spLocks noChangeArrowheads="1"/>
            </p:cNvSpPr>
            <p:nvPr/>
          </p:nvSpPr>
          <p:spPr bwMode="auto">
            <a:xfrm>
              <a:off x="6945906" y="4476172"/>
              <a:ext cx="560469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zh-CN" altLang="en-US" sz="550" b="1" dirty="0">
                  <a:cs typeface="+mn-ea"/>
                  <a:sym typeface="+mn-lt"/>
                </a:rPr>
                <a:t>丰田</a:t>
              </a:r>
              <a:endParaRPr lang="zh-CN" altLang="en-US" sz="550" b="1" dirty="0">
                <a:cs typeface="+mn-ea"/>
                <a:sym typeface="+mn-lt"/>
              </a:endParaRPr>
            </a:p>
          </p:txBody>
        </p:sp>
        <p:pic>
          <p:nvPicPr>
            <p:cNvPr id="98" name="Picture 119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1257" y="4043906"/>
              <a:ext cx="636697" cy="5993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Picture 121" descr="C:\Users\qiny\Desktop\~QY`\公司介绍\logo\强生正.png"/>
            <p:cNvPicPr>
              <a:picLocks noChangeAspect="1" noChangeArrowheads="1"/>
            </p:cNvPicPr>
            <p:nvPr/>
          </p:nvPicPr>
          <p:blipFill>
            <a:blip r:embed="rId18" cstate="screen"/>
            <a:srcRect/>
            <a:stretch>
              <a:fillRect/>
            </a:stretch>
          </p:blipFill>
          <p:spPr bwMode="auto">
            <a:xfrm>
              <a:off x="8488867" y="6010786"/>
              <a:ext cx="576241" cy="1454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TextBox 198"/>
            <p:cNvSpPr txBox="1">
              <a:spLocks noChangeArrowheads="1"/>
            </p:cNvSpPr>
            <p:nvPr/>
          </p:nvSpPr>
          <p:spPr bwMode="auto">
            <a:xfrm>
              <a:off x="8496586" y="6156216"/>
              <a:ext cx="560801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zh-CN" altLang="en-US" sz="550" b="1" dirty="0">
                  <a:cs typeface="+mn-ea"/>
                  <a:sym typeface="+mn-lt"/>
                </a:rPr>
                <a:t>强生</a:t>
              </a:r>
              <a:endParaRPr lang="zh-CN" altLang="en-US" sz="550" b="1" dirty="0">
                <a:cs typeface="+mn-ea"/>
                <a:sym typeface="+mn-lt"/>
              </a:endParaRPr>
            </a:p>
          </p:txBody>
        </p:sp>
        <p:pic>
          <p:nvPicPr>
            <p:cNvPr id="101" name="图片 17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10" y="4149691"/>
              <a:ext cx="623060" cy="3298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图片 182" descr="Harris.png"/>
            <p:cNvPicPr>
              <a:picLocks noChangeAspect="1"/>
            </p:cNvPicPr>
            <p:nvPr/>
          </p:nvPicPr>
          <p:blipFill>
            <a:blip r:embed="rId20" cstate="screen"/>
            <a:srcRect/>
            <a:stretch>
              <a:fillRect/>
            </a:stretch>
          </p:blipFill>
          <p:spPr bwMode="auto">
            <a:xfrm>
              <a:off x="9331631" y="4144335"/>
              <a:ext cx="288121" cy="2880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TextBox 97"/>
            <p:cNvSpPr txBox="1">
              <a:spLocks noChangeArrowheads="1"/>
            </p:cNvSpPr>
            <p:nvPr/>
          </p:nvSpPr>
          <p:spPr bwMode="auto">
            <a:xfrm>
              <a:off x="9195328" y="4479583"/>
              <a:ext cx="560728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en-US" altLang="zh-CN" sz="550" b="1">
                  <a:cs typeface="+mn-ea"/>
                  <a:sym typeface="+mn-lt"/>
                </a:rPr>
                <a:t>Harris</a:t>
              </a:r>
              <a:endParaRPr lang="zh-CN" altLang="en-US" sz="550" b="1">
                <a:cs typeface="+mn-ea"/>
                <a:sym typeface="+mn-lt"/>
              </a:endParaRPr>
            </a:p>
          </p:txBody>
        </p:sp>
        <p:pic>
          <p:nvPicPr>
            <p:cNvPr id="104" name="图片 184" descr="FUKUDA.png"/>
            <p:cNvPicPr>
              <a:picLocks noChangeAspect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0033765" y="4110460"/>
              <a:ext cx="384187" cy="4225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TextBox 189"/>
            <p:cNvSpPr txBox="1">
              <a:spLocks noChangeArrowheads="1"/>
            </p:cNvSpPr>
            <p:nvPr/>
          </p:nvSpPr>
          <p:spPr bwMode="auto">
            <a:xfrm>
              <a:off x="9945458" y="4450902"/>
              <a:ext cx="560800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en-US" altLang="zh-CN" sz="550" b="1">
                  <a:cs typeface="+mn-ea"/>
                  <a:sym typeface="+mn-lt"/>
                </a:rPr>
                <a:t>FUKUDA</a:t>
              </a:r>
              <a:endParaRPr lang="zh-CN" altLang="en-US" sz="550" b="1">
                <a:cs typeface="+mn-ea"/>
                <a:sym typeface="+mn-lt"/>
              </a:endParaRPr>
            </a:p>
          </p:txBody>
        </p:sp>
        <p:pic>
          <p:nvPicPr>
            <p:cNvPr id="106" name="图片 186" descr="Sharp.png"/>
            <p:cNvPicPr>
              <a:picLocks noChangeAspect="1"/>
            </p:cNvPicPr>
            <p:nvPr/>
          </p:nvPicPr>
          <p:blipFill>
            <a:blip r:embed="rId22" cstate="screen"/>
            <a:srcRect/>
            <a:stretch>
              <a:fillRect/>
            </a:stretch>
          </p:blipFill>
          <p:spPr bwMode="auto">
            <a:xfrm>
              <a:off x="9975063" y="5975276"/>
              <a:ext cx="501591" cy="1228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TextBox 174"/>
            <p:cNvSpPr txBox="1">
              <a:spLocks noChangeArrowheads="1"/>
            </p:cNvSpPr>
            <p:nvPr/>
          </p:nvSpPr>
          <p:spPr bwMode="auto">
            <a:xfrm>
              <a:off x="9945458" y="6136509"/>
              <a:ext cx="560800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en-US" altLang="zh-CN" sz="550" b="1" dirty="0">
                  <a:cs typeface="+mn-ea"/>
                  <a:sym typeface="+mn-lt"/>
                </a:rPr>
                <a:t>Sharp</a:t>
              </a:r>
              <a:endParaRPr lang="zh-CN" altLang="en-US" sz="550" b="1" dirty="0">
                <a:cs typeface="+mn-ea"/>
                <a:sym typeface="+mn-lt"/>
              </a:endParaRPr>
            </a:p>
          </p:txBody>
        </p:sp>
        <p:sp>
          <p:nvSpPr>
            <p:cNvPr id="108" name="TextBox 78"/>
            <p:cNvSpPr txBox="1">
              <a:spLocks noChangeArrowheads="1"/>
            </p:cNvSpPr>
            <p:nvPr/>
          </p:nvSpPr>
          <p:spPr bwMode="auto">
            <a:xfrm>
              <a:off x="4012585" y="6279103"/>
              <a:ext cx="561624" cy="177099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zh-CN" altLang="en-US" sz="550" b="1" dirty="0">
                  <a:cs typeface="+mn-ea"/>
                  <a:sym typeface="+mn-lt"/>
                </a:rPr>
                <a:t>润泽科技</a:t>
              </a:r>
              <a:endParaRPr lang="zh-CN" altLang="en-US" sz="550" b="1" dirty="0">
                <a:cs typeface="+mn-ea"/>
                <a:sym typeface="+mn-lt"/>
              </a:endParaRPr>
            </a:p>
          </p:txBody>
        </p:sp>
        <p:sp>
          <p:nvSpPr>
            <p:cNvPr id="109" name="TextBox 142"/>
            <p:cNvSpPr txBox="1">
              <a:spLocks noChangeArrowheads="1"/>
            </p:cNvSpPr>
            <p:nvPr/>
          </p:nvSpPr>
          <p:spPr bwMode="auto">
            <a:xfrm>
              <a:off x="8446351" y="4500912"/>
              <a:ext cx="561575" cy="177100"/>
            </a:xfrm>
            <a:prstGeom prst="rect">
              <a:avLst/>
            </a:prstGeom>
            <a:noFill/>
            <a:ln w="317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defTabSz="0">
                <a:buClr>
                  <a:schemeClr val="tx2"/>
                </a:buClr>
                <a:buSzPct val="115000"/>
              </a:pPr>
              <a:r>
                <a:rPr lang="en-US" altLang="zh-CN" sz="550" b="1">
                  <a:cs typeface="+mn-ea"/>
                  <a:sym typeface="+mn-lt"/>
                </a:rPr>
                <a:t>Philips</a:t>
              </a:r>
              <a:endParaRPr lang="zh-CN" altLang="en-US" sz="550" b="1">
                <a:cs typeface="+mn-ea"/>
                <a:sym typeface="+mn-lt"/>
              </a:endParaRPr>
            </a:p>
          </p:txBody>
        </p:sp>
        <p:pic>
          <p:nvPicPr>
            <p:cNvPr id="110" name="Picture 122" descr="C:\Users\qiny\Desktop\Philips.png"/>
            <p:cNvPicPr>
              <a:picLocks noChangeAspect="1" noChangeArrowheads="1"/>
            </p:cNvPicPr>
            <p:nvPr/>
          </p:nvPicPr>
          <p:blipFill>
            <a:blip r:embed="rId23" cstate="screen"/>
            <a:srcRect/>
            <a:stretch>
              <a:fillRect/>
            </a:stretch>
          </p:blipFill>
          <p:spPr bwMode="auto">
            <a:xfrm>
              <a:off x="8556306" y="4113708"/>
              <a:ext cx="299593" cy="3841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矩形 110"/>
            <p:cNvSpPr/>
            <p:nvPr/>
          </p:nvSpPr>
          <p:spPr bwMode="auto">
            <a:xfrm>
              <a:off x="5422701" y="4025727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12" name="矩形 111"/>
            <p:cNvSpPr/>
            <p:nvPr/>
          </p:nvSpPr>
          <p:spPr bwMode="auto">
            <a:xfrm>
              <a:off x="6150489" y="4025727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13" name="矩形 112"/>
            <p:cNvSpPr/>
            <p:nvPr/>
          </p:nvSpPr>
          <p:spPr bwMode="auto">
            <a:xfrm>
              <a:off x="6873259" y="4025727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14" name="矩形 113"/>
            <p:cNvSpPr/>
            <p:nvPr/>
          </p:nvSpPr>
          <p:spPr bwMode="auto">
            <a:xfrm>
              <a:off x="7633530" y="4025727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15" name="矩形 114"/>
            <p:cNvSpPr/>
            <p:nvPr/>
          </p:nvSpPr>
          <p:spPr bwMode="auto">
            <a:xfrm>
              <a:off x="9121589" y="4025727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16" name="矩形 115"/>
            <p:cNvSpPr/>
            <p:nvPr/>
          </p:nvSpPr>
          <p:spPr bwMode="auto">
            <a:xfrm>
              <a:off x="9886876" y="4025727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17" name="矩形 116"/>
            <p:cNvSpPr/>
            <p:nvPr/>
          </p:nvSpPr>
          <p:spPr bwMode="auto">
            <a:xfrm>
              <a:off x="3216888" y="4918562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18" name="矩形 117"/>
            <p:cNvSpPr/>
            <p:nvPr/>
          </p:nvSpPr>
          <p:spPr bwMode="auto">
            <a:xfrm>
              <a:off x="3939659" y="4918562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19" name="矩形 118"/>
            <p:cNvSpPr/>
            <p:nvPr/>
          </p:nvSpPr>
          <p:spPr bwMode="auto">
            <a:xfrm>
              <a:off x="4699929" y="4918562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20" name="矩形 119"/>
            <p:cNvSpPr/>
            <p:nvPr/>
          </p:nvSpPr>
          <p:spPr bwMode="auto">
            <a:xfrm>
              <a:off x="5422701" y="4918562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21" name="矩形 120"/>
            <p:cNvSpPr/>
            <p:nvPr/>
          </p:nvSpPr>
          <p:spPr bwMode="auto">
            <a:xfrm>
              <a:off x="6150489" y="4918562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22" name="矩形 121"/>
            <p:cNvSpPr/>
            <p:nvPr/>
          </p:nvSpPr>
          <p:spPr bwMode="auto">
            <a:xfrm>
              <a:off x="6910759" y="4918562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23" name="矩形 122"/>
            <p:cNvSpPr/>
            <p:nvPr/>
          </p:nvSpPr>
          <p:spPr bwMode="auto">
            <a:xfrm>
              <a:off x="7638547" y="4918562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24" name="矩形 123"/>
            <p:cNvSpPr/>
            <p:nvPr/>
          </p:nvSpPr>
          <p:spPr bwMode="auto">
            <a:xfrm>
              <a:off x="8403835" y="4918562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25" name="矩形 124"/>
            <p:cNvSpPr/>
            <p:nvPr/>
          </p:nvSpPr>
          <p:spPr bwMode="auto">
            <a:xfrm>
              <a:off x="9164105" y="4918562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26" name="矩形 125"/>
            <p:cNvSpPr/>
            <p:nvPr/>
          </p:nvSpPr>
          <p:spPr bwMode="auto">
            <a:xfrm>
              <a:off x="9891893" y="4918562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27" name="矩形 126"/>
            <p:cNvSpPr/>
            <p:nvPr/>
          </p:nvSpPr>
          <p:spPr bwMode="auto">
            <a:xfrm>
              <a:off x="3216888" y="5763865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28" name="矩形 127"/>
            <p:cNvSpPr/>
            <p:nvPr/>
          </p:nvSpPr>
          <p:spPr bwMode="auto">
            <a:xfrm>
              <a:off x="6915776" y="5768880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29" name="矩形 128"/>
            <p:cNvSpPr/>
            <p:nvPr/>
          </p:nvSpPr>
          <p:spPr bwMode="auto">
            <a:xfrm>
              <a:off x="2469604" y="4022609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pic>
          <p:nvPicPr>
            <p:cNvPr id="130" name="图片 107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264" y="4982718"/>
              <a:ext cx="616604" cy="5077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Picture 113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8420" y="4061811"/>
              <a:ext cx="618958" cy="598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Picture 116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73" y="5880065"/>
              <a:ext cx="572838" cy="4087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矩形 132"/>
            <p:cNvSpPr/>
            <p:nvPr/>
          </p:nvSpPr>
          <p:spPr bwMode="auto">
            <a:xfrm>
              <a:off x="2474621" y="4915444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34" name="矩形 133"/>
            <p:cNvSpPr/>
            <p:nvPr/>
          </p:nvSpPr>
          <p:spPr bwMode="auto">
            <a:xfrm>
              <a:off x="2474621" y="5760746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35" name="矩形 134"/>
            <p:cNvSpPr/>
            <p:nvPr/>
          </p:nvSpPr>
          <p:spPr bwMode="auto">
            <a:xfrm>
              <a:off x="1724976" y="4030743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pic>
          <p:nvPicPr>
            <p:cNvPr id="136" name="图片 107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206" y="4974893"/>
              <a:ext cx="594883" cy="544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Picture 11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207" y="4099674"/>
              <a:ext cx="611404" cy="5023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Picture 116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715" y="5815719"/>
              <a:ext cx="604512" cy="5495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矩形 138"/>
            <p:cNvSpPr/>
            <p:nvPr/>
          </p:nvSpPr>
          <p:spPr bwMode="auto">
            <a:xfrm>
              <a:off x="1729993" y="4923578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sp>
          <p:nvSpPr>
            <p:cNvPr id="140" name="矩形 139"/>
            <p:cNvSpPr/>
            <p:nvPr/>
          </p:nvSpPr>
          <p:spPr bwMode="auto">
            <a:xfrm>
              <a:off x="1729993" y="5768880"/>
              <a:ext cx="642757" cy="642757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5" tIns="18002" rIns="36005" bIns="18002" numCol="1" rtlCol="0" anchor="t" anchorCtr="0" compatLnSpc="1"/>
            <a:lstStyle/>
            <a:p>
              <a:pPr defTabSz="360045"/>
              <a:endParaRPr lang="zh-CN" altLang="en-US" sz="710">
                <a:cs typeface="+mn-ea"/>
                <a:sym typeface="+mn-lt"/>
              </a:endParaRPr>
            </a:p>
          </p:txBody>
        </p:sp>
        <p:pic>
          <p:nvPicPr>
            <p:cNvPr id="141" name="Picture 115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949" y="4096436"/>
              <a:ext cx="548172" cy="538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图片 141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248191" y="4229593"/>
              <a:ext cx="586447" cy="224989"/>
            </a:xfrm>
            <a:prstGeom prst="rect">
              <a:avLst/>
            </a:prstGeom>
          </p:spPr>
        </p:pic>
        <p:pic>
          <p:nvPicPr>
            <p:cNvPr id="143" name="图片 142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990410" y="5794861"/>
              <a:ext cx="551276" cy="538455"/>
            </a:xfrm>
            <a:prstGeom prst="rect">
              <a:avLst/>
            </a:prstGeom>
          </p:spPr>
        </p:pic>
        <p:pic>
          <p:nvPicPr>
            <p:cNvPr id="144" name="Picture 4" descr="å®æ³¢é¶è¡ logo çå¾åç»æ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401" y="5858122"/>
              <a:ext cx="562358" cy="464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8" descr="ä¸­å½è½¯ä»¶ logo çå¾åç»æ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5629" y="4944437"/>
              <a:ext cx="574993" cy="574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图片 145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45"/>
            <a:stretch>
              <a:fillRect/>
            </a:stretch>
          </p:blipFill>
          <p:spPr>
            <a:xfrm>
              <a:off x="6191250" y="4041967"/>
              <a:ext cx="556149" cy="629813"/>
            </a:xfrm>
            <a:prstGeom prst="rect">
              <a:avLst/>
            </a:prstGeom>
          </p:spPr>
        </p:pic>
        <p:pic>
          <p:nvPicPr>
            <p:cNvPr id="147" name="图片 146"/>
            <p:cNvPicPr>
              <a:picLocks noChangeAspect="1"/>
            </p:cNvPicPr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152562" y="5073417"/>
              <a:ext cx="635666" cy="31531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1696006" y="3429001"/>
            <a:ext cx="10237633" cy="243596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 rot="5400000">
            <a:off x="496244" y="1544836"/>
            <a:ext cx="2664297" cy="2592287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文本框 6"/>
          <p:cNvSpPr txBox="1">
            <a:spLocks noChangeArrowheads="1"/>
          </p:cNvSpPr>
          <p:nvPr/>
        </p:nvSpPr>
        <p:spPr bwMode="auto">
          <a:xfrm>
            <a:off x="903122" y="1895474"/>
            <a:ext cx="2320529" cy="46966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>
            <a:defPPr>
              <a:defRPr lang="zh-CN"/>
            </a:defPPr>
            <a:lvl1pPr algn="ctr">
              <a:defRPr sz="2800" spc="252">
                <a:latin typeface="Oswald" charset="0"/>
                <a:ea typeface="Oswald" charset="0"/>
                <a:cs typeface="Oswald" charset="0"/>
              </a:defRPr>
            </a:lvl1pPr>
          </a:lstStyle>
          <a:p>
            <a:pPr algn="l"/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en-US" altLang="zh-CN" dirty="0" smtClean="0">
                <a:solidFill>
                  <a:schemeClr val="bg1"/>
                </a:solidFill>
              </a:rPr>
              <a:t>02/ 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8841" y="244122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典型业绩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业绩汇总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4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976034" y="752475"/>
          <a:ext cx="10044392" cy="5743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480"/>
                <a:gridCol w="3990803"/>
                <a:gridCol w="1752109"/>
              </a:tblGrid>
              <a:tr h="35305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工程名称</a:t>
                      </a: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建设单位</a:t>
                      </a: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建设规模（</a:t>
                      </a:r>
                      <a:r>
                        <a:rPr lang="en-US" altLang="zh-CN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m2</a:t>
                      </a:r>
                      <a:r>
                        <a:rPr lang="zh-CN" altLang="en-US" sz="12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）</a:t>
                      </a:r>
                      <a:endParaRPr lang="zh-CN" altLang="en-US" sz="1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</a:tr>
              <a:tr h="3593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200" b="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腾讯华东云计算基地项目之设计总包服务（土建）</a:t>
                      </a:r>
                      <a:endParaRPr lang="zh-CN" altLang="en-US" sz="1200" b="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marL="0" algn="l" defTabSz="65024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南京腾讯数码有限公司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r" defTabSz="65024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113510.21</a:t>
                      </a:r>
                      <a:endParaRPr lang="en-US" alt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350" marR="6350" marT="6350" marB="0" anchor="ctr"/>
                </a:tc>
              </a:tr>
              <a:tr h="3593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200" b="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天津高新云数据中心</a:t>
                      </a:r>
                      <a:endParaRPr lang="zh-CN" altLang="en-US" sz="1200" b="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marL="0" algn="l" defTabSz="65024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天津腾讯网络技术有限公司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r" defTabSz="65024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145285.65</a:t>
                      </a:r>
                      <a:endParaRPr lang="en-US" alt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350" marR="6350" marT="6350" marB="0" anchor="ctr"/>
                </a:tc>
              </a:tr>
              <a:tr h="3593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200" b="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贵安新区腾飞七星数据中心项目设计总包服务（土建）</a:t>
                      </a:r>
                      <a:endParaRPr lang="zh-CN" altLang="en-US" sz="1200" b="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贵安新区腾讯数码有限公司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517298.58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3593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200" b="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阿里巴巴云计算数据中心（华北）标段</a:t>
                      </a:r>
                      <a:endParaRPr lang="zh-CN" altLang="en-US" sz="1200" b="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阿里巴巴信息科技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730000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35936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阿里巴巴云计算数据中心（华东、华南）</a:t>
                      </a:r>
                      <a:endParaRPr lang="zh-CN" altLang="en-US" sz="1200" b="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50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阿里巴巴信息科技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待定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25718" marR="25718" marT="0" marB="0" anchor="ctr"/>
                </a:tc>
              </a:tr>
              <a:tr h="3593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200" b="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快手智能云乌兰察布数据中心项目设计（第一阶段）</a:t>
                      </a:r>
                      <a:endParaRPr lang="zh-CN" altLang="en-US" sz="1200" b="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marL="0" algn="l" defTabSz="65024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快手智能云（乌兰察布）科技有限公司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r" defTabSz="65024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300000</a:t>
                      </a:r>
                      <a:endParaRPr lang="en-US" alt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350" marR="6350" marT="6350" marB="0" anchor="ctr"/>
                </a:tc>
              </a:tr>
              <a:tr h="3593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中恩云数据中心（北京房山）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中恩云（北京）设计科技有限公司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36000</a:t>
                      </a:r>
                      <a:endParaRPr lang="en-US" alt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35936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 金山云（天津）逸仙园科技园区工程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金山云（天津）科技发展有限公司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53000</a:t>
                      </a:r>
                      <a:endParaRPr lang="en-US" alt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0" marR="0" marT="0" marB="0" anchor="ctr"/>
                </a:tc>
              </a:tr>
              <a:tr h="35936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 润泽</a:t>
                      </a: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A9~A12</a:t>
                      </a: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数据中心设计项目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润泽科技发展有限公司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160000</a:t>
                      </a:r>
                      <a:endParaRPr lang="en-US" alt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0" marR="0" marT="0" marB="0" anchor="ctr"/>
                </a:tc>
              </a:tr>
              <a:tr h="35936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 成都温江云产业科技创新中心项目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智地信通科技（北京）股份有限公司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95000</a:t>
                      </a:r>
                      <a:endParaRPr lang="en-US" alt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0" marR="0" marT="0" marB="0" anchor="ctr"/>
                </a:tc>
              </a:tr>
              <a:tr h="3593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中国电信延安路分局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IDC</a:t>
                      </a: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数据中心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3</a:t>
                      </a: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号楼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延安电信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10873 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8580" marR="68580" marT="0" marB="0" anchor="ctr"/>
                </a:tc>
              </a:tr>
              <a:tr h="3593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万国数据昌平数据中心（首信云）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万国数据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14900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8580" marR="68580" marT="0" marB="0" anchor="ctr"/>
                </a:tc>
              </a:tr>
              <a:tr h="3593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万国数据昌平首融数据中心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万国数据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16000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8580" marR="68580" marT="0" marB="0" anchor="ctr"/>
                </a:tc>
              </a:tr>
              <a:tr h="3593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万国大兴数据中心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2#</a:t>
                      </a: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楼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万国数据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36000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8580" marR="68580" marT="0" marB="0" anchor="ctr"/>
                </a:tc>
              </a:tr>
              <a:tr h="3593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万国数据廊坊云海互联改造项目建设工程设计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  万国数据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</a:rPr>
                        <a:t>32600</a:t>
                      </a:r>
                      <a:endParaRPr lang="en-US" alt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业绩汇总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4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971550" y="876299"/>
          <a:ext cx="10044000" cy="5688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5652"/>
                <a:gridCol w="4001529"/>
                <a:gridCol w="1756819"/>
              </a:tblGrid>
              <a:tr h="3605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工程名称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建设单位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建设规模（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m2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）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</a:tr>
              <a:tr h="4439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易华录津南区数据湖</a:t>
                      </a:r>
                      <a:r>
                        <a:rPr lang="en-US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B4,B5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国富瑞数据系统有限公司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18400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439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泰州华东数据湖项目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泰州易华录数据湖信息技术有限公司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170000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439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国富瑞武清项目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国富瑞数据科技（天津）有限公司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60290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43953">
                <a:tc>
                  <a:txBody>
                    <a:bodyPr/>
                    <a:lstStyle/>
                    <a:p>
                      <a:pPr algn="l"/>
                      <a:r>
                        <a:rPr lang="zh-CN" alt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华为辽宁大区（锦州）云计算中心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锦州华信资产经营（集团）有限公司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20000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</a:tr>
              <a:tr h="4439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北京电信易通云计算数据中心项目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北京电信易通云计算技术有限公司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17678.87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43953">
                <a:tc>
                  <a:txBody>
                    <a:bodyPr/>
                    <a:lstStyle/>
                    <a:p>
                      <a:pPr algn="l"/>
                      <a:r>
                        <a:rPr lang="zh-CN" alt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延安华为云计算数据中心项目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延安大数据运营有限公司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16970.13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</a:tr>
              <a:tr h="4439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中国（天津）信息服务产业园二期数据中心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天津臻云科技发展有限公司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21900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4395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泸州市商业银行股份有限公司数据中心及大楼弱电项目设计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泸州市商业银行股份有限公司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37136.83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</a:tr>
              <a:tr h="4439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华为（永州）云计算数据中心设计项目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永州市开发建设投资有限公司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14000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4395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太和桥绿色云计算基地（</a:t>
                      </a: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2-3#</a:t>
                      </a: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）项目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北京科信盛彩置业有限公司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32460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</a:tr>
              <a:tr h="44395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太和桥绿色云计算基地（</a:t>
                      </a:r>
                      <a:r>
                        <a:rPr lang="en-US" alt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2-3#</a:t>
                      </a:r>
                      <a:r>
                        <a:rPr lang="zh-CN" altLang="en-US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）项目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北京科信盛彩置业有限公司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200" kern="1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32460</a:t>
                      </a:r>
                      <a:endParaRPr lang="zh-CN" altLang="en-US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</a:tr>
              <a:tr h="4439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宁波银行数据中心机房项目设计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宁波银行股份有限公司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92050</a:t>
                      </a:r>
                      <a:endParaRPr lang="zh-CN" sz="1200" kern="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业绩汇总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4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946785" y="773990"/>
          <a:ext cx="10044000" cy="56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1787"/>
                <a:gridCol w="3464200"/>
                <a:gridCol w="1748013"/>
              </a:tblGrid>
              <a:tr h="2955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工程名称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建设单位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建设规模（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m2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）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/>
                </a:tc>
              </a:tr>
              <a:tr h="414804">
                <a:tc>
                  <a:txBody>
                    <a:bodyPr/>
                    <a:lstStyle/>
                    <a:p>
                      <a:pPr algn="l"/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孟加拉国家数据中心</a:t>
                      </a: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 </a:t>
                      </a: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（</a:t>
                      </a: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T4</a:t>
                      </a: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认证）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中兴通讯股份有限公司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16000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上海斐讯生产基地新建厂房数据中心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上海菲讯数据通讯技术有限公司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10000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万达电商云基地一期数据中心专项设计项目</a:t>
                      </a: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 </a:t>
                      </a: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（双</a:t>
                      </a: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T4</a:t>
                      </a:r>
                      <a:r>
                        <a:rPr lang="zh-CN" alt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认证）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万达信息科技有限公司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18000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华为东莞企业数据中心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华为投资控股有限公司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23185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北京天竺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IDC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北京菲瑞康通信技术有限公司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10000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中芯国际（北京）二期项目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北京博大芯开发建设有限公司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286000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洛阳景安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IDC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云计算产业园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号楼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IDC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机房方案设计、施工设计工程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洛阳市景安计算机网络技术有限公司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9750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光环新网亦庄数据中心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北京光环新网科技股份有限公司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1000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TELEHOUSE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数据中心项目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北京亚太中立信息技术有限公司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25552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广州科云数据中心项目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广州科云辰航计算科技有限责任公司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35526.7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光磁混合架构大数据云存储研发应用中心项目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中经云数据存储科技（北京）有限公司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42000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科华众生（市北）云计算中心项目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上海科众恒盛云计算科技有限公司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20000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玉溪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-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华为云计算数据中心项目咨询、设计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玉溪高新区投资开发有限公司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12000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业绩汇总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4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948690" y="786079"/>
          <a:ext cx="10044001" cy="56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1882"/>
                <a:gridCol w="3653275"/>
                <a:gridCol w="1798844"/>
              </a:tblGrid>
              <a:tr h="29554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工程名称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建设单位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建设规模（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m2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）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/>
                </a:tc>
              </a:tr>
              <a:tr h="414804">
                <a:tc>
                  <a:txBody>
                    <a:bodyPr/>
                    <a:lstStyle/>
                    <a:p>
                      <a:pPr algn="l"/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无锡恒云太二期工程规划设计项目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江苏恒云太信息科技有限公司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97000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中兴网信江苏云计算中心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深圳中兴网信科技有限公司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10000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北海预报中心高性能机房改造项目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国家海洋局北海预报中心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1000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数据中心</a:t>
                      </a:r>
                      <a:r>
                        <a:rPr lang="zh-CN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项目</a:t>
                      </a:r>
                      <a:endParaRPr lang="en-US" alt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戴尔（厦门）有限公司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21250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新建工程</a:t>
                      </a:r>
                      <a:endParaRPr lang="en-US" altLang="zh-CN" sz="1200" kern="100" dirty="0" smtClean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镇江市电信大楼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48801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某数据超算中心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,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（由于涉及国家机密，不便透露详细内容）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保密（由于涉及国家机密，不便透露详细内容）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保密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国家信息中心光磁混合架构大数据云存储研发应用中心项目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国家信息中心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46100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北京市政服务中心数据中心及局域网建设项目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北京市政服务中心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200000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中国出口信用保险数据中心项目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中国出口信用保险公司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2000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marL="0" marR="0" indent="0" algn="l" defTabSz="650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90825" algn="l"/>
                        </a:tabLst>
                        <a:defRPr/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华为技术有限公司廊坊研发基地</a:t>
                      </a: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（包含数据中心）</a:t>
                      </a:r>
                      <a:endParaRPr lang="zh-CN" alt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华为技术有限公司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182000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marL="0" marR="0" indent="0" algn="l" defTabSz="650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90825" algn="l"/>
                        </a:tabLst>
                        <a:defRPr/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华为</a:t>
                      </a: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-</a:t>
                      </a: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玉溪云计算中心项目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华为投资控股有限公司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650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90825" algn="l"/>
                        </a:tabLst>
                        <a:defRPr/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 </a:t>
                      </a: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12436.96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IBM</a:t>
                      </a: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上海微科精密多层印刷版厂房（包含数据中心）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美国海文斯钢铁公司</a:t>
                      </a: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(IBM</a:t>
                      </a: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上海微科</a:t>
                      </a: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)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14804">
                <a:tc>
                  <a:txBody>
                    <a:bodyPr/>
                    <a:lstStyle/>
                    <a:p>
                      <a:pPr marL="0" marR="0" indent="0" algn="l" defTabSz="650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90825" algn="l"/>
                        </a:tabLst>
                        <a:defRPr/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鹏博士北京数据中心项目</a:t>
                      </a:r>
                      <a:endParaRPr lang="zh-CN" altLang="en-US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650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鹏博士电信传媒集团</a:t>
                      </a:r>
                      <a:endParaRPr lang="zh-CN" alt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25718" marR="25718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18000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业绩汇总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4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963931" y="767497"/>
          <a:ext cx="10043999" cy="568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4377"/>
                <a:gridCol w="4371674"/>
                <a:gridCol w="1907948"/>
              </a:tblGrid>
              <a:tr h="35666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工程名称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建设单位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建设规模（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m2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）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</a:tr>
              <a:tr h="4442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世纪互联汕头底盘项目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世纪互联数据中心有限公司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20000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442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成都数据中心项目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万国数据（成都）实业有限公司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23630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442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万国数据上海数据中心项目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万国数据（成都）实业有限公司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.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80768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442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万国数据昆山数据中心项目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万国数据（成都）实业有限公司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24028.79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442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国富光启丰台项目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国富光启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(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北京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)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科技发展有限公司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13000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442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北京科华众生数据中心项目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北京科华众生云计算科技有限公司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19000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442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数据中心改造项目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SK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海力士半导体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(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中国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)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3758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442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宁波银行数据中心项目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宁波银行股份有限公司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20000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442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新华保险亦庄后援中心项目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新华人寿保险股份有限公司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33000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442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数据中心建设项目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杭州联合银行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1823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442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燕郊二期数据中心设计工程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光环云谷科技有限公司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/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442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广东科云数据中心项目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广东科云辰航计算科技有限责任公司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/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业绩汇总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4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958787" y="781610"/>
          <a:ext cx="10044000" cy="5687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2897"/>
                <a:gridCol w="3092780"/>
                <a:gridCol w="1658323"/>
              </a:tblGrid>
              <a:tr h="43753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工程名称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建设单位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建设规模（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m2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）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汇天网络数据中心项目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北京光环新网科技股份有限公司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/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智慧云计算数据中心及服务平台建设项目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成都巅峰软件有限公司</a:t>
                      </a: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.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/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上海某数据中心项目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鹿岛建设（中国）有限公司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/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雅安市数据中心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雅安市社会保险事业管理局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/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数据中心工程（二期）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四川省统计局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/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TELEHOUSEBDA</a:t>
                      </a: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数据中心二期工程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北京捷通机房设备工程有限公司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/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昆山两岸三地</a:t>
                      </a: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IDC</a:t>
                      </a: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数据中心工程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昆山开发区东城建设开发有限公司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38087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数据中心虚拟资源智能调度与管理系统产业化推广项目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四川公用信息产业有限责任公司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/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智控国际吉林数据中心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吉林市意邦智控电子有限公司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97620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吉林市意邦智控电子有限公司（年产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40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万台三相电子式多功能电表项目）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吉林市意邦智控电子有限公司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48875.4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内蒙古科电数据服务有限公司和林灾备中心工程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内蒙古电力（集团）有限责任公司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24843.02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KDDI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亚太亦庄数据中心项目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KDDI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株式会社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38000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业绩汇总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4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949262" y="800660"/>
          <a:ext cx="10044000" cy="4812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4363"/>
                <a:gridCol w="3191314"/>
                <a:gridCol w="1658323"/>
              </a:tblGrid>
              <a:tr h="43753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工程名称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建设单位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建设规模（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m2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）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34290" marR="34290" marT="17145" marB="17145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汇天网络数据中心项目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北京光环新网科技股份有限公司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/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智慧云计算数据中心及服务平台建设项目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zh-CN" sz="1200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成都巅峰软件有限公司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/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上海某数据中心项目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鹿岛建设（中国）有限公司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/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雅安市数据中心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雅安市社会保险事业管理局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/ 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数据中心工程（二期）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四川省统计局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altLang="zh-CN" sz="1200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/</a:t>
                      </a: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90825" algn="l"/>
                        </a:tabLst>
                        <a:defRPr/>
                      </a:pPr>
                      <a:r>
                        <a:rPr lang="zh-CN" altLang="en-US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建投遵化热电有限责任公司分布式大数据中心</a:t>
                      </a:r>
                      <a:endParaRPr lang="zh-CN" altLang="zh-CN" sz="1200" b="1" kern="100" dirty="0" smtClean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en-US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建投遵化热电有限责任公司</a:t>
                      </a:r>
                      <a:endParaRPr lang="zh-CN" altLang="zh-CN" sz="1200" b="1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altLang="zh-CN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5391.7</a:t>
                      </a:r>
                      <a:endParaRPr lang="zh-CN" sz="1200" b="1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en-US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解放军中部战区数据中心</a:t>
                      </a:r>
                      <a:endParaRPr lang="zh-CN" sz="1200" b="1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en-US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解放军中部战区</a:t>
                      </a:r>
                      <a:endParaRPr lang="zh-CN" sz="1200" b="1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sz="1200" b="1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/ </a:t>
                      </a:r>
                      <a:endParaRPr lang="zh-CN" sz="1200" b="1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en-US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中电科</a:t>
                      </a:r>
                      <a:r>
                        <a:rPr lang="en-US" altLang="zh-CN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13</a:t>
                      </a:r>
                      <a:r>
                        <a:rPr lang="zh-CN" altLang="en-US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研究所数据中心</a:t>
                      </a:r>
                      <a:endParaRPr lang="zh-CN" sz="1200" b="1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en-US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中电科</a:t>
                      </a:r>
                      <a:r>
                        <a:rPr lang="en-US" altLang="zh-CN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13</a:t>
                      </a:r>
                      <a:r>
                        <a:rPr lang="zh-CN" altLang="en-US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研究所</a:t>
                      </a:r>
                      <a:endParaRPr lang="zh-CN" altLang="zh-CN" sz="1200" b="1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altLang="zh-CN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/</a:t>
                      </a:r>
                      <a:endParaRPr lang="zh-CN" sz="1200" b="1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90825" algn="l"/>
                        </a:tabLst>
                        <a:defRPr/>
                      </a:pPr>
                      <a:r>
                        <a:rPr lang="zh-CN" altLang="en-US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中电科</a:t>
                      </a:r>
                      <a:r>
                        <a:rPr lang="en-US" altLang="zh-CN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54</a:t>
                      </a:r>
                      <a:r>
                        <a:rPr lang="zh-CN" altLang="en-US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研究所数据中心</a:t>
                      </a:r>
                      <a:endParaRPr lang="zh-CN" altLang="zh-CN" sz="1200" b="1" kern="100" dirty="0" smtClean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zh-CN" altLang="en-US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中电科</a:t>
                      </a:r>
                      <a:r>
                        <a:rPr lang="en-US" altLang="zh-CN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54</a:t>
                      </a:r>
                      <a:r>
                        <a:rPr lang="zh-CN" altLang="en-US" sz="1200" b="1" kern="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研究所</a:t>
                      </a:r>
                      <a:endParaRPr lang="zh-CN" altLang="zh-CN" sz="1200" b="1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r>
                        <a:rPr lang="en-US" altLang="zh-CN" sz="1200" b="1" kern="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/ </a:t>
                      </a:r>
                      <a:endParaRPr lang="zh-CN" sz="1200" b="1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  <a:tr h="4375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2790825" algn="l"/>
                        </a:tabLst>
                      </a:pPr>
                      <a:endParaRPr lang="zh-CN" sz="1200" kern="1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+mn-lt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Placeholder 1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698268" y="1268761"/>
            <a:ext cx="10781607" cy="966639"/>
          </a:xfrm>
          <a:prstGeom prst="rect">
            <a:avLst/>
          </a:prstGeom>
          <a:effectLst/>
        </p:spPr>
      </p:pic>
      <p:sp>
        <p:nvSpPr>
          <p:cNvPr id="42" name="TextBox 41"/>
          <p:cNvSpPr txBox="1"/>
          <p:nvPr/>
        </p:nvSpPr>
        <p:spPr>
          <a:xfrm>
            <a:off x="3676735" y="1515319"/>
            <a:ext cx="4867114" cy="46966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algn="ctr"/>
            <a:r>
              <a:rPr lang="en-US" sz="2800" spc="252" dirty="0">
                <a:latin typeface="Oswald" charset="0"/>
                <a:ea typeface="Oswald" charset="0"/>
                <a:cs typeface="Oswald" charset="0"/>
              </a:rPr>
              <a:t>OUR  CATALOG</a:t>
            </a:r>
            <a:endParaRPr lang="en-US" sz="4000" spc="252" dirty="0">
              <a:latin typeface="Oswald" charset="0"/>
              <a:ea typeface="Oswald" charset="0"/>
              <a:cs typeface="Oswald" charset="0"/>
            </a:endParaRPr>
          </a:p>
        </p:txBody>
      </p:sp>
      <p:sp>
        <p:nvSpPr>
          <p:cNvPr id="21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38425" y="2821186"/>
            <a:ext cx="2684291" cy="3255764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公司简介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143750" y="2830711"/>
            <a:ext cx="2684291" cy="3255764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典型业绩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20"/>
          <p:cNvSpPr>
            <a:spLocks noChangeArrowheads="1"/>
          </p:cNvSpPr>
          <p:nvPr/>
        </p:nvSpPr>
        <p:spPr bwMode="auto">
          <a:xfrm>
            <a:off x="362108" y="4729006"/>
            <a:ext cx="561491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5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富士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康廊坊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5.7MWp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分布式光伏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电站</a:t>
            </a:r>
            <a:endParaRPr lang="en-US" altLang="zh-CN" sz="1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装机容量：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5.7MW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施工时间：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         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服务范围：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EPC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总承包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2274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互联网企业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20" name="矩形 20"/>
          <p:cNvSpPr>
            <a:spLocks noChangeArrowheads="1"/>
          </p:cNvSpPr>
          <p:nvPr/>
        </p:nvSpPr>
        <p:spPr bwMode="auto">
          <a:xfrm>
            <a:off x="492561" y="4724303"/>
            <a:ext cx="5545162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5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国投自贸园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2.3MWP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分布式光伏发电项目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建设单位：盐城国投  企业性质：国企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装机容量：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2.3MW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施工时间：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           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服务范围：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EPC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总承包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71151" y="1044642"/>
            <a:ext cx="10215923" cy="4822758"/>
            <a:chOff x="318727" y="1025592"/>
            <a:chExt cx="8412524" cy="3838508"/>
          </a:xfrm>
        </p:grpSpPr>
        <p:pic>
          <p:nvPicPr>
            <p:cNvPr id="15" name="图片 1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375877" y="2863850"/>
              <a:ext cx="4151673" cy="200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图片 17"/>
            <p:cNvPicPr>
              <a:picLocks noChangeAspect="1" noChangeArrowheads="1"/>
            </p:cNvPicPr>
            <p:nvPr/>
          </p:nvPicPr>
          <p:blipFill>
            <a:blip r:embed="rId3" cstate="print"/>
            <a:srcRect b="3512"/>
            <a:stretch>
              <a:fillRect/>
            </a:stretch>
          </p:blipFill>
          <p:spPr>
            <a:xfrm>
              <a:off x="4692650" y="2863850"/>
              <a:ext cx="4038600" cy="1981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文本框 17"/>
            <p:cNvSpPr txBox="1"/>
            <p:nvPr/>
          </p:nvSpPr>
          <p:spPr>
            <a:xfrm>
              <a:off x="318727" y="1553845"/>
              <a:ext cx="4151673" cy="1131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项目地点：河北宣化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defRPr/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建筑面积：22.9万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㎡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defRPr/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项目介绍：项目总共</a:t>
              </a: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包含12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栋数据中心楼，单栋1280台机柜，机柜总数15360台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19"/>
            <p:cNvSpPr txBox="1"/>
            <p:nvPr/>
          </p:nvSpPr>
          <p:spPr>
            <a:xfrm>
              <a:off x="375877" y="1025592"/>
              <a:ext cx="3384550" cy="2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阿里巴巴宣化云计算数据中心京张奥项目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3" name="文本框 21"/>
            <p:cNvSpPr txBox="1"/>
            <p:nvPr/>
          </p:nvSpPr>
          <p:spPr>
            <a:xfrm>
              <a:off x="4692651" y="1552225"/>
              <a:ext cx="4038600" cy="1131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项目地点：河北宣化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defRPr/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建筑面积：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19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万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㎡</a:t>
              </a:r>
              <a:endPara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defRPr/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项目介绍：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项目总共</a:t>
              </a: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包含1</a:t>
              </a:r>
              <a:r>
                <a:rPr lang="en-US" altLang="zh-CN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0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栋数据中心楼，单栋1280台机柜，机柜总数1</a:t>
              </a:r>
              <a:r>
                <a: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280</a:t>
              </a: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0台</a:t>
              </a: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591049" y="1032577"/>
              <a:ext cx="3574415" cy="2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阿里巴巴宣化云计算数据中心河子西项目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2274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互联网企业</a:t>
            </a:r>
            <a:endParaRPr lang="en-US" altLang="zh-CN" sz="1400" b="1" spc="225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90550" y="714385"/>
            <a:ext cx="10163174" cy="5524490"/>
            <a:chOff x="-471699" y="10"/>
            <a:chExt cx="9496296" cy="5143490"/>
          </a:xfrm>
        </p:grpSpPr>
        <p:pic>
          <p:nvPicPr>
            <p:cNvPr id="8" name="图片 7" descr="路上的房子&#10;&#10;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1" r="2663" b="1"/>
            <a:stretch>
              <a:fillRect/>
            </a:stretch>
          </p:blipFill>
          <p:spPr>
            <a:xfrm>
              <a:off x="2599362" y="10"/>
              <a:ext cx="6425235" cy="5143490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9" name="TextBox 4"/>
            <p:cNvSpPr txBox="1"/>
            <p:nvPr/>
          </p:nvSpPr>
          <p:spPr>
            <a:xfrm>
              <a:off x="-471699" y="637589"/>
              <a:ext cx="3025998" cy="2082607"/>
            </a:xfrm>
            <a:prstGeom prst="rect">
              <a:avLst/>
            </a:prstGeom>
            <a:noFill/>
          </p:spPr>
          <p:txBody>
            <a:bodyPr wrap="square" lIns="81641" tIns="40821" rIns="81641" bIns="40821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金山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云（天津）逸仙园云计算数据中心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园区</a:t>
              </a:r>
              <a:endPara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ts val="2400"/>
                </a:lnSpc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ts val="2400"/>
                </a:lnSpc>
              </a:pPr>
              <a:r>
                <a:rPr lang="en-US" altLang="zh-CN" sz="1600" dirty="0" err="1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项目地点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</a:t>
              </a:r>
              <a:r>
                <a:rPr lang="en-US" altLang="zh-CN" sz="1600" dirty="0" err="1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天津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algn="l">
                <a:lnSpc>
                  <a:spcPts val="2400"/>
                </a:lnSpc>
              </a:pPr>
              <a:r>
                <a:rPr lang="en-US" altLang="zh-CN" sz="16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服务类型：</a:t>
              </a:r>
              <a:r>
                <a:rPr lang="en-US" altLang="zh-CN" sz="1600" dirty="0" err="1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ts val="2400"/>
                </a:lnSpc>
              </a:pPr>
              <a:r>
                <a:rPr lang="en-US" altLang="zh-CN" sz="16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项目规模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总建筑面积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5.3万m</a:t>
              </a:r>
              <a:r>
                <a:rPr lang="en-US" altLang="zh-CN" sz="1600" baseline="30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endParaRPr lang="en-US" altLang="zh-CN" sz="16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algn="l">
                <a:lnSpc>
                  <a:spcPts val="2400"/>
                </a:lnSpc>
              </a:pPr>
              <a:r>
                <a:rPr lang="en-US" altLang="zh-CN" sz="16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设计时间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2020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年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2274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互联网企业</a:t>
            </a:r>
            <a:endParaRPr lang="en-US" altLang="zh-CN" sz="1400" b="1" spc="225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033943" y="540891"/>
            <a:ext cx="10119832" cy="5793234"/>
            <a:chOff x="624369" y="589444"/>
            <a:chExt cx="9072080" cy="4366517"/>
          </a:xfrm>
        </p:grpSpPr>
        <p:sp>
          <p:nvSpPr>
            <p:cNvPr id="7" name="TextBox 6"/>
            <p:cNvSpPr txBox="1"/>
            <p:nvPr/>
          </p:nvSpPr>
          <p:spPr>
            <a:xfrm>
              <a:off x="624369" y="1090042"/>
              <a:ext cx="3114282" cy="23439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indent="-228600" defTabSz="914400">
                <a:lnSpc>
                  <a:spcPct val="110000"/>
                </a:lnSpc>
                <a:spcAft>
                  <a:spcPts val="600"/>
                </a:spcAft>
              </a:pP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贵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安新区腾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讯七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星数据中心项目设计总包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服务</a:t>
              </a:r>
              <a:endPara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lnSpc>
                  <a:spcPct val="110000"/>
                </a:lnSpc>
                <a:spcAft>
                  <a:spcPts val="600"/>
                </a:spcAft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lnSpc>
                  <a:spcPct val="110000"/>
                </a:lnSpc>
                <a:spcAft>
                  <a:spcPts val="600"/>
                </a:spcAft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项目地点：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贵州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lnSpc>
                  <a:spcPct val="110000"/>
                </a:lnSpc>
                <a:spcAft>
                  <a:spcPts val="600"/>
                </a:spcAft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服务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类型：设计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lnSpc>
                  <a:spcPct val="110000"/>
                </a:lnSpc>
                <a:spcAft>
                  <a:spcPts val="600"/>
                </a:spcAft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规模：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51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万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m</a:t>
              </a:r>
              <a:r>
                <a:rPr lang="en-US" altLang="zh-CN" sz="1600" baseline="30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lnSpc>
                  <a:spcPct val="110000"/>
                </a:lnSpc>
                <a:spcAft>
                  <a:spcPts val="600"/>
                </a:spcAft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设计时间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2019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年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176" y="589444"/>
              <a:ext cx="6020273" cy="436651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20"/>
          <p:cNvSpPr>
            <a:spLocks noChangeArrowheads="1"/>
          </p:cNvSpPr>
          <p:nvPr/>
        </p:nvSpPr>
        <p:spPr bwMode="auto">
          <a:xfrm>
            <a:off x="362108" y="4729006"/>
            <a:ext cx="561491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5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富士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康廊坊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5.7MWp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分布式光伏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电站</a:t>
            </a:r>
            <a:endParaRPr lang="en-US" altLang="zh-CN" sz="1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装机容量：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5.7MW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施工时间：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         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服务范围：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EPC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总承包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2274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互联网企业</a:t>
            </a:r>
            <a:endParaRPr lang="en-US" altLang="zh-CN" sz="1400" b="1" spc="225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20" name="矩形 20"/>
          <p:cNvSpPr>
            <a:spLocks noChangeArrowheads="1"/>
          </p:cNvSpPr>
          <p:nvPr/>
        </p:nvSpPr>
        <p:spPr bwMode="auto">
          <a:xfrm>
            <a:off x="492561" y="4724303"/>
            <a:ext cx="5545162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5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国投自贸园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2.3MWP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分布式光伏发电项目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建设单位：盐城国投  企业性质：国企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装机容量：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2.3MW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施工时间：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           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服务范围：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EPC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总承包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23902" y="856928"/>
            <a:ext cx="10248898" cy="5048572"/>
            <a:chOff x="-176186" y="256853"/>
            <a:chExt cx="8834585" cy="4130211"/>
          </a:xfrm>
        </p:grpSpPr>
        <p:sp>
          <p:nvSpPr>
            <p:cNvPr id="8" name="TextBox 7"/>
            <p:cNvSpPr txBox="1"/>
            <p:nvPr/>
          </p:nvSpPr>
          <p:spPr>
            <a:xfrm>
              <a:off x="-176186" y="904126"/>
              <a:ext cx="3120020" cy="33381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indent="-228600" defTabSz="914400">
                <a:spcAft>
                  <a:spcPts val="600"/>
                </a:spcAft>
              </a:pP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腾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讯华东云计算基地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</a:t>
              </a:r>
              <a:endPara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spcAft>
                  <a:spcPts val="600"/>
                </a:spcAft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spcAft>
                  <a:spcPts val="600"/>
                </a:spcAft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项目地点：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江苏省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spcAft>
                  <a:spcPts val="600"/>
                </a:spcAft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服务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类型：设计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spcAft>
                  <a:spcPts val="600"/>
                </a:spcAft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规模：总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建筑面积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11.35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万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m</a:t>
              </a:r>
              <a:r>
                <a:rPr lang="en-US" altLang="zh-CN" sz="1600" baseline="30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spcAft>
                  <a:spcPts val="600"/>
                </a:spcAft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设计时间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2019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年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571" y="256853"/>
              <a:ext cx="5607828" cy="413021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20"/>
          <p:cNvSpPr>
            <a:spLocks noChangeArrowheads="1"/>
          </p:cNvSpPr>
          <p:nvPr/>
        </p:nvSpPr>
        <p:spPr bwMode="auto">
          <a:xfrm>
            <a:off x="362108" y="4729006"/>
            <a:ext cx="561491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5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富士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康廊坊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5.7MWp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分布式光伏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电站</a:t>
            </a:r>
            <a:endParaRPr lang="en-US" altLang="zh-CN" sz="1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装机容量：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5.7MW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施工时间：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         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服务范围：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EPC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总承包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3108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地方基础性信息中心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52475" y="876300"/>
            <a:ext cx="10096500" cy="5219700"/>
            <a:chOff x="125022" y="104775"/>
            <a:chExt cx="8858079" cy="4822825"/>
          </a:xfrm>
        </p:grpSpPr>
        <p:sp>
          <p:nvSpPr>
            <p:cNvPr id="8" name="TextBox 7"/>
            <p:cNvSpPr txBox="1"/>
            <p:nvPr/>
          </p:nvSpPr>
          <p:spPr>
            <a:xfrm>
              <a:off x="125022" y="1061012"/>
              <a:ext cx="3836574" cy="275005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indent="-228600" defTabSz="914400">
                <a:lnSpc>
                  <a:spcPct val="90000"/>
                </a:lnSpc>
                <a:spcAft>
                  <a:spcPts val="600"/>
                </a:spcAft>
              </a:pP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成都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温江云产业科技创新中心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</a:t>
              </a:r>
              <a:endPara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lnSpc>
                  <a:spcPct val="90000"/>
                </a:lnSpc>
                <a:spcAft>
                  <a:spcPts val="600"/>
                </a:spcAft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lnSpc>
                  <a:spcPct val="90000"/>
                </a:lnSpc>
                <a:spcAft>
                  <a:spcPts val="600"/>
                </a:spcAft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项目地点：成都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lnSpc>
                  <a:spcPct val="90000"/>
                </a:lnSpc>
                <a:spcAft>
                  <a:spcPts val="600"/>
                </a:spcAft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服务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类型：设计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lnSpc>
                  <a:spcPct val="90000"/>
                </a:lnSpc>
                <a:spcAft>
                  <a:spcPts val="600"/>
                </a:spcAft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规模：总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建筑面积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9.5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万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m</a:t>
              </a:r>
              <a:r>
                <a:rPr lang="en-US" altLang="zh-CN" sz="1600" baseline="30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lnSpc>
                  <a:spcPct val="90000"/>
                </a:lnSpc>
                <a:spcAft>
                  <a:spcPts val="600"/>
                </a:spcAft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时间：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2020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年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9" name="组合 12"/>
            <p:cNvGrpSpPr/>
            <p:nvPr/>
          </p:nvGrpSpPr>
          <p:grpSpPr>
            <a:xfrm>
              <a:off x="4076701" y="104775"/>
              <a:ext cx="4906400" cy="4822825"/>
              <a:chOff x="5026561" y="104775"/>
              <a:chExt cx="3956539" cy="4837000"/>
            </a:xfrm>
          </p:grpSpPr>
          <p:pic>
            <p:nvPicPr>
              <p:cNvPr id="11" name="图片 3" descr="房子前有草地和建筑&#10;&#10;描述已自动生成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6561" y="104775"/>
                <a:ext cx="3956539" cy="2571750"/>
              </a:xfrm>
              <a:prstGeom prst="rect">
                <a:avLst/>
              </a:prstGeom>
            </p:spPr>
          </p:pic>
          <p:pic>
            <p:nvPicPr>
              <p:cNvPr id="13" name="图片 12" descr="图片包含 游戏机, 建筑, 电路, 电脑&#10;&#10;描述已自动生成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6561" y="2765678"/>
                <a:ext cx="3956539" cy="217609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3108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地方基础性信息中心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23925" y="857393"/>
            <a:ext cx="9991725" cy="5352907"/>
            <a:chOff x="168681" y="76343"/>
            <a:chExt cx="8806637" cy="5111439"/>
          </a:xfrm>
        </p:grpSpPr>
        <p:pic>
          <p:nvPicPr>
            <p:cNvPr id="8" name="图片 7" descr="城市的风景&#10;&#10;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50"/>
            <a:stretch>
              <a:fillRect/>
            </a:stretch>
          </p:blipFill>
          <p:spPr>
            <a:xfrm>
              <a:off x="4403338" y="76343"/>
              <a:ext cx="4571980" cy="257173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8681" y="730059"/>
              <a:ext cx="4221888" cy="2135972"/>
            </a:xfrm>
            <a:prstGeom prst="rect">
              <a:avLst/>
            </a:prstGeom>
            <a:noFill/>
          </p:spPr>
          <p:txBody>
            <a:bodyPr wrap="square" lIns="81641" tIns="40821" rIns="81641" bIns="40821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山东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数据湖产业园项目一期数据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中心机房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</a:t>
              </a:r>
              <a:endPara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ts val="2400"/>
                </a:lnSpc>
              </a:pPr>
              <a:endPara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ts val="2400"/>
                </a:lnSpc>
              </a:pPr>
              <a:r>
                <a:rPr lang="en-US" altLang="zh-CN" sz="1600" dirty="0" err="1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项目地点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：山东济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阳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algn="l">
                <a:lnSpc>
                  <a:spcPts val="2400"/>
                </a:lnSpc>
              </a:pPr>
              <a:r>
                <a:rPr lang="en-US" altLang="zh-CN" sz="16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服务类型：</a:t>
              </a:r>
              <a:r>
                <a:rPr lang="en-US" altLang="zh-CN" sz="1600" dirty="0" err="1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ts val="2400"/>
                </a:lnSpc>
              </a:pPr>
              <a:r>
                <a:rPr lang="en-US" altLang="zh-CN" sz="16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项目规模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总建筑面积12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万m</a:t>
              </a:r>
              <a:r>
                <a:rPr lang="en-US" altLang="zh-CN" sz="1600" baseline="30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endPara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lnSpc>
                  <a:spcPts val="2400"/>
                </a:lnSpc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数据中心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:  4.8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万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m</a:t>
              </a:r>
              <a:r>
                <a:rPr lang="en-US" altLang="zh-CN" sz="1600" baseline="30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algn="l">
                <a:lnSpc>
                  <a:spcPts val="2400"/>
                </a:lnSpc>
              </a:pPr>
              <a:r>
                <a:rPr lang="en-US" altLang="zh-CN" sz="1600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设计时间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2020.6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1" name="图片 10" descr="图片包含 室内, 桌子, 蛋糕, 电路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6" b="3503"/>
            <a:stretch>
              <a:fillRect/>
            </a:stretch>
          </p:blipFill>
          <p:spPr>
            <a:xfrm>
              <a:off x="4450268" y="2653606"/>
              <a:ext cx="4483074" cy="25341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3108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地方基础性信息中心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95374" y="819160"/>
            <a:ext cx="9925052" cy="5505440"/>
            <a:chOff x="0" y="10"/>
            <a:chExt cx="9144001" cy="5143490"/>
          </a:xfrm>
        </p:grpSpPr>
        <p:pic>
          <p:nvPicPr>
            <p:cNvPr id="9" name="图片 8" descr="街道上的风景&#10;&#10;描述已自动生成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23" b="1"/>
            <a:stretch>
              <a:fillRect/>
            </a:stretch>
          </p:blipFill>
          <p:spPr>
            <a:xfrm>
              <a:off x="21" y="10"/>
              <a:ext cx="9143980" cy="5143490"/>
            </a:xfrm>
            <a:prstGeom prst="rect">
              <a:avLst/>
            </a:prstGeom>
          </p:spPr>
        </p:pic>
        <p:sp>
          <p:nvSpPr>
            <p:cNvPr id="11" name="TextBox 4"/>
            <p:cNvSpPr txBox="1"/>
            <p:nvPr/>
          </p:nvSpPr>
          <p:spPr>
            <a:xfrm>
              <a:off x="0" y="230345"/>
              <a:ext cx="4296229" cy="1917288"/>
            </a:xfrm>
            <a:prstGeom prst="rect">
              <a:avLst/>
            </a:prstGeom>
            <a:noFill/>
          </p:spPr>
          <p:txBody>
            <a:bodyPr wrap="square" lIns="81641" tIns="40821" rIns="81641" bIns="40821" rtlCol="0">
              <a:spAutoFit/>
            </a:bodyPr>
            <a:lstStyle/>
            <a:p>
              <a:r>
                <a:rPr lang="zh-CN" altLang="en-US" sz="1400" b="1" dirty="0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润泽</a:t>
              </a:r>
              <a:r>
                <a:rPr lang="en-US" altLang="zh-CN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A9~A12 </a:t>
              </a:r>
              <a:r>
                <a:rPr lang="zh-CN" altLang="en-US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数据中心设计项目</a:t>
              </a:r>
              <a:endParaRPr lang="en-US" altLang="zh-CN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algn="l"/>
              <a:endParaRPr lang="en-US" altLang="zh-CN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r>
                <a:rPr lang="en-US" altLang="zh-CN" sz="1400" b="1" dirty="0" err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项目地点</a:t>
              </a:r>
              <a:r>
                <a:rPr lang="zh-CN" altLang="en-US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：河北廊坊</a:t>
              </a:r>
              <a:endParaRPr lang="en-US" altLang="zh-CN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endParaRPr lang="en-US" altLang="zh-CN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algn="l"/>
              <a:r>
                <a:rPr lang="en-US" altLang="zh-CN" sz="1400" b="1" dirty="0" err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服务类型：</a:t>
              </a:r>
              <a:r>
                <a:rPr lang="en-US" altLang="zh-CN" sz="1400" b="1" dirty="0" err="1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</a:t>
              </a:r>
              <a:endParaRPr lang="en-US" altLang="zh-CN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endParaRPr lang="en-US" altLang="zh-CN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r>
                <a:rPr lang="en-US" altLang="zh-CN" sz="1400" b="1" dirty="0" err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项目规模</a:t>
              </a:r>
              <a:r>
                <a:rPr lang="zh-CN" altLang="en-US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</a:t>
              </a:r>
              <a:r>
                <a:rPr lang="en-US" altLang="zh-CN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总建筑面积16 </a:t>
              </a:r>
              <a:r>
                <a:rPr lang="en-US" altLang="zh-CN" sz="1400" b="1" dirty="0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万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1400" b="1" dirty="0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m</a:t>
              </a:r>
              <a:r>
                <a:rPr lang="en-US" altLang="zh-CN" sz="1400" b="1" baseline="30000" dirty="0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endParaRPr lang="en-US" altLang="zh-CN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algn="l"/>
              <a:endParaRPr lang="en-US" altLang="zh-CN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algn="l"/>
              <a:r>
                <a:rPr lang="en-US" altLang="zh-CN" sz="1400" b="1" dirty="0" err="1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设计时间</a:t>
              </a:r>
              <a:r>
                <a:rPr lang="zh-CN" altLang="en-US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</a:t>
              </a:r>
              <a:r>
                <a:rPr lang="en-US" altLang="zh-CN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2019</a:t>
              </a:r>
              <a:r>
                <a:rPr lang="en-US" altLang="zh-CN" sz="1400" b="1" dirty="0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年</a:t>
              </a:r>
              <a:endParaRPr lang="en-US" altLang="zh-CN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3" name="图片 12" descr="图片包含 户外, 蛋糕, 建筑, 覆盖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3" r="27826"/>
            <a:stretch>
              <a:fillRect/>
            </a:stretch>
          </p:blipFill>
          <p:spPr>
            <a:xfrm>
              <a:off x="6039982" y="3407"/>
              <a:ext cx="3103998" cy="2984056"/>
            </a:xfrm>
            <a:custGeom>
              <a:avLst/>
              <a:gdLst/>
              <a:ahLst/>
              <a:cxnLst/>
              <a:rect l="l" t="t" r="r" b="b"/>
              <a:pathLst>
                <a:path w="7128913" h="6853457">
                  <a:moveTo>
                    <a:pt x="2343548" y="0"/>
                  </a:moveTo>
                  <a:lnTo>
                    <a:pt x="5168877" y="0"/>
                  </a:lnTo>
                  <a:lnTo>
                    <a:pt x="5218299" y="19487"/>
                  </a:lnTo>
                  <a:cubicBezTo>
                    <a:pt x="5976640" y="340238"/>
                    <a:pt x="6607722" y="902948"/>
                    <a:pt x="7014769" y="1610837"/>
                  </a:cubicBezTo>
                  <a:lnTo>
                    <a:pt x="7128913" y="1827198"/>
                  </a:lnTo>
                  <a:lnTo>
                    <a:pt x="7128913" y="5131581"/>
                  </a:lnTo>
                  <a:lnTo>
                    <a:pt x="7091067" y="5210750"/>
                  </a:lnTo>
                  <a:cubicBezTo>
                    <a:pt x="6744936" y="5876527"/>
                    <a:pt x="6205281" y="6425584"/>
                    <a:pt x="5546646" y="6783375"/>
                  </a:cubicBezTo>
                  <a:lnTo>
                    <a:pt x="5409811" y="6853457"/>
                  </a:lnTo>
                  <a:lnTo>
                    <a:pt x="2102613" y="6853457"/>
                  </a:lnTo>
                  <a:lnTo>
                    <a:pt x="1965779" y="6783375"/>
                  </a:lnTo>
                  <a:cubicBezTo>
                    <a:pt x="794873" y="6147301"/>
                    <a:pt x="0" y="4906735"/>
                    <a:pt x="0" y="3480517"/>
                  </a:cubicBezTo>
                  <a:cubicBezTo>
                    <a:pt x="0" y="1924643"/>
                    <a:pt x="945964" y="589711"/>
                    <a:pt x="2294125" y="19487"/>
                  </a:cubicBezTo>
                  <a:close/>
                </a:path>
              </a:pathLst>
            </a:cu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20"/>
          <p:cNvSpPr>
            <a:spLocks noChangeArrowheads="1"/>
          </p:cNvSpPr>
          <p:nvPr/>
        </p:nvSpPr>
        <p:spPr bwMode="auto">
          <a:xfrm>
            <a:off x="362108" y="4729006"/>
            <a:ext cx="561491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5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富士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康廊坊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5.7MWp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分布式光伏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电站</a:t>
            </a:r>
            <a:endParaRPr lang="en-US" altLang="zh-CN" sz="1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装机容量：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5.7MW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施工时间：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         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服务范围：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EPC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总承包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3108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地方基础性信息中心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52501" y="790585"/>
            <a:ext cx="9896475" cy="5543540"/>
            <a:chOff x="48093" y="10"/>
            <a:chExt cx="9095907" cy="514349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" cstate="screen"/>
            <a:srcRect l="12416" r="15172" b="1"/>
            <a:stretch>
              <a:fillRect/>
            </a:stretch>
          </p:blipFill>
          <p:spPr>
            <a:xfrm>
              <a:off x="6396990" y="10"/>
              <a:ext cx="2747010" cy="2551166"/>
            </a:xfrm>
            <a:custGeom>
              <a:avLst/>
              <a:gdLst/>
              <a:ahLst/>
              <a:cxnLst/>
              <a:rect l="l" t="t" r="r" b="b"/>
              <a:pathLst>
                <a:path w="3662680" h="3401568">
                  <a:moveTo>
                    <a:pt x="0" y="0"/>
                  </a:moveTo>
                  <a:lnTo>
                    <a:pt x="3662680" y="0"/>
                  </a:lnTo>
                  <a:lnTo>
                    <a:pt x="3662680" y="3401568"/>
                  </a:lnTo>
                  <a:lnTo>
                    <a:pt x="774527" y="3401568"/>
                  </a:lnTo>
                  <a:lnTo>
                    <a:pt x="769892" y="3133175"/>
                  </a:lnTo>
                  <a:cubicBezTo>
                    <a:pt x="732577" y="2055441"/>
                    <a:pt x="492520" y="1056020"/>
                    <a:pt x="104445" y="215033"/>
                  </a:cubicBezTo>
                  <a:close/>
                </a:path>
              </a:pathLst>
            </a:cu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screen"/>
            <a:srcRect l="5962" r="23818" b="-4"/>
            <a:stretch>
              <a:fillRect/>
            </a:stretch>
          </p:blipFill>
          <p:spPr>
            <a:xfrm>
              <a:off x="3836485" y="10"/>
              <a:ext cx="3088583" cy="2551166"/>
            </a:xfrm>
            <a:custGeom>
              <a:avLst/>
              <a:gdLst/>
              <a:ahLst/>
              <a:cxnLst/>
              <a:rect l="l" t="t" r="r" b="b"/>
              <a:pathLst>
                <a:path w="4118110" h="3401568">
                  <a:moveTo>
                    <a:pt x="0" y="0"/>
                  </a:moveTo>
                  <a:lnTo>
                    <a:pt x="3343575" y="0"/>
                  </a:lnTo>
                  <a:lnTo>
                    <a:pt x="3448028" y="215050"/>
                  </a:lnTo>
                  <a:cubicBezTo>
                    <a:pt x="3836103" y="1056037"/>
                    <a:pt x="4076161" y="2055458"/>
                    <a:pt x="4113475" y="3133192"/>
                  </a:cubicBezTo>
                  <a:lnTo>
                    <a:pt x="4118110" y="3401568"/>
                  </a:lnTo>
                  <a:lnTo>
                    <a:pt x="801224" y="3401568"/>
                  </a:lnTo>
                  <a:lnTo>
                    <a:pt x="797493" y="3185579"/>
                  </a:lnTo>
                  <a:cubicBezTo>
                    <a:pt x="756786" y="2009870"/>
                    <a:pt x="474799" y="927359"/>
                    <a:pt x="22579" y="42066"/>
                  </a:cubicBez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screen"/>
            <a:srcRect l="4829" r="6381" b="-3"/>
            <a:stretch>
              <a:fillRect/>
            </a:stretch>
          </p:blipFill>
          <p:spPr>
            <a:xfrm>
              <a:off x="3876264" y="2592324"/>
              <a:ext cx="5267735" cy="2551176"/>
            </a:xfrm>
            <a:custGeom>
              <a:avLst/>
              <a:gdLst/>
              <a:ahLst/>
              <a:cxnLst/>
              <a:rect l="l" t="t" r="r" b="b"/>
              <a:pathLst>
                <a:path w="7023646" h="3401568">
                  <a:moveTo>
                    <a:pt x="749132" y="0"/>
                  </a:moveTo>
                  <a:lnTo>
                    <a:pt x="7023646" y="0"/>
                  </a:lnTo>
                  <a:lnTo>
                    <a:pt x="7023646" y="3401568"/>
                  </a:lnTo>
                  <a:lnTo>
                    <a:pt x="0" y="3401568"/>
                  </a:lnTo>
                  <a:lnTo>
                    <a:pt x="79008" y="3238906"/>
                  </a:lnTo>
                  <a:cubicBezTo>
                    <a:pt x="502362" y="2321466"/>
                    <a:pt x="749563" y="1215476"/>
                    <a:pt x="749563" y="24956"/>
                  </a:cubicBezTo>
                  <a:close/>
                </a:path>
              </a:pathLst>
            </a:custGeom>
          </p:spPr>
        </p:pic>
        <p:sp>
          <p:nvSpPr>
            <p:cNvPr id="13" name="TextBox 12"/>
            <p:cNvSpPr txBox="1"/>
            <p:nvPr/>
          </p:nvSpPr>
          <p:spPr>
            <a:xfrm>
              <a:off x="48093" y="926641"/>
              <a:ext cx="3887240" cy="273213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indent="-228600" defTabSz="914400">
                <a:lnSpc>
                  <a:spcPts val="2400"/>
                </a:lnSpc>
                <a:spcAft>
                  <a:spcPts val="600"/>
                </a:spcAft>
              </a:pP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华录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天津数据湖</a:t>
              </a: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-B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区（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华录未来科技园</a:t>
              </a: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B4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、</a:t>
              </a: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B5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栋数据中心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）</a:t>
              </a:r>
              <a:endPara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lnSpc>
                  <a:spcPts val="2400"/>
                </a:lnSpc>
                <a:spcAft>
                  <a:spcPts val="600"/>
                </a:spcAft>
              </a:pP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lnSpc>
                  <a:spcPts val="2400"/>
                </a:lnSpc>
                <a:spcAft>
                  <a:spcPts val="600"/>
                </a:spcAft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地点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：天津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lnSpc>
                  <a:spcPts val="2400"/>
                </a:lnSpc>
                <a:spcAft>
                  <a:spcPts val="600"/>
                </a:spcAft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服务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类型：设计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lnSpc>
                  <a:spcPts val="2400"/>
                </a:lnSpc>
                <a:spcAft>
                  <a:spcPts val="600"/>
                </a:spcAft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规模： 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总建筑面积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1.8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万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m</a:t>
              </a:r>
              <a:r>
                <a:rPr lang="en-US" altLang="zh-CN" sz="1600" baseline="30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28600" defTabSz="914400">
                <a:lnSpc>
                  <a:spcPts val="2400"/>
                </a:lnSpc>
                <a:spcAft>
                  <a:spcPts val="600"/>
                </a:spcAft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设计时间：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2018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年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44662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地方基础性信息中心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面向金融企业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6959" y="997530"/>
            <a:ext cx="3186391" cy="434734"/>
          </a:xfrm>
          <a:prstGeom prst="rect">
            <a:avLst/>
          </a:prstGeom>
        </p:spPr>
        <p:txBody>
          <a:bodyPr wrap="square" lIns="34291" tIns="17145" rIns="34291" bIns="17145">
            <a:spAutoFit/>
          </a:bodyPr>
          <a:lstStyle/>
          <a:p>
            <a:pPr algn="l"/>
            <a:r>
              <a:rPr lang="en-US" altLang="zh-CN" sz="1600" dirty="0">
                <a:solidFill>
                  <a:schemeClr val="accent5"/>
                </a:solidFill>
                <a:cs typeface="+mn-ea"/>
                <a:sym typeface="+mn-lt"/>
              </a:rPr>
              <a:t> 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万国数据昌平数据中心（首信云）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l"/>
            <a:endParaRPr lang="zh-CN" altLang="en-US" sz="1000" dirty="0">
              <a:solidFill>
                <a:schemeClr val="accent5"/>
              </a:solidFill>
              <a:cs typeface="+mn-ea"/>
              <a:sym typeface="+mn-lt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85534" y="1536109"/>
            <a:ext cx="3160395" cy="12085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9056" tIns="34529" rIns="69056" bIns="34529">
            <a:spAutoFit/>
          </a:bodyPr>
          <a:lstStyle/>
          <a:p>
            <a:pPr>
              <a:spcBef>
                <a:spcPts val="375"/>
              </a:spcBef>
            </a:pPr>
            <a:r>
              <a:rPr lang="en-US" altLang="zh-CN" sz="1600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项目地点：北京回龙观工业区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spcBef>
                <a:spcPts val="375"/>
              </a:spcBef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建筑面积：14900m</a:t>
            </a:r>
            <a:r>
              <a:rPr lang="en-US" altLang="zh-CN" sz="1600" baseline="30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-257175">
              <a:spcBef>
                <a:spcPts val="375"/>
              </a:spcBef>
            </a:pPr>
            <a:r>
              <a:rPr lang="en-US" altLang="zh-CN" sz="1600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服务内容：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数据中心设计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-257175">
              <a:spcBef>
                <a:spcPts val="375"/>
              </a:spcBef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设计时间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：2018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23634" y="3310299"/>
            <a:ext cx="2767291" cy="21010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9056" tIns="34529" rIns="69056" bIns="34529">
            <a:spAutoFit/>
          </a:bodyPr>
          <a:lstStyle/>
          <a:p>
            <a:pPr>
              <a:lnSpc>
                <a:spcPts val="23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数据中心按照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等级设计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-257175">
              <a:lnSpc>
                <a:spcPts val="23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特点：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-257175">
              <a:lnSpc>
                <a:spcPts val="23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灵活性框架设计；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-257175">
              <a:lnSpc>
                <a:spcPts val="23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高端金融行业设计；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-257175">
              <a:lnSpc>
                <a:spcPts val="23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高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IT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产出比；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-257175">
              <a:lnSpc>
                <a:spcPts val="23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冬季自然冷却设计；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indent="-257175">
              <a:lnSpc>
                <a:spcPts val="23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仓储空间改造利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旧。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1" name="Picture 2" descr="C:\Users\wen\Desktop\项目2018\万国项目-昌平\施工图\20180602万国数据-b-1-lbl.jp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4888903" y="1262335"/>
            <a:ext cx="6167976" cy="4214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20"/>
          <p:cNvSpPr>
            <a:spLocks noChangeArrowheads="1"/>
          </p:cNvSpPr>
          <p:nvPr/>
        </p:nvSpPr>
        <p:spPr bwMode="auto">
          <a:xfrm>
            <a:off x="362108" y="4729006"/>
            <a:ext cx="561491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5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富士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康廊坊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5.7MWp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分布式光伏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电站</a:t>
            </a:r>
            <a:endParaRPr lang="en-US" altLang="zh-CN" sz="1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装机容量：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5.7MW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施工时间：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         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服务范围：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EPC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总承包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44662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地方基础性信息中心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面向金融企业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20" name="矩形 20"/>
          <p:cNvSpPr>
            <a:spLocks noChangeArrowheads="1"/>
          </p:cNvSpPr>
          <p:nvPr/>
        </p:nvSpPr>
        <p:spPr bwMode="auto">
          <a:xfrm>
            <a:off x="492561" y="4724303"/>
            <a:ext cx="5545162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5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国投自贸园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2.3MWP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分布式光伏发电项目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建设单位：盐城国投  企业性质：国企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装机容量：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2.3MW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施工时间：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           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服务范围：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EPC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总承包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45489" y="832485"/>
            <a:ext cx="10417812" cy="4420266"/>
            <a:chOff x="440689" y="518160"/>
            <a:chExt cx="8782093" cy="3712550"/>
          </a:xfrm>
        </p:grpSpPr>
        <p:sp>
          <p:nvSpPr>
            <p:cNvPr id="8" name="矩形 7"/>
            <p:cNvSpPr/>
            <p:nvPr/>
          </p:nvSpPr>
          <p:spPr>
            <a:xfrm>
              <a:off x="495342" y="518160"/>
              <a:ext cx="8727440" cy="235881"/>
            </a:xfrm>
            <a:prstGeom prst="rect">
              <a:avLst/>
            </a:prstGeom>
          </p:spPr>
          <p:txBody>
            <a:bodyPr wrap="square" lIns="34291" tIns="17145" rIns="34291" bIns="17145">
              <a:spAutoFit/>
            </a:bodyPr>
            <a:lstStyle/>
            <a:p>
              <a:pPr algn="l"/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万国数据昌平首融数据中心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</a:t>
              </a:r>
              <a:endPara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440689" y="877690"/>
              <a:ext cx="7882915" cy="101501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9056" tIns="34529" rIns="69056" bIns="34529">
              <a:spAutoFit/>
            </a:bodyPr>
            <a:lstStyle/>
            <a:p>
              <a:pPr>
                <a:spcBef>
                  <a:spcPts val="375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地点：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北京昌平区绿创环保工业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园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 err="1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服务内容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 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设计时间：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2018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建筑面积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: 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16000m</a:t>
              </a:r>
              <a:r>
                <a:rPr lang="en-US" altLang="zh-CN" sz="1600" baseline="300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endParaRPr lang="en-US" altLang="zh-CN" sz="16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440689" y="2466046"/>
              <a:ext cx="3008908" cy="17646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9056" tIns="34529" rIns="69056" bIns="34529">
              <a:spAutoFit/>
            </a:bodyPr>
            <a:lstStyle/>
            <a:p>
              <a:pPr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数据中心按照T4等级设计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特点：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1.灵活性框架设计；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2.高端金融行业设计；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3.高IT 产出比；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4.冬季自然冷却设计；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5.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大跨度空间改造利旧</a:t>
              </a:r>
              <a:r>
                <a:rPr lang="zh-CN" altLang="en-US" sz="1600" dirty="0" smtClean="0">
                  <a:cs typeface="+mn-ea"/>
                  <a:sym typeface="+mn-lt"/>
                </a:rPr>
                <a:t>。</a:t>
              </a:r>
              <a:endParaRPr lang="en-US" altLang="zh-CN" sz="1600" dirty="0">
                <a:cs typeface="+mn-ea"/>
                <a:sym typeface="+mn-lt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1" cstate="screen"/>
            <a:srcRect/>
            <a:stretch>
              <a:fillRect/>
            </a:stretch>
          </p:blipFill>
          <p:spPr bwMode="auto">
            <a:xfrm>
              <a:off x="3481715" y="1009863"/>
              <a:ext cx="5687657" cy="311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272955" y="3429001"/>
            <a:ext cx="10392273" cy="243596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 rot="5400000">
            <a:off x="9121246" y="1379475"/>
            <a:ext cx="2664297" cy="2592287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文本框 6"/>
          <p:cNvSpPr txBox="1">
            <a:spLocks noChangeArrowheads="1"/>
          </p:cNvSpPr>
          <p:nvPr/>
        </p:nvSpPr>
        <p:spPr bwMode="auto">
          <a:xfrm>
            <a:off x="9310841" y="1745105"/>
            <a:ext cx="2320529" cy="46966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>
            <a:defPPr>
              <a:defRPr lang="zh-CN"/>
            </a:defPPr>
            <a:lvl1pPr algn="ctr">
              <a:defRPr sz="2800" spc="252">
                <a:latin typeface="Oswald" charset="0"/>
                <a:ea typeface="Oswald" charset="0"/>
                <a:cs typeface="Oswald" charset="0"/>
              </a:defRPr>
            </a:lvl1pPr>
          </a:lstStyle>
          <a:p>
            <a:pPr algn="l"/>
            <a:r>
              <a:rPr lang="en-US" altLang="zh-CN" dirty="0">
                <a:solidFill>
                  <a:schemeClr val="bg1"/>
                </a:solidFill>
              </a:rPr>
              <a:t>/01/ 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301267" y="227957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1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20"/>
          <p:cNvSpPr>
            <a:spLocks noChangeArrowheads="1"/>
          </p:cNvSpPr>
          <p:nvPr/>
        </p:nvSpPr>
        <p:spPr bwMode="auto">
          <a:xfrm>
            <a:off x="362108" y="4729006"/>
            <a:ext cx="561491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5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富士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康廊坊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5.7MWp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分布式光伏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电站</a:t>
            </a:r>
            <a:endParaRPr lang="en-US" altLang="zh-CN" sz="1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装机容量：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5.7MW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施工时间：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         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服务范围：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EPC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总承包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44662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地方基础性信息中心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面向金融企业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20" name="矩形 20"/>
          <p:cNvSpPr>
            <a:spLocks noChangeArrowheads="1"/>
          </p:cNvSpPr>
          <p:nvPr/>
        </p:nvSpPr>
        <p:spPr bwMode="auto">
          <a:xfrm>
            <a:off x="492561" y="4724303"/>
            <a:ext cx="5545162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5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国投自贸园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2.3MWP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分布式光伏发电项目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建设单位：盐城国投  企业性质：国企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装机容量：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2.3MW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施工时间：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           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服务范围：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EPC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总承包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05088" y="842670"/>
            <a:ext cx="10282012" cy="5358105"/>
            <a:chOff x="481238" y="595020"/>
            <a:chExt cx="8838827" cy="434397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2785393" y="1451577"/>
              <a:ext cx="6534672" cy="3487421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519304" y="595020"/>
              <a:ext cx="8411210" cy="227690"/>
            </a:xfrm>
            <a:prstGeom prst="rect">
              <a:avLst/>
            </a:prstGeom>
          </p:spPr>
          <p:txBody>
            <a:bodyPr wrap="square" lIns="34291" tIns="17145" rIns="34291" bIns="17145">
              <a:spAutoFit/>
            </a:bodyPr>
            <a:lstStyle/>
            <a:p>
              <a:pPr algn="l"/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万国数据北京大兴数据中心</a:t>
              </a: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2#</a:t>
              </a: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楼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</a:t>
              </a:r>
              <a:endPara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481238" y="1031990"/>
              <a:ext cx="8181524" cy="97977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9056" tIns="34529" rIns="69056" bIns="34529">
              <a:spAutoFit/>
            </a:bodyPr>
            <a:lstStyle/>
            <a:p>
              <a:pPr>
                <a:spcBef>
                  <a:spcPts val="375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地点：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北京黄村镇金隅国际物流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业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spcBef>
                  <a:spcPts val="375"/>
                </a:spcBef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建筑面积：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36000m</a:t>
              </a:r>
              <a:r>
                <a:rPr lang="en-US" altLang="zh-CN" sz="1600" baseline="300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服务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内容：设计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设计时间：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2018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481238" y="2423078"/>
              <a:ext cx="5100352" cy="170339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9056" tIns="34529" rIns="69056" bIns="34529">
              <a:spAutoFit/>
            </a:bodyPr>
            <a:lstStyle/>
            <a:p>
              <a:pPr>
                <a:spcBef>
                  <a:spcPts val="375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数据中心按照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T4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等级设计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特点：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1.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灵活性框架设计；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2.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高端金融行业设计；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3.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高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IT 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产出比；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4.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冬季自然冷却设计；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5.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仓储空间改造利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旧。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20"/>
          <p:cNvSpPr>
            <a:spLocks noChangeArrowheads="1"/>
          </p:cNvSpPr>
          <p:nvPr/>
        </p:nvSpPr>
        <p:spPr bwMode="auto">
          <a:xfrm>
            <a:off x="362108" y="4729006"/>
            <a:ext cx="561491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5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富士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康廊坊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5.7MWp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分布式光伏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电站</a:t>
            </a:r>
            <a:endParaRPr lang="en-US" altLang="zh-CN" sz="1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装机容量：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5.7MW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施工时间：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         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服务范围：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EPC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总承包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44662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地方基础性信息中心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面向金融企业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20" name="矩形 20"/>
          <p:cNvSpPr>
            <a:spLocks noChangeArrowheads="1"/>
          </p:cNvSpPr>
          <p:nvPr/>
        </p:nvSpPr>
        <p:spPr bwMode="auto">
          <a:xfrm>
            <a:off x="492561" y="4724303"/>
            <a:ext cx="5545162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5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国投自贸园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2.3MWP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分布式光伏发电项目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建设单位：盐城国投  企业性质：国企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装机容量：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2.3MW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施工时间：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           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服务范围：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EPC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总承包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54635" y="766425"/>
            <a:ext cx="10161015" cy="5624850"/>
            <a:chOff x="268860" y="423497"/>
            <a:chExt cx="8801479" cy="489247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1" cstate="screen"/>
            <a:srcRect r="1020"/>
            <a:stretch>
              <a:fillRect/>
            </a:stretch>
          </p:blipFill>
          <p:spPr bwMode="auto">
            <a:xfrm>
              <a:off x="3306478" y="1687079"/>
              <a:ext cx="5763861" cy="3628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矩形 8"/>
            <p:cNvSpPr/>
            <p:nvPr/>
          </p:nvSpPr>
          <p:spPr>
            <a:xfrm>
              <a:off x="268860" y="423497"/>
              <a:ext cx="2522801" cy="244279"/>
            </a:xfrm>
            <a:prstGeom prst="rect">
              <a:avLst/>
            </a:prstGeom>
          </p:spPr>
          <p:txBody>
            <a:bodyPr wrap="square" lIns="34291" tIns="17145" rIns="34291" bIns="17145">
              <a:spAutoFit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京粮云研发实验中心</a:t>
              </a: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</a:t>
              </a:r>
              <a:endPara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4992244" y="486952"/>
              <a:ext cx="2968429" cy="105115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9056" tIns="34529" rIns="69056" bIns="34529">
              <a:spAutoFit/>
            </a:bodyPr>
            <a:lstStyle/>
            <a:p>
              <a:pPr>
                <a:spcBef>
                  <a:spcPts val="375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项目地点：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北京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spcBef>
                  <a:spcPts val="375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建筑面积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8000m</a:t>
              </a:r>
              <a:r>
                <a:rPr lang="en-US" altLang="zh-CN" sz="1600" baseline="30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endParaRPr lang="en-US" altLang="zh-CN" sz="16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服务内容：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设计时间：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2018</a:t>
              </a:r>
              <a:endPara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268860" y="976581"/>
              <a:ext cx="4472940" cy="363894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9056" tIns="34529" rIns="69056" bIns="34529">
              <a:spAutoFit/>
            </a:bodyPr>
            <a:lstStyle/>
            <a:p>
              <a:pPr>
                <a:spcBef>
                  <a:spcPts val="375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数据中心按照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T4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等级设计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特点：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1.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灵活性框架设计；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2.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白空间设计理念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3.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水蓄冷削峰填谷设计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4.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冬季自然冷却设计；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5.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仓储空间改造利旧；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spcBef>
                  <a:spcPts val="375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数据中心按照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T4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等级设计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特点：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1.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灵活性框架设计；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2.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高端金融行业设计；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3.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高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IT 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产出比；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4.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冬季自然冷却设计；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5.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仓储空间改造利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旧。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20"/>
          <p:cNvSpPr>
            <a:spLocks noChangeArrowheads="1"/>
          </p:cNvSpPr>
          <p:nvPr/>
        </p:nvSpPr>
        <p:spPr bwMode="auto">
          <a:xfrm>
            <a:off x="362108" y="4729006"/>
            <a:ext cx="561491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5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富士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康廊坊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5.7MWp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分布式光伏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电站</a:t>
            </a:r>
            <a:endParaRPr lang="en-US" altLang="zh-CN" sz="1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装机容量：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5.7MW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施工时间：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         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服务范围：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EPC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总承包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26917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企业级数据中心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20" name="矩形 20"/>
          <p:cNvSpPr>
            <a:spLocks noChangeArrowheads="1"/>
          </p:cNvSpPr>
          <p:nvPr/>
        </p:nvSpPr>
        <p:spPr bwMode="auto">
          <a:xfrm>
            <a:off x="492561" y="4724303"/>
            <a:ext cx="5545162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4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9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5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国投自贸园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2.3MWP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分布式光伏发电项目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建设单位：盐城国投  企业性质：国企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buNone/>
              <a:defRPr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装机容量：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2.3MW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施工时间：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           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200000"/>
              </a:lnSpc>
              <a:spcBef>
                <a:spcPct val="50000"/>
              </a:spcBef>
              <a:buNone/>
            </a:pP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服务范围：</a:t>
            </a:r>
            <a:r>
              <a:rPr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EPC</a:t>
            </a:r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总承包</a:t>
            </a:r>
            <a:endParaRPr lang="en-US" altLang="zh-CN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52476" y="773131"/>
            <a:ext cx="10467975" cy="5865795"/>
            <a:chOff x="251796" y="531760"/>
            <a:chExt cx="8821628" cy="4907918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290234" y="531760"/>
              <a:ext cx="4312173" cy="2092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34291" tIns="17145" rIns="34291" bIns="17145">
              <a:spAutoFit/>
            </a:bodyPr>
            <a:lstStyle/>
            <a:p>
              <a:r>
                <a:rPr lang="x-none" altLang="en-US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中体彩科技发展有限公司国家主数据中心扩容设计优化服务项目</a:t>
              </a:r>
              <a:endPara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251796" y="888330"/>
              <a:ext cx="1961057" cy="100257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9056" tIns="34529" rIns="69056" bIns="34529">
              <a:spAutoFit/>
            </a:bodyPr>
            <a:lstStyle/>
            <a:p>
              <a:pPr marL="257175" indent="-257175">
                <a:spcBef>
                  <a:spcPts val="375"/>
                </a:spcBef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项目地点：北京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257175" indent="-257175">
                <a:spcBef>
                  <a:spcPts val="375"/>
                </a:spcBef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建筑面积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</a:t>
              </a: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10000m</a:t>
              </a:r>
              <a:r>
                <a:rPr lang="en-US" altLang="zh-CN" sz="1200" baseline="30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257175" indent="-257175">
                <a:spcBef>
                  <a:spcPts val="375"/>
                </a:spcBef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数据中心面积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: </a:t>
              </a:r>
              <a:r>
                <a:rPr lang="en-US" altLang="zh-CN" sz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10000m</a:t>
              </a:r>
              <a:r>
                <a:rPr lang="en-US" altLang="zh-CN" sz="1200" baseline="30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endPara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服务内容：施工图设计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设计时间：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2017.4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2264568" y="924213"/>
              <a:ext cx="2016761" cy="6077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9056" tIns="34529" rIns="69056" bIns="34529">
              <a:spAutoFit/>
            </a:bodyPr>
            <a:lstStyle/>
            <a:p>
              <a:pPr>
                <a:spcBef>
                  <a:spcPts val="375"/>
                </a:spcBef>
              </a:pP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1.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数据中心按照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T4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等级设计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2.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列间空调微模块设计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特点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3.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冬季氟泵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自然冷却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338713" y="2020728"/>
              <a:ext cx="3466247" cy="3418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矩形 13"/>
            <p:cNvSpPr/>
            <p:nvPr/>
          </p:nvSpPr>
          <p:spPr>
            <a:xfrm>
              <a:off x="5102012" y="539726"/>
              <a:ext cx="2243552" cy="209232"/>
            </a:xfrm>
            <a:prstGeom prst="rect">
              <a:avLst/>
            </a:prstGeom>
          </p:spPr>
          <p:txBody>
            <a:bodyPr wrap="square" lIns="34291" tIns="17145" rIns="34291" bIns="17145">
              <a:spAutoFit/>
            </a:bodyPr>
            <a:lstStyle/>
            <a:p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北京电信易通密云</a:t>
              </a:r>
              <a:r>
                <a:rPr lang="en-US" altLang="zh-CN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IDC</a:t>
              </a:r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数据中心</a:t>
              </a:r>
              <a:endPara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5102012" y="836247"/>
              <a:ext cx="3434399" cy="80514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9056" tIns="34529" rIns="69056" bIns="34529">
              <a:spAutoFit/>
            </a:bodyPr>
            <a:lstStyle/>
            <a:p>
              <a:pPr>
                <a:spcBef>
                  <a:spcPts val="375"/>
                </a:spcBef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项目地点：密云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>
                <a:spcBef>
                  <a:spcPts val="375"/>
                </a:spcBef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建筑面积：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18000m</a:t>
              </a:r>
              <a:r>
                <a:rPr lang="en-US" altLang="zh-CN" sz="1200" baseline="300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服务内容：设计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优势：大面积工业厂房改建数据中心；增加</a:t>
              </a: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夹层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7" name="图片 3" descr="模块数据中心-2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145849" y="1972915"/>
              <a:ext cx="3927575" cy="3108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2900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案例分析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数据中心架构</a:t>
            </a:r>
            <a:endParaRPr lang="zh-CN" altLang="en-US" sz="1400" b="1" spc="225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  <a:sym typeface="+mn-lt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aphicFrame>
        <p:nvGraphicFramePr>
          <p:cNvPr id="26" name="图示 25"/>
          <p:cNvGraphicFramePr/>
          <p:nvPr/>
        </p:nvGraphicFramePr>
        <p:xfrm>
          <a:off x="2009965" y="1114068"/>
          <a:ext cx="8128000" cy="5020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2900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案例分析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数据中心架构</a:t>
            </a:r>
            <a:endParaRPr lang="zh-CN" altLang="en-US" sz="1400" b="1" spc="225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  <a:sym typeface="+mn-lt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pSp>
        <p:nvGrpSpPr>
          <p:cNvPr id="31" name="组合 19"/>
          <p:cNvGrpSpPr/>
          <p:nvPr/>
        </p:nvGrpSpPr>
        <p:grpSpPr bwMode="auto">
          <a:xfrm>
            <a:off x="3675063" y="1898650"/>
            <a:ext cx="4997450" cy="3700463"/>
            <a:chOff x="3545932" y="1892175"/>
            <a:chExt cx="4997463" cy="3701356"/>
          </a:xfrm>
        </p:grpSpPr>
        <p:sp>
          <p:nvSpPr>
            <p:cNvPr id="32" name="菱形 31"/>
            <p:cNvSpPr/>
            <p:nvPr/>
          </p:nvSpPr>
          <p:spPr bwMode="auto">
            <a:xfrm>
              <a:off x="4852447" y="1892175"/>
              <a:ext cx="2397131" cy="2399292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2000" b="1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降能耗</a:t>
              </a:r>
              <a:endParaRPr lang="zh-CN" altLang="en-US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菱形 32"/>
            <p:cNvSpPr/>
            <p:nvPr/>
          </p:nvSpPr>
          <p:spPr bwMode="auto">
            <a:xfrm>
              <a:off x="6146264" y="3194239"/>
              <a:ext cx="2397131" cy="2399292"/>
            </a:xfrm>
            <a:prstGeom prst="diamond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2000" b="1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前期定制化</a:t>
              </a:r>
              <a:endParaRPr lang="zh-CN" altLang="en-US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菱形 33"/>
            <p:cNvSpPr/>
            <p:nvPr/>
          </p:nvSpPr>
          <p:spPr bwMode="auto">
            <a:xfrm>
              <a:off x="3545932" y="3183124"/>
              <a:ext cx="2397131" cy="2399291"/>
            </a:xfrm>
            <a:prstGeom prst="diamond">
              <a:avLst/>
            </a:prstGeom>
            <a:solidFill>
              <a:schemeClr val="tx1">
                <a:lumMod val="65000"/>
                <a:lumOff val="35000"/>
                <a:alpha val="77000"/>
              </a:schemeClr>
            </a:solidFill>
            <a:ln w="2857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2000" b="1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定建设标准</a:t>
              </a:r>
              <a:endParaRPr lang="zh-CN" altLang="en-US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7318375" y="1812925"/>
            <a:ext cx="3159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选场址、定设备，目标</a:t>
            </a:r>
            <a:r>
              <a:rPr lang="en-US" altLang="zh-CN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PUE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736013" y="4962525"/>
            <a:ext cx="19510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定制型、散户型</a:t>
            </a:r>
            <a:endParaRPr lang="en-US" altLang="zh-CN" sz="1600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50"/>
          <p:cNvGrpSpPr/>
          <p:nvPr/>
        </p:nvGrpSpPr>
        <p:grpSpPr bwMode="auto">
          <a:xfrm>
            <a:off x="1035050" y="5033963"/>
            <a:ext cx="3290888" cy="415925"/>
            <a:chOff x="1016645" y="5396088"/>
            <a:chExt cx="3291034" cy="415276"/>
          </a:xfrm>
          <a:solidFill>
            <a:schemeClr val="tx1">
              <a:lumMod val="75000"/>
              <a:lumOff val="25000"/>
            </a:schemeClr>
          </a:solidFill>
        </p:grpSpPr>
        <p:grpSp>
          <p:nvGrpSpPr>
            <p:cNvPr id="38" name="组合 40"/>
            <p:cNvGrpSpPr/>
            <p:nvPr/>
          </p:nvGrpSpPr>
          <p:grpSpPr bwMode="auto">
            <a:xfrm>
              <a:off x="1127760" y="5396088"/>
              <a:ext cx="3179919" cy="354472"/>
              <a:chOff x="1068421" y="5091288"/>
              <a:chExt cx="3179919" cy="354472"/>
            </a:xfrm>
            <a:grpFill/>
          </p:grpSpPr>
          <p:cxnSp>
            <p:nvCxnSpPr>
              <p:cNvPr id="40" name="直接连接符 39"/>
              <p:cNvCxnSpPr/>
              <p:nvPr/>
            </p:nvCxnSpPr>
            <p:spPr>
              <a:xfrm flipV="1">
                <a:off x="3748255" y="5091288"/>
                <a:ext cx="500085" cy="343949"/>
              </a:xfrm>
              <a:prstGeom prst="line">
                <a:avLst/>
              </a:prstGeom>
              <a:grpFill/>
              <a:ln w="19050">
                <a:solidFill>
                  <a:schemeClr val="bg1">
                    <a:lumMod val="50000"/>
                    <a:alpha val="7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 flipV="1">
                <a:off x="1068436" y="5433653"/>
                <a:ext cx="2682994" cy="12680"/>
              </a:xfrm>
              <a:prstGeom prst="line">
                <a:avLst/>
              </a:prstGeom>
              <a:grpFill/>
              <a:ln w="19050">
                <a:solidFill>
                  <a:schemeClr val="bg1">
                    <a:lumMod val="50000"/>
                    <a:alpha val="77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流程图: 联系 38"/>
            <p:cNvSpPr/>
            <p:nvPr/>
          </p:nvSpPr>
          <p:spPr bwMode="auto">
            <a:xfrm>
              <a:off x="1016645" y="5703582"/>
              <a:ext cx="107955" cy="107782"/>
            </a:xfrm>
            <a:prstGeom prst="flowChartConnector">
              <a:avLst/>
            </a:prstGeom>
            <a:grpFill/>
            <a:ln w="2857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1209675" y="5018088"/>
            <a:ext cx="274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C/ Ⅰ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Ⅱ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Ⅲ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Ⅳ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9"/>
          <p:cNvGrpSpPr/>
          <p:nvPr/>
        </p:nvGrpSpPr>
        <p:grpSpPr bwMode="auto">
          <a:xfrm>
            <a:off x="6859588" y="2179638"/>
            <a:ext cx="3306762" cy="398462"/>
            <a:chOff x="6840382" y="2541064"/>
            <a:chExt cx="3307612" cy="398291"/>
          </a:xfrm>
          <a:solidFill>
            <a:schemeClr val="tx1">
              <a:lumMod val="50000"/>
              <a:lumOff val="50000"/>
            </a:schemeClr>
          </a:solidFill>
        </p:grpSpPr>
        <p:grpSp>
          <p:nvGrpSpPr>
            <p:cNvPr id="44" name="组合 25"/>
            <p:cNvGrpSpPr/>
            <p:nvPr/>
          </p:nvGrpSpPr>
          <p:grpSpPr>
            <a:xfrm>
              <a:off x="6840382" y="2595323"/>
              <a:ext cx="3201713" cy="344032"/>
              <a:chOff x="6699564" y="2227152"/>
              <a:chExt cx="2722717" cy="344032"/>
            </a:xfrm>
            <a:grpFill/>
          </p:grpSpPr>
          <p:cxnSp>
            <p:nvCxnSpPr>
              <p:cNvPr id="46" name="直接连接符 45"/>
              <p:cNvCxnSpPr/>
              <p:nvPr/>
            </p:nvCxnSpPr>
            <p:spPr>
              <a:xfrm flipV="1">
                <a:off x="6699564" y="2227152"/>
                <a:ext cx="353086" cy="344032"/>
              </a:xfrm>
              <a:prstGeom prst="line">
                <a:avLst/>
              </a:prstGeom>
              <a:grp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7050273" y="2228096"/>
                <a:ext cx="2372008" cy="0"/>
              </a:xfrm>
              <a:prstGeom prst="line">
                <a:avLst/>
              </a:prstGeom>
              <a:grp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流程图: 联系 44"/>
            <p:cNvSpPr/>
            <p:nvPr/>
          </p:nvSpPr>
          <p:spPr bwMode="auto">
            <a:xfrm>
              <a:off x="10040016" y="2541064"/>
              <a:ext cx="107978" cy="107904"/>
            </a:xfrm>
            <a:prstGeom prst="flowChartConnector">
              <a:avLst/>
            </a:prstGeom>
            <a:grpFill/>
            <a:ln w="28575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25"/>
          <p:cNvGrpSpPr/>
          <p:nvPr/>
        </p:nvGrpSpPr>
        <p:grpSpPr>
          <a:xfrm>
            <a:off x="8009229" y="5067111"/>
            <a:ext cx="2696871" cy="298196"/>
            <a:chOff x="6726194" y="1929900"/>
            <a:chExt cx="2696087" cy="298196"/>
          </a:xfrm>
          <a:solidFill>
            <a:schemeClr val="accent5">
              <a:lumMod val="60000"/>
              <a:lumOff val="40000"/>
            </a:schemeClr>
          </a:solidFill>
        </p:grpSpPr>
        <p:cxnSp>
          <p:nvCxnSpPr>
            <p:cNvPr id="49" name="直接连接符 48"/>
            <p:cNvCxnSpPr/>
            <p:nvPr/>
          </p:nvCxnSpPr>
          <p:spPr>
            <a:xfrm>
              <a:off x="6726194" y="1929900"/>
              <a:ext cx="326456" cy="297252"/>
            </a:xfrm>
            <a:prstGeom prst="line">
              <a:avLst/>
            </a:prstGeom>
            <a:grpFill/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7050273" y="2228096"/>
              <a:ext cx="2372008" cy="0"/>
            </a:xfrm>
            <a:prstGeom prst="line">
              <a:avLst/>
            </a:prstGeom>
            <a:grpFill/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流程图: 联系 50"/>
          <p:cNvSpPr/>
          <p:nvPr/>
        </p:nvSpPr>
        <p:spPr bwMode="auto">
          <a:xfrm>
            <a:off x="10706100" y="5300663"/>
            <a:ext cx="107950" cy="109537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zh-CN" altLang="en-US" sz="24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33169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案例分析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数据中心设备组成</a:t>
            </a:r>
            <a:endParaRPr lang="zh-CN" altLang="en-US" sz="1400" b="1" spc="225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  <a:sym typeface="+mn-lt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358775" y="995891"/>
            <a:ext cx="11528425" cy="5418667"/>
            <a:chOff x="596900" y="995891"/>
            <a:chExt cx="11528425" cy="5418667"/>
          </a:xfrm>
        </p:grpSpPr>
        <p:graphicFrame>
          <p:nvGraphicFramePr>
            <p:cNvPr id="27" name="图示 26"/>
            <p:cNvGraphicFramePr/>
            <p:nvPr/>
          </p:nvGraphicFramePr>
          <p:xfrm>
            <a:off x="2222500" y="995891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" r:lo="rId2" r:qs="rId3" r:cs="rId4"/>
            </a:graphicData>
          </a:graphic>
        </p:graphicFrame>
        <p:sp>
          <p:nvSpPr>
            <p:cNvPr id="28" name="Text Box 3"/>
            <p:cNvSpPr txBox="1">
              <a:spLocks noChangeArrowheads="1"/>
            </p:cNvSpPr>
            <p:nvPr/>
          </p:nvSpPr>
          <p:spPr bwMode="auto">
            <a:xfrm>
              <a:off x="9172576" y="2088103"/>
              <a:ext cx="2952749" cy="15470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9056" tIns="34529" rIns="69056" bIns="34529">
              <a:spAutoFit/>
            </a:bodyPr>
            <a:lstStyle/>
            <a:p>
              <a:pPr indent="-257175">
                <a:lnSpc>
                  <a:spcPct val="150000"/>
                </a:lnSpc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1.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离心式冷水机组</a:t>
              </a:r>
              <a:endPara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lnSpc>
                  <a:spcPct val="150000"/>
                </a:lnSpc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2.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间接蒸发冷却机组</a:t>
              </a:r>
              <a:endPara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lnSpc>
                  <a:spcPct val="150000"/>
                </a:lnSpc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3.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蒸汽式溴化锂吸收式冷水机组</a:t>
              </a:r>
              <a:endPara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lnSpc>
                  <a:spcPct val="150000"/>
                </a:lnSpc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4.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氟泵自然冷却</a:t>
              </a:r>
              <a:endPara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813800" y="1098550"/>
              <a:ext cx="23114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精密空调：恒温、恒湿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1" name="组合 25"/>
            <p:cNvGrpSpPr/>
            <p:nvPr/>
          </p:nvGrpSpPr>
          <p:grpSpPr bwMode="auto">
            <a:xfrm>
              <a:off x="7667624" y="1452869"/>
              <a:ext cx="3409951" cy="747405"/>
              <a:chOff x="6131067" y="2227152"/>
              <a:chExt cx="2900547" cy="747084"/>
            </a:xfrm>
            <a:solidFill>
              <a:schemeClr val="tx1">
                <a:lumMod val="50000"/>
                <a:lumOff val="50000"/>
              </a:schemeClr>
            </a:solidFill>
          </p:grpSpPr>
          <p:cxnSp>
            <p:nvCxnSpPr>
              <p:cNvPr id="38" name="直接连接符 37"/>
              <p:cNvCxnSpPr/>
              <p:nvPr/>
            </p:nvCxnSpPr>
            <p:spPr>
              <a:xfrm flipV="1">
                <a:off x="6131067" y="2227152"/>
                <a:ext cx="921582" cy="747084"/>
              </a:xfrm>
              <a:prstGeom prst="line">
                <a:avLst/>
              </a:prstGeom>
              <a:grpFill/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7050274" y="2228096"/>
                <a:ext cx="1981340" cy="3510"/>
              </a:xfrm>
              <a:prstGeom prst="line">
                <a:avLst/>
              </a:prstGeom>
              <a:grpFill/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流程图: 联系 36"/>
            <p:cNvSpPr/>
            <p:nvPr/>
          </p:nvSpPr>
          <p:spPr bwMode="auto">
            <a:xfrm>
              <a:off x="11029950" y="1389063"/>
              <a:ext cx="107950" cy="107950"/>
            </a:xfrm>
            <a:prstGeom prst="flowChartConnector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50000"/>
                </a:schemeClr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2" name="组合 25"/>
            <p:cNvGrpSpPr/>
            <p:nvPr/>
          </p:nvGrpSpPr>
          <p:grpSpPr bwMode="auto">
            <a:xfrm>
              <a:off x="8096249" y="3643619"/>
              <a:ext cx="3869228" cy="747405"/>
              <a:chOff x="6131067" y="2227152"/>
              <a:chExt cx="3291214" cy="747084"/>
            </a:xfrm>
            <a:solidFill>
              <a:schemeClr val="tx1">
                <a:lumMod val="50000"/>
                <a:lumOff val="50000"/>
              </a:schemeClr>
            </a:solidFill>
          </p:grpSpPr>
          <p:cxnSp>
            <p:nvCxnSpPr>
              <p:cNvPr id="53" name="直接连接符 52"/>
              <p:cNvCxnSpPr/>
              <p:nvPr/>
            </p:nvCxnSpPr>
            <p:spPr>
              <a:xfrm flipV="1">
                <a:off x="6131067" y="2227152"/>
                <a:ext cx="921582" cy="747084"/>
              </a:xfrm>
              <a:prstGeom prst="line">
                <a:avLst/>
              </a:prstGeom>
              <a:grpFill/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050273" y="2228096"/>
                <a:ext cx="2372008" cy="0"/>
              </a:xfrm>
              <a:prstGeom prst="line">
                <a:avLst/>
              </a:prstGeom>
              <a:grpFill/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矩形 54"/>
            <p:cNvSpPr/>
            <p:nvPr/>
          </p:nvSpPr>
          <p:spPr>
            <a:xfrm>
              <a:off x="8747126" y="5022851"/>
              <a:ext cx="277812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257175">
                <a:lnSpc>
                  <a:spcPct val="150000"/>
                </a:lnSpc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1.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变压器、开关柜、配电柜</a:t>
              </a:r>
              <a:endPara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lnSpc>
                  <a:spcPct val="150000"/>
                </a:lnSpc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2.UPS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不间断电源</a:t>
              </a:r>
              <a:endPara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lnSpc>
                  <a:spcPct val="150000"/>
                </a:lnSpc>
              </a:pP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3.</a:t>
              </a:r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柴油发电机组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56" name="组合 25"/>
            <p:cNvGrpSpPr/>
            <p:nvPr/>
          </p:nvGrpSpPr>
          <p:grpSpPr bwMode="auto">
            <a:xfrm>
              <a:off x="7648576" y="5172075"/>
              <a:ext cx="3878752" cy="1053765"/>
              <a:chOff x="6122966" y="1174784"/>
              <a:chExt cx="3299315" cy="1053312"/>
            </a:xfrm>
            <a:solidFill>
              <a:schemeClr val="tx1">
                <a:lumMod val="50000"/>
                <a:lumOff val="50000"/>
              </a:schemeClr>
            </a:solidFill>
          </p:grpSpPr>
          <p:cxnSp>
            <p:nvCxnSpPr>
              <p:cNvPr id="57" name="直接连接符 56"/>
              <p:cNvCxnSpPr/>
              <p:nvPr/>
            </p:nvCxnSpPr>
            <p:spPr>
              <a:xfrm>
                <a:off x="6122966" y="1174784"/>
                <a:ext cx="929683" cy="1052369"/>
              </a:xfrm>
              <a:prstGeom prst="line">
                <a:avLst/>
              </a:prstGeom>
              <a:grpFill/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7050273" y="2228096"/>
                <a:ext cx="2372008" cy="0"/>
              </a:xfrm>
              <a:prstGeom prst="line">
                <a:avLst/>
              </a:prstGeom>
              <a:grpFill/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流程图: 联系 59"/>
            <p:cNvSpPr/>
            <p:nvPr/>
          </p:nvSpPr>
          <p:spPr bwMode="auto">
            <a:xfrm>
              <a:off x="11972925" y="3579813"/>
              <a:ext cx="107950" cy="107950"/>
            </a:xfrm>
            <a:prstGeom prst="flowChartConnector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50000"/>
                </a:schemeClr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流程图: 联系 60"/>
            <p:cNvSpPr/>
            <p:nvPr/>
          </p:nvSpPr>
          <p:spPr bwMode="auto">
            <a:xfrm>
              <a:off x="11544300" y="6170613"/>
              <a:ext cx="107950" cy="107950"/>
            </a:xfrm>
            <a:prstGeom prst="flowChartConnector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50000"/>
                </a:schemeClr>
              </a:solidFill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endPara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9" name="组合 50"/>
            <p:cNvGrpSpPr/>
            <p:nvPr/>
          </p:nvGrpSpPr>
          <p:grpSpPr bwMode="auto">
            <a:xfrm>
              <a:off x="596900" y="1617660"/>
              <a:ext cx="4032250" cy="839789"/>
              <a:chOff x="1016645" y="5703582"/>
              <a:chExt cx="4032429" cy="838479"/>
            </a:xfrm>
            <a:solidFill>
              <a:schemeClr val="tx1">
                <a:lumMod val="75000"/>
                <a:lumOff val="25000"/>
              </a:schemeClr>
            </a:solidFill>
          </p:grpSpPr>
          <p:grpSp>
            <p:nvGrpSpPr>
              <p:cNvPr id="70" name="组合 40"/>
              <p:cNvGrpSpPr/>
              <p:nvPr/>
            </p:nvGrpSpPr>
            <p:grpSpPr bwMode="auto">
              <a:xfrm>
                <a:off x="1127775" y="5738453"/>
                <a:ext cx="3921299" cy="803608"/>
                <a:chOff x="1068436" y="5433653"/>
                <a:chExt cx="3921299" cy="803608"/>
              </a:xfrm>
              <a:grpFill/>
            </p:grpSpPr>
            <p:cxnSp>
              <p:nvCxnSpPr>
                <p:cNvPr id="72" name="直接连接符 71"/>
                <p:cNvCxnSpPr/>
                <p:nvPr/>
              </p:nvCxnSpPr>
              <p:spPr>
                <a:xfrm>
                  <a:off x="3748255" y="5435238"/>
                  <a:ext cx="1241480" cy="802023"/>
                </a:xfrm>
                <a:prstGeom prst="line">
                  <a:avLst/>
                </a:prstGeom>
                <a:grpFill/>
                <a:ln w="19050">
                  <a:solidFill>
                    <a:schemeClr val="accent1">
                      <a:lumMod val="50000"/>
                      <a:alpha val="7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 flipV="1">
                  <a:off x="1068436" y="5433653"/>
                  <a:ext cx="2682994" cy="12680"/>
                </a:xfrm>
                <a:prstGeom prst="line">
                  <a:avLst/>
                </a:prstGeom>
                <a:grpFill/>
                <a:ln w="19050">
                  <a:solidFill>
                    <a:schemeClr val="accent1">
                      <a:lumMod val="50000"/>
                      <a:alpha val="7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流程图: 联系 70"/>
              <p:cNvSpPr/>
              <p:nvPr/>
            </p:nvSpPr>
            <p:spPr bwMode="auto">
              <a:xfrm>
                <a:off x="1016645" y="5703582"/>
                <a:ext cx="107955" cy="107782"/>
              </a:xfrm>
              <a:prstGeom prst="flowChartConnector">
                <a:avLst/>
              </a:prstGeom>
              <a:solidFill>
                <a:schemeClr val="accent1">
                  <a:lumMod val="5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6" name="组合 50"/>
            <p:cNvGrpSpPr/>
            <p:nvPr/>
          </p:nvGrpSpPr>
          <p:grpSpPr bwMode="auto">
            <a:xfrm>
              <a:off x="768350" y="4086224"/>
              <a:ext cx="3622675" cy="1011234"/>
              <a:chOff x="1016645" y="4801707"/>
              <a:chExt cx="3622836" cy="1009657"/>
            </a:xfrm>
            <a:solidFill>
              <a:schemeClr val="tx1">
                <a:lumMod val="75000"/>
                <a:lumOff val="25000"/>
              </a:schemeClr>
            </a:solidFill>
          </p:grpSpPr>
          <p:grpSp>
            <p:nvGrpSpPr>
              <p:cNvPr id="77" name="组合 40"/>
              <p:cNvGrpSpPr/>
              <p:nvPr/>
            </p:nvGrpSpPr>
            <p:grpSpPr bwMode="auto">
              <a:xfrm>
                <a:off x="1127775" y="4801707"/>
                <a:ext cx="3511706" cy="949426"/>
                <a:chOff x="1068436" y="4496907"/>
                <a:chExt cx="3511706" cy="949426"/>
              </a:xfrm>
              <a:grpFill/>
            </p:grpSpPr>
            <p:cxnSp>
              <p:nvCxnSpPr>
                <p:cNvPr id="79" name="直接连接符 78"/>
                <p:cNvCxnSpPr/>
                <p:nvPr/>
              </p:nvCxnSpPr>
              <p:spPr>
                <a:xfrm flipV="1">
                  <a:off x="3748255" y="4496907"/>
                  <a:ext cx="831887" cy="938330"/>
                </a:xfrm>
                <a:prstGeom prst="line">
                  <a:avLst/>
                </a:prstGeom>
                <a:grpFill/>
                <a:ln w="19050">
                  <a:solidFill>
                    <a:schemeClr val="accent1">
                      <a:lumMod val="50000"/>
                      <a:alpha val="7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 flipV="1">
                  <a:off x="1068436" y="5433653"/>
                  <a:ext cx="2682994" cy="12680"/>
                </a:xfrm>
                <a:prstGeom prst="line">
                  <a:avLst/>
                </a:prstGeom>
                <a:grpFill/>
                <a:ln w="19050">
                  <a:solidFill>
                    <a:schemeClr val="accent1">
                      <a:lumMod val="50000"/>
                      <a:alpha val="77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流程图: 联系 77"/>
              <p:cNvSpPr/>
              <p:nvPr/>
            </p:nvSpPr>
            <p:spPr bwMode="auto">
              <a:xfrm>
                <a:off x="1016645" y="5703582"/>
                <a:ext cx="107955" cy="107782"/>
              </a:xfrm>
              <a:prstGeom prst="flowChartConnector">
                <a:avLst/>
              </a:prstGeom>
              <a:solidFill>
                <a:schemeClr val="accent1">
                  <a:lumMod val="5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endPara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2" name="矩形 81"/>
            <p:cNvSpPr/>
            <p:nvPr/>
          </p:nvSpPr>
          <p:spPr>
            <a:xfrm>
              <a:off x="860425" y="1060450"/>
              <a:ext cx="248284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网络机柜：</a:t>
              </a:r>
              <a:r>
                <a:rPr lang="en-US" altLang="zh-CN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4kW</a:t>
              </a:r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6kW</a:t>
              </a:r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endParaRPr lang="en-US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r>
                <a:rPr lang="en-US" altLang="zh-CN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8kW</a:t>
              </a:r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10kW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1108076" y="4689475"/>
              <a:ext cx="19684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zh-CN" alt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七氟丙烷灭火系统</a:t>
              </a:r>
              <a:endPara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2900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案例分析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数据中心设备</a:t>
            </a:r>
            <a:endParaRPr lang="zh-CN" altLang="en-US" sz="1400" b="1" spc="225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  <a:sym typeface="+mn-lt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aphicFrame>
        <p:nvGraphicFramePr>
          <p:cNvPr id="34" name="表格 33"/>
          <p:cNvGraphicFramePr>
            <a:graphicFrameLocks noGrp="1"/>
          </p:cNvGraphicFramePr>
          <p:nvPr/>
        </p:nvGraphicFramePr>
        <p:xfrm>
          <a:off x="1023491" y="1200150"/>
          <a:ext cx="10225534" cy="4371194"/>
        </p:xfrm>
        <a:graphic>
          <a:graphicData uri="http://schemas.openxmlformats.org/drawingml/2006/table">
            <a:tbl>
              <a:tblPr/>
              <a:tblGrid>
                <a:gridCol w="671959"/>
                <a:gridCol w="3486150"/>
                <a:gridCol w="6067425"/>
              </a:tblGrid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设备名称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主要设备厂家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数据机房系统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网络机柜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为</a:t>
                      </a:r>
                      <a:r>
                        <a:rPr lang="zh-CN" altLang="en-US" sz="1400" b="0" i="0" u="none" strike="noStrike" kern="12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，艾默生，金盾，智廷，图腾，施耐德，辛柏，中达电通，日海</a:t>
                      </a:r>
                      <a:endParaRPr lang="zh-CN" altLang="en-US" sz="1400" b="0" i="0" u="none" strike="noStrike" kern="12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通风空调系统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9194"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机房专用精密空调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kern="12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维谛，施耐德，世图兹，英维克，艾特网能，依米康</a:t>
                      </a:r>
                      <a:endParaRPr lang="zh-CN" altLang="en-US" sz="1400" b="0" i="0" u="none" strike="noStrike" kern="1200" dirty="0" smtClean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制冷系统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离心式冷水机组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维谛、荏原、双良、远大、三洋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间接蒸发冷却机组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华为、世图兹、澳蓝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蒸汽式溴化锂吸收式冷水机组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荏原、双良、远大、三洋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氟泵自然冷却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维谛、约克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400" b="1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电力系统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变压器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特变、天威、顺特、西门子、施耐德、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ABB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UPS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柜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华为，维谛，山特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400" b="1" i="0" u="none" strike="noStrike" kern="12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柴油发电机组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卡特彼勒，科勒，康明斯</a:t>
                      </a:r>
                      <a:endParaRPr lang="zh-CN" altLang="en-US" sz="1400" b="0" i="0" u="none" strike="noStrike" dirty="0" smtClean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i="0" u="none" strike="noStrike" kern="12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endParaRPr lang="zh-CN" altLang="en-US" sz="1400" b="1" i="0" u="none" strike="noStrike" kern="1200" dirty="0" smtClean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动环监控系统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华为，维谛，山特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671" marR="2671" marT="26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784"/>
          <p:cNvSpPr/>
          <p:nvPr/>
        </p:nvSpPr>
        <p:spPr>
          <a:xfrm>
            <a:off x="571689" y="32379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16" name="Rectangle 45"/>
          <p:cNvSpPr/>
          <p:nvPr/>
        </p:nvSpPr>
        <p:spPr>
          <a:xfrm>
            <a:off x="1004924" y="305508"/>
            <a:ext cx="2483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业绩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案例分析</a:t>
            </a:r>
            <a:r>
              <a:rPr lang="en-US" altLang="zh-CN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-</a:t>
            </a:r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近期项目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grpSp>
        <p:nvGrpSpPr>
          <p:cNvPr id="2" name="组合 6"/>
          <p:cNvGrpSpPr/>
          <p:nvPr/>
        </p:nvGrpSpPr>
        <p:grpSpPr>
          <a:xfrm>
            <a:off x="1200150" y="781050"/>
            <a:ext cx="5805463" cy="1904995"/>
            <a:chOff x="251796" y="539730"/>
            <a:chExt cx="4135985" cy="1473195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290234" y="539730"/>
              <a:ext cx="4097547" cy="19338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34291" tIns="17145" rIns="34291" bIns="17145">
              <a:spAutoFit/>
            </a:bodyPr>
            <a:lstStyle/>
            <a:p>
              <a:r>
                <a:rPr lang="zh-CN" altLang="en-US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建投遵化热电有限公司分布式大数据中心建设项目</a:t>
              </a:r>
              <a:endPara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251796" y="800666"/>
              <a:ext cx="1961057" cy="121225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9056" tIns="34529" rIns="69056" bIns="34529">
              <a:spAutoFit/>
            </a:bodyPr>
            <a:lstStyle/>
            <a:p>
              <a:pPr marL="257175" indent="-257175">
                <a:spcBef>
                  <a:spcPts val="375"/>
                </a:spcBef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项目地点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：遵化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257175" indent="-257175">
                <a:spcBef>
                  <a:spcPts val="375"/>
                </a:spcBef>
              </a:pP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数据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中心面积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: 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5391.7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m</a:t>
              </a:r>
              <a:r>
                <a:rPr lang="en-US" altLang="zh-CN" sz="1400" baseline="30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</a:t>
              </a:r>
              <a:endParaRPr lang="en-US" altLang="zh-CN" sz="1400" baseline="300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257175" indent="-257175">
                <a:spcBef>
                  <a:spcPts val="375"/>
                </a:spcBef>
              </a:pP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机柜数量：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1288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个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服务内容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：方案设计、可行性研究、市场分析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设计时间：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2021.5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2276578" y="828579"/>
              <a:ext cx="2087470" cy="11313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9056" tIns="34529" rIns="69056" bIns="34529">
              <a:spAutoFit/>
            </a:bodyPr>
            <a:lstStyle/>
            <a:p>
              <a:pPr>
                <a:spcBef>
                  <a:spcPts val="375"/>
                </a:spcBef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1.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数据中心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按照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A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级设计；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2.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全系统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2N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配置；</a:t>
              </a:r>
              <a:endPara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3.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备用电源利用厂用电替代柴发；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4.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间接蒸发制冷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;</a:t>
              </a:r>
              <a:endPara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indent="-257175">
                <a:spcBef>
                  <a:spcPts val="375"/>
                </a:spcBef>
              </a:pP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5.PUE</a:t>
              </a:r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值：</a:t>
              </a:r>
              <a:r>
                <a:rPr lang="en-US" altLang="zh-CN" sz="14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1.38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8" name="Picture 2" descr="C:\Users\dell\Desktop\一层G.jpg"/>
          <p:cNvPicPr preferRelativeResize="0">
            <a:picLocks noChangeArrowheads="1"/>
          </p:cNvPicPr>
          <p:nvPr/>
        </p:nvPicPr>
        <p:blipFill>
          <a:blip r:embed="rId1" cstate="print"/>
          <a:srcRect b="7204"/>
          <a:stretch>
            <a:fillRect/>
          </a:stretch>
        </p:blipFill>
        <p:spPr bwMode="auto">
          <a:xfrm rot="5400000">
            <a:off x="1296193" y="3428149"/>
            <a:ext cx="3941763" cy="232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C:\Users\dell\Desktop\二层G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405236" y="3429200"/>
            <a:ext cx="3942000" cy="23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dell\Desktop\三层G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505622" y="3427400"/>
            <a:ext cx="3942000" cy="23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dell\Desktop\鸟瞰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8075" y="828674"/>
            <a:ext cx="2839454" cy="1685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272955" y="1790539"/>
            <a:ext cx="11660684" cy="222882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738129" y="2612561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-177800" algn="dist" defTabSz="801370">
              <a:spcBef>
                <a:spcPct val="20000"/>
              </a:spcBef>
            </a:pP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感谢领导聆听！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5"/>
          <p:cNvSpPr/>
          <p:nvPr/>
        </p:nvSpPr>
        <p:spPr>
          <a:xfrm>
            <a:off x="747067" y="219523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公司</a:t>
            </a:r>
            <a:r>
              <a:rPr lang="zh-CN" altLang="en-US" sz="14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概况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0" name="Shape 2688"/>
          <p:cNvSpPr/>
          <p:nvPr/>
        </p:nvSpPr>
        <p:spPr>
          <a:xfrm>
            <a:off x="300277" y="241105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8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217952" y="1181945"/>
            <a:ext cx="6656997" cy="4599354"/>
          </a:xfrm>
          <a:prstGeom prst="rect">
            <a:avLst/>
          </a:prstGeom>
          <a:noFill/>
        </p:spPr>
        <p:txBody>
          <a:bodyPr wrap="square" lIns="112032" tIns="56016" rIns="112032" bIns="56016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信息产业电子第十一设计研究院科技工程股份有限公司（简称“十一科技”英文缩写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EDRI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建院于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1964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年，是原电子工业部下属部委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大院；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上市公司无锡市太极实业股份有限公司（股票编号：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600667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）的全资子公司；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具有包括综合甲级设计资质在内的国内工程建设多项顶级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资质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专注从事工程咨询、工程设计和工程总承包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业务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的大型综合性工程技术服务公司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十一科技有国有企业的诚信、民营企业的灵活，有五十多年的技术积淀、有上市公司的契约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精神；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ENR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《中国工程设计企业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强》</a:t>
            </a:r>
            <a:r>
              <a:rPr lang="zh-CN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排名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在高科技（电子与生物）、光伏新能源、物流三大领域已经形成了独特的优势，市场影响力深远。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主编和参编国家及行业标准、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规范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62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，获优秀咨询、设计、总承包奖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290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，其中国家级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奖励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，部省级奖励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233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，各类科技进步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奖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69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项，拥有发明创造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项，实用新型专利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102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E:\公司宣传册\总部照片\微信图片_20190920115549.jpg微信图片_20190920115549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6781" y="978535"/>
            <a:ext cx="4959985" cy="5879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5"/>
          <p:cNvSpPr/>
          <p:nvPr/>
        </p:nvSpPr>
        <p:spPr>
          <a:xfrm>
            <a:off x="747067" y="219523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公司</a:t>
            </a:r>
            <a:r>
              <a:rPr lang="zh-CN" altLang="en-US" sz="14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概况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0" name="Shape 2688"/>
          <p:cNvSpPr/>
          <p:nvPr/>
        </p:nvSpPr>
        <p:spPr>
          <a:xfrm>
            <a:off x="300277" y="241105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8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7" name="文本框 31"/>
          <p:cNvSpPr txBox="1"/>
          <p:nvPr/>
        </p:nvSpPr>
        <p:spPr>
          <a:xfrm>
            <a:off x="3930149" y="770283"/>
            <a:ext cx="5114551" cy="2539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en-US" altLang="zh-CN" sz="105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组合 93"/>
          <p:cNvGrpSpPr/>
          <p:nvPr/>
        </p:nvGrpSpPr>
        <p:grpSpPr>
          <a:xfrm>
            <a:off x="69358" y="1160138"/>
            <a:ext cx="10972833" cy="1961529"/>
            <a:chOff x="257512" y="672888"/>
            <a:chExt cx="12080533" cy="2160000"/>
          </a:xfrm>
        </p:grpSpPr>
        <p:grpSp>
          <p:nvGrpSpPr>
            <p:cNvPr id="14" name="组合 13"/>
            <p:cNvGrpSpPr>
              <a:grpSpLocks noChangeAspect="1"/>
            </p:cNvGrpSpPr>
            <p:nvPr/>
          </p:nvGrpSpPr>
          <p:grpSpPr bwMode="auto">
            <a:xfrm>
              <a:off x="257512" y="672888"/>
              <a:ext cx="2546172" cy="2160000"/>
              <a:chOff x="10582980" y="1049558"/>
              <a:chExt cx="2067808" cy="1754188"/>
            </a:xfrm>
            <a:effectLst>
              <a:innerShdw blurRad="114300">
                <a:prstClr val="black"/>
              </a:innerShdw>
            </a:effectLst>
          </p:grpSpPr>
          <p:pic>
            <p:nvPicPr>
              <p:cNvPr id="20" name="Picture 11" descr="4"/>
              <p:cNvPicPr>
                <a:picLocks noChangeAspect="1" noChangeArrowheads="1"/>
              </p:cNvPicPr>
              <p:nvPr/>
            </p:nvPicPr>
            <p:blipFill>
              <a:blip r:embed="rId1" cstate="print"/>
              <a:srcRect/>
              <a:stretch>
                <a:fillRect/>
              </a:stretch>
            </p:blipFill>
            <p:spPr bwMode="auto">
              <a:xfrm>
                <a:off x="10582980" y="1049558"/>
                <a:ext cx="993184" cy="1754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Rectangle 12"/>
              <p:cNvSpPr>
                <a:spLocks noChangeArrowheads="1"/>
              </p:cNvSpPr>
              <p:nvPr/>
            </p:nvSpPr>
            <p:spPr bwMode="auto">
              <a:xfrm>
                <a:off x="12079289" y="1113675"/>
                <a:ext cx="571499" cy="16572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92075" tIns="46038" rIns="92075" bIns="46038">
                <a:spAutoFit/>
              </a:bodyPr>
              <a:lstStyle/>
              <a:p>
                <a:pPr defTabSz="320040" eaLnBrk="0">
                  <a:lnSpc>
                    <a:spcPct val="120000"/>
                  </a:lnSpc>
                  <a:spcBef>
                    <a:spcPct val="40000"/>
                  </a:spcBef>
                  <a:defRPr/>
                </a:pPr>
                <a:r>
                  <a:rPr lang="zh-CN" altLang="de-DE" sz="5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rPr>
                  <a:t>1964</a:t>
                </a:r>
                <a:endParaRPr lang="en-US" altLang="zh-CN" sz="500" dirty="0">
                  <a:solidFill>
                    <a:srgbClr val="002060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 bwMode="auto">
            <a:xfrm>
              <a:off x="1558119" y="680492"/>
              <a:ext cx="6513697" cy="2109820"/>
              <a:chOff x="597439" y="2683905"/>
              <a:chExt cx="12470295" cy="3164730"/>
            </a:xfrm>
            <a:effectLst>
              <a:innerShdw blurRad="114300">
                <a:prstClr val="black"/>
              </a:innerShdw>
            </a:effectLst>
          </p:grpSpPr>
          <p:pic>
            <p:nvPicPr>
              <p:cNvPr id="18" name="Picture 13" descr="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97439" y="2683905"/>
                <a:ext cx="2477553" cy="3164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1767975" y="2855824"/>
                <a:ext cx="1299759" cy="30608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92075" tIns="46038" rIns="92075" bIns="46038">
                <a:spAutoFit/>
              </a:bodyPr>
              <a:lstStyle/>
              <a:p>
                <a:pPr defTabSz="320040" eaLnBrk="0">
                  <a:lnSpc>
                    <a:spcPct val="120000"/>
                  </a:lnSpc>
                  <a:spcBef>
                    <a:spcPct val="40000"/>
                  </a:spcBef>
                  <a:defRPr/>
                </a:pPr>
                <a:r>
                  <a:rPr lang="zh-CN" altLang="de-DE" sz="5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华文中宋" panose="02010600040101010101" pitchFamily="2" charset="-122"/>
                  </a:rPr>
                  <a:t>1966</a:t>
                </a:r>
                <a:endParaRPr lang="en-US" altLang="zh-CN" sz="500" dirty="0">
                  <a:solidFill>
                    <a:srgbClr val="002060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endParaRPr>
              </a:p>
            </p:txBody>
          </p:sp>
        </p:grp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10160572" y="883888"/>
              <a:ext cx="729608" cy="20405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2075" tIns="46038" rIns="92075" bIns="46038">
              <a:spAutoFit/>
            </a:bodyPr>
            <a:lstStyle/>
            <a:p>
              <a:pPr defTabSz="320040" eaLnBrk="0">
                <a:lnSpc>
                  <a:spcPct val="120000"/>
                </a:lnSpc>
                <a:spcBef>
                  <a:spcPct val="40000"/>
                </a:spcBef>
                <a:defRPr/>
              </a:pPr>
              <a:r>
                <a:rPr lang="zh-CN" altLang="de-DE" sz="500" dirty="0">
                  <a:solidFill>
                    <a:srgbClr val="002060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rPr>
                <a:t>1983</a:t>
              </a:r>
              <a:endParaRPr lang="en-US" altLang="zh-CN" sz="500" dirty="0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11520118" y="788113"/>
              <a:ext cx="817927" cy="20405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2075" tIns="46038" rIns="92075" bIns="46038">
              <a:spAutoFit/>
            </a:bodyPr>
            <a:lstStyle/>
            <a:p>
              <a:pPr defTabSz="320040" eaLnBrk="0">
                <a:lnSpc>
                  <a:spcPct val="120000"/>
                </a:lnSpc>
                <a:spcBef>
                  <a:spcPct val="40000"/>
                </a:spcBef>
                <a:defRPr/>
              </a:pPr>
              <a:r>
                <a:rPr lang="zh-CN" altLang="de-DE" sz="500" dirty="0">
                  <a:solidFill>
                    <a:srgbClr val="002060"/>
                  </a:solidFill>
                  <a:latin typeface="Times New Roman" panose="02020603050405020304" pitchFamily="18" charset="0"/>
                  <a:ea typeface="华文中宋" panose="02010600040101010101" pitchFamily="2" charset="-122"/>
                </a:rPr>
                <a:t>1988</a:t>
              </a:r>
              <a:endParaRPr lang="en-US" altLang="zh-CN" sz="500" dirty="0">
                <a:solidFill>
                  <a:srgbClr val="002060"/>
                </a:solidFill>
                <a:latin typeface="Times New Roman" panose="02020603050405020304" pitchFamily="18" charset="0"/>
                <a:ea typeface="华文中宋" panose="02010600040101010101" pitchFamily="2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471367" y="657804"/>
            <a:ext cx="2150537" cy="19177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r>
              <a:rPr lang="en-US" altLang="zh-CN" sz="1000" dirty="0">
                <a:solidFill>
                  <a:srgbClr val="002060"/>
                </a:solidFill>
                <a:latin typeface="Lato" charset="0"/>
                <a:cs typeface="Lato" charset="0"/>
                <a:sym typeface="Lato" charset="0"/>
              </a:rPr>
              <a:t>OUR HISTORY</a:t>
            </a:r>
            <a:endParaRPr lang="en-US" altLang="zh-CN" sz="1000" dirty="0">
              <a:solidFill>
                <a:srgbClr val="002060"/>
              </a:solidFill>
              <a:latin typeface="Lato" charset="0"/>
              <a:cs typeface="Lato" charset="0"/>
              <a:sym typeface="Lato" charset="0"/>
            </a:endParaRPr>
          </a:p>
        </p:txBody>
      </p:sp>
      <p:grpSp>
        <p:nvGrpSpPr>
          <p:cNvPr id="23" name="组合 138"/>
          <p:cNvGrpSpPr/>
          <p:nvPr/>
        </p:nvGrpSpPr>
        <p:grpSpPr>
          <a:xfrm>
            <a:off x="-42172" y="3431885"/>
            <a:ext cx="12180301" cy="2806270"/>
            <a:chOff x="137139" y="8479309"/>
            <a:chExt cx="22990877" cy="5393881"/>
          </a:xfrm>
        </p:grpSpPr>
        <p:sp>
          <p:nvSpPr>
            <p:cNvPr id="24" name="矩形 23"/>
            <p:cNvSpPr/>
            <p:nvPr/>
          </p:nvSpPr>
          <p:spPr>
            <a:xfrm>
              <a:off x="137139" y="11123469"/>
              <a:ext cx="2720746" cy="10056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1964</a:t>
              </a:r>
              <a:r>
                <a:rPr lang="zh-CN" altLang="de-DE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r>
                <a:rPr lang="zh-CN" altLang="de-DE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建院于辽宁锦州</a:t>
              </a:r>
              <a:endParaRPr lang="en-US" altLang="zh-CN" sz="1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429909" y="8479309"/>
              <a:ext cx="3310825" cy="1419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1966</a:t>
              </a:r>
              <a:r>
                <a:rPr lang="zh-CN" altLang="de-DE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r>
                <a:rPr lang="zh-CN" altLang="de-DE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全院从辽宁锦州迁移至四川绵阳</a:t>
              </a:r>
              <a:endParaRPr lang="en-US" altLang="zh-CN" sz="1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165408" y="10797017"/>
              <a:ext cx="3617912" cy="30761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1988</a:t>
              </a:r>
              <a:r>
                <a:rPr lang="zh-CN" altLang="de-DE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de-DE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总部从绵阳迁移至四川成都，先后隶属于电子部、机械电子部、信息产业部、中国电子信息产业集团公司（</a:t>
              </a:r>
              <a:r>
                <a:rPr lang="de-DE" altLang="zh-CN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CEC</a:t>
              </a:r>
              <a:r>
                <a:rPr lang="zh-CN" altLang="en-US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1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9154699" y="10836835"/>
              <a:ext cx="2522322" cy="2662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altLang="zh-CN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2001</a:t>
              </a:r>
              <a:r>
                <a:rPr lang="zh-CN" altLang="de-DE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de-DE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管理体制改革</a:t>
              </a:r>
              <a:r>
                <a:rPr lang="de-DE" altLang="zh-CN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---</a:t>
              </a:r>
              <a:r>
                <a:rPr lang="zh-CN" altLang="de-DE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由信息产业部归属于中国电子信息产业集团公司</a:t>
              </a:r>
              <a:endParaRPr lang="zh-CN" altLang="en-US" sz="1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1827926" y="9882946"/>
              <a:ext cx="2609357" cy="1419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altLang="zh-CN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2002</a:t>
              </a:r>
              <a:r>
                <a:rPr lang="zh-CN" altLang="de-DE" sz="14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endParaRPr lang="en-US" altLang="zh-CN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de-DE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全院整体改制为有限公司</a:t>
              </a:r>
              <a:endParaRPr lang="zh-CN" altLang="en-US" sz="1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7588424" y="9632055"/>
              <a:ext cx="5539592" cy="2662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de-DE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注册资本金为</a:t>
              </a:r>
              <a:r>
                <a:rPr lang="en-US" altLang="de-DE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de-DE" altLang="zh-CN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en-US" altLang="de-DE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de-DE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亿人民币，</a:t>
              </a:r>
              <a:r>
                <a:rPr lang="zh-CN" altLang="en-US" sz="14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国有</a:t>
              </a:r>
              <a:r>
                <a:rPr lang="zh-CN" altLang="de-DE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持股</a:t>
              </a:r>
              <a:r>
                <a:rPr lang="en-US" sz="14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</a:t>
              </a:r>
              <a:r>
                <a:rPr lang="de-DE" altLang="zh-CN" sz="14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%</a:t>
              </a:r>
              <a:r>
                <a:rPr lang="zh-CN" altLang="en-US" sz="14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；</a:t>
              </a:r>
              <a:endParaRPr lang="en-US" altLang="zh-CN" sz="14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/>
              <a:r>
                <a:rPr lang="en-US" altLang="zh-CN" sz="14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2019</a:t>
              </a:r>
              <a:r>
                <a:rPr lang="zh-CN" altLang="en-US" sz="1400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年成都总部双子座全部建成投用；当年营收超百亿；</a:t>
              </a:r>
              <a:endParaRPr lang="en-US" altLang="zh-CN" sz="14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/>
              <a:endParaRPr lang="de-DE" altLang="zh-CN" sz="14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/>
              <a:endParaRPr lang="zh-CN" altLang="en-US" sz="1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41"/>
          <p:cNvGrpSpPr/>
          <p:nvPr/>
        </p:nvGrpSpPr>
        <p:grpSpPr>
          <a:xfrm>
            <a:off x="216452" y="3210655"/>
            <a:ext cx="11009975" cy="1746127"/>
            <a:chOff x="558212" y="2750452"/>
            <a:chExt cx="11563202" cy="2403929"/>
          </a:xfrm>
        </p:grpSpPr>
        <p:grpSp>
          <p:nvGrpSpPr>
            <p:cNvPr id="31" name="组合 42"/>
            <p:cNvGrpSpPr/>
            <p:nvPr/>
          </p:nvGrpSpPr>
          <p:grpSpPr>
            <a:xfrm>
              <a:off x="667021" y="3241536"/>
              <a:ext cx="11037610" cy="1835620"/>
              <a:chOff x="667021" y="3241536"/>
              <a:chExt cx="11037610" cy="1835620"/>
            </a:xfrm>
          </p:grpSpPr>
          <p:cxnSp>
            <p:nvCxnSpPr>
              <p:cNvPr id="39" name="直接连接符 38"/>
              <p:cNvCxnSpPr/>
              <p:nvPr/>
            </p:nvCxnSpPr>
            <p:spPr>
              <a:xfrm>
                <a:off x="667021" y="4576440"/>
                <a:ext cx="1457256" cy="500716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V="1">
                <a:off x="2206206" y="4281077"/>
                <a:ext cx="1608419" cy="772117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>
                <a:stCxn id="34" idx="6"/>
                <a:endCxn id="35" idx="2"/>
              </p:cNvCxnSpPr>
              <p:nvPr/>
            </p:nvCxnSpPr>
            <p:spPr>
              <a:xfrm>
                <a:off x="3953908" y="4236699"/>
                <a:ext cx="1756311" cy="274564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 flipV="1">
                <a:off x="5898893" y="3880686"/>
                <a:ext cx="1397171" cy="65916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>
                <a:stCxn id="36" idx="6"/>
              </p:cNvCxnSpPr>
              <p:nvPr/>
            </p:nvCxnSpPr>
            <p:spPr>
              <a:xfrm flipV="1">
                <a:off x="7509398" y="3638678"/>
                <a:ext cx="1467855" cy="201102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>
                <a:stCxn id="37" idx="6"/>
              </p:cNvCxnSpPr>
              <p:nvPr/>
            </p:nvCxnSpPr>
            <p:spPr>
              <a:xfrm flipV="1">
                <a:off x="9074383" y="3241536"/>
                <a:ext cx="2630248" cy="351173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椭圆 31"/>
            <p:cNvSpPr/>
            <p:nvPr/>
          </p:nvSpPr>
          <p:spPr>
            <a:xfrm>
              <a:off x="558212" y="4478394"/>
              <a:ext cx="108787" cy="1306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rgbClr val="002060"/>
                </a:solidFill>
                <a:latin typeface="Adobe 仿宋 Std R" pitchFamily="18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2078220" y="5000961"/>
              <a:ext cx="127985" cy="1534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rgbClr val="002060"/>
                </a:solidFill>
                <a:latin typeface="Adobe 仿宋 Std R" pitchFamily="18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790727" y="4139322"/>
              <a:ext cx="163181" cy="19475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rgbClr val="002060"/>
                </a:solidFill>
                <a:latin typeface="Adobe 仿宋 Std R" pitchFamily="18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5710218" y="4378186"/>
              <a:ext cx="220774" cy="26615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rgbClr val="002060"/>
                </a:solidFill>
                <a:latin typeface="Adobe 仿宋 Std R" pitchFamily="18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7259827" y="3688859"/>
              <a:ext cx="249571" cy="3018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rgbClr val="002060"/>
                </a:solidFill>
                <a:latin typeface="Adobe 仿宋 Std R" pitchFamily="18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770418" y="3408928"/>
              <a:ext cx="303965" cy="36756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rgbClr val="002060"/>
                </a:solidFill>
                <a:latin typeface="Adobe 仿宋 Std R" pitchFamily="18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11475089" y="2750452"/>
              <a:ext cx="646325" cy="78009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rgbClr val="002060"/>
                </a:solidFill>
                <a:latin typeface="Adobe 仿宋 Std R" pitchFamily="18" charset="-122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9273183" y="3827799"/>
            <a:ext cx="1232767" cy="254223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至今</a:t>
            </a:r>
            <a:endParaRPr lang="zh-CN" altLang="en-US" sz="1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304298" y="4144330"/>
            <a:ext cx="20914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年重组</a:t>
            </a:r>
            <a:r>
              <a:rPr lang="zh-CN" altLang="en-US" sz="14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上市</a:t>
            </a:r>
            <a:endParaRPr lang="en-US" altLang="zh-CN" sz="1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太极</a:t>
            </a:r>
            <a:r>
              <a:rPr lang="zh-CN" altLang="en-US" sz="1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实业</a:t>
            </a:r>
            <a:r>
              <a:rPr lang="zh-CN" altLang="en-US" sz="14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600667</a:t>
            </a:r>
            <a:r>
              <a:rPr lang="zh-CN" altLang="en-US" sz="14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</a:t>
            </a:r>
            <a:r>
              <a:rPr lang="zh-CN" altLang="en-US" sz="1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资子公司</a:t>
            </a:r>
            <a:endParaRPr lang="zh-CN" altLang="en-US" sz="1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7429" y="1130807"/>
            <a:ext cx="1491651" cy="198842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3142" y="1147722"/>
            <a:ext cx="1341233" cy="1943606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13317" y="1087123"/>
            <a:ext cx="1470535" cy="203150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6" cstate="print"/>
          <a:srcRect r="45297"/>
          <a:stretch>
            <a:fillRect/>
          </a:stretch>
        </p:blipFill>
        <p:spPr>
          <a:xfrm>
            <a:off x="9094765" y="1149858"/>
            <a:ext cx="1332083" cy="1941383"/>
          </a:xfrm>
          <a:prstGeom prst="rect">
            <a:avLst/>
          </a:prstGeom>
        </p:spPr>
      </p:pic>
      <p:pic>
        <p:nvPicPr>
          <p:cNvPr id="51" name="图片 50" descr="E:\公司宣传册\总部照片\微信图片_20190920115549.jpg微信图片_2019092011554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0445613" y="1241354"/>
            <a:ext cx="1539887" cy="1825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41827" y="1103720"/>
            <a:ext cx="2162105" cy="1994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45"/>
          <p:cNvSpPr/>
          <p:nvPr/>
        </p:nvSpPr>
        <p:spPr>
          <a:xfrm>
            <a:off x="875030" y="453995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组织架构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99" name="Shape 2688"/>
          <p:cNvSpPr/>
          <p:nvPr/>
        </p:nvSpPr>
        <p:spPr>
          <a:xfrm>
            <a:off x="428240" y="476673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8" name="Picture Placeholder 1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0" y="877114"/>
            <a:ext cx="12192000" cy="966639"/>
          </a:xfrm>
          <a:prstGeom prst="rect">
            <a:avLst/>
          </a:prstGeom>
          <a:effectLst/>
        </p:spPr>
      </p:pic>
      <p:sp>
        <p:nvSpPr>
          <p:cNvPr id="9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0091" y="1884695"/>
            <a:ext cx="9130241" cy="468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图片 96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79833" y="955855"/>
            <a:ext cx="11280617" cy="863517"/>
          </a:xfrm>
          <a:prstGeom prst="rect">
            <a:avLst/>
          </a:prstGeom>
          <a:effectLst>
            <a:reflection stA="48000" dir="5400000" sy="-100000" algn="bl" rotWithShape="0"/>
          </a:effectLst>
        </p:spPr>
      </p:pic>
      <p:sp>
        <p:nvSpPr>
          <p:cNvPr id="63" name="Rectangle 45"/>
          <p:cNvSpPr/>
          <p:nvPr/>
        </p:nvSpPr>
        <p:spPr>
          <a:xfrm>
            <a:off x="1074204" y="407974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五大区域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64" name="Shape 2688"/>
          <p:cNvSpPr/>
          <p:nvPr/>
        </p:nvSpPr>
        <p:spPr>
          <a:xfrm>
            <a:off x="627414" y="422782"/>
            <a:ext cx="284555" cy="284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17081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30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1085850"/>
            <a:ext cx="9638791" cy="5366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4"/>
          <p:cNvSpPr/>
          <p:nvPr/>
        </p:nvSpPr>
        <p:spPr>
          <a:xfrm>
            <a:off x="8368754" y="4152320"/>
            <a:ext cx="2758989" cy="28564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1100"/>
          </a:p>
        </p:txBody>
      </p:sp>
      <p:sp>
        <p:nvSpPr>
          <p:cNvPr id="33" name="Rectangle 4"/>
          <p:cNvSpPr/>
          <p:nvPr/>
        </p:nvSpPr>
        <p:spPr>
          <a:xfrm>
            <a:off x="4486958" y="4175579"/>
            <a:ext cx="2758989" cy="28564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1100"/>
          </a:p>
        </p:txBody>
      </p:sp>
      <p:sp>
        <p:nvSpPr>
          <p:cNvPr id="30" name="Rectangle 4"/>
          <p:cNvSpPr/>
          <p:nvPr/>
        </p:nvSpPr>
        <p:spPr>
          <a:xfrm>
            <a:off x="587726" y="4174460"/>
            <a:ext cx="2758989" cy="28564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1100"/>
          </a:p>
        </p:txBody>
      </p:sp>
      <p:sp>
        <p:nvSpPr>
          <p:cNvPr id="3" name="TextBox 23"/>
          <p:cNvSpPr txBox="1"/>
          <p:nvPr/>
        </p:nvSpPr>
        <p:spPr>
          <a:xfrm>
            <a:off x="4777149" y="2108873"/>
            <a:ext cx="1954637" cy="192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68580" tIns="34290" rIns="68580" bIns="34290" anchor="ctr" anchorCtr="1">
            <a:spAutoFit/>
          </a:bodyPr>
          <a:lstStyle/>
          <a:p>
            <a:pPr>
              <a:defRPr/>
            </a:pPr>
            <a:r>
              <a:rPr lang="en-US" altLang="zh-CN" sz="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ISO9001/ISO14001/OHSAS18001</a:t>
            </a:r>
            <a:endParaRPr lang="zh-CN" altLang="en-US" sz="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86957" y="4532567"/>
            <a:ext cx="2758989" cy="154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200" b="1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工程咨询单位甲级资信证书</a:t>
            </a:r>
            <a:endParaRPr lang="en-US" altLang="zh-CN" sz="1200" b="1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工程设计综合甲级资质证书</a:t>
            </a:r>
            <a:endParaRPr lang="en-US" altLang="zh-CN" sz="1200" b="1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环境污染防治专项工程设计甲级</a:t>
            </a:r>
            <a:endParaRPr lang="en-US" altLang="zh-CN" sz="1200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建筑智能化系统工程设计专项</a:t>
            </a:r>
            <a:r>
              <a:rPr lang="zh-CN" altLang="en-US" sz="1200" spc="1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甲级</a:t>
            </a:r>
            <a:endParaRPr lang="en-US" altLang="zh-CN" sz="1200" spc="15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200" b="1" spc="1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……</a:t>
            </a:r>
            <a:endParaRPr lang="en-US" altLang="zh-CN" sz="1200" b="1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ts val="1800"/>
              </a:lnSpc>
            </a:pPr>
            <a:endParaRPr lang="en-US" altLang="zh-CN" sz="1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文本框 23"/>
          <p:cNvSpPr txBox="1"/>
          <p:nvPr/>
        </p:nvSpPr>
        <p:spPr>
          <a:xfrm>
            <a:off x="1487548" y="2099580"/>
            <a:ext cx="579246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资信证书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文本框 24"/>
          <p:cNvSpPr txBox="1"/>
          <p:nvPr/>
        </p:nvSpPr>
        <p:spPr>
          <a:xfrm>
            <a:off x="400304" y="3644829"/>
            <a:ext cx="764446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建筑机电壹级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24"/>
          <p:cNvSpPr txBox="1"/>
          <p:nvPr/>
        </p:nvSpPr>
        <p:spPr>
          <a:xfrm>
            <a:off x="599539" y="4179385"/>
            <a:ext cx="1119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公司概况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68497" y="4588408"/>
            <a:ext cx="2997446" cy="1217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400"/>
              </a:lnSpc>
            </a:pPr>
            <a:r>
              <a:rPr lang="zh-CN" altLang="en-US" sz="1200" spc="12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创立日期：</a:t>
            </a:r>
            <a:r>
              <a:rPr lang="en-US" altLang="zh-CN" sz="1200" spc="12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1964</a:t>
            </a:r>
            <a:r>
              <a:rPr lang="zh-CN" altLang="en-US" sz="1200" spc="12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</a:t>
            </a:r>
            <a:endParaRPr lang="en-US" altLang="zh-CN" sz="1200" spc="12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ts val="2400"/>
              </a:lnSpc>
            </a:pPr>
            <a:r>
              <a:rPr lang="zh-CN" altLang="en-US" sz="1200" spc="12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公司总部：成都双林路</a:t>
            </a:r>
            <a:r>
              <a:rPr lang="en-US" altLang="zh-CN" sz="1200" spc="12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251</a:t>
            </a:r>
            <a:r>
              <a:rPr lang="zh-CN" altLang="en-US" sz="1200" spc="12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号</a:t>
            </a:r>
            <a:endParaRPr lang="en-US" altLang="zh-CN" sz="1200" spc="12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ts val="2400"/>
              </a:lnSpc>
            </a:pPr>
            <a:r>
              <a:rPr lang="zh-CN" altLang="en-US" sz="1200" spc="12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注册资本：</a:t>
            </a:r>
            <a:r>
              <a:rPr lang="en-US" altLang="zh-CN" sz="1200" spc="12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54529.7876</a:t>
            </a:r>
            <a:r>
              <a:rPr lang="zh-CN" altLang="en-US" sz="1200" spc="12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万元人民币</a:t>
            </a:r>
            <a:endParaRPr lang="en-US" altLang="zh-CN" sz="1200" spc="12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ts val="2400"/>
              </a:lnSpc>
            </a:pPr>
            <a:r>
              <a:rPr lang="zh-CN" altLang="en-US" sz="1200" spc="12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母公司：无锡太极实业股份有限公司</a:t>
            </a:r>
            <a:endParaRPr lang="en-US" altLang="zh-CN" sz="1200" spc="12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文本框 36"/>
          <p:cNvSpPr txBox="1"/>
          <p:nvPr/>
        </p:nvSpPr>
        <p:spPr>
          <a:xfrm>
            <a:off x="439708" y="2100395"/>
            <a:ext cx="685639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营业执照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文本框 24"/>
          <p:cNvSpPr txBox="1"/>
          <p:nvPr/>
        </p:nvSpPr>
        <p:spPr>
          <a:xfrm>
            <a:off x="4488298" y="4190698"/>
            <a:ext cx="19922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咨询设计资质</a:t>
            </a:r>
            <a:endParaRPr lang="zh-CN" altLang="en-US" dirty="0"/>
          </a:p>
        </p:txBody>
      </p:sp>
      <p:sp>
        <p:nvSpPr>
          <p:cNvPr id="41" name="Shape 1319"/>
          <p:cNvSpPr/>
          <p:nvPr/>
        </p:nvSpPr>
        <p:spPr>
          <a:xfrm>
            <a:off x="224443" y="802245"/>
            <a:ext cx="117375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34293" tIns="17142" rIns="34293" bIns="17142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43" name="Shape 1319"/>
          <p:cNvSpPr/>
          <p:nvPr/>
        </p:nvSpPr>
        <p:spPr>
          <a:xfrm>
            <a:off x="224443" y="3959357"/>
            <a:ext cx="117375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34293" tIns="17142" rIns="34293" bIns="17142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39" name="文本框 24"/>
          <p:cNvSpPr txBox="1"/>
          <p:nvPr/>
        </p:nvSpPr>
        <p:spPr>
          <a:xfrm>
            <a:off x="8385273" y="4158555"/>
            <a:ext cx="14632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工程</a:t>
            </a:r>
            <a:r>
              <a:rPr lang="zh-CN" altLang="en-US" dirty="0" smtClean="0"/>
              <a:t>施工</a:t>
            </a:r>
            <a:r>
              <a:rPr lang="zh-CN" altLang="en-US" dirty="0"/>
              <a:t>资质</a:t>
            </a:r>
            <a:endParaRPr lang="zh-CN" altLang="en-US" dirty="0"/>
          </a:p>
        </p:txBody>
      </p:sp>
      <p:pic>
        <p:nvPicPr>
          <p:cNvPr id="6" name="图片 5"/>
          <p:cNvPicPr/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4977" r="3178" b="4488"/>
          <a:stretch>
            <a:fillRect/>
          </a:stretch>
        </p:blipFill>
        <p:spPr>
          <a:xfrm>
            <a:off x="7377083" y="942571"/>
            <a:ext cx="1348966" cy="1080000"/>
          </a:xfrm>
          <a:prstGeom prst="rect">
            <a:avLst/>
          </a:prstGeom>
        </p:spPr>
      </p:pic>
      <p:sp>
        <p:nvSpPr>
          <p:cNvPr id="44" name="文本框 23"/>
          <p:cNvSpPr txBox="1"/>
          <p:nvPr/>
        </p:nvSpPr>
        <p:spPr>
          <a:xfrm>
            <a:off x="7730330" y="2104190"/>
            <a:ext cx="579246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综甲证书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文本框 24"/>
          <p:cNvSpPr txBox="1"/>
          <p:nvPr/>
        </p:nvSpPr>
        <p:spPr>
          <a:xfrm>
            <a:off x="6109875" y="3684163"/>
            <a:ext cx="1028456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安全生产许可证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文本框 24"/>
          <p:cNvSpPr txBox="1"/>
          <p:nvPr/>
        </p:nvSpPr>
        <p:spPr>
          <a:xfrm>
            <a:off x="2319065" y="3659757"/>
            <a:ext cx="858382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电力总</a:t>
            </a:r>
            <a:r>
              <a:rPr lang="zh-CN" altLang="en-US" sz="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承包贰级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2922" r="2497" b="7355"/>
          <a:stretch>
            <a:fillRect/>
          </a:stretch>
        </p:blipFill>
        <p:spPr>
          <a:xfrm>
            <a:off x="5926256" y="2502742"/>
            <a:ext cx="1350000" cy="108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15" y="924787"/>
            <a:ext cx="792000" cy="1080000"/>
          </a:xfrm>
          <a:prstGeom prst="rect">
            <a:avLst/>
          </a:prstGeom>
        </p:spPr>
      </p:pic>
      <p:pic>
        <p:nvPicPr>
          <p:cNvPr id="19" name="图片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49" y="927431"/>
            <a:ext cx="792000" cy="1080000"/>
          </a:xfrm>
          <a:prstGeom prst="rect">
            <a:avLst/>
          </a:prstGeom>
        </p:spPr>
      </p:pic>
      <p:pic>
        <p:nvPicPr>
          <p:cNvPr id="20" name="图片 1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013" y="924787"/>
            <a:ext cx="792000" cy="1080000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 t="3485" r="6018" b="10402"/>
          <a:stretch>
            <a:fillRect/>
          </a:stretch>
        </p:blipFill>
        <p:spPr>
          <a:xfrm>
            <a:off x="4374733" y="2485314"/>
            <a:ext cx="1350000" cy="1080000"/>
          </a:xfrm>
          <a:prstGeom prst="rect">
            <a:avLst/>
          </a:prstGeom>
        </p:spPr>
      </p:pic>
      <p:sp>
        <p:nvSpPr>
          <p:cNvPr id="48" name="文本框 24"/>
          <p:cNvSpPr txBox="1"/>
          <p:nvPr/>
        </p:nvSpPr>
        <p:spPr>
          <a:xfrm>
            <a:off x="4463281" y="3667993"/>
            <a:ext cx="1470029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承装</a:t>
            </a:r>
            <a:r>
              <a:rPr lang="zh-CN" altLang="en-US" sz="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电力叁级设施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许可证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8360553" y="4532567"/>
            <a:ext cx="2975899" cy="2115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200" b="1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建筑工程施工总承包壹级</a:t>
            </a:r>
            <a:endParaRPr lang="en-US" altLang="zh-CN" sz="1200" b="1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机电工程施工总承包壹级</a:t>
            </a:r>
            <a:endParaRPr lang="en-US" altLang="zh-CN" sz="1200" b="1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电力工程总</a:t>
            </a:r>
            <a:r>
              <a:rPr lang="zh-CN" altLang="en-US" sz="1200" b="1" spc="1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承包</a:t>
            </a:r>
            <a:r>
              <a:rPr lang="zh-CN" altLang="en-US" sz="1200" b="1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贰</a:t>
            </a:r>
            <a:r>
              <a:rPr lang="zh-CN" altLang="en-US" sz="1200" b="1" spc="1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级</a:t>
            </a:r>
            <a:endParaRPr lang="en-US" altLang="zh-CN" sz="1200" b="1" spc="1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承装（修、试）电力叁级设施</a:t>
            </a:r>
            <a:r>
              <a:rPr lang="zh-CN" altLang="en-US" sz="1200" b="1" spc="1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许可证</a:t>
            </a:r>
            <a:endParaRPr lang="zh-CN" altLang="en-US" sz="1200" b="1" spc="15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spc="1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建筑机电安装工程专业承包壹级</a:t>
            </a:r>
            <a:endParaRPr lang="en-US" altLang="zh-CN" sz="1200" spc="15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spc="1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建筑装修装饰工程专业承包壹级</a:t>
            </a:r>
            <a:endParaRPr lang="en-US" altLang="zh-CN" sz="1200" spc="15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200" spc="1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市政公用工程施工总承包贰级</a:t>
            </a:r>
            <a:endParaRPr lang="en-US" altLang="zh-CN" sz="1200" spc="15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200" b="1" spc="1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……</a:t>
            </a:r>
            <a:endParaRPr lang="en-US" altLang="zh-CN" sz="1200" b="1" spc="15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0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pic>
        <p:nvPicPr>
          <p:cNvPr id="2" name="图片 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t="5413" r="5795" b="4818"/>
          <a:stretch>
            <a:fillRect/>
          </a:stretch>
        </p:blipFill>
        <p:spPr>
          <a:xfrm>
            <a:off x="386528" y="924787"/>
            <a:ext cx="792000" cy="10800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" t="1320" r="3190" b="2838"/>
          <a:stretch>
            <a:fillRect/>
          </a:stretch>
        </p:blipFill>
        <p:spPr>
          <a:xfrm>
            <a:off x="1381171" y="927431"/>
            <a:ext cx="792000" cy="108000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2905" r="3938" b="3366"/>
          <a:stretch>
            <a:fillRect/>
          </a:stretch>
        </p:blipFill>
        <p:spPr>
          <a:xfrm>
            <a:off x="2375814" y="2476886"/>
            <a:ext cx="792000" cy="1080000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" t="3037" r="4125" b="2310"/>
          <a:stretch>
            <a:fillRect/>
          </a:stretch>
        </p:blipFill>
        <p:spPr>
          <a:xfrm>
            <a:off x="386528" y="2477887"/>
            <a:ext cx="792000" cy="108000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47" y="933554"/>
            <a:ext cx="792000" cy="1080000"/>
          </a:xfrm>
          <a:prstGeom prst="rect">
            <a:avLst/>
          </a:prstGeom>
        </p:spPr>
      </p:pic>
      <p:sp>
        <p:nvSpPr>
          <p:cNvPr id="35" name="文本框 36"/>
          <p:cNvSpPr txBox="1"/>
          <p:nvPr/>
        </p:nvSpPr>
        <p:spPr>
          <a:xfrm>
            <a:off x="2165974" y="2106245"/>
            <a:ext cx="1152073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压力管道设计许可证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Shape 1319"/>
          <p:cNvSpPr/>
          <p:nvPr/>
        </p:nvSpPr>
        <p:spPr>
          <a:xfrm>
            <a:off x="224442" y="2327181"/>
            <a:ext cx="1173757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34293" tIns="17142" rIns="34293" bIns="17142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pic>
        <p:nvPicPr>
          <p:cNvPr id="5" name="图片 4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783" y="942571"/>
            <a:ext cx="1350000" cy="1080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49" y="920067"/>
            <a:ext cx="792000" cy="108000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3328464" y="2103033"/>
            <a:ext cx="1152073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智能建筑专项证书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129710" y="2102476"/>
            <a:ext cx="1152073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智能建筑专项证书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7" name="图片 16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3960" r="4115" b="3763"/>
          <a:stretch>
            <a:fillRect/>
          </a:stretch>
        </p:blipFill>
        <p:spPr>
          <a:xfrm>
            <a:off x="10487517" y="935220"/>
            <a:ext cx="1350000" cy="1080000"/>
          </a:xfrm>
          <a:prstGeom prst="rect">
            <a:avLst/>
          </a:prstGeom>
        </p:spPr>
      </p:pic>
      <p:pic>
        <p:nvPicPr>
          <p:cNvPr id="23" name="图片 22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71" y="2478741"/>
            <a:ext cx="792000" cy="1080000"/>
          </a:xfrm>
          <a:prstGeom prst="rect">
            <a:avLst/>
          </a:prstGeom>
        </p:spPr>
      </p:pic>
      <p:sp>
        <p:nvSpPr>
          <p:cNvPr id="42" name="文本框 24"/>
          <p:cNvSpPr txBox="1"/>
          <p:nvPr/>
        </p:nvSpPr>
        <p:spPr>
          <a:xfrm>
            <a:off x="1394948" y="3644829"/>
            <a:ext cx="764446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市政工程贰级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4" name="图片 23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41" y="2502742"/>
            <a:ext cx="1350000" cy="1080000"/>
          </a:xfrm>
          <a:prstGeom prst="rect">
            <a:avLst/>
          </a:prstGeom>
        </p:spPr>
      </p:pic>
      <p:sp>
        <p:nvSpPr>
          <p:cNvPr id="47" name="文本框 24"/>
          <p:cNvSpPr txBox="1"/>
          <p:nvPr/>
        </p:nvSpPr>
        <p:spPr>
          <a:xfrm>
            <a:off x="9280782" y="3662442"/>
            <a:ext cx="1001001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对外承包工程资格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0566182" y="2113484"/>
            <a:ext cx="1192669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工程项目管理资格证书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" name="文本框 24"/>
          <p:cNvSpPr txBox="1"/>
          <p:nvPr/>
        </p:nvSpPr>
        <p:spPr>
          <a:xfrm>
            <a:off x="7633479" y="3681987"/>
            <a:ext cx="1028456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工程监理资格证书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7" name="图片 26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49" y="2482889"/>
            <a:ext cx="792000" cy="1080000"/>
          </a:xfrm>
          <a:prstGeom prst="rect">
            <a:avLst/>
          </a:prstGeom>
        </p:spPr>
      </p:pic>
      <p:sp>
        <p:nvSpPr>
          <p:cNvPr id="53" name="文本框 36"/>
          <p:cNvSpPr txBox="1"/>
          <p:nvPr/>
        </p:nvSpPr>
        <p:spPr>
          <a:xfrm>
            <a:off x="3250106" y="3670129"/>
            <a:ext cx="1152073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压力管道施工许可证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9" name="图片 28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17" y="2489740"/>
            <a:ext cx="1350000" cy="1080000"/>
          </a:xfrm>
          <a:prstGeom prst="rect">
            <a:avLst/>
          </a:prstGeom>
        </p:spPr>
      </p:pic>
      <p:pic>
        <p:nvPicPr>
          <p:cNvPr id="31" name="图片 30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5545" r="3275" b="3367"/>
          <a:stretch>
            <a:fillRect/>
          </a:stretch>
        </p:blipFill>
        <p:spPr>
          <a:xfrm>
            <a:off x="7472707" y="2489740"/>
            <a:ext cx="1350000" cy="1080000"/>
          </a:xfrm>
          <a:prstGeom prst="rect">
            <a:avLst/>
          </a:prstGeom>
        </p:spPr>
      </p:pic>
      <p:sp>
        <p:nvSpPr>
          <p:cNvPr id="54" name="文本框 24"/>
          <p:cNvSpPr txBox="1"/>
          <p:nvPr/>
        </p:nvSpPr>
        <p:spPr>
          <a:xfrm>
            <a:off x="10753619" y="3680575"/>
            <a:ext cx="1028456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高新技术企业</a:t>
            </a:r>
            <a:endParaRPr lang="zh-CN" altLang="en-US" sz="8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30" grpId="0" animBg="1"/>
      <p:bldP spid="3" grpId="0"/>
      <p:bldP spid="9" grpId="0"/>
      <p:bldP spid="13" grpId="0"/>
      <p:bldP spid="14" grpId="0"/>
      <p:bldP spid="18" grpId="0"/>
      <p:bldP spid="22" grpId="0"/>
      <p:bldP spid="26" grpId="0"/>
      <p:bldP spid="32" grpId="0"/>
      <p:bldP spid="41" grpId="0" animBg="1"/>
      <p:bldP spid="43" grpId="0" animBg="1"/>
      <p:bldP spid="39" grpId="0"/>
      <p:bldP spid="44" grpId="0"/>
      <p:bldP spid="45" grpId="0"/>
      <p:bldP spid="46" grpId="0"/>
      <p:bldP spid="48" grpId="0"/>
      <p:bldP spid="49" grpId="0"/>
      <p:bldP spid="35" grpId="0"/>
      <p:bldP spid="36" grpId="0" animBg="1"/>
      <p:bldP spid="37" grpId="0"/>
      <p:bldP spid="38" grpId="0"/>
      <p:bldP spid="42" grpId="0"/>
      <p:bldP spid="47" grpId="0"/>
      <p:bldP spid="51" grpId="0"/>
      <p:bldP spid="52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ṥlîdè"/>
          <p:cNvSpPr/>
          <p:nvPr/>
        </p:nvSpPr>
        <p:spPr>
          <a:xfrm rot="10800000" flipH="1">
            <a:off x="673100" y="1482339"/>
            <a:ext cx="10845800" cy="4664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235" y="19182"/>
                  <a:pt x="6327" y="15274"/>
                </a:cubicBezTo>
                <a:cubicBezTo>
                  <a:pt x="2418" y="11365"/>
                  <a:pt x="0" y="5965"/>
                  <a:pt x="0" y="0"/>
                </a:cubicBezTo>
              </a:path>
            </a:pathLst>
          </a:custGeom>
          <a:noFill/>
          <a:ln w="101600" cap="flat">
            <a:solidFill>
              <a:schemeClr val="bg1">
                <a:lumMod val="95000"/>
              </a:schemeClr>
            </a:solidFill>
            <a:prstDash val="solid"/>
            <a:miter lim="400000"/>
            <a:headEnd type="stealth" w="med" len="med"/>
          </a:ln>
          <a:effectLst/>
        </p:spPr>
        <p:txBody>
          <a:bodyPr wrap="square" lIns="121920" tIns="60960" rIns="121920" bIns="60960" numCol="1" anchor="ctr">
            <a:normAutofit/>
          </a:bodyPr>
          <a:lstStyle/>
          <a:p>
            <a:pPr defTabSz="609600">
              <a:defRPr sz="3000" spc="209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 dirty="0">
              <a:cs typeface="+mn-ea"/>
              <a:sym typeface="+mn-lt"/>
            </a:endParaRPr>
          </a:p>
        </p:txBody>
      </p:sp>
      <p:grpSp>
        <p:nvGrpSpPr>
          <p:cNvPr id="2" name="iSḻidê"/>
          <p:cNvGrpSpPr/>
          <p:nvPr/>
        </p:nvGrpSpPr>
        <p:grpSpPr>
          <a:xfrm>
            <a:off x="668156" y="4983704"/>
            <a:ext cx="522379" cy="522379"/>
            <a:chOff x="4436371" y="5205322"/>
            <a:chExt cx="522378" cy="522378"/>
          </a:xfrm>
        </p:grpSpPr>
        <p:sp>
          <p:nvSpPr>
            <p:cNvPr id="47" name="ïṩļíḓe"/>
            <p:cNvSpPr/>
            <p:nvPr/>
          </p:nvSpPr>
          <p:spPr>
            <a:xfrm>
              <a:off x="4436371" y="5205322"/>
              <a:ext cx="522378" cy="522378"/>
            </a:xfrm>
            <a:custGeom>
              <a:avLst/>
              <a:gdLst>
                <a:gd name="connsiteX0" fmla="*/ 0 w 670873"/>
                <a:gd name="connsiteY0" fmla="*/ 335437 h 670873"/>
                <a:gd name="connsiteX1" fmla="*/ 335437 w 670873"/>
                <a:gd name="connsiteY1" fmla="*/ 0 h 670873"/>
                <a:gd name="connsiteX2" fmla="*/ 670874 w 670873"/>
                <a:gd name="connsiteY2" fmla="*/ 335437 h 670873"/>
                <a:gd name="connsiteX3" fmla="*/ 335437 w 670873"/>
                <a:gd name="connsiteY3" fmla="*/ 670874 h 670873"/>
                <a:gd name="connsiteX4" fmla="*/ 0 w 670873"/>
                <a:gd name="connsiteY4" fmla="*/ 335437 h 67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73" h="670873">
                  <a:moveTo>
                    <a:pt x="0" y="335437"/>
                  </a:moveTo>
                  <a:cubicBezTo>
                    <a:pt x="0" y="150180"/>
                    <a:pt x="150180" y="0"/>
                    <a:pt x="335437" y="0"/>
                  </a:cubicBezTo>
                  <a:cubicBezTo>
                    <a:pt x="520694" y="0"/>
                    <a:pt x="670874" y="150180"/>
                    <a:pt x="670874" y="335437"/>
                  </a:cubicBezTo>
                  <a:cubicBezTo>
                    <a:pt x="670874" y="520694"/>
                    <a:pt x="520694" y="670874"/>
                    <a:pt x="335437" y="670874"/>
                  </a:cubicBezTo>
                  <a:cubicBezTo>
                    <a:pt x="150180" y="670874"/>
                    <a:pt x="0" y="520694"/>
                    <a:pt x="0" y="335437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121920" tIns="60960" rIns="121920" bIns="6096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48" name="iṩļíḓè"/>
            <p:cNvSpPr/>
            <p:nvPr/>
          </p:nvSpPr>
          <p:spPr bwMode="auto">
            <a:xfrm>
              <a:off x="4551271" y="5320442"/>
              <a:ext cx="292579" cy="292137"/>
            </a:xfrm>
            <a:custGeom>
              <a:avLst/>
              <a:gdLst>
                <a:gd name="T0" fmla="*/ 2000 w 4000"/>
                <a:gd name="T1" fmla="*/ 0 h 4000"/>
                <a:gd name="T2" fmla="*/ 0 w 4000"/>
                <a:gd name="T3" fmla="*/ 2000 h 4000"/>
                <a:gd name="T4" fmla="*/ 2000 w 4000"/>
                <a:gd name="T5" fmla="*/ 4000 h 4000"/>
                <a:gd name="T6" fmla="*/ 4000 w 4000"/>
                <a:gd name="T7" fmla="*/ 2000 h 4000"/>
                <a:gd name="T8" fmla="*/ 2000 w 4000"/>
                <a:gd name="T9" fmla="*/ 0 h 4000"/>
                <a:gd name="T10" fmla="*/ 2630 w 4000"/>
                <a:gd name="T11" fmla="*/ 1340 h 4000"/>
                <a:gd name="T12" fmla="*/ 2995 w 4000"/>
                <a:gd name="T13" fmla="*/ 1130 h 4000"/>
                <a:gd name="T14" fmla="*/ 3112 w 4000"/>
                <a:gd name="T15" fmla="*/ 1161 h 4000"/>
                <a:gd name="T16" fmla="*/ 3081 w 4000"/>
                <a:gd name="T17" fmla="*/ 1278 h 4000"/>
                <a:gd name="T18" fmla="*/ 2716 w 4000"/>
                <a:gd name="T19" fmla="*/ 1489 h 4000"/>
                <a:gd name="T20" fmla="*/ 2599 w 4000"/>
                <a:gd name="T21" fmla="*/ 1457 h 4000"/>
                <a:gd name="T22" fmla="*/ 2630 w 4000"/>
                <a:gd name="T23" fmla="*/ 1340 h 4000"/>
                <a:gd name="T24" fmla="*/ 2212 w 4000"/>
                <a:gd name="T25" fmla="*/ 2995 h 4000"/>
                <a:gd name="T26" fmla="*/ 2153 w 4000"/>
                <a:gd name="T27" fmla="*/ 3009 h 4000"/>
                <a:gd name="T28" fmla="*/ 2069 w 4000"/>
                <a:gd name="T29" fmla="*/ 2980 h 4000"/>
                <a:gd name="T30" fmla="*/ 1627 w 4000"/>
                <a:gd name="T31" fmla="*/ 2633 h 4000"/>
                <a:gd name="T32" fmla="*/ 1563 w 4000"/>
                <a:gd name="T33" fmla="*/ 2642 h 4000"/>
                <a:gd name="T34" fmla="*/ 1120 w 4000"/>
                <a:gd name="T35" fmla="*/ 2642 h 4000"/>
                <a:gd name="T36" fmla="*/ 857 w 4000"/>
                <a:gd name="T37" fmla="*/ 2378 h 4000"/>
                <a:gd name="T38" fmla="*/ 857 w 4000"/>
                <a:gd name="T39" fmla="*/ 1611 h 4000"/>
                <a:gd name="T40" fmla="*/ 1120 w 4000"/>
                <a:gd name="T41" fmla="*/ 1348 h 4000"/>
                <a:gd name="T42" fmla="*/ 1563 w 4000"/>
                <a:gd name="T43" fmla="*/ 1348 h 4000"/>
                <a:gd name="T44" fmla="*/ 1637 w 4000"/>
                <a:gd name="T45" fmla="*/ 1359 h 4000"/>
                <a:gd name="T46" fmla="*/ 2069 w 4000"/>
                <a:gd name="T47" fmla="*/ 1020 h 4000"/>
                <a:gd name="T48" fmla="*/ 2212 w 4000"/>
                <a:gd name="T49" fmla="*/ 1005 h 4000"/>
                <a:gd name="T50" fmla="*/ 2287 w 4000"/>
                <a:gd name="T51" fmla="*/ 1126 h 4000"/>
                <a:gd name="T52" fmla="*/ 2287 w 4000"/>
                <a:gd name="T53" fmla="*/ 2874 h 4000"/>
                <a:gd name="T54" fmla="*/ 2287 w 4000"/>
                <a:gd name="T55" fmla="*/ 2874 h 4000"/>
                <a:gd name="T56" fmla="*/ 2212 w 4000"/>
                <a:gd name="T57" fmla="*/ 2995 h 4000"/>
                <a:gd name="T58" fmla="*/ 3123 w 4000"/>
                <a:gd name="T59" fmla="*/ 2845 h 4000"/>
                <a:gd name="T60" fmla="*/ 3006 w 4000"/>
                <a:gd name="T61" fmla="*/ 2877 h 4000"/>
                <a:gd name="T62" fmla="*/ 2641 w 4000"/>
                <a:gd name="T63" fmla="*/ 2666 h 4000"/>
                <a:gd name="T64" fmla="*/ 2610 w 4000"/>
                <a:gd name="T65" fmla="*/ 2549 h 4000"/>
                <a:gd name="T66" fmla="*/ 2727 w 4000"/>
                <a:gd name="T67" fmla="*/ 2517 h 4000"/>
                <a:gd name="T68" fmla="*/ 3092 w 4000"/>
                <a:gd name="T69" fmla="*/ 2728 h 4000"/>
                <a:gd name="T70" fmla="*/ 3123 w 4000"/>
                <a:gd name="T71" fmla="*/ 2845 h 4000"/>
                <a:gd name="T72" fmla="*/ 3082 w 4000"/>
                <a:gd name="T73" fmla="*/ 2091 h 4000"/>
                <a:gd name="T74" fmla="*/ 2661 w 4000"/>
                <a:gd name="T75" fmla="*/ 2091 h 4000"/>
                <a:gd name="T76" fmla="*/ 2575 w 4000"/>
                <a:gd name="T77" fmla="*/ 2005 h 4000"/>
                <a:gd name="T78" fmla="*/ 2661 w 4000"/>
                <a:gd name="T79" fmla="*/ 1919 h 4000"/>
                <a:gd name="T80" fmla="*/ 3082 w 4000"/>
                <a:gd name="T81" fmla="*/ 1919 h 4000"/>
                <a:gd name="T82" fmla="*/ 3168 w 4000"/>
                <a:gd name="T83" fmla="*/ 2005 h 4000"/>
                <a:gd name="T84" fmla="*/ 3082 w 4000"/>
                <a:gd name="T85" fmla="*/ 2091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00" h="4000">
                  <a:moveTo>
                    <a:pt x="2000" y="0"/>
                  </a:moveTo>
                  <a:cubicBezTo>
                    <a:pt x="896" y="0"/>
                    <a:pt x="0" y="895"/>
                    <a:pt x="0" y="2000"/>
                  </a:cubicBezTo>
                  <a:cubicBezTo>
                    <a:pt x="0" y="3105"/>
                    <a:pt x="896" y="4000"/>
                    <a:pt x="2000" y="4000"/>
                  </a:cubicBezTo>
                  <a:cubicBezTo>
                    <a:pt x="3105" y="4000"/>
                    <a:pt x="4000" y="3105"/>
                    <a:pt x="4000" y="2000"/>
                  </a:cubicBezTo>
                  <a:cubicBezTo>
                    <a:pt x="4000" y="895"/>
                    <a:pt x="3105" y="0"/>
                    <a:pt x="2000" y="0"/>
                  </a:cubicBezTo>
                  <a:close/>
                  <a:moveTo>
                    <a:pt x="2630" y="1340"/>
                  </a:moveTo>
                  <a:lnTo>
                    <a:pt x="2995" y="1130"/>
                  </a:lnTo>
                  <a:cubicBezTo>
                    <a:pt x="3036" y="1106"/>
                    <a:pt x="3088" y="1120"/>
                    <a:pt x="3112" y="1161"/>
                  </a:cubicBezTo>
                  <a:cubicBezTo>
                    <a:pt x="3136" y="1202"/>
                    <a:pt x="3122" y="1254"/>
                    <a:pt x="3081" y="1278"/>
                  </a:cubicBezTo>
                  <a:lnTo>
                    <a:pt x="2716" y="1489"/>
                  </a:lnTo>
                  <a:cubicBezTo>
                    <a:pt x="2675" y="1512"/>
                    <a:pt x="2622" y="1498"/>
                    <a:pt x="2599" y="1457"/>
                  </a:cubicBezTo>
                  <a:cubicBezTo>
                    <a:pt x="2575" y="1416"/>
                    <a:pt x="2589" y="1364"/>
                    <a:pt x="2630" y="1340"/>
                  </a:cubicBezTo>
                  <a:close/>
                  <a:moveTo>
                    <a:pt x="2212" y="2995"/>
                  </a:moveTo>
                  <a:cubicBezTo>
                    <a:pt x="2193" y="3004"/>
                    <a:pt x="2173" y="3009"/>
                    <a:pt x="2153" y="3009"/>
                  </a:cubicBezTo>
                  <a:cubicBezTo>
                    <a:pt x="2123" y="3009"/>
                    <a:pt x="2094" y="2999"/>
                    <a:pt x="2069" y="2980"/>
                  </a:cubicBezTo>
                  <a:lnTo>
                    <a:pt x="1627" y="2633"/>
                  </a:lnTo>
                  <a:cubicBezTo>
                    <a:pt x="1607" y="2639"/>
                    <a:pt x="1585" y="2642"/>
                    <a:pt x="1563" y="2642"/>
                  </a:cubicBezTo>
                  <a:lnTo>
                    <a:pt x="1120" y="2642"/>
                  </a:lnTo>
                  <a:cubicBezTo>
                    <a:pt x="975" y="2642"/>
                    <a:pt x="857" y="2524"/>
                    <a:pt x="857" y="2378"/>
                  </a:cubicBezTo>
                  <a:lnTo>
                    <a:pt x="857" y="1611"/>
                  </a:lnTo>
                  <a:cubicBezTo>
                    <a:pt x="857" y="1466"/>
                    <a:pt x="975" y="1348"/>
                    <a:pt x="1120" y="1348"/>
                  </a:cubicBezTo>
                  <a:lnTo>
                    <a:pt x="1563" y="1348"/>
                  </a:lnTo>
                  <a:cubicBezTo>
                    <a:pt x="1589" y="1348"/>
                    <a:pt x="1614" y="1352"/>
                    <a:pt x="1637" y="1359"/>
                  </a:cubicBezTo>
                  <a:lnTo>
                    <a:pt x="2069" y="1020"/>
                  </a:lnTo>
                  <a:cubicBezTo>
                    <a:pt x="2110" y="988"/>
                    <a:pt x="2165" y="982"/>
                    <a:pt x="2212" y="1005"/>
                  </a:cubicBezTo>
                  <a:cubicBezTo>
                    <a:pt x="2258" y="1028"/>
                    <a:pt x="2287" y="1075"/>
                    <a:pt x="2287" y="1126"/>
                  </a:cubicBezTo>
                  <a:lnTo>
                    <a:pt x="2287" y="2874"/>
                  </a:lnTo>
                  <a:lnTo>
                    <a:pt x="2287" y="2874"/>
                  </a:lnTo>
                  <a:cubicBezTo>
                    <a:pt x="2287" y="2925"/>
                    <a:pt x="2258" y="2972"/>
                    <a:pt x="2212" y="2995"/>
                  </a:cubicBezTo>
                  <a:close/>
                  <a:moveTo>
                    <a:pt x="3123" y="2845"/>
                  </a:moveTo>
                  <a:cubicBezTo>
                    <a:pt x="3099" y="2886"/>
                    <a:pt x="3047" y="2900"/>
                    <a:pt x="3006" y="2877"/>
                  </a:cubicBezTo>
                  <a:lnTo>
                    <a:pt x="2641" y="2666"/>
                  </a:lnTo>
                  <a:cubicBezTo>
                    <a:pt x="2600" y="2642"/>
                    <a:pt x="2586" y="2590"/>
                    <a:pt x="2610" y="2549"/>
                  </a:cubicBezTo>
                  <a:cubicBezTo>
                    <a:pt x="2633" y="2508"/>
                    <a:pt x="2686" y="2494"/>
                    <a:pt x="2727" y="2517"/>
                  </a:cubicBezTo>
                  <a:lnTo>
                    <a:pt x="3092" y="2728"/>
                  </a:lnTo>
                  <a:cubicBezTo>
                    <a:pt x="3133" y="2751"/>
                    <a:pt x="3147" y="2804"/>
                    <a:pt x="3123" y="2845"/>
                  </a:cubicBezTo>
                  <a:close/>
                  <a:moveTo>
                    <a:pt x="3082" y="2091"/>
                  </a:moveTo>
                  <a:lnTo>
                    <a:pt x="2661" y="2091"/>
                  </a:lnTo>
                  <a:cubicBezTo>
                    <a:pt x="2613" y="2091"/>
                    <a:pt x="2575" y="2052"/>
                    <a:pt x="2575" y="2005"/>
                  </a:cubicBezTo>
                  <a:cubicBezTo>
                    <a:pt x="2575" y="1957"/>
                    <a:pt x="2613" y="1919"/>
                    <a:pt x="2661" y="1919"/>
                  </a:cubicBezTo>
                  <a:lnTo>
                    <a:pt x="3082" y="1919"/>
                  </a:lnTo>
                  <a:cubicBezTo>
                    <a:pt x="3129" y="1919"/>
                    <a:pt x="3168" y="1957"/>
                    <a:pt x="3168" y="2005"/>
                  </a:cubicBezTo>
                  <a:cubicBezTo>
                    <a:pt x="3168" y="2052"/>
                    <a:pt x="3129" y="2091"/>
                    <a:pt x="3082" y="209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121920" tIns="60960" rIns="121920" bIns="60960" anchor="ctr">
              <a:normAutofit fontScale="5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sz="2400">
                <a:cs typeface="+mn-ea"/>
                <a:sym typeface="+mn-lt"/>
              </a:endParaRPr>
            </a:p>
          </p:txBody>
        </p:sp>
      </p:grpSp>
      <p:grpSp>
        <p:nvGrpSpPr>
          <p:cNvPr id="3" name="ïṥľîďè"/>
          <p:cNvGrpSpPr/>
          <p:nvPr/>
        </p:nvGrpSpPr>
        <p:grpSpPr>
          <a:xfrm>
            <a:off x="1190534" y="4889681"/>
            <a:ext cx="1447891" cy="1400411"/>
            <a:chOff x="1195478" y="5144236"/>
            <a:chExt cx="1467823" cy="1400410"/>
          </a:xfrm>
        </p:grpSpPr>
        <p:sp>
          <p:nvSpPr>
            <p:cNvPr id="45" name="i$lîḍé"/>
            <p:cNvSpPr txBox="1"/>
            <p:nvPr/>
          </p:nvSpPr>
          <p:spPr>
            <a:xfrm flipH="1">
              <a:off x="1195479" y="5530371"/>
              <a:ext cx="1202714" cy="1014275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buFont typeface="Arial" panose="020B0604020202020204" pitchFamily="34" charset="0"/>
                <a:buChar char="•"/>
              </a:pP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融资（光伏、物流、地产）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6" name="iṩḷïḓè"/>
            <p:cNvSpPr txBox="1"/>
            <p:nvPr/>
          </p:nvSpPr>
          <p:spPr>
            <a:xfrm flipH="1">
              <a:off x="1195478" y="5144236"/>
              <a:ext cx="1467823" cy="386133"/>
            </a:xfrm>
            <a:prstGeom prst="rect">
              <a:avLst/>
            </a:prstGeom>
            <a:noFill/>
          </p:spPr>
          <p:txBody>
            <a:bodyPr wrap="square" lIns="121920" tIns="60960" rIns="121920" bIns="6096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zh-CN" altLang="en-US" sz="1200" b="1" spc="133" dirty="0" smtClean="0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投资</a:t>
              </a:r>
              <a:endParaRPr lang="zh-CN" altLang="en-US" sz="1200" b="1" spc="133" dirty="0">
                <a:solidFill>
                  <a:schemeClr val="dk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ïṡḻïḑê"/>
          <p:cNvGrpSpPr/>
          <p:nvPr/>
        </p:nvGrpSpPr>
        <p:grpSpPr>
          <a:xfrm>
            <a:off x="1971462" y="3408147"/>
            <a:ext cx="2057611" cy="1859178"/>
            <a:chOff x="1389151" y="3838248"/>
            <a:chExt cx="2057610" cy="1363878"/>
          </a:xfrm>
        </p:grpSpPr>
        <p:grpSp>
          <p:nvGrpSpPr>
            <p:cNvPr id="6" name="ïṩlíḑè"/>
            <p:cNvGrpSpPr/>
            <p:nvPr/>
          </p:nvGrpSpPr>
          <p:grpSpPr>
            <a:xfrm>
              <a:off x="1389151" y="3932272"/>
              <a:ext cx="586911" cy="438643"/>
              <a:chOff x="1389151" y="3932272"/>
              <a:chExt cx="586911" cy="438643"/>
            </a:xfrm>
          </p:grpSpPr>
          <p:sp>
            <p:nvSpPr>
              <p:cNvPr id="43" name="îs1îḍé"/>
              <p:cNvSpPr/>
              <p:nvPr/>
            </p:nvSpPr>
            <p:spPr>
              <a:xfrm>
                <a:off x="1389151" y="3932272"/>
                <a:ext cx="586911" cy="438643"/>
              </a:xfrm>
              <a:custGeom>
                <a:avLst/>
                <a:gdLst>
                  <a:gd name="connsiteX0" fmla="*/ 0 w 670873"/>
                  <a:gd name="connsiteY0" fmla="*/ 335437 h 670873"/>
                  <a:gd name="connsiteX1" fmla="*/ 335437 w 670873"/>
                  <a:gd name="connsiteY1" fmla="*/ 0 h 670873"/>
                  <a:gd name="connsiteX2" fmla="*/ 670874 w 670873"/>
                  <a:gd name="connsiteY2" fmla="*/ 335437 h 670873"/>
                  <a:gd name="connsiteX3" fmla="*/ 335437 w 670873"/>
                  <a:gd name="connsiteY3" fmla="*/ 670874 h 670873"/>
                  <a:gd name="connsiteX4" fmla="*/ 0 w 670873"/>
                  <a:gd name="connsiteY4" fmla="*/ 335437 h 67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73" h="670873">
                    <a:moveTo>
                      <a:pt x="0" y="335437"/>
                    </a:moveTo>
                    <a:cubicBezTo>
                      <a:pt x="0" y="150180"/>
                      <a:pt x="150180" y="0"/>
                      <a:pt x="335437" y="0"/>
                    </a:cubicBezTo>
                    <a:cubicBezTo>
                      <a:pt x="520694" y="0"/>
                      <a:pt x="670874" y="150180"/>
                      <a:pt x="670874" y="335437"/>
                    </a:cubicBezTo>
                    <a:cubicBezTo>
                      <a:pt x="670874" y="520694"/>
                      <a:pt x="520694" y="670874"/>
                      <a:pt x="335437" y="670874"/>
                    </a:cubicBezTo>
                    <a:cubicBezTo>
                      <a:pt x="150180" y="670874"/>
                      <a:pt x="0" y="520694"/>
                      <a:pt x="0" y="335437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wrap="square" lIns="121920" tIns="60960" rIns="121920" bIns="6096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sz="2400">
                  <a:cs typeface="+mn-ea"/>
                  <a:sym typeface="+mn-lt"/>
                </a:endParaRPr>
              </a:p>
            </p:txBody>
          </p:sp>
          <p:sp>
            <p:nvSpPr>
              <p:cNvPr id="44" name="iṣ1ïḑè"/>
              <p:cNvSpPr/>
              <p:nvPr/>
            </p:nvSpPr>
            <p:spPr bwMode="auto">
              <a:xfrm>
                <a:off x="1533236" y="4054151"/>
                <a:ext cx="292579" cy="235801"/>
              </a:xfrm>
              <a:custGeom>
                <a:avLst/>
                <a:gdLst>
                  <a:gd name="connsiteX0" fmla="*/ 50882 w 608344"/>
                  <a:gd name="connsiteY0" fmla="*/ 115887 h 490289"/>
                  <a:gd name="connsiteX1" fmla="*/ 50882 w 608344"/>
                  <a:gd name="connsiteY1" fmla="*/ 201112 h 490289"/>
                  <a:gd name="connsiteX2" fmla="*/ 438489 w 608344"/>
                  <a:gd name="connsiteY2" fmla="*/ 201112 h 490289"/>
                  <a:gd name="connsiteX3" fmla="*/ 438489 w 608344"/>
                  <a:gd name="connsiteY3" fmla="*/ 162825 h 490289"/>
                  <a:gd name="connsiteX4" fmla="*/ 219567 w 608344"/>
                  <a:gd name="connsiteY4" fmla="*/ 162825 h 490289"/>
                  <a:gd name="connsiteX5" fmla="*/ 174400 w 608344"/>
                  <a:gd name="connsiteY5" fmla="*/ 135399 h 490289"/>
                  <a:gd name="connsiteX6" fmla="*/ 165459 w 608344"/>
                  <a:gd name="connsiteY6" fmla="*/ 118372 h 490289"/>
                  <a:gd name="connsiteX7" fmla="*/ 164260 w 608344"/>
                  <a:gd name="connsiteY7" fmla="*/ 115887 h 490289"/>
                  <a:gd name="connsiteX8" fmla="*/ 50697 w 608344"/>
                  <a:gd name="connsiteY8" fmla="*/ 64991 h 490289"/>
                  <a:gd name="connsiteX9" fmla="*/ 164445 w 608344"/>
                  <a:gd name="connsiteY9" fmla="*/ 64991 h 490289"/>
                  <a:gd name="connsiteX10" fmla="*/ 210718 w 608344"/>
                  <a:gd name="connsiteY10" fmla="*/ 94995 h 490289"/>
                  <a:gd name="connsiteX11" fmla="*/ 219567 w 608344"/>
                  <a:gd name="connsiteY11" fmla="*/ 112022 h 490289"/>
                  <a:gd name="connsiteX12" fmla="*/ 438674 w 608344"/>
                  <a:gd name="connsiteY12" fmla="*/ 112022 h 490289"/>
                  <a:gd name="connsiteX13" fmla="*/ 489371 w 608344"/>
                  <a:gd name="connsiteY13" fmla="*/ 162641 h 490289"/>
                  <a:gd name="connsiteX14" fmla="*/ 489371 w 608344"/>
                  <a:gd name="connsiteY14" fmla="*/ 445560 h 490289"/>
                  <a:gd name="connsiteX15" fmla="*/ 444665 w 608344"/>
                  <a:gd name="connsiteY15" fmla="*/ 490289 h 490289"/>
                  <a:gd name="connsiteX16" fmla="*/ 44798 w 608344"/>
                  <a:gd name="connsiteY16" fmla="*/ 490289 h 490289"/>
                  <a:gd name="connsiteX17" fmla="*/ 0 w 608344"/>
                  <a:gd name="connsiteY17" fmla="*/ 445560 h 490289"/>
                  <a:gd name="connsiteX18" fmla="*/ 0 w 608344"/>
                  <a:gd name="connsiteY18" fmla="*/ 115611 h 490289"/>
                  <a:gd name="connsiteX19" fmla="*/ 50697 w 608344"/>
                  <a:gd name="connsiteY19" fmla="*/ 64991 h 490289"/>
                  <a:gd name="connsiteX20" fmla="*/ 261904 w 608344"/>
                  <a:gd name="connsiteY20" fmla="*/ 0 h 490289"/>
                  <a:gd name="connsiteX21" fmla="*/ 519660 w 608344"/>
                  <a:gd name="connsiteY21" fmla="*/ 0 h 490289"/>
                  <a:gd name="connsiteX22" fmla="*/ 608344 w 608344"/>
                  <a:gd name="connsiteY22" fmla="*/ 88635 h 490289"/>
                  <a:gd name="connsiteX23" fmla="*/ 608344 w 608344"/>
                  <a:gd name="connsiteY23" fmla="*/ 335764 h 490289"/>
                  <a:gd name="connsiteX24" fmla="*/ 578107 w 608344"/>
                  <a:gd name="connsiteY24" fmla="*/ 365953 h 490289"/>
                  <a:gd name="connsiteX25" fmla="*/ 547961 w 608344"/>
                  <a:gd name="connsiteY25" fmla="*/ 335764 h 490289"/>
                  <a:gd name="connsiteX26" fmla="*/ 547961 w 608344"/>
                  <a:gd name="connsiteY26" fmla="*/ 88635 h 490289"/>
                  <a:gd name="connsiteX27" fmla="*/ 519660 w 608344"/>
                  <a:gd name="connsiteY27" fmla="*/ 60379 h 490289"/>
                  <a:gd name="connsiteX28" fmla="*/ 261904 w 608344"/>
                  <a:gd name="connsiteY28" fmla="*/ 60379 h 490289"/>
                  <a:gd name="connsiteX29" fmla="*/ 231666 w 608344"/>
                  <a:gd name="connsiteY29" fmla="*/ 30190 h 490289"/>
                  <a:gd name="connsiteX30" fmla="*/ 261904 w 608344"/>
                  <a:gd name="connsiteY30" fmla="*/ 0 h 49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08344" h="490289">
                    <a:moveTo>
                      <a:pt x="50882" y="115887"/>
                    </a:moveTo>
                    <a:lnTo>
                      <a:pt x="50882" y="201112"/>
                    </a:lnTo>
                    <a:lnTo>
                      <a:pt x="438489" y="201112"/>
                    </a:lnTo>
                    <a:lnTo>
                      <a:pt x="438489" y="162825"/>
                    </a:lnTo>
                    <a:lnTo>
                      <a:pt x="219567" y="162825"/>
                    </a:lnTo>
                    <a:cubicBezTo>
                      <a:pt x="200578" y="162825"/>
                      <a:pt x="183065" y="152241"/>
                      <a:pt x="174400" y="135399"/>
                    </a:cubicBezTo>
                    <a:lnTo>
                      <a:pt x="165459" y="118372"/>
                    </a:lnTo>
                    <a:cubicBezTo>
                      <a:pt x="165090" y="117544"/>
                      <a:pt x="164629" y="116715"/>
                      <a:pt x="164260" y="115887"/>
                    </a:cubicBezTo>
                    <a:close/>
                    <a:moveTo>
                      <a:pt x="50697" y="64991"/>
                    </a:moveTo>
                    <a:lnTo>
                      <a:pt x="164445" y="64991"/>
                    </a:lnTo>
                    <a:cubicBezTo>
                      <a:pt x="184447" y="64991"/>
                      <a:pt x="202514" y="76772"/>
                      <a:pt x="210718" y="94995"/>
                    </a:cubicBezTo>
                    <a:lnTo>
                      <a:pt x="219567" y="112022"/>
                    </a:lnTo>
                    <a:lnTo>
                      <a:pt x="438674" y="112022"/>
                    </a:lnTo>
                    <a:cubicBezTo>
                      <a:pt x="466696" y="112022"/>
                      <a:pt x="489371" y="134662"/>
                      <a:pt x="489371" y="162641"/>
                    </a:cubicBezTo>
                    <a:lnTo>
                      <a:pt x="489371" y="445560"/>
                    </a:lnTo>
                    <a:cubicBezTo>
                      <a:pt x="489371" y="470225"/>
                      <a:pt x="469369" y="490289"/>
                      <a:pt x="444665" y="490289"/>
                    </a:cubicBezTo>
                    <a:lnTo>
                      <a:pt x="44798" y="490289"/>
                    </a:lnTo>
                    <a:cubicBezTo>
                      <a:pt x="20002" y="490289"/>
                      <a:pt x="0" y="470225"/>
                      <a:pt x="0" y="445560"/>
                    </a:cubicBezTo>
                    <a:lnTo>
                      <a:pt x="0" y="115611"/>
                    </a:lnTo>
                    <a:cubicBezTo>
                      <a:pt x="0" y="87632"/>
                      <a:pt x="22675" y="64991"/>
                      <a:pt x="50697" y="64991"/>
                    </a:cubicBezTo>
                    <a:close/>
                    <a:moveTo>
                      <a:pt x="261904" y="0"/>
                    </a:moveTo>
                    <a:lnTo>
                      <a:pt x="519660" y="0"/>
                    </a:lnTo>
                    <a:cubicBezTo>
                      <a:pt x="568611" y="0"/>
                      <a:pt x="608344" y="39762"/>
                      <a:pt x="608344" y="88635"/>
                    </a:cubicBezTo>
                    <a:lnTo>
                      <a:pt x="608344" y="335764"/>
                    </a:lnTo>
                    <a:cubicBezTo>
                      <a:pt x="608344" y="352423"/>
                      <a:pt x="594885" y="365953"/>
                      <a:pt x="578107" y="365953"/>
                    </a:cubicBezTo>
                    <a:cubicBezTo>
                      <a:pt x="561421" y="365953"/>
                      <a:pt x="547961" y="352423"/>
                      <a:pt x="547961" y="335764"/>
                    </a:cubicBezTo>
                    <a:lnTo>
                      <a:pt x="547961" y="88635"/>
                    </a:lnTo>
                    <a:cubicBezTo>
                      <a:pt x="547961" y="72988"/>
                      <a:pt x="535240" y="60379"/>
                      <a:pt x="519660" y="60379"/>
                    </a:cubicBezTo>
                    <a:lnTo>
                      <a:pt x="261904" y="60379"/>
                    </a:lnTo>
                    <a:cubicBezTo>
                      <a:pt x="245218" y="60379"/>
                      <a:pt x="231666" y="46849"/>
                      <a:pt x="231666" y="30190"/>
                    </a:cubicBezTo>
                    <a:cubicBezTo>
                      <a:pt x="231666" y="13530"/>
                      <a:pt x="245218" y="0"/>
                      <a:pt x="26190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121920" tIns="60960" rIns="121920" bIns="60960" anchor="ctr">
                <a:normAutofit fontScale="6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sz="2400"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îSḷîḓè"/>
            <p:cNvGrpSpPr/>
            <p:nvPr/>
          </p:nvGrpSpPr>
          <p:grpSpPr>
            <a:xfrm>
              <a:off x="1808463" y="3838248"/>
              <a:ext cx="1638298" cy="1363878"/>
              <a:chOff x="1092411" y="5144237"/>
              <a:chExt cx="1638298" cy="1363878"/>
            </a:xfrm>
          </p:grpSpPr>
          <p:sp>
            <p:nvSpPr>
              <p:cNvPr id="41" name="ïšḷiďè"/>
              <p:cNvSpPr txBox="1"/>
              <p:nvPr/>
            </p:nvSpPr>
            <p:spPr>
              <a:xfrm flipH="1">
                <a:off x="1092411" y="5530369"/>
                <a:ext cx="1638298" cy="977746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规划立项咨询服务</a:t>
                </a:r>
                <a:endPara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IT</a:t>
                </a: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及设施需求分析咨询</a:t>
                </a:r>
                <a:endPara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选址、等级规划咨询</a:t>
                </a:r>
                <a:endPara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数据中心概念设计咨询</a:t>
                </a:r>
                <a:endPara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CMCS</a:t>
                </a: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融合管理咨询</a:t>
                </a:r>
                <a:endPara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42" name="ïṣľîḍê"/>
              <p:cNvSpPr txBox="1"/>
              <p:nvPr/>
            </p:nvSpPr>
            <p:spPr>
              <a:xfrm flipH="1">
                <a:off x="1213337" y="5144237"/>
                <a:ext cx="1467823" cy="386133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 anchor="b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sz="1200" b="1" spc="133" dirty="0" smtClean="0">
                    <a:solidFill>
                      <a:schemeClr val="dk1">
                        <a:lumMod val="10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咨询</a:t>
                </a:r>
                <a:endParaRPr lang="zh-CN" altLang="en-US" sz="1200" b="1" spc="133" dirty="0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" name="í$ḷíḍê"/>
          <p:cNvGrpSpPr/>
          <p:nvPr/>
        </p:nvGrpSpPr>
        <p:grpSpPr>
          <a:xfrm>
            <a:off x="3607044" y="2539856"/>
            <a:ext cx="2019911" cy="1168011"/>
            <a:chOff x="3196060" y="2680627"/>
            <a:chExt cx="2019911" cy="1168010"/>
          </a:xfrm>
        </p:grpSpPr>
        <p:grpSp>
          <p:nvGrpSpPr>
            <p:cNvPr id="9" name="îšḷiḓê"/>
            <p:cNvGrpSpPr/>
            <p:nvPr/>
          </p:nvGrpSpPr>
          <p:grpSpPr>
            <a:xfrm>
              <a:off x="3196060" y="2774652"/>
              <a:ext cx="522378" cy="522378"/>
              <a:chOff x="3196060" y="2774652"/>
              <a:chExt cx="522378" cy="522378"/>
            </a:xfrm>
          </p:grpSpPr>
          <p:sp>
            <p:nvSpPr>
              <p:cNvPr id="37" name="ís1îḍé"/>
              <p:cNvSpPr/>
              <p:nvPr/>
            </p:nvSpPr>
            <p:spPr>
              <a:xfrm>
                <a:off x="3196060" y="2774652"/>
                <a:ext cx="522378" cy="522378"/>
              </a:xfrm>
              <a:custGeom>
                <a:avLst/>
                <a:gdLst>
                  <a:gd name="connsiteX0" fmla="*/ 0 w 670873"/>
                  <a:gd name="connsiteY0" fmla="*/ 335437 h 670873"/>
                  <a:gd name="connsiteX1" fmla="*/ 335437 w 670873"/>
                  <a:gd name="connsiteY1" fmla="*/ 0 h 670873"/>
                  <a:gd name="connsiteX2" fmla="*/ 670874 w 670873"/>
                  <a:gd name="connsiteY2" fmla="*/ 335437 h 670873"/>
                  <a:gd name="connsiteX3" fmla="*/ 335437 w 670873"/>
                  <a:gd name="connsiteY3" fmla="*/ 670874 h 670873"/>
                  <a:gd name="connsiteX4" fmla="*/ 0 w 670873"/>
                  <a:gd name="connsiteY4" fmla="*/ 335437 h 67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73" h="670873">
                    <a:moveTo>
                      <a:pt x="0" y="335437"/>
                    </a:moveTo>
                    <a:cubicBezTo>
                      <a:pt x="0" y="150180"/>
                      <a:pt x="150180" y="0"/>
                      <a:pt x="335437" y="0"/>
                    </a:cubicBezTo>
                    <a:cubicBezTo>
                      <a:pt x="520694" y="0"/>
                      <a:pt x="670874" y="150180"/>
                      <a:pt x="670874" y="335437"/>
                    </a:cubicBezTo>
                    <a:cubicBezTo>
                      <a:pt x="670874" y="520694"/>
                      <a:pt x="520694" y="670874"/>
                      <a:pt x="335437" y="670874"/>
                    </a:cubicBezTo>
                    <a:cubicBezTo>
                      <a:pt x="150180" y="670874"/>
                      <a:pt x="0" y="520694"/>
                      <a:pt x="0" y="33543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wrap="square" lIns="121920" tIns="60960" rIns="121920" bIns="6096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sz="2400">
                  <a:cs typeface="+mn-ea"/>
                  <a:sym typeface="+mn-lt"/>
                </a:endParaRPr>
              </a:p>
            </p:txBody>
          </p:sp>
          <p:sp>
            <p:nvSpPr>
              <p:cNvPr id="38" name="ïSḷiḓé"/>
              <p:cNvSpPr/>
              <p:nvPr/>
            </p:nvSpPr>
            <p:spPr bwMode="auto">
              <a:xfrm>
                <a:off x="3329216" y="2889551"/>
                <a:ext cx="256067" cy="292579"/>
              </a:xfrm>
              <a:custGeom>
                <a:avLst/>
                <a:gdLst>
                  <a:gd name="T0" fmla="*/ 506 w 506"/>
                  <a:gd name="T1" fmla="*/ 428 h 579"/>
                  <a:gd name="T2" fmla="*/ 463 w 506"/>
                  <a:gd name="T3" fmla="*/ 391 h 579"/>
                  <a:gd name="T4" fmla="*/ 463 w 506"/>
                  <a:gd name="T5" fmla="*/ 417 h 579"/>
                  <a:gd name="T6" fmla="*/ 308 w 506"/>
                  <a:gd name="T7" fmla="*/ 417 h 579"/>
                  <a:gd name="T8" fmla="*/ 308 w 506"/>
                  <a:gd name="T9" fmla="*/ 290 h 579"/>
                  <a:gd name="T10" fmla="*/ 334 w 506"/>
                  <a:gd name="T11" fmla="*/ 290 h 579"/>
                  <a:gd name="T12" fmla="*/ 334 w 506"/>
                  <a:gd name="T13" fmla="*/ 351 h 579"/>
                  <a:gd name="T14" fmla="*/ 389 w 506"/>
                  <a:gd name="T15" fmla="*/ 351 h 579"/>
                  <a:gd name="T16" fmla="*/ 389 w 506"/>
                  <a:gd name="T17" fmla="*/ 378 h 579"/>
                  <a:gd name="T18" fmla="*/ 433 w 506"/>
                  <a:gd name="T19" fmla="*/ 344 h 579"/>
                  <a:gd name="T20" fmla="*/ 389 w 506"/>
                  <a:gd name="T21" fmla="*/ 307 h 579"/>
                  <a:gd name="T22" fmla="*/ 389 w 506"/>
                  <a:gd name="T23" fmla="*/ 333 h 579"/>
                  <a:gd name="T24" fmla="*/ 351 w 506"/>
                  <a:gd name="T25" fmla="*/ 333 h 579"/>
                  <a:gd name="T26" fmla="*/ 351 w 506"/>
                  <a:gd name="T27" fmla="*/ 290 h 579"/>
                  <a:gd name="T28" fmla="*/ 406 w 506"/>
                  <a:gd name="T29" fmla="*/ 290 h 579"/>
                  <a:gd name="T30" fmla="*/ 500 w 506"/>
                  <a:gd name="T31" fmla="*/ 196 h 579"/>
                  <a:gd name="T32" fmla="*/ 406 w 506"/>
                  <a:gd name="T33" fmla="*/ 102 h 579"/>
                  <a:gd name="T34" fmla="*/ 406 w 506"/>
                  <a:gd name="T35" fmla="*/ 102 h 579"/>
                  <a:gd name="T36" fmla="*/ 406 w 506"/>
                  <a:gd name="T37" fmla="*/ 94 h 579"/>
                  <a:gd name="T38" fmla="*/ 312 w 506"/>
                  <a:gd name="T39" fmla="*/ 0 h 579"/>
                  <a:gd name="T40" fmla="*/ 230 w 506"/>
                  <a:gd name="T41" fmla="*/ 48 h 579"/>
                  <a:gd name="T42" fmla="*/ 195 w 506"/>
                  <a:gd name="T43" fmla="*/ 41 h 579"/>
                  <a:gd name="T44" fmla="*/ 107 w 506"/>
                  <a:gd name="T45" fmla="*/ 103 h 579"/>
                  <a:gd name="T46" fmla="*/ 101 w 506"/>
                  <a:gd name="T47" fmla="*/ 102 h 579"/>
                  <a:gd name="T48" fmla="*/ 7 w 506"/>
                  <a:gd name="T49" fmla="*/ 196 h 579"/>
                  <a:gd name="T50" fmla="*/ 101 w 506"/>
                  <a:gd name="T51" fmla="*/ 290 h 579"/>
                  <a:gd name="T52" fmla="*/ 156 w 506"/>
                  <a:gd name="T53" fmla="*/ 290 h 579"/>
                  <a:gd name="T54" fmla="*/ 156 w 506"/>
                  <a:gd name="T55" fmla="*/ 333 h 579"/>
                  <a:gd name="T56" fmla="*/ 118 w 506"/>
                  <a:gd name="T57" fmla="*/ 333 h 579"/>
                  <a:gd name="T58" fmla="*/ 118 w 506"/>
                  <a:gd name="T59" fmla="*/ 307 h 579"/>
                  <a:gd name="T60" fmla="*/ 74 w 506"/>
                  <a:gd name="T61" fmla="*/ 344 h 579"/>
                  <a:gd name="T62" fmla="*/ 118 w 506"/>
                  <a:gd name="T63" fmla="*/ 378 h 579"/>
                  <a:gd name="T64" fmla="*/ 118 w 506"/>
                  <a:gd name="T65" fmla="*/ 351 h 579"/>
                  <a:gd name="T66" fmla="*/ 173 w 506"/>
                  <a:gd name="T67" fmla="*/ 351 h 579"/>
                  <a:gd name="T68" fmla="*/ 173 w 506"/>
                  <a:gd name="T69" fmla="*/ 290 h 579"/>
                  <a:gd name="T70" fmla="*/ 198 w 506"/>
                  <a:gd name="T71" fmla="*/ 290 h 579"/>
                  <a:gd name="T72" fmla="*/ 198 w 506"/>
                  <a:gd name="T73" fmla="*/ 417 h 579"/>
                  <a:gd name="T74" fmla="*/ 44 w 506"/>
                  <a:gd name="T75" fmla="*/ 417 h 579"/>
                  <a:gd name="T76" fmla="*/ 44 w 506"/>
                  <a:gd name="T77" fmla="*/ 391 h 579"/>
                  <a:gd name="T78" fmla="*/ 0 w 506"/>
                  <a:gd name="T79" fmla="*/ 428 h 579"/>
                  <a:gd name="T80" fmla="*/ 44 w 506"/>
                  <a:gd name="T81" fmla="*/ 462 h 579"/>
                  <a:gd name="T82" fmla="*/ 44 w 506"/>
                  <a:gd name="T83" fmla="*/ 435 h 579"/>
                  <a:gd name="T84" fmla="*/ 216 w 506"/>
                  <a:gd name="T85" fmla="*/ 435 h 579"/>
                  <a:gd name="T86" fmla="*/ 216 w 506"/>
                  <a:gd name="T87" fmla="*/ 290 h 579"/>
                  <a:gd name="T88" fmla="*/ 244 w 506"/>
                  <a:gd name="T89" fmla="*/ 290 h 579"/>
                  <a:gd name="T90" fmla="*/ 244 w 506"/>
                  <a:gd name="T91" fmla="*/ 535 h 579"/>
                  <a:gd name="T92" fmla="*/ 218 w 506"/>
                  <a:gd name="T93" fmla="*/ 535 h 579"/>
                  <a:gd name="T94" fmla="*/ 253 w 506"/>
                  <a:gd name="T95" fmla="*/ 579 h 579"/>
                  <a:gd name="T96" fmla="*/ 289 w 506"/>
                  <a:gd name="T97" fmla="*/ 535 h 579"/>
                  <a:gd name="T98" fmla="*/ 263 w 506"/>
                  <a:gd name="T99" fmla="*/ 535 h 579"/>
                  <a:gd name="T100" fmla="*/ 263 w 506"/>
                  <a:gd name="T101" fmla="*/ 290 h 579"/>
                  <a:gd name="T102" fmla="*/ 291 w 506"/>
                  <a:gd name="T103" fmla="*/ 290 h 579"/>
                  <a:gd name="T104" fmla="*/ 291 w 506"/>
                  <a:gd name="T105" fmla="*/ 435 h 579"/>
                  <a:gd name="T106" fmla="*/ 463 w 506"/>
                  <a:gd name="T107" fmla="*/ 435 h 579"/>
                  <a:gd name="T108" fmla="*/ 463 w 506"/>
                  <a:gd name="T109" fmla="*/ 462 h 579"/>
                  <a:gd name="T110" fmla="*/ 506 w 506"/>
                  <a:gd name="T111" fmla="*/ 428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06" h="579">
                    <a:moveTo>
                      <a:pt x="506" y="428"/>
                    </a:moveTo>
                    <a:lnTo>
                      <a:pt x="463" y="391"/>
                    </a:lnTo>
                    <a:lnTo>
                      <a:pt x="463" y="417"/>
                    </a:lnTo>
                    <a:lnTo>
                      <a:pt x="308" y="417"/>
                    </a:lnTo>
                    <a:lnTo>
                      <a:pt x="308" y="290"/>
                    </a:lnTo>
                    <a:lnTo>
                      <a:pt x="334" y="290"/>
                    </a:lnTo>
                    <a:lnTo>
                      <a:pt x="334" y="351"/>
                    </a:lnTo>
                    <a:lnTo>
                      <a:pt x="389" y="351"/>
                    </a:lnTo>
                    <a:lnTo>
                      <a:pt x="389" y="378"/>
                    </a:lnTo>
                    <a:lnTo>
                      <a:pt x="433" y="344"/>
                    </a:lnTo>
                    <a:lnTo>
                      <a:pt x="389" y="307"/>
                    </a:lnTo>
                    <a:lnTo>
                      <a:pt x="389" y="333"/>
                    </a:lnTo>
                    <a:lnTo>
                      <a:pt x="351" y="333"/>
                    </a:lnTo>
                    <a:lnTo>
                      <a:pt x="351" y="290"/>
                    </a:lnTo>
                    <a:lnTo>
                      <a:pt x="406" y="290"/>
                    </a:lnTo>
                    <a:cubicBezTo>
                      <a:pt x="458" y="290"/>
                      <a:pt x="500" y="248"/>
                      <a:pt x="500" y="196"/>
                    </a:cubicBezTo>
                    <a:cubicBezTo>
                      <a:pt x="500" y="144"/>
                      <a:pt x="458" y="102"/>
                      <a:pt x="406" y="102"/>
                    </a:cubicBezTo>
                    <a:cubicBezTo>
                      <a:pt x="406" y="102"/>
                      <a:pt x="406" y="102"/>
                      <a:pt x="406" y="102"/>
                    </a:cubicBezTo>
                    <a:cubicBezTo>
                      <a:pt x="406" y="99"/>
                      <a:pt x="406" y="97"/>
                      <a:pt x="406" y="94"/>
                    </a:cubicBezTo>
                    <a:cubicBezTo>
                      <a:pt x="406" y="42"/>
                      <a:pt x="364" y="0"/>
                      <a:pt x="312" y="0"/>
                    </a:cubicBezTo>
                    <a:cubicBezTo>
                      <a:pt x="277" y="0"/>
                      <a:pt x="246" y="19"/>
                      <a:pt x="230" y="48"/>
                    </a:cubicBezTo>
                    <a:cubicBezTo>
                      <a:pt x="219" y="44"/>
                      <a:pt x="208" y="41"/>
                      <a:pt x="195" y="41"/>
                    </a:cubicBezTo>
                    <a:cubicBezTo>
                      <a:pt x="155" y="41"/>
                      <a:pt x="121" y="67"/>
                      <a:pt x="107" y="103"/>
                    </a:cubicBezTo>
                    <a:cubicBezTo>
                      <a:pt x="105" y="102"/>
                      <a:pt x="103" y="102"/>
                      <a:pt x="101" y="102"/>
                    </a:cubicBezTo>
                    <a:cubicBezTo>
                      <a:pt x="49" y="102"/>
                      <a:pt x="7" y="144"/>
                      <a:pt x="7" y="196"/>
                    </a:cubicBezTo>
                    <a:cubicBezTo>
                      <a:pt x="7" y="248"/>
                      <a:pt x="49" y="290"/>
                      <a:pt x="101" y="290"/>
                    </a:cubicBezTo>
                    <a:lnTo>
                      <a:pt x="156" y="290"/>
                    </a:lnTo>
                    <a:lnTo>
                      <a:pt x="156" y="333"/>
                    </a:lnTo>
                    <a:lnTo>
                      <a:pt x="118" y="333"/>
                    </a:lnTo>
                    <a:lnTo>
                      <a:pt x="118" y="307"/>
                    </a:lnTo>
                    <a:lnTo>
                      <a:pt x="74" y="344"/>
                    </a:lnTo>
                    <a:lnTo>
                      <a:pt x="118" y="378"/>
                    </a:lnTo>
                    <a:lnTo>
                      <a:pt x="118" y="351"/>
                    </a:lnTo>
                    <a:lnTo>
                      <a:pt x="173" y="351"/>
                    </a:lnTo>
                    <a:lnTo>
                      <a:pt x="173" y="290"/>
                    </a:lnTo>
                    <a:lnTo>
                      <a:pt x="198" y="290"/>
                    </a:lnTo>
                    <a:lnTo>
                      <a:pt x="198" y="417"/>
                    </a:lnTo>
                    <a:lnTo>
                      <a:pt x="44" y="417"/>
                    </a:lnTo>
                    <a:lnTo>
                      <a:pt x="44" y="391"/>
                    </a:lnTo>
                    <a:lnTo>
                      <a:pt x="0" y="428"/>
                    </a:lnTo>
                    <a:lnTo>
                      <a:pt x="44" y="462"/>
                    </a:lnTo>
                    <a:lnTo>
                      <a:pt x="44" y="435"/>
                    </a:lnTo>
                    <a:lnTo>
                      <a:pt x="216" y="435"/>
                    </a:lnTo>
                    <a:lnTo>
                      <a:pt x="216" y="290"/>
                    </a:lnTo>
                    <a:lnTo>
                      <a:pt x="244" y="290"/>
                    </a:lnTo>
                    <a:lnTo>
                      <a:pt x="244" y="535"/>
                    </a:lnTo>
                    <a:lnTo>
                      <a:pt x="218" y="535"/>
                    </a:lnTo>
                    <a:lnTo>
                      <a:pt x="253" y="579"/>
                    </a:lnTo>
                    <a:lnTo>
                      <a:pt x="289" y="535"/>
                    </a:lnTo>
                    <a:lnTo>
                      <a:pt x="263" y="535"/>
                    </a:lnTo>
                    <a:lnTo>
                      <a:pt x="263" y="290"/>
                    </a:lnTo>
                    <a:lnTo>
                      <a:pt x="291" y="290"/>
                    </a:lnTo>
                    <a:lnTo>
                      <a:pt x="291" y="435"/>
                    </a:lnTo>
                    <a:lnTo>
                      <a:pt x="463" y="435"/>
                    </a:lnTo>
                    <a:lnTo>
                      <a:pt x="463" y="462"/>
                    </a:lnTo>
                    <a:lnTo>
                      <a:pt x="506" y="4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121920" tIns="60960" rIns="121920" bIns="60960" anchor="ctr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sz="2400"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íş1iḑê"/>
            <p:cNvGrpSpPr/>
            <p:nvPr/>
          </p:nvGrpSpPr>
          <p:grpSpPr>
            <a:xfrm>
              <a:off x="3650116" y="2680627"/>
              <a:ext cx="1565855" cy="1168010"/>
              <a:chOff x="1127156" y="5144236"/>
              <a:chExt cx="1565855" cy="1168010"/>
            </a:xfrm>
          </p:grpSpPr>
          <p:sp>
            <p:nvSpPr>
              <p:cNvPr id="35" name="iṣḻiḋe"/>
              <p:cNvSpPr txBox="1"/>
              <p:nvPr/>
            </p:nvSpPr>
            <p:spPr>
              <a:xfrm flipH="1">
                <a:off x="1127156" y="5512168"/>
                <a:ext cx="1565855" cy="800078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各专业工艺设计服务</a:t>
                </a:r>
                <a:endPara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绿色节能专项设计</a:t>
                </a:r>
                <a:endPara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设施改造扩容设计服务</a:t>
                </a:r>
                <a:endPara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LEED</a:t>
                </a: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认证服务</a:t>
                </a:r>
                <a:endPara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CFD </a:t>
                </a: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模拟 </a:t>
                </a:r>
                <a:r>
                  <a:rPr lang="en-US" altLang="zh-CN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BIM</a:t>
                </a: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建模</a:t>
                </a:r>
                <a:endPara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UPTIME</a:t>
                </a: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认证服务</a:t>
                </a:r>
                <a:endPara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6" name="í$ļiďé"/>
              <p:cNvSpPr txBox="1"/>
              <p:nvPr/>
            </p:nvSpPr>
            <p:spPr>
              <a:xfrm flipH="1">
                <a:off x="1195478" y="5144236"/>
                <a:ext cx="1467823" cy="386133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sz="1200" b="1" dirty="0" smtClean="0">
                    <a:solidFill>
                      <a:schemeClr val="dk1">
                        <a:lumMod val="10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设计</a:t>
                </a:r>
                <a:endPara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íšḻiḓé"/>
          <p:cNvGrpSpPr/>
          <p:nvPr/>
        </p:nvGrpSpPr>
        <p:grpSpPr>
          <a:xfrm>
            <a:off x="5418381" y="1881189"/>
            <a:ext cx="1990203" cy="1002564"/>
            <a:chOff x="5033299" y="1966729"/>
            <a:chExt cx="1990202" cy="1002564"/>
          </a:xfrm>
        </p:grpSpPr>
        <p:grpSp>
          <p:nvGrpSpPr>
            <p:cNvPr id="12" name="iṣļîḍe"/>
            <p:cNvGrpSpPr/>
            <p:nvPr/>
          </p:nvGrpSpPr>
          <p:grpSpPr>
            <a:xfrm>
              <a:off x="5033299" y="2060754"/>
              <a:ext cx="522378" cy="522378"/>
              <a:chOff x="5033299" y="2060754"/>
              <a:chExt cx="522378" cy="522378"/>
            </a:xfrm>
          </p:grpSpPr>
          <p:sp>
            <p:nvSpPr>
              <p:cNvPr id="31" name="ïšļíde"/>
              <p:cNvSpPr/>
              <p:nvPr/>
            </p:nvSpPr>
            <p:spPr>
              <a:xfrm>
                <a:off x="5033299" y="2060754"/>
                <a:ext cx="522378" cy="522378"/>
              </a:xfrm>
              <a:custGeom>
                <a:avLst/>
                <a:gdLst>
                  <a:gd name="connsiteX0" fmla="*/ 0 w 670873"/>
                  <a:gd name="connsiteY0" fmla="*/ 335437 h 670873"/>
                  <a:gd name="connsiteX1" fmla="*/ 335437 w 670873"/>
                  <a:gd name="connsiteY1" fmla="*/ 0 h 670873"/>
                  <a:gd name="connsiteX2" fmla="*/ 670874 w 670873"/>
                  <a:gd name="connsiteY2" fmla="*/ 335437 h 670873"/>
                  <a:gd name="connsiteX3" fmla="*/ 335437 w 670873"/>
                  <a:gd name="connsiteY3" fmla="*/ 670874 h 670873"/>
                  <a:gd name="connsiteX4" fmla="*/ 0 w 670873"/>
                  <a:gd name="connsiteY4" fmla="*/ 335437 h 67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73" h="670873">
                    <a:moveTo>
                      <a:pt x="0" y="335437"/>
                    </a:moveTo>
                    <a:cubicBezTo>
                      <a:pt x="0" y="150180"/>
                      <a:pt x="150180" y="0"/>
                      <a:pt x="335437" y="0"/>
                    </a:cubicBezTo>
                    <a:cubicBezTo>
                      <a:pt x="520694" y="0"/>
                      <a:pt x="670874" y="150180"/>
                      <a:pt x="670874" y="335437"/>
                    </a:cubicBezTo>
                    <a:cubicBezTo>
                      <a:pt x="670874" y="520694"/>
                      <a:pt x="520694" y="670874"/>
                      <a:pt x="335437" y="670874"/>
                    </a:cubicBezTo>
                    <a:cubicBezTo>
                      <a:pt x="150180" y="670874"/>
                      <a:pt x="0" y="520694"/>
                      <a:pt x="0" y="335437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wrap="square" lIns="121920" tIns="60960" rIns="121920" bIns="6096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sz="2400">
                  <a:cs typeface="+mn-ea"/>
                  <a:sym typeface="+mn-lt"/>
                </a:endParaRPr>
              </a:p>
            </p:txBody>
          </p:sp>
          <p:sp>
            <p:nvSpPr>
              <p:cNvPr id="32" name="isḷidè"/>
              <p:cNvSpPr/>
              <p:nvPr/>
            </p:nvSpPr>
            <p:spPr bwMode="auto">
              <a:xfrm>
                <a:off x="5153020" y="2175653"/>
                <a:ext cx="282936" cy="292579"/>
              </a:xfrm>
              <a:custGeom>
                <a:avLst/>
                <a:gdLst>
                  <a:gd name="connsiteX0" fmla="*/ 554327 w 582017"/>
                  <a:gd name="connsiteY0" fmla="*/ 398973 h 601853"/>
                  <a:gd name="connsiteX1" fmla="*/ 563560 w 582017"/>
                  <a:gd name="connsiteY1" fmla="*/ 402454 h 601853"/>
                  <a:gd name="connsiteX2" fmla="*/ 577799 w 582017"/>
                  <a:gd name="connsiteY2" fmla="*/ 415635 h 601853"/>
                  <a:gd name="connsiteX3" fmla="*/ 578540 w 582017"/>
                  <a:gd name="connsiteY3" fmla="*/ 434001 h 601853"/>
                  <a:gd name="connsiteX4" fmla="*/ 468040 w 582017"/>
                  <a:gd name="connsiteY4" fmla="*/ 550266 h 601853"/>
                  <a:gd name="connsiteX5" fmla="*/ 448758 w 582017"/>
                  <a:gd name="connsiteY5" fmla="*/ 552043 h 601853"/>
                  <a:gd name="connsiteX6" fmla="*/ 357392 w 582017"/>
                  <a:gd name="connsiteY6" fmla="*/ 484654 h 601853"/>
                  <a:gd name="connsiteX7" fmla="*/ 354870 w 582017"/>
                  <a:gd name="connsiteY7" fmla="*/ 466584 h 601853"/>
                  <a:gd name="connsiteX8" fmla="*/ 366588 w 582017"/>
                  <a:gd name="connsiteY8" fmla="*/ 451033 h 601853"/>
                  <a:gd name="connsiteX9" fmla="*/ 384831 w 582017"/>
                  <a:gd name="connsiteY9" fmla="*/ 448367 h 601853"/>
                  <a:gd name="connsiteX10" fmla="*/ 443419 w 582017"/>
                  <a:gd name="connsiteY10" fmla="*/ 491319 h 601853"/>
                  <a:gd name="connsiteX11" fmla="*/ 462701 w 582017"/>
                  <a:gd name="connsiteY11" fmla="*/ 489393 h 601853"/>
                  <a:gd name="connsiteX12" fmla="*/ 545316 w 582017"/>
                  <a:gd name="connsiteY12" fmla="*/ 403046 h 601853"/>
                  <a:gd name="connsiteX13" fmla="*/ 554327 w 582017"/>
                  <a:gd name="connsiteY13" fmla="*/ 398973 h 601853"/>
                  <a:gd name="connsiteX14" fmla="*/ 262860 w 582017"/>
                  <a:gd name="connsiteY14" fmla="*/ 0 h 601853"/>
                  <a:gd name="connsiteX15" fmla="*/ 415651 w 582017"/>
                  <a:gd name="connsiteY15" fmla="*/ 73473 h 601853"/>
                  <a:gd name="connsiteX16" fmla="*/ 510885 w 582017"/>
                  <a:gd name="connsiteY16" fmla="*/ 82805 h 601853"/>
                  <a:gd name="connsiteX17" fmla="*/ 524829 w 582017"/>
                  <a:gd name="connsiteY17" fmla="*/ 99543 h 601853"/>
                  <a:gd name="connsiteX18" fmla="*/ 525571 w 582017"/>
                  <a:gd name="connsiteY18" fmla="*/ 272856 h 601853"/>
                  <a:gd name="connsiteX19" fmla="*/ 517412 w 582017"/>
                  <a:gd name="connsiteY19" fmla="*/ 332108 h 601853"/>
                  <a:gd name="connsiteX20" fmla="*/ 506138 w 582017"/>
                  <a:gd name="connsiteY20" fmla="*/ 338181 h 601853"/>
                  <a:gd name="connsiteX21" fmla="*/ 467125 w 582017"/>
                  <a:gd name="connsiteY21" fmla="*/ 332849 h 601853"/>
                  <a:gd name="connsiteX22" fmla="*/ 322938 w 582017"/>
                  <a:gd name="connsiteY22" fmla="*/ 476831 h 601853"/>
                  <a:gd name="connsiteX23" fmla="*/ 344002 w 582017"/>
                  <a:gd name="connsiteY23" fmla="*/ 551933 h 601853"/>
                  <a:gd name="connsiteX24" fmla="*/ 343260 w 582017"/>
                  <a:gd name="connsiteY24" fmla="*/ 561265 h 601853"/>
                  <a:gd name="connsiteX25" fmla="*/ 262860 w 582017"/>
                  <a:gd name="connsiteY25" fmla="*/ 601853 h 601853"/>
                  <a:gd name="connsiteX26" fmla="*/ 0 w 582017"/>
                  <a:gd name="connsiteY26" fmla="*/ 272856 h 601853"/>
                  <a:gd name="connsiteX27" fmla="*/ 3263 w 582017"/>
                  <a:gd name="connsiteY27" fmla="*/ 93766 h 601853"/>
                  <a:gd name="connsiteX28" fmla="*/ 15872 w 582017"/>
                  <a:gd name="connsiteY28" fmla="*/ 80879 h 601853"/>
                  <a:gd name="connsiteX29" fmla="*/ 126386 w 582017"/>
                  <a:gd name="connsiteY29" fmla="*/ 73473 h 601853"/>
                  <a:gd name="connsiteX30" fmla="*/ 262860 w 582017"/>
                  <a:gd name="connsiteY30" fmla="*/ 0 h 601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82017" h="601853">
                    <a:moveTo>
                      <a:pt x="554327" y="398973"/>
                    </a:moveTo>
                    <a:cubicBezTo>
                      <a:pt x="557627" y="398862"/>
                      <a:pt x="560965" y="400010"/>
                      <a:pt x="563560" y="402454"/>
                    </a:cubicBezTo>
                    <a:lnTo>
                      <a:pt x="577799" y="415635"/>
                    </a:lnTo>
                    <a:cubicBezTo>
                      <a:pt x="583138" y="420523"/>
                      <a:pt x="583435" y="428817"/>
                      <a:pt x="578540" y="434001"/>
                    </a:cubicBezTo>
                    <a:lnTo>
                      <a:pt x="468040" y="550266"/>
                    </a:lnTo>
                    <a:cubicBezTo>
                      <a:pt x="463146" y="555449"/>
                      <a:pt x="454543" y="556338"/>
                      <a:pt x="448758" y="552043"/>
                    </a:cubicBezTo>
                    <a:lnTo>
                      <a:pt x="357392" y="484654"/>
                    </a:lnTo>
                    <a:cubicBezTo>
                      <a:pt x="351756" y="480358"/>
                      <a:pt x="350569" y="472361"/>
                      <a:pt x="354870" y="466584"/>
                    </a:cubicBezTo>
                    <a:lnTo>
                      <a:pt x="366588" y="451033"/>
                    </a:lnTo>
                    <a:cubicBezTo>
                      <a:pt x="370741" y="445405"/>
                      <a:pt x="379047" y="444220"/>
                      <a:pt x="384831" y="448367"/>
                    </a:cubicBezTo>
                    <a:lnTo>
                      <a:pt x="443419" y="491319"/>
                    </a:lnTo>
                    <a:cubicBezTo>
                      <a:pt x="449055" y="495466"/>
                      <a:pt x="457806" y="494725"/>
                      <a:pt x="462701" y="489393"/>
                    </a:cubicBezTo>
                    <a:lnTo>
                      <a:pt x="545316" y="403046"/>
                    </a:lnTo>
                    <a:cubicBezTo>
                      <a:pt x="547764" y="400454"/>
                      <a:pt x="551027" y="399084"/>
                      <a:pt x="554327" y="398973"/>
                    </a:cubicBezTo>
                    <a:close/>
                    <a:moveTo>
                      <a:pt x="262860" y="0"/>
                    </a:moveTo>
                    <a:cubicBezTo>
                      <a:pt x="286001" y="0"/>
                      <a:pt x="346969" y="53623"/>
                      <a:pt x="415651" y="73473"/>
                    </a:cubicBezTo>
                    <a:cubicBezTo>
                      <a:pt x="448731" y="82953"/>
                      <a:pt x="480179" y="82953"/>
                      <a:pt x="510885" y="82805"/>
                    </a:cubicBezTo>
                    <a:cubicBezTo>
                      <a:pt x="515187" y="82805"/>
                      <a:pt x="524829" y="82805"/>
                      <a:pt x="524829" y="99543"/>
                    </a:cubicBezTo>
                    <a:cubicBezTo>
                      <a:pt x="524829" y="101617"/>
                      <a:pt x="525571" y="271523"/>
                      <a:pt x="525571" y="272856"/>
                    </a:cubicBezTo>
                    <a:cubicBezTo>
                      <a:pt x="525571" y="292853"/>
                      <a:pt x="522604" y="312703"/>
                      <a:pt x="517412" y="332108"/>
                    </a:cubicBezTo>
                    <a:cubicBezTo>
                      <a:pt x="516671" y="335071"/>
                      <a:pt x="513704" y="341440"/>
                      <a:pt x="506138" y="338181"/>
                    </a:cubicBezTo>
                    <a:cubicBezTo>
                      <a:pt x="494716" y="334922"/>
                      <a:pt x="483887" y="332849"/>
                      <a:pt x="467125" y="332849"/>
                    </a:cubicBezTo>
                    <a:cubicBezTo>
                      <a:pt x="387466" y="332849"/>
                      <a:pt x="322938" y="397433"/>
                      <a:pt x="322938" y="476831"/>
                    </a:cubicBezTo>
                    <a:cubicBezTo>
                      <a:pt x="322938" y="504383"/>
                      <a:pt x="330651" y="530158"/>
                      <a:pt x="344002" y="551933"/>
                    </a:cubicBezTo>
                    <a:cubicBezTo>
                      <a:pt x="345485" y="554303"/>
                      <a:pt x="348156" y="557118"/>
                      <a:pt x="343260" y="561265"/>
                    </a:cubicBezTo>
                    <a:cubicBezTo>
                      <a:pt x="306768" y="588373"/>
                      <a:pt x="279622" y="601853"/>
                      <a:pt x="262860" y="601853"/>
                    </a:cubicBezTo>
                    <a:cubicBezTo>
                      <a:pt x="210199" y="601853"/>
                      <a:pt x="0" y="442613"/>
                      <a:pt x="0" y="272856"/>
                    </a:cubicBezTo>
                    <a:cubicBezTo>
                      <a:pt x="0" y="270930"/>
                      <a:pt x="2670" y="97322"/>
                      <a:pt x="3263" y="93766"/>
                    </a:cubicBezTo>
                    <a:cubicBezTo>
                      <a:pt x="5192" y="79694"/>
                      <a:pt x="11719" y="80731"/>
                      <a:pt x="15872" y="80879"/>
                    </a:cubicBezTo>
                    <a:cubicBezTo>
                      <a:pt x="50584" y="82509"/>
                      <a:pt x="87669" y="84582"/>
                      <a:pt x="126386" y="73473"/>
                    </a:cubicBezTo>
                    <a:cubicBezTo>
                      <a:pt x="195068" y="53623"/>
                      <a:pt x="240312" y="0"/>
                      <a:pt x="2628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121920" tIns="60960" rIns="121920" bIns="60960" anchor="ctr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sz="2400"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iśḷiḍé"/>
            <p:cNvGrpSpPr/>
            <p:nvPr/>
          </p:nvGrpSpPr>
          <p:grpSpPr>
            <a:xfrm>
              <a:off x="5555677" y="1966729"/>
              <a:ext cx="1467824" cy="1002564"/>
              <a:chOff x="1195478" y="5144236"/>
              <a:chExt cx="1467824" cy="1002564"/>
            </a:xfrm>
          </p:grpSpPr>
          <p:sp>
            <p:nvSpPr>
              <p:cNvPr id="29" name="íṥ1ídé"/>
              <p:cNvSpPr txBox="1"/>
              <p:nvPr/>
            </p:nvSpPr>
            <p:spPr>
              <a:xfrm flipH="1">
                <a:off x="1195479" y="5530370"/>
                <a:ext cx="1467823" cy="616430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CN" altLang="en-US" sz="1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安全文明管理</a:t>
                </a:r>
                <a:endPara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CN" altLang="en-US" sz="1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进度管理</a:t>
                </a:r>
                <a:endPara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CN" altLang="en-US" sz="1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质量管理</a:t>
                </a:r>
                <a:endPara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CN" altLang="en-US" sz="1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成本管理</a:t>
                </a:r>
                <a:endPara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zh-CN" altLang="en-US" sz="1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劳务管理</a:t>
                </a:r>
                <a:endPara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0" name="îṣ1ide"/>
              <p:cNvSpPr txBox="1"/>
              <p:nvPr/>
            </p:nvSpPr>
            <p:spPr>
              <a:xfrm flipH="1">
                <a:off x="1195478" y="5144236"/>
                <a:ext cx="1467823" cy="386133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 anchor="b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sz="1200" b="1" dirty="0">
                    <a:solidFill>
                      <a:schemeClr val="dk1">
                        <a:lumMod val="10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施工管理</a:t>
                </a:r>
                <a:endPara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4" name="îṩḻidê"/>
          <p:cNvGrpSpPr/>
          <p:nvPr/>
        </p:nvGrpSpPr>
        <p:grpSpPr>
          <a:xfrm>
            <a:off x="7272021" y="1482338"/>
            <a:ext cx="1990203" cy="1002564"/>
            <a:chOff x="7289090" y="1482337"/>
            <a:chExt cx="1990202" cy="1002564"/>
          </a:xfrm>
        </p:grpSpPr>
        <p:grpSp>
          <p:nvGrpSpPr>
            <p:cNvPr id="15" name="iṧḷídé"/>
            <p:cNvGrpSpPr/>
            <p:nvPr/>
          </p:nvGrpSpPr>
          <p:grpSpPr>
            <a:xfrm>
              <a:off x="7289090" y="1576362"/>
              <a:ext cx="522378" cy="522378"/>
              <a:chOff x="7289090" y="1576362"/>
              <a:chExt cx="522378" cy="522378"/>
            </a:xfrm>
          </p:grpSpPr>
          <p:sp>
            <p:nvSpPr>
              <p:cNvPr id="25" name="íŝliḋe"/>
              <p:cNvSpPr/>
              <p:nvPr/>
            </p:nvSpPr>
            <p:spPr>
              <a:xfrm>
                <a:off x="7289090" y="1576362"/>
                <a:ext cx="522378" cy="522378"/>
              </a:xfrm>
              <a:custGeom>
                <a:avLst/>
                <a:gdLst>
                  <a:gd name="connsiteX0" fmla="*/ 0 w 670873"/>
                  <a:gd name="connsiteY0" fmla="*/ 335437 h 670873"/>
                  <a:gd name="connsiteX1" fmla="*/ 335437 w 670873"/>
                  <a:gd name="connsiteY1" fmla="*/ 0 h 670873"/>
                  <a:gd name="connsiteX2" fmla="*/ 670874 w 670873"/>
                  <a:gd name="connsiteY2" fmla="*/ 335437 h 670873"/>
                  <a:gd name="connsiteX3" fmla="*/ 335437 w 670873"/>
                  <a:gd name="connsiteY3" fmla="*/ 670874 h 670873"/>
                  <a:gd name="connsiteX4" fmla="*/ 0 w 670873"/>
                  <a:gd name="connsiteY4" fmla="*/ 335437 h 67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73" h="670873">
                    <a:moveTo>
                      <a:pt x="0" y="335437"/>
                    </a:moveTo>
                    <a:cubicBezTo>
                      <a:pt x="0" y="150180"/>
                      <a:pt x="150180" y="0"/>
                      <a:pt x="335437" y="0"/>
                    </a:cubicBezTo>
                    <a:cubicBezTo>
                      <a:pt x="520694" y="0"/>
                      <a:pt x="670874" y="150180"/>
                      <a:pt x="670874" y="335437"/>
                    </a:cubicBezTo>
                    <a:cubicBezTo>
                      <a:pt x="670874" y="520694"/>
                      <a:pt x="520694" y="670874"/>
                      <a:pt x="335437" y="670874"/>
                    </a:cubicBezTo>
                    <a:cubicBezTo>
                      <a:pt x="150180" y="670874"/>
                      <a:pt x="0" y="520694"/>
                      <a:pt x="0" y="335437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wrap="square" lIns="121920" tIns="60960" rIns="121920" bIns="6096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sz="2400">
                  <a:cs typeface="+mn-ea"/>
                  <a:sym typeface="+mn-lt"/>
                </a:endParaRPr>
              </a:p>
            </p:txBody>
          </p:sp>
          <p:sp>
            <p:nvSpPr>
              <p:cNvPr id="26" name="iṩlîḑé"/>
              <p:cNvSpPr/>
              <p:nvPr/>
            </p:nvSpPr>
            <p:spPr bwMode="auto">
              <a:xfrm>
                <a:off x="7403990" y="1694879"/>
                <a:ext cx="292579" cy="285342"/>
              </a:xfrm>
              <a:custGeom>
                <a:avLst/>
                <a:gdLst>
                  <a:gd name="connsiteX0" fmla="*/ 554919 w 607639"/>
                  <a:gd name="connsiteY0" fmla="*/ 410990 h 592609"/>
                  <a:gd name="connsiteX1" fmla="*/ 559725 w 607639"/>
                  <a:gd name="connsiteY1" fmla="*/ 417586 h 592609"/>
                  <a:gd name="connsiteX2" fmla="*/ 559725 w 607639"/>
                  <a:gd name="connsiteY2" fmla="*/ 571997 h 592609"/>
                  <a:gd name="connsiteX3" fmla="*/ 538989 w 607639"/>
                  <a:gd name="connsiteY3" fmla="*/ 592609 h 592609"/>
                  <a:gd name="connsiteX4" fmla="*/ 300565 w 607639"/>
                  <a:gd name="connsiteY4" fmla="*/ 592609 h 592609"/>
                  <a:gd name="connsiteX5" fmla="*/ 293623 w 607639"/>
                  <a:gd name="connsiteY5" fmla="*/ 585768 h 592609"/>
                  <a:gd name="connsiteX6" fmla="*/ 293623 w 607639"/>
                  <a:gd name="connsiteY6" fmla="*/ 450103 h 592609"/>
                  <a:gd name="connsiteX7" fmla="*/ 305994 w 607639"/>
                  <a:gd name="connsiteY7" fmla="*/ 445928 h 592609"/>
                  <a:gd name="connsiteX8" fmla="*/ 380573 w 607639"/>
                  <a:gd name="connsiteY8" fmla="*/ 529352 h 592609"/>
                  <a:gd name="connsiteX9" fmla="*/ 448389 w 607639"/>
                  <a:gd name="connsiteY9" fmla="*/ 530063 h 592609"/>
                  <a:gd name="connsiteX10" fmla="*/ 547176 w 607639"/>
                  <a:gd name="connsiteY10" fmla="*/ 413588 h 592609"/>
                  <a:gd name="connsiteX11" fmla="*/ 554919 w 607639"/>
                  <a:gd name="connsiteY11" fmla="*/ 410990 h 592609"/>
                  <a:gd name="connsiteX12" fmla="*/ 6942 w 607639"/>
                  <a:gd name="connsiteY12" fmla="*/ 390509 h 592609"/>
                  <a:gd name="connsiteX13" fmla="*/ 259179 w 607639"/>
                  <a:gd name="connsiteY13" fmla="*/ 390509 h 592609"/>
                  <a:gd name="connsiteX14" fmla="*/ 266032 w 607639"/>
                  <a:gd name="connsiteY14" fmla="*/ 397352 h 592609"/>
                  <a:gd name="connsiteX15" fmla="*/ 266032 w 607639"/>
                  <a:gd name="connsiteY15" fmla="*/ 585766 h 592609"/>
                  <a:gd name="connsiteX16" fmla="*/ 259179 w 607639"/>
                  <a:gd name="connsiteY16" fmla="*/ 592609 h 592609"/>
                  <a:gd name="connsiteX17" fmla="*/ 20738 w 607639"/>
                  <a:gd name="connsiteY17" fmla="*/ 592609 h 592609"/>
                  <a:gd name="connsiteX18" fmla="*/ 0 w 607639"/>
                  <a:gd name="connsiteY18" fmla="*/ 571990 h 592609"/>
                  <a:gd name="connsiteX19" fmla="*/ 0 w 607639"/>
                  <a:gd name="connsiteY19" fmla="*/ 397352 h 592609"/>
                  <a:gd name="connsiteX20" fmla="*/ 6942 w 607639"/>
                  <a:gd name="connsiteY20" fmla="*/ 390509 h 592609"/>
                  <a:gd name="connsiteX21" fmla="*/ 20736 w 607639"/>
                  <a:gd name="connsiteY21" fmla="*/ 160819 h 592609"/>
                  <a:gd name="connsiteX22" fmla="*/ 188941 w 607639"/>
                  <a:gd name="connsiteY22" fmla="*/ 160819 h 592609"/>
                  <a:gd name="connsiteX23" fmla="*/ 194904 w 607639"/>
                  <a:gd name="connsiteY23" fmla="*/ 178238 h 592609"/>
                  <a:gd name="connsiteX24" fmla="*/ 243763 w 607639"/>
                  <a:gd name="connsiteY24" fmla="*/ 352698 h 592609"/>
                  <a:gd name="connsiteX25" fmla="*/ 237800 w 607639"/>
                  <a:gd name="connsiteY25" fmla="*/ 362919 h 592609"/>
                  <a:gd name="connsiteX26" fmla="*/ 6942 w 607639"/>
                  <a:gd name="connsiteY26" fmla="*/ 362919 h 592609"/>
                  <a:gd name="connsiteX27" fmla="*/ 0 w 607639"/>
                  <a:gd name="connsiteY27" fmla="*/ 356076 h 592609"/>
                  <a:gd name="connsiteX28" fmla="*/ 0 w 607639"/>
                  <a:gd name="connsiteY28" fmla="*/ 181438 h 592609"/>
                  <a:gd name="connsiteX29" fmla="*/ 20736 w 607639"/>
                  <a:gd name="connsiteY29" fmla="*/ 160819 h 592609"/>
                  <a:gd name="connsiteX30" fmla="*/ 414843 w 607639"/>
                  <a:gd name="connsiteY30" fmla="*/ 84796 h 592609"/>
                  <a:gd name="connsiteX31" fmla="*/ 306963 w 607639"/>
                  <a:gd name="connsiteY31" fmla="*/ 192525 h 592609"/>
                  <a:gd name="connsiteX32" fmla="*/ 414843 w 607639"/>
                  <a:gd name="connsiteY32" fmla="*/ 300253 h 592609"/>
                  <a:gd name="connsiteX33" fmla="*/ 522724 w 607639"/>
                  <a:gd name="connsiteY33" fmla="*/ 192525 h 592609"/>
                  <a:gd name="connsiteX34" fmla="*/ 414843 w 607639"/>
                  <a:gd name="connsiteY34" fmla="*/ 84796 h 592609"/>
                  <a:gd name="connsiteX35" fmla="*/ 414843 w 607639"/>
                  <a:gd name="connsiteY35" fmla="*/ 0 h 592609"/>
                  <a:gd name="connsiteX36" fmla="*/ 607639 w 607639"/>
                  <a:gd name="connsiteY36" fmla="*/ 192525 h 592609"/>
                  <a:gd name="connsiteX37" fmla="*/ 429263 w 607639"/>
                  <a:gd name="connsiteY37" fmla="*/ 510288 h 592609"/>
                  <a:gd name="connsiteX38" fmla="*/ 400424 w 607639"/>
                  <a:gd name="connsiteY38" fmla="*/ 510288 h 592609"/>
                  <a:gd name="connsiteX39" fmla="*/ 222493 w 607639"/>
                  <a:gd name="connsiteY39" fmla="*/ 180081 h 592609"/>
                  <a:gd name="connsiteX40" fmla="*/ 414843 w 607639"/>
                  <a:gd name="connsiteY40" fmla="*/ 0 h 592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07639" h="592609">
                    <a:moveTo>
                      <a:pt x="554919" y="410990"/>
                    </a:moveTo>
                    <a:cubicBezTo>
                      <a:pt x="557567" y="411834"/>
                      <a:pt x="559725" y="414210"/>
                      <a:pt x="559725" y="417586"/>
                    </a:cubicBezTo>
                    <a:lnTo>
                      <a:pt x="559725" y="571997"/>
                    </a:lnTo>
                    <a:cubicBezTo>
                      <a:pt x="559725" y="583369"/>
                      <a:pt x="550469" y="592609"/>
                      <a:pt x="538989" y="592609"/>
                    </a:cubicBezTo>
                    <a:lnTo>
                      <a:pt x="300565" y="592609"/>
                    </a:lnTo>
                    <a:cubicBezTo>
                      <a:pt x="296738" y="592609"/>
                      <a:pt x="293623" y="589588"/>
                      <a:pt x="293623" y="585768"/>
                    </a:cubicBezTo>
                    <a:lnTo>
                      <a:pt x="293623" y="450103"/>
                    </a:lnTo>
                    <a:cubicBezTo>
                      <a:pt x="293623" y="443529"/>
                      <a:pt x="301989" y="440686"/>
                      <a:pt x="305994" y="445928"/>
                    </a:cubicBezTo>
                    <a:cubicBezTo>
                      <a:pt x="337232" y="485907"/>
                      <a:pt x="365978" y="515315"/>
                      <a:pt x="380573" y="529352"/>
                    </a:cubicBezTo>
                    <a:cubicBezTo>
                      <a:pt x="400420" y="548720"/>
                      <a:pt x="430056" y="547832"/>
                      <a:pt x="448389" y="530063"/>
                    </a:cubicBezTo>
                    <a:cubicBezTo>
                      <a:pt x="450970" y="527575"/>
                      <a:pt x="500097" y="479777"/>
                      <a:pt x="547176" y="413588"/>
                    </a:cubicBezTo>
                    <a:cubicBezTo>
                      <a:pt x="549134" y="410834"/>
                      <a:pt x="552271" y="410145"/>
                      <a:pt x="554919" y="410990"/>
                    </a:cubicBezTo>
                    <a:close/>
                    <a:moveTo>
                      <a:pt x="6942" y="390509"/>
                    </a:moveTo>
                    <a:lnTo>
                      <a:pt x="259179" y="390509"/>
                    </a:lnTo>
                    <a:cubicBezTo>
                      <a:pt x="263006" y="390509"/>
                      <a:pt x="266032" y="393531"/>
                      <a:pt x="266032" y="397352"/>
                    </a:cubicBezTo>
                    <a:lnTo>
                      <a:pt x="266032" y="585766"/>
                    </a:lnTo>
                    <a:cubicBezTo>
                      <a:pt x="266032" y="589587"/>
                      <a:pt x="263006" y="592609"/>
                      <a:pt x="259179" y="592609"/>
                    </a:cubicBezTo>
                    <a:lnTo>
                      <a:pt x="20738" y="592609"/>
                    </a:lnTo>
                    <a:cubicBezTo>
                      <a:pt x="9256" y="592609"/>
                      <a:pt x="0" y="583366"/>
                      <a:pt x="0" y="571990"/>
                    </a:cubicBezTo>
                    <a:lnTo>
                      <a:pt x="0" y="397352"/>
                    </a:lnTo>
                    <a:cubicBezTo>
                      <a:pt x="0" y="393531"/>
                      <a:pt x="3115" y="390509"/>
                      <a:pt x="6942" y="390509"/>
                    </a:cubicBezTo>
                    <a:close/>
                    <a:moveTo>
                      <a:pt x="20736" y="160819"/>
                    </a:moveTo>
                    <a:lnTo>
                      <a:pt x="188941" y="160819"/>
                    </a:lnTo>
                    <a:cubicBezTo>
                      <a:pt x="197930" y="160819"/>
                      <a:pt x="195438" y="170329"/>
                      <a:pt x="194904" y="178238"/>
                    </a:cubicBezTo>
                    <a:cubicBezTo>
                      <a:pt x="191522" y="229430"/>
                      <a:pt x="207897" y="288087"/>
                      <a:pt x="243763" y="352698"/>
                    </a:cubicBezTo>
                    <a:cubicBezTo>
                      <a:pt x="246344" y="357320"/>
                      <a:pt x="243051" y="362919"/>
                      <a:pt x="237800" y="362919"/>
                    </a:cubicBezTo>
                    <a:lnTo>
                      <a:pt x="6942" y="362919"/>
                    </a:lnTo>
                    <a:cubicBezTo>
                      <a:pt x="3115" y="362919"/>
                      <a:pt x="0" y="359897"/>
                      <a:pt x="0" y="356076"/>
                    </a:cubicBezTo>
                    <a:lnTo>
                      <a:pt x="0" y="181438"/>
                    </a:lnTo>
                    <a:cubicBezTo>
                      <a:pt x="0" y="170062"/>
                      <a:pt x="9256" y="160819"/>
                      <a:pt x="20736" y="160819"/>
                    </a:cubicBezTo>
                    <a:close/>
                    <a:moveTo>
                      <a:pt x="414843" y="84796"/>
                    </a:moveTo>
                    <a:cubicBezTo>
                      <a:pt x="355296" y="84796"/>
                      <a:pt x="306963" y="133150"/>
                      <a:pt x="306963" y="192525"/>
                    </a:cubicBezTo>
                    <a:cubicBezTo>
                      <a:pt x="306963" y="251989"/>
                      <a:pt x="355296" y="300253"/>
                      <a:pt x="414843" y="300253"/>
                    </a:cubicBezTo>
                    <a:cubicBezTo>
                      <a:pt x="474302" y="300253"/>
                      <a:pt x="522724" y="251989"/>
                      <a:pt x="522724" y="192525"/>
                    </a:cubicBezTo>
                    <a:cubicBezTo>
                      <a:pt x="522724" y="133150"/>
                      <a:pt x="474302" y="84796"/>
                      <a:pt x="414843" y="84796"/>
                    </a:cubicBezTo>
                    <a:close/>
                    <a:moveTo>
                      <a:pt x="414843" y="0"/>
                    </a:moveTo>
                    <a:cubicBezTo>
                      <a:pt x="521121" y="0"/>
                      <a:pt x="607639" y="86396"/>
                      <a:pt x="607639" y="192525"/>
                    </a:cubicBezTo>
                    <a:cubicBezTo>
                      <a:pt x="607639" y="300609"/>
                      <a:pt x="506079" y="436069"/>
                      <a:pt x="429263" y="510288"/>
                    </a:cubicBezTo>
                    <a:cubicBezTo>
                      <a:pt x="421163" y="518021"/>
                      <a:pt x="408435" y="518021"/>
                      <a:pt x="400424" y="510288"/>
                    </a:cubicBezTo>
                    <a:cubicBezTo>
                      <a:pt x="330640" y="442824"/>
                      <a:pt x="214660" y="297409"/>
                      <a:pt x="222493" y="180081"/>
                    </a:cubicBezTo>
                    <a:cubicBezTo>
                      <a:pt x="228902" y="79108"/>
                      <a:pt x="313372" y="0"/>
                      <a:pt x="4148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121920" tIns="60960" rIns="121920" bIns="60960" anchor="ctr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sz="2400"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íṣľïdê"/>
            <p:cNvGrpSpPr/>
            <p:nvPr/>
          </p:nvGrpSpPr>
          <p:grpSpPr>
            <a:xfrm>
              <a:off x="7643562" y="1482337"/>
              <a:ext cx="1635730" cy="1002564"/>
              <a:chOff x="1027572" y="5144236"/>
              <a:chExt cx="1635730" cy="1002564"/>
            </a:xfrm>
          </p:grpSpPr>
          <p:sp>
            <p:nvSpPr>
              <p:cNvPr id="23" name="ïṩḻîḋé"/>
              <p:cNvSpPr txBox="1"/>
              <p:nvPr/>
            </p:nvSpPr>
            <p:spPr>
              <a:xfrm flipH="1">
                <a:off x="1027572" y="5530370"/>
                <a:ext cx="1635730" cy="616430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验证及集成测试服务</a:t>
                </a:r>
                <a:endPara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BMS</a:t>
                </a: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自控厂验调试咨询</a:t>
                </a:r>
                <a:endPara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能效评估</a:t>
                </a:r>
                <a:r>
                  <a:rPr lang="en-US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EEA2.0</a:t>
                </a: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服务</a:t>
                </a:r>
                <a:endPara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数据中心验证</a:t>
                </a:r>
                <a:r>
                  <a:rPr lang="en-US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3.0</a:t>
                </a: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服务</a:t>
                </a:r>
                <a:endPara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数据中心数字化转型</a:t>
                </a:r>
                <a:r>
                  <a:rPr lang="en-US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BIM</a:t>
                </a:r>
                <a:endPara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</a:pPr>
                <a:endPara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4" name="ïšļîḓê"/>
              <p:cNvSpPr txBox="1"/>
              <p:nvPr/>
            </p:nvSpPr>
            <p:spPr>
              <a:xfrm flipH="1">
                <a:off x="1195478" y="5144236"/>
                <a:ext cx="1467823" cy="386133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 anchor="b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sz="1200" b="1" dirty="0" smtClean="0">
                    <a:solidFill>
                      <a:schemeClr val="dk1">
                        <a:lumMod val="10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验证</a:t>
                </a:r>
                <a:endPara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1" name="ísľiḋê"/>
          <p:cNvGrpSpPr/>
          <p:nvPr/>
        </p:nvGrpSpPr>
        <p:grpSpPr>
          <a:xfrm>
            <a:off x="9311177" y="1193598"/>
            <a:ext cx="1990203" cy="1002564"/>
            <a:chOff x="9362830" y="1193376"/>
            <a:chExt cx="1990202" cy="1002564"/>
          </a:xfrm>
        </p:grpSpPr>
        <p:grpSp>
          <p:nvGrpSpPr>
            <p:cNvPr id="22" name="í$ļîdè"/>
            <p:cNvGrpSpPr/>
            <p:nvPr/>
          </p:nvGrpSpPr>
          <p:grpSpPr>
            <a:xfrm>
              <a:off x="9362830" y="1287401"/>
              <a:ext cx="522378" cy="522378"/>
              <a:chOff x="9362830" y="1287401"/>
              <a:chExt cx="522378" cy="522378"/>
            </a:xfrm>
          </p:grpSpPr>
          <p:sp>
            <p:nvSpPr>
              <p:cNvPr id="19" name="iṧ1iḍe"/>
              <p:cNvSpPr/>
              <p:nvPr/>
            </p:nvSpPr>
            <p:spPr>
              <a:xfrm>
                <a:off x="9362830" y="1287401"/>
                <a:ext cx="522378" cy="522378"/>
              </a:xfrm>
              <a:custGeom>
                <a:avLst/>
                <a:gdLst>
                  <a:gd name="connsiteX0" fmla="*/ 0 w 670873"/>
                  <a:gd name="connsiteY0" fmla="*/ 335437 h 670873"/>
                  <a:gd name="connsiteX1" fmla="*/ 335437 w 670873"/>
                  <a:gd name="connsiteY1" fmla="*/ 0 h 670873"/>
                  <a:gd name="connsiteX2" fmla="*/ 670874 w 670873"/>
                  <a:gd name="connsiteY2" fmla="*/ 335437 h 670873"/>
                  <a:gd name="connsiteX3" fmla="*/ 335437 w 670873"/>
                  <a:gd name="connsiteY3" fmla="*/ 670874 h 670873"/>
                  <a:gd name="connsiteX4" fmla="*/ 0 w 670873"/>
                  <a:gd name="connsiteY4" fmla="*/ 335437 h 67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73" h="670873">
                    <a:moveTo>
                      <a:pt x="0" y="335437"/>
                    </a:moveTo>
                    <a:cubicBezTo>
                      <a:pt x="0" y="150180"/>
                      <a:pt x="150180" y="0"/>
                      <a:pt x="335437" y="0"/>
                    </a:cubicBezTo>
                    <a:cubicBezTo>
                      <a:pt x="520694" y="0"/>
                      <a:pt x="670874" y="150180"/>
                      <a:pt x="670874" y="335437"/>
                    </a:cubicBezTo>
                    <a:cubicBezTo>
                      <a:pt x="670874" y="520694"/>
                      <a:pt x="520694" y="670874"/>
                      <a:pt x="335437" y="670874"/>
                    </a:cubicBezTo>
                    <a:cubicBezTo>
                      <a:pt x="150180" y="670874"/>
                      <a:pt x="0" y="520694"/>
                      <a:pt x="0" y="335437"/>
                    </a:cubicBezTo>
                    <a:close/>
                  </a:path>
                </a:pathLst>
              </a:custGeom>
              <a:solidFill>
                <a:srgbClr val="17598B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wrap="square" lIns="121920" tIns="60960" rIns="121920" bIns="60960" anchor="ctr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sz="2400">
                  <a:cs typeface="+mn-ea"/>
                  <a:sym typeface="+mn-lt"/>
                </a:endParaRPr>
              </a:p>
            </p:txBody>
          </p:sp>
          <p:sp>
            <p:nvSpPr>
              <p:cNvPr id="20" name="íšḷídè"/>
              <p:cNvSpPr/>
              <p:nvPr/>
            </p:nvSpPr>
            <p:spPr bwMode="auto">
              <a:xfrm>
                <a:off x="9477730" y="1410112"/>
                <a:ext cx="292579" cy="276954"/>
              </a:xfrm>
              <a:custGeom>
                <a:avLst/>
                <a:gdLst>
                  <a:gd name="T0" fmla="*/ 959 w 1305"/>
                  <a:gd name="T1" fmla="*/ 0 h 1237"/>
                  <a:gd name="T2" fmla="*/ 614 w 1305"/>
                  <a:gd name="T3" fmla="*/ 346 h 1237"/>
                  <a:gd name="T4" fmla="*/ 614 w 1305"/>
                  <a:gd name="T5" fmla="*/ 462 h 1237"/>
                  <a:gd name="T6" fmla="*/ 27 w 1305"/>
                  <a:gd name="T7" fmla="*/ 462 h 1237"/>
                  <a:gd name="T8" fmla="*/ 8 w 1305"/>
                  <a:gd name="T9" fmla="*/ 470 h 1237"/>
                  <a:gd name="T10" fmla="*/ 0 w 1305"/>
                  <a:gd name="T11" fmla="*/ 489 h 1237"/>
                  <a:gd name="T12" fmla="*/ 1 w 1305"/>
                  <a:gd name="T13" fmla="*/ 1211 h 1237"/>
                  <a:gd name="T14" fmla="*/ 27 w 1305"/>
                  <a:gd name="T15" fmla="*/ 1237 h 1237"/>
                  <a:gd name="T16" fmla="*/ 27 w 1305"/>
                  <a:gd name="T17" fmla="*/ 1237 h 1237"/>
                  <a:gd name="T18" fmla="*/ 799 w 1305"/>
                  <a:gd name="T19" fmla="*/ 1237 h 1237"/>
                  <a:gd name="T20" fmla="*/ 826 w 1305"/>
                  <a:gd name="T21" fmla="*/ 1210 h 1237"/>
                  <a:gd name="T22" fmla="*/ 826 w 1305"/>
                  <a:gd name="T23" fmla="*/ 489 h 1237"/>
                  <a:gd name="T24" fmla="*/ 818 w 1305"/>
                  <a:gd name="T25" fmla="*/ 470 h 1237"/>
                  <a:gd name="T26" fmla="*/ 799 w 1305"/>
                  <a:gd name="T27" fmla="*/ 462 h 1237"/>
                  <a:gd name="T28" fmla="*/ 799 w 1305"/>
                  <a:gd name="T29" fmla="*/ 462 h 1237"/>
                  <a:gd name="T30" fmla="*/ 760 w 1305"/>
                  <a:gd name="T31" fmla="*/ 462 h 1237"/>
                  <a:gd name="T32" fmla="*/ 760 w 1305"/>
                  <a:gd name="T33" fmla="*/ 346 h 1237"/>
                  <a:gd name="T34" fmla="*/ 959 w 1305"/>
                  <a:gd name="T35" fmla="*/ 146 h 1237"/>
                  <a:gd name="T36" fmla="*/ 1159 w 1305"/>
                  <a:gd name="T37" fmla="*/ 346 h 1237"/>
                  <a:gd name="T38" fmla="*/ 1159 w 1305"/>
                  <a:gd name="T39" fmla="*/ 436 h 1237"/>
                  <a:gd name="T40" fmla="*/ 1186 w 1305"/>
                  <a:gd name="T41" fmla="*/ 462 h 1237"/>
                  <a:gd name="T42" fmla="*/ 1279 w 1305"/>
                  <a:gd name="T43" fmla="*/ 462 h 1237"/>
                  <a:gd name="T44" fmla="*/ 1305 w 1305"/>
                  <a:gd name="T45" fmla="*/ 436 h 1237"/>
                  <a:gd name="T46" fmla="*/ 1305 w 1305"/>
                  <a:gd name="T47" fmla="*/ 346 h 1237"/>
                  <a:gd name="T48" fmla="*/ 959 w 1305"/>
                  <a:gd name="T49" fmla="*/ 0 h 1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05" h="1237">
                    <a:moveTo>
                      <a:pt x="959" y="0"/>
                    </a:moveTo>
                    <a:cubicBezTo>
                      <a:pt x="769" y="0"/>
                      <a:pt x="614" y="155"/>
                      <a:pt x="614" y="346"/>
                    </a:cubicBezTo>
                    <a:lnTo>
                      <a:pt x="614" y="462"/>
                    </a:lnTo>
                    <a:lnTo>
                      <a:pt x="27" y="462"/>
                    </a:lnTo>
                    <a:cubicBezTo>
                      <a:pt x="20" y="462"/>
                      <a:pt x="13" y="465"/>
                      <a:pt x="8" y="470"/>
                    </a:cubicBezTo>
                    <a:cubicBezTo>
                      <a:pt x="3" y="475"/>
                      <a:pt x="0" y="482"/>
                      <a:pt x="0" y="489"/>
                    </a:cubicBezTo>
                    <a:lnTo>
                      <a:pt x="1" y="1211"/>
                    </a:lnTo>
                    <a:cubicBezTo>
                      <a:pt x="1" y="1225"/>
                      <a:pt x="12" y="1237"/>
                      <a:pt x="27" y="1237"/>
                    </a:cubicBezTo>
                    <a:lnTo>
                      <a:pt x="27" y="1237"/>
                    </a:lnTo>
                    <a:lnTo>
                      <a:pt x="799" y="1237"/>
                    </a:lnTo>
                    <a:cubicBezTo>
                      <a:pt x="814" y="1237"/>
                      <a:pt x="826" y="1225"/>
                      <a:pt x="826" y="1210"/>
                    </a:cubicBezTo>
                    <a:lnTo>
                      <a:pt x="826" y="489"/>
                    </a:lnTo>
                    <a:cubicBezTo>
                      <a:pt x="826" y="482"/>
                      <a:pt x="823" y="475"/>
                      <a:pt x="818" y="470"/>
                    </a:cubicBezTo>
                    <a:cubicBezTo>
                      <a:pt x="813" y="465"/>
                      <a:pt x="806" y="462"/>
                      <a:pt x="799" y="462"/>
                    </a:cubicBezTo>
                    <a:lnTo>
                      <a:pt x="799" y="462"/>
                    </a:lnTo>
                    <a:lnTo>
                      <a:pt x="760" y="462"/>
                    </a:lnTo>
                    <a:lnTo>
                      <a:pt x="760" y="346"/>
                    </a:lnTo>
                    <a:cubicBezTo>
                      <a:pt x="760" y="236"/>
                      <a:pt x="849" y="146"/>
                      <a:pt x="959" y="146"/>
                    </a:cubicBezTo>
                    <a:cubicBezTo>
                      <a:pt x="1070" y="146"/>
                      <a:pt x="1159" y="236"/>
                      <a:pt x="1159" y="346"/>
                    </a:cubicBezTo>
                    <a:lnTo>
                      <a:pt x="1159" y="436"/>
                    </a:lnTo>
                    <a:cubicBezTo>
                      <a:pt x="1159" y="451"/>
                      <a:pt x="1171" y="462"/>
                      <a:pt x="1186" y="462"/>
                    </a:cubicBezTo>
                    <a:lnTo>
                      <a:pt x="1279" y="462"/>
                    </a:lnTo>
                    <a:cubicBezTo>
                      <a:pt x="1293" y="462"/>
                      <a:pt x="1305" y="451"/>
                      <a:pt x="1305" y="436"/>
                    </a:cubicBezTo>
                    <a:lnTo>
                      <a:pt x="1305" y="346"/>
                    </a:lnTo>
                    <a:cubicBezTo>
                      <a:pt x="1305" y="155"/>
                      <a:pt x="1150" y="0"/>
                      <a:pt x="95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121920" tIns="60960" rIns="121920" bIns="60960" anchor="ctr">
                <a:normAutofit fontScale="47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sz="2400"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i$ļíḑe"/>
            <p:cNvGrpSpPr/>
            <p:nvPr/>
          </p:nvGrpSpPr>
          <p:grpSpPr>
            <a:xfrm>
              <a:off x="9885208" y="1193376"/>
              <a:ext cx="1467824" cy="1002564"/>
              <a:chOff x="1195478" y="5144236"/>
              <a:chExt cx="1467824" cy="1002564"/>
            </a:xfrm>
          </p:grpSpPr>
          <p:sp>
            <p:nvSpPr>
              <p:cNvPr id="17" name="ïšḻîďé"/>
              <p:cNvSpPr txBox="1"/>
              <p:nvPr/>
            </p:nvSpPr>
            <p:spPr>
              <a:xfrm flipH="1">
                <a:off x="1195479" y="5530370"/>
                <a:ext cx="1467823" cy="616430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运维体系搭建培训</a:t>
                </a:r>
                <a:endPara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设施运维外包服务</a:t>
                </a:r>
                <a:endPara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运维流程评估与咨询</a:t>
                </a:r>
                <a:endPara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  <a:p>
                <a:pPr lvl="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0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数据中心健康检查</a:t>
                </a:r>
                <a:endPara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iṧḻîḑé"/>
              <p:cNvSpPr txBox="1"/>
              <p:nvPr/>
            </p:nvSpPr>
            <p:spPr>
              <a:xfrm flipH="1">
                <a:off x="1195478" y="5144236"/>
                <a:ext cx="1467823" cy="386133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r>
                  <a:rPr lang="zh-CN" altLang="en-US" sz="1200" b="1" dirty="0">
                    <a:solidFill>
                      <a:schemeClr val="dk1">
                        <a:lumMod val="10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智能运维</a:t>
                </a:r>
                <a:endParaRPr lang="zh-CN" altLang="en-US" sz="1200" b="1" dirty="0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Group 1"/>
          <p:cNvGrpSpPr>
            <a:grpSpLocks noChangeAspect="1"/>
          </p:cNvGrpSpPr>
          <p:nvPr/>
        </p:nvGrpSpPr>
        <p:grpSpPr>
          <a:xfrm>
            <a:off x="696915" y="489185"/>
            <a:ext cx="284554" cy="266770"/>
            <a:chOff x="8168415" y="12118985"/>
            <a:chExt cx="609403" cy="571318"/>
          </a:xfrm>
        </p:grpSpPr>
        <p:sp>
          <p:nvSpPr>
            <p:cNvPr id="86" name="Line 640"/>
            <p:cNvSpPr>
              <a:spLocks noChangeShapeType="1"/>
            </p:cNvSpPr>
            <p:nvPr/>
          </p:nvSpPr>
          <p:spPr bwMode="auto">
            <a:xfrm>
              <a:off x="8511205" y="12414900"/>
              <a:ext cx="49806" cy="49806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 dirty="0">
                <a:latin typeface="Montserrat Light" charset="0"/>
              </a:endParaRPr>
            </a:p>
          </p:txBody>
        </p:sp>
        <p:sp>
          <p:nvSpPr>
            <p:cNvPr id="87" name="Freeform 641"/>
            <p:cNvSpPr>
              <a:spLocks noChangeArrowheads="1"/>
            </p:cNvSpPr>
            <p:nvPr/>
          </p:nvSpPr>
          <p:spPr bwMode="auto">
            <a:xfrm>
              <a:off x="8528785" y="12435408"/>
              <a:ext cx="249033" cy="254895"/>
            </a:xfrm>
            <a:custGeom>
              <a:avLst/>
              <a:gdLst>
                <a:gd name="T0" fmla="*/ 0 w 374"/>
                <a:gd name="T1" fmla="*/ 90 h 382"/>
                <a:gd name="T2" fmla="*/ 90 w 374"/>
                <a:gd name="T3" fmla="*/ 0 h 382"/>
                <a:gd name="T4" fmla="*/ 373 w 374"/>
                <a:gd name="T5" fmla="*/ 291 h 382"/>
                <a:gd name="T6" fmla="*/ 284 w 374"/>
                <a:gd name="T7" fmla="*/ 381 h 382"/>
                <a:gd name="T8" fmla="*/ 0 w 374"/>
                <a:gd name="T9" fmla="*/ 9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82">
                  <a:moveTo>
                    <a:pt x="0" y="90"/>
                  </a:moveTo>
                  <a:lnTo>
                    <a:pt x="90" y="0"/>
                  </a:lnTo>
                  <a:lnTo>
                    <a:pt x="373" y="291"/>
                  </a:lnTo>
                  <a:lnTo>
                    <a:pt x="284" y="381"/>
                  </a:lnTo>
                  <a:lnTo>
                    <a:pt x="0" y="9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beve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 dirty="0">
                <a:latin typeface="Montserrat Light" charset="0"/>
              </a:endParaRPr>
            </a:p>
          </p:txBody>
        </p:sp>
        <p:sp>
          <p:nvSpPr>
            <p:cNvPr id="88" name="Freeform 642"/>
            <p:cNvSpPr>
              <a:spLocks noChangeArrowheads="1"/>
            </p:cNvSpPr>
            <p:nvPr/>
          </p:nvSpPr>
          <p:spPr bwMode="auto">
            <a:xfrm>
              <a:off x="8206504" y="12118985"/>
              <a:ext cx="123053" cy="120124"/>
            </a:xfrm>
            <a:custGeom>
              <a:avLst/>
              <a:gdLst>
                <a:gd name="T0" fmla="*/ 97 w 187"/>
                <a:gd name="T1" fmla="*/ 179 h 180"/>
                <a:gd name="T2" fmla="*/ 186 w 187"/>
                <a:gd name="T3" fmla="*/ 89 h 180"/>
                <a:gd name="T4" fmla="*/ 37 w 187"/>
                <a:gd name="T5" fmla="*/ 0 h 180"/>
                <a:gd name="T6" fmla="*/ 0 w 187"/>
                <a:gd name="T7" fmla="*/ 29 h 180"/>
                <a:gd name="T8" fmla="*/ 97 w 187"/>
                <a:gd name="T9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0">
                  <a:moveTo>
                    <a:pt x="97" y="179"/>
                  </a:moveTo>
                  <a:lnTo>
                    <a:pt x="186" y="89"/>
                  </a:lnTo>
                  <a:lnTo>
                    <a:pt x="37" y="0"/>
                  </a:lnTo>
                  <a:lnTo>
                    <a:pt x="0" y="29"/>
                  </a:lnTo>
                  <a:lnTo>
                    <a:pt x="97" y="179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beve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 dirty="0">
                <a:latin typeface="Montserrat Light" charset="0"/>
              </a:endParaRPr>
            </a:p>
          </p:txBody>
        </p:sp>
        <p:sp>
          <p:nvSpPr>
            <p:cNvPr id="89" name="Line 643"/>
            <p:cNvSpPr>
              <a:spLocks noChangeShapeType="1"/>
            </p:cNvSpPr>
            <p:nvPr/>
          </p:nvSpPr>
          <p:spPr bwMode="auto">
            <a:xfrm flipH="1" flipV="1">
              <a:off x="8300259" y="12203952"/>
              <a:ext cx="134771" cy="13477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 dirty="0">
                <a:latin typeface="Montserrat Light" charset="0"/>
              </a:endParaRPr>
            </a:p>
          </p:txBody>
        </p:sp>
        <p:sp>
          <p:nvSpPr>
            <p:cNvPr id="90" name="Freeform 644"/>
            <p:cNvSpPr>
              <a:spLocks noChangeArrowheads="1"/>
            </p:cNvSpPr>
            <p:nvPr/>
          </p:nvSpPr>
          <p:spPr bwMode="auto">
            <a:xfrm>
              <a:off x="8168415" y="12118987"/>
              <a:ext cx="562525" cy="559596"/>
            </a:xfrm>
            <a:custGeom>
              <a:avLst/>
              <a:gdLst>
                <a:gd name="T0" fmla="*/ 844 w 845"/>
                <a:gd name="T1" fmla="*/ 126 h 844"/>
                <a:gd name="T2" fmla="*/ 844 w 845"/>
                <a:gd name="T3" fmla="*/ 126 h 844"/>
                <a:gd name="T4" fmla="*/ 724 w 845"/>
                <a:gd name="T5" fmla="*/ 186 h 844"/>
                <a:gd name="T6" fmla="*/ 664 w 845"/>
                <a:gd name="T7" fmla="*/ 119 h 844"/>
                <a:gd name="T8" fmla="*/ 717 w 845"/>
                <a:gd name="T9" fmla="*/ 0 h 844"/>
                <a:gd name="T10" fmla="*/ 717 w 845"/>
                <a:gd name="T11" fmla="*/ 0 h 844"/>
                <a:gd name="T12" fmla="*/ 530 w 845"/>
                <a:gd name="T13" fmla="*/ 149 h 844"/>
                <a:gd name="T14" fmla="*/ 530 w 845"/>
                <a:gd name="T15" fmla="*/ 209 h 844"/>
                <a:gd name="T16" fmla="*/ 23 w 845"/>
                <a:gd name="T17" fmla="*/ 724 h 844"/>
                <a:gd name="T18" fmla="*/ 0 w 845"/>
                <a:gd name="T19" fmla="*/ 813 h 844"/>
                <a:gd name="T20" fmla="*/ 30 w 845"/>
                <a:gd name="T21" fmla="*/ 843 h 844"/>
                <a:gd name="T22" fmla="*/ 120 w 845"/>
                <a:gd name="T23" fmla="*/ 821 h 844"/>
                <a:gd name="T24" fmla="*/ 635 w 845"/>
                <a:gd name="T25" fmla="*/ 313 h 844"/>
                <a:gd name="T26" fmla="*/ 694 w 845"/>
                <a:gd name="T27" fmla="*/ 313 h 844"/>
                <a:gd name="T28" fmla="*/ 844 w 845"/>
                <a:gd name="T29" fmla="*/ 126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5" h="844">
                  <a:moveTo>
                    <a:pt x="844" y="126"/>
                  </a:moveTo>
                  <a:lnTo>
                    <a:pt x="844" y="126"/>
                  </a:lnTo>
                  <a:cubicBezTo>
                    <a:pt x="724" y="186"/>
                    <a:pt x="724" y="186"/>
                    <a:pt x="724" y="186"/>
                  </a:cubicBezTo>
                  <a:cubicBezTo>
                    <a:pt x="664" y="119"/>
                    <a:pt x="664" y="119"/>
                    <a:pt x="664" y="119"/>
                  </a:cubicBezTo>
                  <a:cubicBezTo>
                    <a:pt x="717" y="0"/>
                    <a:pt x="717" y="0"/>
                    <a:pt x="717" y="0"/>
                  </a:cubicBezTo>
                  <a:lnTo>
                    <a:pt x="717" y="0"/>
                  </a:lnTo>
                  <a:cubicBezTo>
                    <a:pt x="567" y="0"/>
                    <a:pt x="530" y="74"/>
                    <a:pt x="530" y="149"/>
                  </a:cubicBezTo>
                  <a:cubicBezTo>
                    <a:pt x="530" y="209"/>
                    <a:pt x="530" y="209"/>
                    <a:pt x="530" y="209"/>
                  </a:cubicBezTo>
                  <a:cubicBezTo>
                    <a:pt x="23" y="724"/>
                    <a:pt x="23" y="724"/>
                    <a:pt x="23" y="72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30" y="843"/>
                    <a:pt x="30" y="843"/>
                    <a:pt x="30" y="843"/>
                  </a:cubicBezTo>
                  <a:cubicBezTo>
                    <a:pt x="120" y="821"/>
                    <a:pt x="120" y="821"/>
                    <a:pt x="120" y="821"/>
                  </a:cubicBezTo>
                  <a:cubicBezTo>
                    <a:pt x="635" y="313"/>
                    <a:pt x="635" y="313"/>
                    <a:pt x="635" y="313"/>
                  </a:cubicBezTo>
                  <a:cubicBezTo>
                    <a:pt x="694" y="313"/>
                    <a:pt x="694" y="313"/>
                    <a:pt x="694" y="313"/>
                  </a:cubicBezTo>
                  <a:cubicBezTo>
                    <a:pt x="769" y="313"/>
                    <a:pt x="844" y="276"/>
                    <a:pt x="844" y="126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 dirty="0">
                <a:latin typeface="Montserrat Light" charset="0"/>
              </a:endParaRPr>
            </a:p>
          </p:txBody>
        </p:sp>
      </p:grpSp>
      <p:sp>
        <p:nvSpPr>
          <p:cNvPr id="91" name="Rectangle 45"/>
          <p:cNvSpPr/>
          <p:nvPr/>
        </p:nvSpPr>
        <p:spPr>
          <a:xfrm>
            <a:off x="1125486" y="478874"/>
            <a:ext cx="1643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spc="225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全生命周期管理</a:t>
            </a:r>
            <a:endParaRPr lang="en-US" sz="14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92" name="Rectangle 45"/>
          <p:cNvSpPr/>
          <p:nvPr/>
        </p:nvSpPr>
        <p:spPr>
          <a:xfrm>
            <a:off x="11018004" y="251751"/>
            <a:ext cx="9156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spc="22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" charset="0"/>
              </a:rPr>
              <a:t>EDRI</a:t>
            </a:r>
            <a:endParaRPr lang="en-US" sz="2000" b="1" spc="22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" charset="0"/>
            </a:endParaRPr>
          </a:p>
        </p:txBody>
      </p:sp>
      <p:sp>
        <p:nvSpPr>
          <p:cNvPr id="100" name="文本框 24"/>
          <p:cNvSpPr txBox="1"/>
          <p:nvPr/>
        </p:nvSpPr>
        <p:spPr>
          <a:xfrm>
            <a:off x="623721" y="968288"/>
            <a:ext cx="32071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全面执行</a:t>
            </a: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ISO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系列总承包项目管理范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1"/>
          <p:cNvGrpSpPr/>
          <p:nvPr/>
        </p:nvGrpSpPr>
        <p:grpSpPr>
          <a:xfrm>
            <a:off x="4965360" y="4196350"/>
            <a:ext cx="6580642" cy="1972442"/>
            <a:chOff x="5197376" y="3977982"/>
            <a:chExt cx="6069933" cy="1787488"/>
          </a:xfrm>
        </p:grpSpPr>
        <p:grpSp>
          <p:nvGrpSpPr>
            <p:cNvPr id="34" name="iṧ1iḋê"/>
            <p:cNvGrpSpPr/>
            <p:nvPr/>
          </p:nvGrpSpPr>
          <p:grpSpPr>
            <a:xfrm>
              <a:off x="7826676" y="3977982"/>
              <a:ext cx="874739" cy="699773"/>
              <a:chOff x="5068421" y="1130300"/>
              <a:chExt cx="2042458" cy="1209674"/>
            </a:xfrm>
          </p:grpSpPr>
          <p:sp>
            <p:nvSpPr>
              <p:cNvPr id="130" name="îṡļïḓe"/>
              <p:cNvSpPr/>
              <p:nvPr/>
            </p:nvSpPr>
            <p:spPr>
              <a:xfrm>
                <a:off x="5068421" y="1130300"/>
                <a:ext cx="2042456" cy="473687"/>
              </a:xfrm>
              <a:prstGeom prst="rect">
                <a:avLst/>
              </a:prstGeom>
              <a:solidFill>
                <a:srgbClr val="17598B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Autofit/>
              </a:bodyPr>
              <a:lstStyle>
                <a:defPPr>
                  <a:defRPr lang="en-US"/>
                </a:defPPr>
                <a:lvl1pPr marL="0" algn="l" defTabSz="609600" rtl="0" eaLnBrk="1" latinLnBrk="0" hangingPunct="1">
                  <a:defRPr sz="2400" kern="1200">
                    <a:solidFill>
                      <a:schemeClr val="lt1"/>
                    </a:solidFill>
                  </a:defRPr>
                </a:lvl1pPr>
                <a:lvl2pPr marL="609600" algn="l" defTabSz="609600" rtl="0" eaLnBrk="1" latinLnBrk="0" hangingPunct="1">
                  <a:defRPr sz="2400" kern="1200">
                    <a:solidFill>
                      <a:schemeClr val="lt1"/>
                    </a:solidFill>
                  </a:defRPr>
                </a:lvl2pPr>
                <a:lvl3pPr marL="1219200" algn="l" defTabSz="609600" rtl="0" eaLnBrk="1" latinLnBrk="0" hangingPunct="1">
                  <a:defRPr sz="2400" kern="1200">
                    <a:solidFill>
                      <a:schemeClr val="lt1"/>
                    </a:solidFill>
                  </a:defRPr>
                </a:lvl3pPr>
                <a:lvl4pPr marL="1828800" algn="l" defTabSz="609600" rtl="0" eaLnBrk="1" latinLnBrk="0" hangingPunct="1">
                  <a:defRPr sz="2400" kern="1200">
                    <a:solidFill>
                      <a:schemeClr val="lt1"/>
                    </a:solidFill>
                  </a:defRPr>
                </a:lvl4pPr>
                <a:lvl5pPr marL="2438400" algn="l" defTabSz="609600" rtl="0" eaLnBrk="1" latinLnBrk="0" hangingPunct="1">
                  <a:defRPr sz="2400" kern="1200">
                    <a:solidFill>
                      <a:schemeClr val="lt1"/>
                    </a:solidFill>
                  </a:defRPr>
                </a:lvl5pPr>
                <a:lvl6pPr marL="3048000" algn="l" defTabSz="609600" rtl="0" eaLnBrk="1" latinLnBrk="0" hangingPunct="1">
                  <a:defRPr sz="2400" kern="1200">
                    <a:solidFill>
                      <a:schemeClr val="lt1"/>
                    </a:solidFill>
                  </a:defRPr>
                </a:lvl6pPr>
                <a:lvl7pPr marL="3657600" algn="l" defTabSz="609600" rtl="0" eaLnBrk="1" latinLnBrk="0" hangingPunct="1">
                  <a:defRPr sz="2400" kern="1200">
                    <a:solidFill>
                      <a:schemeClr val="lt1"/>
                    </a:solidFill>
                  </a:defRPr>
                </a:lvl7pPr>
                <a:lvl8pPr marL="4267200" algn="l" defTabSz="609600" rtl="0" eaLnBrk="1" latinLnBrk="0" hangingPunct="1">
                  <a:defRPr sz="2400" kern="1200">
                    <a:solidFill>
                      <a:schemeClr val="lt1"/>
                    </a:solidFill>
                  </a:defRPr>
                </a:lvl8pPr>
                <a:lvl9pPr marL="4876800" algn="l" defTabSz="609600" rtl="0" eaLnBrk="1" latinLnBrk="0" hangingPunct="1">
                  <a:defRPr sz="2400" kern="1200">
                    <a:solidFill>
                      <a:schemeClr val="lt1"/>
                    </a:solidFill>
                  </a:defRPr>
                </a:lvl9pPr>
              </a:lstStyle>
              <a:p>
                <a:pPr lvl="0" algn="ctr">
                  <a:lnSpc>
                    <a:spcPct val="120000"/>
                  </a:lnSpc>
                </a:pPr>
                <a:r>
                  <a:rPr lang="zh-CN" altLang="en-US" sz="1000" spc="100" dirty="0">
                    <a:solidFill>
                      <a:schemeClr val="bg1"/>
                    </a:solidFill>
                    <a:latin typeface="+mn-ea"/>
                  </a:rPr>
                  <a:t>项目管理部</a:t>
                </a:r>
                <a:endParaRPr lang="zh-CN" altLang="en-US" sz="1000" spc="1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31" name="í$ľîḋe"/>
              <p:cNvSpPr txBox="1"/>
              <p:nvPr/>
            </p:nvSpPr>
            <p:spPr>
              <a:xfrm>
                <a:off x="5068421" y="1603988"/>
                <a:ext cx="2042458" cy="73598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algn="ctr" defTabSz="609600">
                  <a:lnSpc>
                    <a:spcPct val="150000"/>
                  </a:lnSpc>
                  <a:spcBef>
                    <a:spcPct val="0"/>
                  </a:spcBef>
                  <a:defRPr sz="1100"/>
                </a:lvl1pPr>
                <a:lvl2pPr marL="609600" defTabSz="609600">
                  <a:defRPr sz="2400"/>
                </a:lvl2pPr>
                <a:lvl3pPr marL="1219200" defTabSz="609600">
                  <a:defRPr sz="2400"/>
                </a:lvl3pPr>
                <a:lvl4pPr marL="1828800" defTabSz="609600">
                  <a:defRPr sz="2400"/>
                </a:lvl4pPr>
                <a:lvl5pPr marL="2438400" defTabSz="609600">
                  <a:defRPr sz="2400"/>
                </a:lvl5pPr>
                <a:lvl6pPr marL="3048000" defTabSz="609600">
                  <a:defRPr sz="2400"/>
                </a:lvl6pPr>
                <a:lvl7pPr marL="3657600" defTabSz="609600">
                  <a:defRPr sz="2400"/>
                </a:lvl7pPr>
                <a:lvl8pPr marL="4267200" defTabSz="609600">
                  <a:defRPr sz="2400"/>
                </a:lvl8pPr>
                <a:lvl9pPr marL="4876800" defTabSz="609600">
                  <a:defRPr sz="2400"/>
                </a:lvl9pPr>
              </a:lstStyle>
              <a:p>
                <a:r>
                  <a:rPr lang="zh-CN" altLang="en-US" sz="1200" spc="100" dirty="0">
                    <a:latin typeface="+mn-ea"/>
                    <a:ea typeface="+mn-ea"/>
                  </a:rPr>
                  <a:t>项目经理</a:t>
                </a:r>
                <a:endParaRPr lang="en-US" altLang="zh-CN" sz="1200" spc="100" dirty="0">
                  <a:latin typeface="+mn-ea"/>
                  <a:ea typeface="+mn-ea"/>
                </a:endParaRPr>
              </a:p>
            </p:txBody>
          </p:sp>
        </p:grpSp>
        <p:cxnSp>
          <p:nvCxnSpPr>
            <p:cNvPr id="132" name="肘形连接符 131"/>
            <p:cNvCxnSpPr>
              <a:stCxn id="131" idx="2"/>
              <a:endCxn id="154" idx="0"/>
            </p:cNvCxnSpPr>
            <p:nvPr/>
          </p:nvCxnSpPr>
          <p:spPr>
            <a:xfrm rot="5400000">
              <a:off x="6755425" y="3557075"/>
              <a:ext cx="387942" cy="2629300"/>
            </a:xfrm>
            <a:prstGeom prst="bentConnector3">
              <a:avLst/>
            </a:prstGeom>
            <a:ln w="3175" cap="rnd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肘形连接符 132"/>
            <p:cNvCxnSpPr>
              <a:stCxn id="131" idx="2"/>
              <a:endCxn id="152" idx="0"/>
            </p:cNvCxnSpPr>
            <p:nvPr/>
          </p:nvCxnSpPr>
          <p:spPr>
            <a:xfrm rot="5400000">
              <a:off x="7274945" y="4076595"/>
              <a:ext cx="387942" cy="1590262"/>
            </a:xfrm>
            <a:prstGeom prst="bentConnector3">
              <a:avLst/>
            </a:prstGeom>
            <a:ln w="3175" cap="rnd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肘形连接符 133"/>
            <p:cNvCxnSpPr>
              <a:stCxn id="131" idx="2"/>
              <a:endCxn id="148" idx="0"/>
            </p:cNvCxnSpPr>
            <p:nvPr/>
          </p:nvCxnSpPr>
          <p:spPr>
            <a:xfrm rot="16200000" flipH="1">
              <a:off x="8313984" y="4627816"/>
              <a:ext cx="387942" cy="487817"/>
            </a:xfrm>
            <a:prstGeom prst="bentConnector3">
              <a:avLst>
                <a:gd name="adj1" fmla="val 50000"/>
              </a:avLst>
            </a:prstGeom>
            <a:ln w="3175" cap="rnd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肘形连接符 134"/>
            <p:cNvCxnSpPr>
              <a:stCxn id="131" idx="2"/>
              <a:endCxn id="146" idx="0"/>
            </p:cNvCxnSpPr>
            <p:nvPr/>
          </p:nvCxnSpPr>
          <p:spPr>
            <a:xfrm rot="16200000" flipH="1">
              <a:off x="8833503" y="4108298"/>
              <a:ext cx="387942" cy="1526855"/>
            </a:xfrm>
            <a:prstGeom prst="bentConnector3">
              <a:avLst/>
            </a:prstGeom>
            <a:ln w="3175" cap="rnd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>
              <a:endCxn id="150" idx="0"/>
            </p:cNvCxnSpPr>
            <p:nvPr/>
          </p:nvCxnSpPr>
          <p:spPr>
            <a:xfrm>
              <a:off x="7712823" y="4866875"/>
              <a:ext cx="1" cy="198822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组合 136"/>
            <p:cNvGrpSpPr/>
            <p:nvPr/>
          </p:nvGrpSpPr>
          <p:grpSpPr>
            <a:xfrm>
              <a:off x="5197376" y="5065697"/>
              <a:ext cx="6069933" cy="699773"/>
              <a:chOff x="2267744" y="1982667"/>
              <a:chExt cx="5877539" cy="542694"/>
            </a:xfrm>
          </p:grpSpPr>
          <p:grpSp>
            <p:nvGrpSpPr>
              <p:cNvPr id="40" name="íšlîḍê"/>
              <p:cNvGrpSpPr/>
              <p:nvPr/>
            </p:nvGrpSpPr>
            <p:grpSpPr>
              <a:xfrm>
                <a:off x="2267744" y="1982667"/>
                <a:ext cx="847013" cy="542694"/>
                <a:chOff x="5068421" y="1130300"/>
                <a:chExt cx="2042458" cy="1209674"/>
              </a:xfrm>
            </p:grpSpPr>
            <p:sp>
              <p:nvSpPr>
                <p:cNvPr id="154" name="íŝlîḓê"/>
                <p:cNvSpPr/>
                <p:nvPr/>
              </p:nvSpPr>
              <p:spPr>
                <a:xfrm>
                  <a:off x="5068422" y="1130300"/>
                  <a:ext cx="2042456" cy="473688"/>
                </a:xfrm>
                <a:prstGeom prst="rect">
                  <a:avLst/>
                </a:prstGeom>
                <a:solidFill>
                  <a:srgbClr val="17598B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Autofit/>
                </a:bodyPr>
                <a:lstStyle>
                  <a:defPPr>
                    <a:defRPr lang="en-US"/>
                  </a:defPPr>
                  <a:lvl1pPr marL="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1pPr>
                  <a:lvl2pPr marL="6096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2pPr>
                  <a:lvl3pPr marL="12192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3pPr>
                  <a:lvl4pPr marL="18288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4pPr>
                  <a:lvl5pPr marL="24384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5pPr>
                  <a:lvl6pPr marL="30480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6pPr>
                  <a:lvl7pPr marL="36576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7pPr>
                  <a:lvl8pPr marL="42672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8pPr>
                  <a:lvl9pPr marL="48768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9pPr>
                </a:lstStyle>
                <a:p>
                  <a:pPr lvl="0" algn="ctr">
                    <a:lnSpc>
                      <a:spcPct val="120000"/>
                    </a:lnSpc>
                  </a:pPr>
                  <a:r>
                    <a:rPr lang="zh-CN" altLang="en-US" sz="1000" spc="100" dirty="0">
                      <a:solidFill>
                        <a:schemeClr val="bg1"/>
                      </a:solidFill>
                      <a:latin typeface="+mn-ea"/>
                    </a:rPr>
                    <a:t>市场部</a:t>
                  </a:r>
                  <a:endParaRPr lang="zh-CN" altLang="en-US" sz="1000" spc="1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155" name="iSliḑè"/>
                <p:cNvSpPr txBox="1"/>
                <p:nvPr/>
              </p:nvSpPr>
              <p:spPr>
                <a:xfrm>
                  <a:off x="5068421" y="1603988"/>
                  <a:ext cx="2042458" cy="735986"/>
                </a:xfrm>
                <a:prstGeom prst="rect">
                  <a:avLst/>
                </a:prstGeom>
                <a:noFill/>
                <a:ln w="3175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algn="ctr" defTabSz="609600">
                    <a:lnSpc>
                      <a:spcPct val="150000"/>
                    </a:lnSpc>
                    <a:spcBef>
                      <a:spcPct val="0"/>
                    </a:spcBef>
                    <a:defRPr sz="1100"/>
                  </a:lvl1pPr>
                  <a:lvl2pPr marL="609600" defTabSz="609600">
                    <a:defRPr sz="2400"/>
                  </a:lvl2pPr>
                  <a:lvl3pPr marL="1219200" defTabSz="609600">
                    <a:defRPr sz="2400"/>
                  </a:lvl3pPr>
                  <a:lvl4pPr marL="1828800" defTabSz="609600">
                    <a:defRPr sz="2400"/>
                  </a:lvl4pPr>
                  <a:lvl5pPr marL="2438400" defTabSz="609600">
                    <a:defRPr sz="2400"/>
                  </a:lvl5pPr>
                  <a:lvl6pPr marL="3048000" defTabSz="609600">
                    <a:defRPr sz="2400"/>
                  </a:lvl6pPr>
                  <a:lvl7pPr marL="3657600" defTabSz="609600">
                    <a:defRPr sz="2400"/>
                  </a:lvl7pPr>
                  <a:lvl8pPr marL="4267200" defTabSz="609600">
                    <a:defRPr sz="2400"/>
                  </a:lvl8pPr>
                  <a:lvl9pPr marL="4876800" defTabSz="609600">
                    <a:defRPr sz="2400"/>
                  </a:lvl9pPr>
                </a:lstStyle>
                <a:p>
                  <a:r>
                    <a:rPr lang="zh-CN" altLang="en-US" sz="1200" spc="100" dirty="0">
                      <a:latin typeface="+mn-ea"/>
                      <a:ea typeface="+mn-ea"/>
                    </a:rPr>
                    <a:t>市场经理</a:t>
                  </a:r>
                  <a:endParaRPr lang="en-US" altLang="zh-CN" sz="1200" spc="100" dirty="0"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49" name="ïṩḻiḍe"/>
              <p:cNvGrpSpPr/>
              <p:nvPr/>
            </p:nvGrpSpPr>
            <p:grpSpPr>
              <a:xfrm>
                <a:off x="3273849" y="1982667"/>
                <a:ext cx="847013" cy="542694"/>
                <a:chOff x="5068422" y="1130300"/>
                <a:chExt cx="2042458" cy="1209674"/>
              </a:xfrm>
            </p:grpSpPr>
            <p:sp>
              <p:nvSpPr>
                <p:cNvPr id="152" name="ïṡḷiḓé"/>
                <p:cNvSpPr/>
                <p:nvPr/>
              </p:nvSpPr>
              <p:spPr>
                <a:xfrm>
                  <a:off x="5068422" y="1130300"/>
                  <a:ext cx="2042456" cy="473688"/>
                </a:xfrm>
                <a:prstGeom prst="rect">
                  <a:avLst/>
                </a:prstGeom>
                <a:solidFill>
                  <a:srgbClr val="17598B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Autofit/>
                </a:bodyPr>
                <a:lstStyle>
                  <a:defPPr>
                    <a:defRPr lang="en-US"/>
                  </a:defPPr>
                  <a:lvl1pPr marL="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1pPr>
                  <a:lvl2pPr marL="6096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2pPr>
                  <a:lvl3pPr marL="12192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3pPr>
                  <a:lvl4pPr marL="18288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4pPr>
                  <a:lvl5pPr marL="24384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5pPr>
                  <a:lvl6pPr marL="30480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6pPr>
                  <a:lvl7pPr marL="36576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7pPr>
                  <a:lvl8pPr marL="42672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8pPr>
                  <a:lvl9pPr marL="48768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9pPr>
                </a:lstStyle>
                <a:p>
                  <a:pPr lvl="0" algn="ctr">
                    <a:lnSpc>
                      <a:spcPct val="120000"/>
                    </a:lnSpc>
                  </a:pPr>
                  <a:r>
                    <a:rPr lang="zh-CN" altLang="en-US" sz="1000" spc="100" dirty="0">
                      <a:solidFill>
                        <a:schemeClr val="bg1"/>
                      </a:solidFill>
                      <a:latin typeface="+mn-ea"/>
                    </a:rPr>
                    <a:t>设计部</a:t>
                  </a:r>
                  <a:endParaRPr lang="zh-CN" altLang="en-US" sz="1000" spc="1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153" name="is1îḓé"/>
                <p:cNvSpPr txBox="1"/>
                <p:nvPr/>
              </p:nvSpPr>
              <p:spPr>
                <a:xfrm>
                  <a:off x="5068422" y="1603988"/>
                  <a:ext cx="2042458" cy="735986"/>
                </a:xfrm>
                <a:prstGeom prst="rect">
                  <a:avLst/>
                </a:prstGeom>
                <a:noFill/>
                <a:ln w="3175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algn="ctr" defTabSz="609600">
                    <a:lnSpc>
                      <a:spcPct val="150000"/>
                    </a:lnSpc>
                    <a:spcBef>
                      <a:spcPct val="0"/>
                    </a:spcBef>
                    <a:defRPr sz="1100"/>
                  </a:lvl1pPr>
                  <a:lvl2pPr marL="609600" defTabSz="609600">
                    <a:defRPr sz="2400"/>
                  </a:lvl2pPr>
                  <a:lvl3pPr marL="1219200" defTabSz="609600">
                    <a:defRPr sz="2400"/>
                  </a:lvl3pPr>
                  <a:lvl4pPr marL="1828800" defTabSz="609600">
                    <a:defRPr sz="2400"/>
                  </a:lvl4pPr>
                  <a:lvl5pPr marL="2438400" defTabSz="609600">
                    <a:defRPr sz="2400"/>
                  </a:lvl5pPr>
                  <a:lvl6pPr marL="3048000" defTabSz="609600">
                    <a:defRPr sz="2400"/>
                  </a:lvl6pPr>
                  <a:lvl7pPr marL="3657600" defTabSz="609600">
                    <a:defRPr sz="2400"/>
                  </a:lvl7pPr>
                  <a:lvl8pPr marL="4267200" defTabSz="609600">
                    <a:defRPr sz="2400"/>
                  </a:lvl8pPr>
                  <a:lvl9pPr marL="4876800" defTabSz="609600">
                    <a:defRPr sz="2400"/>
                  </a:lvl9pPr>
                </a:lstStyle>
                <a:p>
                  <a:r>
                    <a:rPr lang="zh-CN" altLang="en-US" sz="1200" spc="100" dirty="0">
                      <a:latin typeface="+mn-ea"/>
                      <a:ea typeface="+mn-ea"/>
                    </a:rPr>
                    <a:t>设计经理</a:t>
                  </a:r>
                  <a:endParaRPr lang="en-US" altLang="zh-CN" sz="1200" spc="100" dirty="0"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50" name="iṥľïḓê"/>
              <p:cNvGrpSpPr/>
              <p:nvPr/>
            </p:nvGrpSpPr>
            <p:grpSpPr>
              <a:xfrm>
                <a:off x="4279955" y="1982667"/>
                <a:ext cx="847013" cy="542694"/>
                <a:chOff x="5068421" y="1130300"/>
                <a:chExt cx="2042458" cy="1209674"/>
              </a:xfrm>
            </p:grpSpPr>
            <p:sp>
              <p:nvSpPr>
                <p:cNvPr id="150" name="ïSḻíḋe"/>
                <p:cNvSpPr/>
                <p:nvPr/>
              </p:nvSpPr>
              <p:spPr>
                <a:xfrm>
                  <a:off x="5068422" y="1130300"/>
                  <a:ext cx="2042456" cy="473688"/>
                </a:xfrm>
                <a:prstGeom prst="rect">
                  <a:avLst/>
                </a:prstGeom>
                <a:solidFill>
                  <a:srgbClr val="17598B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Autofit/>
                </a:bodyPr>
                <a:lstStyle>
                  <a:defPPr>
                    <a:defRPr lang="en-US"/>
                  </a:defPPr>
                  <a:lvl1pPr marL="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1pPr>
                  <a:lvl2pPr marL="6096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2pPr>
                  <a:lvl3pPr marL="12192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3pPr>
                  <a:lvl4pPr marL="18288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4pPr>
                  <a:lvl5pPr marL="24384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5pPr>
                  <a:lvl6pPr marL="30480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6pPr>
                  <a:lvl7pPr marL="36576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7pPr>
                  <a:lvl8pPr marL="42672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8pPr>
                  <a:lvl9pPr marL="48768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9pPr>
                </a:lstStyle>
                <a:p>
                  <a:pPr lvl="0" algn="ctr">
                    <a:lnSpc>
                      <a:spcPct val="120000"/>
                    </a:lnSpc>
                  </a:pPr>
                  <a:r>
                    <a:rPr lang="zh-CN" altLang="en-US" sz="1000" spc="100" dirty="0">
                      <a:solidFill>
                        <a:schemeClr val="bg1"/>
                      </a:solidFill>
                      <a:latin typeface="+mn-ea"/>
                    </a:rPr>
                    <a:t>安技部</a:t>
                  </a:r>
                  <a:endParaRPr lang="zh-CN" altLang="en-US" sz="1000" spc="1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151" name="ïSľîdè"/>
                <p:cNvSpPr txBox="1"/>
                <p:nvPr/>
              </p:nvSpPr>
              <p:spPr>
                <a:xfrm>
                  <a:off x="5068421" y="1603988"/>
                  <a:ext cx="2042458" cy="735986"/>
                </a:xfrm>
                <a:prstGeom prst="rect">
                  <a:avLst/>
                </a:prstGeom>
                <a:noFill/>
                <a:ln w="3175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algn="ctr" defTabSz="609600">
                    <a:lnSpc>
                      <a:spcPct val="150000"/>
                    </a:lnSpc>
                    <a:spcBef>
                      <a:spcPct val="0"/>
                    </a:spcBef>
                    <a:defRPr sz="1100"/>
                  </a:lvl1pPr>
                  <a:lvl2pPr marL="609600" defTabSz="609600">
                    <a:defRPr sz="2400"/>
                  </a:lvl2pPr>
                  <a:lvl3pPr marL="1219200" defTabSz="609600">
                    <a:defRPr sz="2400"/>
                  </a:lvl3pPr>
                  <a:lvl4pPr marL="1828800" defTabSz="609600">
                    <a:defRPr sz="2400"/>
                  </a:lvl4pPr>
                  <a:lvl5pPr marL="2438400" defTabSz="609600">
                    <a:defRPr sz="2400"/>
                  </a:lvl5pPr>
                  <a:lvl6pPr marL="3048000" defTabSz="609600">
                    <a:defRPr sz="2400"/>
                  </a:lvl6pPr>
                  <a:lvl7pPr marL="3657600" defTabSz="609600">
                    <a:defRPr sz="2400"/>
                  </a:lvl7pPr>
                  <a:lvl8pPr marL="4267200" defTabSz="609600">
                    <a:defRPr sz="2400"/>
                  </a:lvl8pPr>
                  <a:lvl9pPr marL="4876800" defTabSz="609600">
                    <a:defRPr sz="2400"/>
                  </a:lvl9pPr>
                </a:lstStyle>
                <a:p>
                  <a:r>
                    <a:rPr lang="zh-CN" altLang="en-US" sz="1200" spc="100" dirty="0">
                      <a:latin typeface="+mn-ea"/>
                      <a:ea typeface="+mn-ea"/>
                    </a:rPr>
                    <a:t>安全经理</a:t>
                  </a:r>
                  <a:endParaRPr lang="en-US" altLang="zh-CN" sz="1200" spc="100" dirty="0"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51" name="i$1idê"/>
              <p:cNvGrpSpPr/>
              <p:nvPr/>
            </p:nvGrpSpPr>
            <p:grpSpPr>
              <a:xfrm>
                <a:off x="5286060" y="1982667"/>
                <a:ext cx="847013" cy="542694"/>
                <a:chOff x="5068421" y="1130300"/>
                <a:chExt cx="2042458" cy="1209674"/>
              </a:xfrm>
            </p:grpSpPr>
            <p:sp>
              <p:nvSpPr>
                <p:cNvPr id="148" name="iṣļîḍê"/>
                <p:cNvSpPr/>
                <p:nvPr/>
              </p:nvSpPr>
              <p:spPr>
                <a:xfrm>
                  <a:off x="5068423" y="1130300"/>
                  <a:ext cx="2042456" cy="473688"/>
                </a:xfrm>
                <a:prstGeom prst="rect">
                  <a:avLst/>
                </a:prstGeom>
                <a:solidFill>
                  <a:srgbClr val="17598B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Autofit/>
                </a:bodyPr>
                <a:lstStyle>
                  <a:defPPr>
                    <a:defRPr lang="en-US"/>
                  </a:defPPr>
                  <a:lvl1pPr marL="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1pPr>
                  <a:lvl2pPr marL="6096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2pPr>
                  <a:lvl3pPr marL="12192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3pPr>
                  <a:lvl4pPr marL="18288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4pPr>
                  <a:lvl5pPr marL="24384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5pPr>
                  <a:lvl6pPr marL="30480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6pPr>
                  <a:lvl7pPr marL="36576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7pPr>
                  <a:lvl8pPr marL="42672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8pPr>
                  <a:lvl9pPr marL="48768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9pPr>
                </a:lstStyle>
                <a:p>
                  <a:pPr lvl="0" algn="ctr">
                    <a:lnSpc>
                      <a:spcPct val="120000"/>
                    </a:lnSpc>
                  </a:pPr>
                  <a:r>
                    <a:rPr lang="zh-CN" altLang="en-US" sz="1000" spc="100" dirty="0">
                      <a:solidFill>
                        <a:schemeClr val="bg1"/>
                      </a:solidFill>
                      <a:latin typeface="+mn-ea"/>
                    </a:rPr>
                    <a:t>商务部</a:t>
                  </a:r>
                  <a:endParaRPr lang="zh-CN" altLang="en-US" sz="1000" spc="1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149" name="ïṩḷidè"/>
                <p:cNvSpPr txBox="1"/>
                <p:nvPr/>
              </p:nvSpPr>
              <p:spPr>
                <a:xfrm>
                  <a:off x="5068421" y="1603988"/>
                  <a:ext cx="2042458" cy="735986"/>
                </a:xfrm>
                <a:prstGeom prst="rect">
                  <a:avLst/>
                </a:prstGeom>
                <a:noFill/>
                <a:ln w="3175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algn="ctr" defTabSz="609600">
                    <a:lnSpc>
                      <a:spcPct val="150000"/>
                    </a:lnSpc>
                    <a:spcBef>
                      <a:spcPct val="0"/>
                    </a:spcBef>
                    <a:defRPr sz="1100"/>
                  </a:lvl1pPr>
                  <a:lvl2pPr marL="609600" defTabSz="609600">
                    <a:defRPr sz="2400"/>
                  </a:lvl2pPr>
                  <a:lvl3pPr marL="1219200" defTabSz="609600">
                    <a:defRPr sz="2400"/>
                  </a:lvl3pPr>
                  <a:lvl4pPr marL="1828800" defTabSz="609600">
                    <a:defRPr sz="2400"/>
                  </a:lvl4pPr>
                  <a:lvl5pPr marL="2438400" defTabSz="609600">
                    <a:defRPr sz="2400"/>
                  </a:lvl5pPr>
                  <a:lvl6pPr marL="3048000" defTabSz="609600">
                    <a:defRPr sz="2400"/>
                  </a:lvl6pPr>
                  <a:lvl7pPr marL="3657600" defTabSz="609600">
                    <a:defRPr sz="2400"/>
                  </a:lvl7pPr>
                  <a:lvl8pPr marL="4267200" defTabSz="609600">
                    <a:defRPr sz="2400"/>
                  </a:lvl8pPr>
                  <a:lvl9pPr marL="4876800" defTabSz="609600">
                    <a:defRPr sz="2400"/>
                  </a:lvl9pPr>
                </a:lstStyle>
                <a:p>
                  <a:r>
                    <a:rPr lang="zh-CN" altLang="en-US" sz="1200" spc="100" dirty="0">
                      <a:latin typeface="+mn-ea"/>
                      <a:ea typeface="+mn-ea"/>
                    </a:rPr>
                    <a:t>商务经理</a:t>
                  </a:r>
                  <a:endParaRPr lang="en-US" altLang="zh-CN" sz="1200" spc="100" dirty="0"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52" name="iṧľiḋê"/>
              <p:cNvGrpSpPr/>
              <p:nvPr/>
            </p:nvGrpSpPr>
            <p:grpSpPr>
              <a:xfrm>
                <a:off x="6292165" y="1982667"/>
                <a:ext cx="847013" cy="542694"/>
                <a:chOff x="5068421" y="1130300"/>
                <a:chExt cx="2042458" cy="1209674"/>
              </a:xfrm>
            </p:grpSpPr>
            <p:sp>
              <p:nvSpPr>
                <p:cNvPr id="146" name="íṩľîḑe"/>
                <p:cNvSpPr/>
                <p:nvPr/>
              </p:nvSpPr>
              <p:spPr>
                <a:xfrm>
                  <a:off x="5068422" y="1130300"/>
                  <a:ext cx="2042456" cy="473688"/>
                </a:xfrm>
                <a:prstGeom prst="rect">
                  <a:avLst/>
                </a:prstGeom>
                <a:solidFill>
                  <a:srgbClr val="17598B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Autofit/>
                </a:bodyPr>
                <a:lstStyle>
                  <a:defPPr>
                    <a:defRPr lang="en-US"/>
                  </a:defPPr>
                  <a:lvl1pPr marL="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1pPr>
                  <a:lvl2pPr marL="6096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2pPr>
                  <a:lvl3pPr marL="12192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3pPr>
                  <a:lvl4pPr marL="18288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4pPr>
                  <a:lvl5pPr marL="24384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5pPr>
                  <a:lvl6pPr marL="30480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6pPr>
                  <a:lvl7pPr marL="36576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7pPr>
                  <a:lvl8pPr marL="42672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8pPr>
                  <a:lvl9pPr marL="48768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9pPr>
                </a:lstStyle>
                <a:p>
                  <a:pPr lvl="0" algn="ctr">
                    <a:lnSpc>
                      <a:spcPct val="120000"/>
                    </a:lnSpc>
                  </a:pPr>
                  <a:r>
                    <a:rPr lang="zh-CN" altLang="en-US" sz="1000" spc="100" dirty="0">
                      <a:solidFill>
                        <a:schemeClr val="bg1"/>
                      </a:solidFill>
                      <a:latin typeface="+mn-ea"/>
                    </a:rPr>
                    <a:t>工程部</a:t>
                  </a:r>
                  <a:endParaRPr lang="zh-CN" altLang="en-US" sz="1000" spc="1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147" name="išḻíḓê"/>
                <p:cNvSpPr txBox="1"/>
                <p:nvPr/>
              </p:nvSpPr>
              <p:spPr>
                <a:xfrm>
                  <a:off x="5068421" y="1603988"/>
                  <a:ext cx="2042458" cy="735986"/>
                </a:xfrm>
                <a:prstGeom prst="rect">
                  <a:avLst/>
                </a:prstGeom>
                <a:noFill/>
                <a:ln w="3175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algn="ctr" defTabSz="609600">
                    <a:lnSpc>
                      <a:spcPct val="150000"/>
                    </a:lnSpc>
                    <a:spcBef>
                      <a:spcPct val="0"/>
                    </a:spcBef>
                    <a:defRPr sz="1100"/>
                  </a:lvl1pPr>
                  <a:lvl2pPr marL="609600" defTabSz="609600">
                    <a:defRPr sz="2400"/>
                  </a:lvl2pPr>
                  <a:lvl3pPr marL="1219200" defTabSz="609600">
                    <a:defRPr sz="2400"/>
                  </a:lvl3pPr>
                  <a:lvl4pPr marL="1828800" defTabSz="609600">
                    <a:defRPr sz="2400"/>
                  </a:lvl4pPr>
                  <a:lvl5pPr marL="2438400" defTabSz="609600">
                    <a:defRPr sz="2400"/>
                  </a:lvl5pPr>
                  <a:lvl6pPr marL="3048000" defTabSz="609600">
                    <a:defRPr sz="2400"/>
                  </a:lvl6pPr>
                  <a:lvl7pPr marL="3657600" defTabSz="609600">
                    <a:defRPr sz="2400"/>
                  </a:lvl7pPr>
                  <a:lvl8pPr marL="4267200" defTabSz="609600">
                    <a:defRPr sz="2400"/>
                  </a:lvl8pPr>
                  <a:lvl9pPr marL="4876800" defTabSz="609600">
                    <a:defRPr sz="2400"/>
                  </a:lvl9pPr>
                </a:lstStyle>
                <a:p>
                  <a:r>
                    <a:rPr lang="zh-CN" altLang="en-US" sz="1200" spc="100" dirty="0">
                      <a:latin typeface="+mn-ea"/>
                      <a:ea typeface="+mn-ea"/>
                    </a:rPr>
                    <a:t>施工经理</a:t>
                  </a:r>
                  <a:endParaRPr lang="en-US" altLang="zh-CN" sz="1200" spc="100" dirty="0">
                    <a:latin typeface="+mn-ea"/>
                    <a:ea typeface="+mn-ea"/>
                  </a:endParaRPr>
                </a:p>
              </p:txBody>
            </p:sp>
          </p:grpSp>
          <p:grpSp>
            <p:nvGrpSpPr>
              <p:cNvPr id="53" name="iṧľiḋê"/>
              <p:cNvGrpSpPr/>
              <p:nvPr/>
            </p:nvGrpSpPr>
            <p:grpSpPr>
              <a:xfrm>
                <a:off x="7298270" y="1982667"/>
                <a:ext cx="847013" cy="542694"/>
                <a:chOff x="5068421" y="1130300"/>
                <a:chExt cx="2042458" cy="1209674"/>
              </a:xfrm>
            </p:grpSpPr>
            <p:sp>
              <p:nvSpPr>
                <p:cNvPr id="144" name="íṩľîḑe"/>
                <p:cNvSpPr/>
                <p:nvPr/>
              </p:nvSpPr>
              <p:spPr>
                <a:xfrm>
                  <a:off x="5068422" y="1130300"/>
                  <a:ext cx="2042456" cy="473688"/>
                </a:xfrm>
                <a:prstGeom prst="rect">
                  <a:avLst/>
                </a:prstGeom>
                <a:solidFill>
                  <a:srgbClr val="17598B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Autofit/>
                </a:bodyPr>
                <a:lstStyle>
                  <a:defPPr>
                    <a:defRPr lang="en-US"/>
                  </a:defPPr>
                  <a:lvl1pPr marL="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1pPr>
                  <a:lvl2pPr marL="6096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2pPr>
                  <a:lvl3pPr marL="12192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3pPr>
                  <a:lvl4pPr marL="18288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4pPr>
                  <a:lvl5pPr marL="24384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5pPr>
                  <a:lvl6pPr marL="30480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6pPr>
                  <a:lvl7pPr marL="36576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7pPr>
                  <a:lvl8pPr marL="42672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8pPr>
                  <a:lvl9pPr marL="4876800" algn="l" defTabSz="609600" rtl="0" eaLnBrk="1" latinLnBrk="0" hangingPunct="1">
                    <a:defRPr sz="2400" kern="1200">
                      <a:solidFill>
                        <a:schemeClr val="lt1"/>
                      </a:solidFill>
                    </a:defRPr>
                  </a:lvl9pPr>
                </a:lstStyle>
                <a:p>
                  <a:pPr lvl="0" algn="ctr">
                    <a:lnSpc>
                      <a:spcPct val="120000"/>
                    </a:lnSpc>
                  </a:pPr>
                  <a:r>
                    <a:rPr lang="zh-CN" altLang="en-US" sz="1000" spc="100" dirty="0">
                      <a:solidFill>
                        <a:schemeClr val="bg1"/>
                      </a:solidFill>
                      <a:latin typeface="+mn-ea"/>
                    </a:rPr>
                    <a:t>采购部</a:t>
                  </a:r>
                  <a:endParaRPr lang="zh-CN" altLang="en-US" sz="1000" spc="1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sp>
              <p:nvSpPr>
                <p:cNvPr id="145" name="išḻíḓê"/>
                <p:cNvSpPr txBox="1"/>
                <p:nvPr/>
              </p:nvSpPr>
              <p:spPr>
                <a:xfrm>
                  <a:off x="5068421" y="1603988"/>
                  <a:ext cx="2042458" cy="735986"/>
                </a:xfrm>
                <a:prstGeom prst="rect">
                  <a:avLst/>
                </a:prstGeom>
                <a:noFill/>
                <a:ln w="3175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algn="ctr" defTabSz="609600">
                    <a:lnSpc>
                      <a:spcPct val="150000"/>
                    </a:lnSpc>
                    <a:spcBef>
                      <a:spcPct val="0"/>
                    </a:spcBef>
                    <a:defRPr sz="1100"/>
                  </a:lvl1pPr>
                  <a:lvl2pPr marL="609600" defTabSz="609600">
                    <a:defRPr sz="2400"/>
                  </a:lvl2pPr>
                  <a:lvl3pPr marL="1219200" defTabSz="609600">
                    <a:defRPr sz="2400"/>
                  </a:lvl3pPr>
                  <a:lvl4pPr marL="1828800" defTabSz="609600">
                    <a:defRPr sz="2400"/>
                  </a:lvl4pPr>
                  <a:lvl5pPr marL="2438400" defTabSz="609600">
                    <a:defRPr sz="2400"/>
                  </a:lvl5pPr>
                  <a:lvl6pPr marL="3048000" defTabSz="609600">
                    <a:defRPr sz="2400"/>
                  </a:lvl6pPr>
                  <a:lvl7pPr marL="3657600" defTabSz="609600">
                    <a:defRPr sz="2400"/>
                  </a:lvl7pPr>
                  <a:lvl8pPr marL="4267200" defTabSz="609600">
                    <a:defRPr sz="2400"/>
                  </a:lvl8pPr>
                  <a:lvl9pPr marL="4876800" defTabSz="609600">
                    <a:defRPr sz="2400"/>
                  </a:lvl9pPr>
                </a:lstStyle>
                <a:p>
                  <a:r>
                    <a:rPr lang="zh-CN" altLang="en-US" sz="1200" spc="100" dirty="0">
                      <a:latin typeface="+mn-ea"/>
                      <a:ea typeface="+mn-ea"/>
                    </a:rPr>
                    <a:t>采购经理</a:t>
                  </a:r>
                  <a:endParaRPr lang="en-US" altLang="zh-CN" sz="1200" spc="100" dirty="0">
                    <a:latin typeface="+mn-ea"/>
                    <a:ea typeface="+mn-ea"/>
                  </a:endParaRPr>
                </a:p>
              </p:txBody>
            </p:sp>
          </p:grpSp>
        </p:grpSp>
        <p:cxnSp>
          <p:nvCxnSpPr>
            <p:cNvPr id="156" name="肘形连接符 155"/>
            <p:cNvCxnSpPr/>
            <p:nvPr/>
          </p:nvCxnSpPr>
          <p:spPr>
            <a:xfrm>
              <a:off x="9790901" y="4866875"/>
              <a:ext cx="1039038" cy="198819"/>
            </a:xfrm>
            <a:prstGeom prst="bentConnector3">
              <a:avLst>
                <a:gd name="adj1" fmla="val 99703"/>
              </a:avLst>
            </a:prstGeom>
            <a:ln w="3175" cap="rnd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0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5287,&quot;width&quot;:8300}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8093</Words>
  <Application>WPS 演示</Application>
  <PresentationFormat>自定义</PresentationFormat>
  <Paragraphs>1292</Paragraphs>
  <Slides>38</Slides>
  <Notes>30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62" baseType="lpstr">
      <vt:lpstr>Arial</vt:lpstr>
      <vt:lpstr>宋体</vt:lpstr>
      <vt:lpstr>Wingdings</vt:lpstr>
      <vt:lpstr>微软雅黑</vt:lpstr>
      <vt:lpstr>Montserrat</vt:lpstr>
      <vt:lpstr>Segoe Print</vt:lpstr>
      <vt:lpstr>Oswald</vt:lpstr>
      <vt:lpstr>Gill Sans</vt:lpstr>
      <vt:lpstr>Century Gothic</vt:lpstr>
      <vt:lpstr>Times New Roman</vt:lpstr>
      <vt:lpstr>华文中宋</vt:lpstr>
      <vt:lpstr>Lato</vt:lpstr>
      <vt:lpstr>Adobe 仿宋 Std R</vt:lpstr>
      <vt:lpstr>Montserrat</vt:lpstr>
      <vt:lpstr>Montserrat Light</vt:lpstr>
      <vt:lpstr>Calibri</vt:lpstr>
      <vt:lpstr>Arial Unicode MS</vt:lpstr>
      <vt:lpstr>等线 Light</vt:lpstr>
      <vt:lpstr>Calibri Light</vt:lpstr>
      <vt:lpstr>等线</vt:lpstr>
      <vt:lpstr>Gulim</vt:lpstr>
      <vt:lpstr>仿宋</vt:lpstr>
      <vt:lpstr>Sitka Text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both1239</dc:creator>
  <cp:lastModifiedBy>李玲嘉</cp:lastModifiedBy>
  <cp:revision>399</cp:revision>
  <dcterms:created xsi:type="dcterms:W3CDTF">2017-04-22T04:25:00Z</dcterms:created>
  <dcterms:modified xsi:type="dcterms:W3CDTF">2021-09-18T10:15:48Z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831AA0D2041A45B280018778D8B6E591</vt:lpwstr>
  </property>
</Properties>
</file>