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0" r:id="rId8"/>
    <p:sldMasterId id="2147483732" r:id="rId9"/>
    <p:sldMasterId id="2147483744" r:id="rId10"/>
  </p:sldMasterIdLst>
  <p:notesMasterIdLst>
    <p:notesMasterId r:id="rId34"/>
  </p:notesMasterIdLst>
  <p:sldIdLst>
    <p:sldId id="272" r:id="rId11"/>
    <p:sldId id="278" r:id="rId12"/>
    <p:sldId id="276" r:id="rId13"/>
    <p:sldId id="361" r:id="rId14"/>
    <p:sldId id="260" r:id="rId15"/>
    <p:sldId id="300" r:id="rId16"/>
    <p:sldId id="277" r:id="rId17"/>
    <p:sldId id="299" r:id="rId18"/>
    <p:sldId id="329" r:id="rId19"/>
    <p:sldId id="305" r:id="rId20"/>
    <p:sldId id="306" r:id="rId21"/>
    <p:sldId id="394" r:id="rId22"/>
    <p:sldId id="395" r:id="rId23"/>
    <p:sldId id="328" r:id="rId24"/>
    <p:sldId id="304" r:id="rId25"/>
    <p:sldId id="311" r:id="rId26"/>
    <p:sldId id="314" r:id="rId27"/>
    <p:sldId id="315" r:id="rId28"/>
    <p:sldId id="316" r:id="rId29"/>
    <p:sldId id="317" r:id="rId30"/>
    <p:sldId id="318" r:id="rId31"/>
    <p:sldId id="327" r:id="rId32"/>
    <p:sldId id="319" r:id="rId33"/>
    <p:sldId id="321" r:id="rId35"/>
    <p:sldId id="291" r:id="rId36"/>
    <p:sldId id="292" r:id="rId37"/>
    <p:sldId id="390" r:id="rId38"/>
    <p:sldId id="330" r:id="rId39"/>
    <p:sldId id="419" r:id="rId40"/>
    <p:sldId id="414" r:id="rId41"/>
    <p:sldId id="393" r:id="rId42"/>
  </p:sldIdLst>
  <p:sldSz cx="12192000" cy="6858000"/>
  <p:notesSz cx="6858000" cy="9144000"/>
  <p:custDataLst>
    <p:tags r:id="rId4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96A"/>
    <a:srgbClr val="FCDACF"/>
    <a:srgbClr val="FFE1E1"/>
    <a:srgbClr val="E90502"/>
    <a:srgbClr val="F79994"/>
    <a:srgbClr val="F3570B"/>
    <a:srgbClr val="E620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64" y="112"/>
      </p:cViewPr>
      <p:guideLst>
        <p:guide orient="horz" pos="2131"/>
        <p:guide pos="37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6" Type="http://schemas.openxmlformats.org/officeDocument/2006/relationships/tags" Target="tags/tag5.xml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slide" Target="slides/slide31.xml"/><Relationship Id="rId41" Type="http://schemas.openxmlformats.org/officeDocument/2006/relationships/slide" Target="slides/slide30.xml"/><Relationship Id="rId40" Type="http://schemas.openxmlformats.org/officeDocument/2006/relationships/slide" Target="slides/slide29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28.xml"/><Relationship Id="rId38" Type="http://schemas.openxmlformats.org/officeDocument/2006/relationships/slide" Target="slides/slide27.xml"/><Relationship Id="rId37" Type="http://schemas.openxmlformats.org/officeDocument/2006/relationships/slide" Target="slides/slide26.xml"/><Relationship Id="rId36" Type="http://schemas.openxmlformats.org/officeDocument/2006/relationships/slide" Target="slides/slide25.xml"/><Relationship Id="rId35" Type="http://schemas.openxmlformats.org/officeDocument/2006/relationships/slide" Target="slides/slide24.xml"/><Relationship Id="rId34" Type="http://schemas.openxmlformats.org/officeDocument/2006/relationships/notesMaster" Target="notesMasters/notesMaster1.xml"/><Relationship Id="rId33" Type="http://schemas.openxmlformats.org/officeDocument/2006/relationships/slide" Target="slides/slide23.xml"/><Relationship Id="rId32" Type="http://schemas.openxmlformats.org/officeDocument/2006/relationships/slide" Target="slides/slide22.xml"/><Relationship Id="rId31" Type="http://schemas.openxmlformats.org/officeDocument/2006/relationships/slide" Target="slides/slide21.xml"/><Relationship Id="rId30" Type="http://schemas.openxmlformats.org/officeDocument/2006/relationships/slide" Target="slides/slide20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9.xml"/><Relationship Id="rId28" Type="http://schemas.openxmlformats.org/officeDocument/2006/relationships/slide" Target="slides/slide18.xml"/><Relationship Id="rId27" Type="http://schemas.openxmlformats.org/officeDocument/2006/relationships/slide" Target="slides/slide17.xml"/><Relationship Id="rId26" Type="http://schemas.openxmlformats.org/officeDocument/2006/relationships/slide" Target="slides/slide16.xml"/><Relationship Id="rId25" Type="http://schemas.openxmlformats.org/officeDocument/2006/relationships/slide" Target="slides/slide15.xml"/><Relationship Id="rId24" Type="http://schemas.openxmlformats.org/officeDocument/2006/relationships/slide" Target="slides/slide14.xml"/><Relationship Id="rId23" Type="http://schemas.openxmlformats.org/officeDocument/2006/relationships/slide" Target="slides/slide13.xml"/><Relationship Id="rId22" Type="http://schemas.openxmlformats.org/officeDocument/2006/relationships/slide" Target="slides/slide12.xml"/><Relationship Id="rId21" Type="http://schemas.openxmlformats.org/officeDocument/2006/relationships/slide" Target="slides/slide11.xml"/><Relationship Id="rId20" Type="http://schemas.openxmlformats.org/officeDocument/2006/relationships/slide" Target="slides/slide10.xml"/><Relationship Id="rId2" Type="http://schemas.openxmlformats.org/officeDocument/2006/relationships/theme" Target="theme/theme1.xml"/><Relationship Id="rId19" Type="http://schemas.openxmlformats.org/officeDocument/2006/relationships/slide" Target="slides/slide9.xml"/><Relationship Id="rId18" Type="http://schemas.openxmlformats.org/officeDocument/2006/relationships/slide" Target="slides/slide8.xml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15" Type="http://schemas.openxmlformats.org/officeDocument/2006/relationships/slide" Target="slides/slide5.xml"/><Relationship Id="rId14" Type="http://schemas.openxmlformats.org/officeDocument/2006/relationships/slide" Target="slides/slide4.xml"/><Relationship Id="rId13" Type="http://schemas.openxmlformats.org/officeDocument/2006/relationships/slide" Target="slides/slide3.xml"/><Relationship Id="rId12" Type="http://schemas.openxmlformats.org/officeDocument/2006/relationships/slide" Target="slides/slide2.xml"/><Relationship Id="rId11" Type="http://schemas.openxmlformats.org/officeDocument/2006/relationships/slide" Target="slides/slide1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024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45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9938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2" Type="http://schemas.openxmlformats.org/officeDocument/2006/relationships/theme" Target="../theme/theme7.xml"/><Relationship Id="rId11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6.xml"/><Relationship Id="rId8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Relationship Id="rId3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9.xml"/><Relationship Id="rId12" Type="http://schemas.openxmlformats.org/officeDocument/2006/relationships/theme" Target="../theme/theme8.xml"/><Relationship Id="rId11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7.xml"/><Relationship Id="rId1" Type="http://schemas.openxmlformats.org/officeDocument/2006/relationships/slideLayout" Target="../slideLayouts/slideLayout78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7.xml"/><Relationship Id="rId8" Type="http://schemas.openxmlformats.org/officeDocument/2006/relationships/slideLayout" Target="../slideLayouts/slideLayout96.xml"/><Relationship Id="rId7" Type="http://schemas.openxmlformats.org/officeDocument/2006/relationships/slideLayout" Target="../slideLayouts/slideLayout95.xml"/><Relationship Id="rId6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2.xml"/><Relationship Id="rId3" Type="http://schemas.openxmlformats.org/officeDocument/2006/relationships/slideLayout" Target="../slideLayouts/slideLayout91.xml"/><Relationship Id="rId2" Type="http://schemas.openxmlformats.org/officeDocument/2006/relationships/slideLayout" Target="../slideLayouts/slideLayout90.xml"/><Relationship Id="rId12" Type="http://schemas.openxmlformats.org/officeDocument/2006/relationships/theme" Target="../theme/theme9.xml"/><Relationship Id="rId1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8.xml"/><Relationship Id="rId1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075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099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5123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614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17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8195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9219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5.xml"/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7" Type="http://schemas.openxmlformats.org/officeDocument/2006/relationships/image" Target="../media/image27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90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5.xml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image" Target="../media/image34.png"/><Relationship Id="rId1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7.xml"/><Relationship Id="rId1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7.xml"/><Relationship Id="rId4" Type="http://schemas.openxmlformats.org/officeDocument/2006/relationships/image" Target="../media/image42.png"/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7.xml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7.xml"/><Relationship Id="rId6" Type="http://schemas.openxmlformats.org/officeDocument/2006/relationships/image" Target="../media/image14.png"/><Relationship Id="rId5" Type="http://schemas.openxmlformats.org/officeDocument/2006/relationships/image" Target="../media/image45.png"/><Relationship Id="rId4" Type="http://schemas.openxmlformats.org/officeDocument/2006/relationships/image" Target="../media/image11.png"/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5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image" Target="../media/image55.png"/><Relationship Id="rId1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56.png"/><Relationship Id="rId1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image" Target="../media/image59.png"/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9.xml"/><Relationship Id="rId1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0.jpeg"/><Relationship Id="rId2" Type="http://schemas.openxmlformats.org/officeDocument/2006/relationships/tags" Target="../tags/tag3.xml"/><Relationship Id="rId1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1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2.jpeg"/><Relationship Id="rId2" Type="http://schemas.openxmlformats.org/officeDocument/2006/relationships/tags" Target="../tags/tag4.xml"/><Relationship Id="rId1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9.xml"/><Relationship Id="rId2" Type="http://schemas.openxmlformats.org/officeDocument/2006/relationships/image" Target="../media/image64.png"/><Relationship Id="rId1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8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5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组合 2"/>
          <p:cNvGrpSpPr/>
          <p:nvPr/>
        </p:nvGrpSpPr>
        <p:grpSpPr>
          <a:xfrm>
            <a:off x="3998913" y="844550"/>
            <a:ext cx="1309687" cy="890588"/>
            <a:chOff x="8813" y="1875"/>
            <a:chExt cx="2061" cy="1402"/>
          </a:xfrm>
        </p:grpSpPr>
        <p:sp>
          <p:nvSpPr>
            <p:cNvPr id="12291" name="文本框 3"/>
            <p:cNvSpPr txBox="1"/>
            <p:nvPr/>
          </p:nvSpPr>
          <p:spPr>
            <a:xfrm>
              <a:off x="8813" y="1875"/>
              <a:ext cx="2061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200" b="1">
                  <a:latin typeface="微软雅黑" panose="020B0503020204020204" charset="-122"/>
                  <a:ea typeface="微软雅黑" panose="020B0503020204020204" charset="-122"/>
                </a:rPr>
                <a:t>目  录</a:t>
              </a:r>
              <a:endParaRPr lang="zh-CN" altLang="en-US" sz="32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292" name="文本框 3"/>
            <p:cNvSpPr txBox="1"/>
            <p:nvPr/>
          </p:nvSpPr>
          <p:spPr>
            <a:xfrm>
              <a:off x="8879" y="2794"/>
              <a:ext cx="1929" cy="4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14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CONTENTS</a:t>
              </a:r>
              <a:endParaRPr lang="zh-CN" altLang="en-US" sz="1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9221" name="组合 3"/>
          <p:cNvGrpSpPr/>
          <p:nvPr/>
        </p:nvGrpSpPr>
        <p:grpSpPr>
          <a:xfrm>
            <a:off x="3998913" y="1851025"/>
            <a:ext cx="4370387" cy="581025"/>
            <a:chOff x="6298" y="2915"/>
            <a:chExt cx="6881" cy="914"/>
          </a:xfrm>
        </p:grpSpPr>
        <p:sp>
          <p:nvSpPr>
            <p:cNvPr id="2" name="圆角矩形 1"/>
            <p:cNvSpPr/>
            <p:nvPr/>
          </p:nvSpPr>
          <p:spPr>
            <a:xfrm>
              <a:off x="6298" y="2915"/>
              <a:ext cx="1104" cy="914"/>
            </a:xfrm>
            <a:prstGeom prst="roundRect">
              <a:avLst/>
            </a:prstGeom>
            <a:solidFill>
              <a:srgbClr val="E90502"/>
            </a:solidFill>
            <a:ln>
              <a:solidFill>
                <a:srgbClr val="E905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en-US" altLang="zh-CN" sz="3200" b="1" strike="noStrike" noProof="1"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endParaRPr lang="en-US" altLang="zh-CN" sz="3200" b="1" strike="noStrike" noProof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7283" y="2915"/>
              <a:ext cx="5897" cy="91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E905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2000" b="1" strike="noStrike" noProof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互联网</a:t>
              </a:r>
              <a:r>
                <a:rPr lang="en-US" altLang="zh-CN" sz="2000" b="1" strike="noStrike" noProof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+</a:t>
              </a:r>
              <a:r>
                <a:rPr lang="zh-CN" altLang="en-US" sz="2000" b="1" strike="noStrike" noProof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智慧党建：</a:t>
              </a:r>
              <a:r>
                <a:rPr lang="zh-CN" altLang="en-US" sz="2000" b="1" strike="noStrike" noProof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建设背景</a:t>
              </a:r>
              <a:r>
                <a:rPr lang="en-US" altLang="zh-CN" sz="2400" b="1" strike="noStrike" noProof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endParaRPr lang="en-US" altLang="zh-CN" sz="2400" b="1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9224" name="组合 7"/>
          <p:cNvGrpSpPr/>
          <p:nvPr/>
        </p:nvGrpSpPr>
        <p:grpSpPr>
          <a:xfrm>
            <a:off x="3998913" y="2752725"/>
            <a:ext cx="4370387" cy="581025"/>
            <a:chOff x="6298" y="2915"/>
            <a:chExt cx="6881" cy="914"/>
          </a:xfrm>
        </p:grpSpPr>
        <p:sp>
          <p:nvSpPr>
            <p:cNvPr id="9" name="圆角矩形 8"/>
            <p:cNvSpPr/>
            <p:nvPr/>
          </p:nvSpPr>
          <p:spPr>
            <a:xfrm>
              <a:off x="6298" y="2915"/>
              <a:ext cx="1104" cy="914"/>
            </a:xfrm>
            <a:prstGeom prst="roundRect">
              <a:avLst/>
            </a:prstGeom>
            <a:solidFill>
              <a:srgbClr val="E90502"/>
            </a:solidFill>
            <a:ln>
              <a:solidFill>
                <a:srgbClr val="E905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en-US" altLang="zh-CN" sz="3200" b="1" strike="noStrike" noProof="1"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endParaRPr lang="en-US" altLang="zh-CN" sz="3200" b="1" strike="noStrike" noProof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7283" y="2915"/>
              <a:ext cx="5897" cy="91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E905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2000" b="1" strike="noStrike" noProof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互联网</a:t>
              </a:r>
              <a:r>
                <a:rPr lang="en-US" altLang="zh-CN" sz="2000" b="1" strike="noStrike" noProof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+</a:t>
              </a:r>
              <a:r>
                <a:rPr lang="zh-CN" altLang="en-US" sz="2000" b="1" strike="noStrike" noProof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智慧党建：</a:t>
              </a:r>
              <a:r>
                <a:rPr lang="zh-CN" altLang="en-US" sz="2000" b="1" strike="noStrike" noProof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软件建设</a:t>
              </a:r>
              <a:r>
                <a:rPr lang="en-US" altLang="zh-CN" sz="2400" b="1" strike="noStrike" noProof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endParaRPr lang="en-US" altLang="zh-CN" sz="2400" b="1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9227" name="组合 10"/>
          <p:cNvGrpSpPr/>
          <p:nvPr/>
        </p:nvGrpSpPr>
        <p:grpSpPr>
          <a:xfrm>
            <a:off x="3998913" y="3649663"/>
            <a:ext cx="4370387" cy="581025"/>
            <a:chOff x="6298" y="2915"/>
            <a:chExt cx="6881" cy="914"/>
          </a:xfrm>
        </p:grpSpPr>
        <p:sp>
          <p:nvSpPr>
            <p:cNvPr id="12" name="圆角矩形 11"/>
            <p:cNvSpPr/>
            <p:nvPr/>
          </p:nvSpPr>
          <p:spPr>
            <a:xfrm>
              <a:off x="6298" y="2915"/>
              <a:ext cx="1104" cy="914"/>
            </a:xfrm>
            <a:prstGeom prst="roundRect">
              <a:avLst/>
            </a:prstGeom>
            <a:solidFill>
              <a:srgbClr val="E90502"/>
            </a:solidFill>
            <a:ln>
              <a:solidFill>
                <a:srgbClr val="E905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en-US" altLang="zh-CN" sz="3200" b="1" strike="noStrike" noProof="1"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  <a:endParaRPr lang="en-US" altLang="zh-CN" sz="3200" b="1" strike="noStrike" noProof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7283" y="2915"/>
              <a:ext cx="5897" cy="91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E905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2000" b="1" strike="noStrike" noProof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互联网</a:t>
              </a:r>
              <a:r>
                <a:rPr lang="en-US" altLang="zh-CN" sz="2000" b="1" strike="noStrike" noProof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+</a:t>
              </a:r>
              <a:r>
                <a:rPr lang="zh-CN" altLang="en-US" sz="2000" b="1" strike="noStrike" noProof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智慧党建：</a:t>
              </a:r>
              <a:r>
                <a:rPr lang="zh-CN" altLang="en-US" sz="20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展厅建设</a:t>
              </a:r>
              <a:r>
                <a:rPr lang="en-US" altLang="zh-CN" sz="2400" b="1" strike="noStrike" noProof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endParaRPr lang="en-US" altLang="zh-CN" sz="2400" b="1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文本框 3"/>
          <p:cNvSpPr txBox="1"/>
          <p:nvPr/>
        </p:nvSpPr>
        <p:spPr>
          <a:xfrm>
            <a:off x="4240213" y="171450"/>
            <a:ext cx="6059487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党员发展 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— 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微信端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5" name="KSO_Shape"/>
          <p:cNvSpPr/>
          <p:nvPr/>
        </p:nvSpPr>
        <p:spPr>
          <a:xfrm rot="5400000">
            <a:off x="487363" y="5229225"/>
            <a:ext cx="169863" cy="455613"/>
          </a:xfrm>
          <a:prstGeom prst="chevron">
            <a:avLst>
              <a:gd name="adj" fmla="val 8800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974850" y="1184275"/>
            <a:ext cx="8291513" cy="404813"/>
            <a:chOff x="3110" y="1865"/>
            <a:chExt cx="13058" cy="638"/>
          </a:xfrm>
        </p:grpSpPr>
        <p:sp>
          <p:nvSpPr>
            <p:cNvPr id="96" name="矩形 95"/>
            <p:cNvSpPr/>
            <p:nvPr/>
          </p:nvSpPr>
          <p:spPr>
            <a:xfrm>
              <a:off x="3110" y="1885"/>
              <a:ext cx="13057" cy="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支委人员也可在微信端完成发展党员的所有操作，随时查看发展党员全过程情况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grpSp>
          <p:nvGrpSpPr>
            <p:cNvPr id="25606" name="组合 6"/>
            <p:cNvGrpSpPr/>
            <p:nvPr/>
          </p:nvGrpSpPr>
          <p:grpSpPr>
            <a:xfrm>
              <a:off x="3400" y="1865"/>
              <a:ext cx="12470" cy="638"/>
              <a:chOff x="3400" y="1865"/>
              <a:chExt cx="12470" cy="638"/>
            </a:xfrm>
          </p:grpSpPr>
          <p:grpSp>
            <p:nvGrpSpPr>
              <p:cNvPr id="25607" name="组合 52"/>
              <p:cNvGrpSpPr/>
              <p:nvPr/>
            </p:nvGrpSpPr>
            <p:grpSpPr>
              <a:xfrm>
                <a:off x="3400" y="1865"/>
                <a:ext cx="380" cy="637"/>
                <a:chOff x="2261832" y="1048045"/>
                <a:chExt cx="2066787" cy="911642"/>
              </a:xfrm>
            </p:grpSpPr>
            <p:sp>
              <p:nvSpPr>
                <p:cNvPr id="54" name="任意多边形: 形状 53"/>
                <p:cNvSpPr/>
                <p:nvPr/>
              </p:nvSpPr>
              <p:spPr bwMode="auto">
                <a:xfrm>
                  <a:off x="4060486" y="1048045"/>
                  <a:ext cx="268133" cy="911642"/>
                </a:xfrm>
                <a:custGeom>
                  <a:avLst/>
                  <a:gdLst>
                    <a:gd name="connsiteX0" fmla="*/ 522514 w 522514"/>
                    <a:gd name="connsiteY0" fmla="*/ 0 h 1103085"/>
                    <a:gd name="connsiteX1" fmla="*/ 0 w 522514"/>
                    <a:gd name="connsiteY1" fmla="*/ 0 h 1103085"/>
                    <a:gd name="connsiteX2" fmla="*/ 0 w 522514"/>
                    <a:gd name="connsiteY2" fmla="*/ 1103085 h 1103085"/>
                    <a:gd name="connsiteX3" fmla="*/ 508000 w 522514"/>
                    <a:gd name="connsiteY3" fmla="*/ 1103085 h 1103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2514" h="1103085">
                      <a:moveTo>
                        <a:pt x="522514" y="0"/>
                      </a:moveTo>
                      <a:lnTo>
                        <a:pt x="0" y="0"/>
                      </a:lnTo>
                      <a:lnTo>
                        <a:pt x="0" y="1103085"/>
                      </a:lnTo>
                      <a:lnTo>
                        <a:pt x="508000" y="1103085"/>
                      </a:lnTo>
                    </a:path>
                  </a:pathLst>
                </a:custGeom>
                <a:noFill/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cxnSp>
              <p:nvCxnSpPr>
                <p:cNvPr id="25609" name="直接连接符 54"/>
                <p:cNvCxnSpPr/>
                <p:nvPr/>
              </p:nvCxnSpPr>
              <p:spPr>
                <a:xfrm>
                  <a:off x="2261832" y="1503866"/>
                  <a:ext cx="1798654" cy="0"/>
                </a:xfrm>
                <a:prstGeom prst="line">
                  <a:avLst/>
                </a:prstGeom>
                <a:ln w="254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5610" name="组合 55"/>
              <p:cNvGrpSpPr/>
              <p:nvPr/>
            </p:nvGrpSpPr>
            <p:grpSpPr>
              <a:xfrm flipH="1">
                <a:off x="15490" y="1865"/>
                <a:ext cx="380" cy="637"/>
                <a:chOff x="2261832" y="1048045"/>
                <a:chExt cx="2066787" cy="911642"/>
              </a:xfrm>
            </p:grpSpPr>
            <p:sp>
              <p:nvSpPr>
                <p:cNvPr id="57" name="任意多边形: 形状 56"/>
                <p:cNvSpPr/>
                <p:nvPr/>
              </p:nvSpPr>
              <p:spPr bwMode="auto">
                <a:xfrm>
                  <a:off x="4060486" y="1048045"/>
                  <a:ext cx="268133" cy="911642"/>
                </a:xfrm>
                <a:custGeom>
                  <a:avLst/>
                  <a:gdLst>
                    <a:gd name="connsiteX0" fmla="*/ 522514 w 522514"/>
                    <a:gd name="connsiteY0" fmla="*/ 0 h 1103085"/>
                    <a:gd name="connsiteX1" fmla="*/ 0 w 522514"/>
                    <a:gd name="connsiteY1" fmla="*/ 0 h 1103085"/>
                    <a:gd name="connsiteX2" fmla="*/ 0 w 522514"/>
                    <a:gd name="connsiteY2" fmla="*/ 1103085 h 1103085"/>
                    <a:gd name="connsiteX3" fmla="*/ 508000 w 522514"/>
                    <a:gd name="connsiteY3" fmla="*/ 1103085 h 1103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2514" h="1103085">
                      <a:moveTo>
                        <a:pt x="522514" y="0"/>
                      </a:moveTo>
                      <a:lnTo>
                        <a:pt x="0" y="0"/>
                      </a:lnTo>
                      <a:lnTo>
                        <a:pt x="0" y="1103085"/>
                      </a:lnTo>
                      <a:lnTo>
                        <a:pt x="508000" y="1103085"/>
                      </a:lnTo>
                    </a:path>
                  </a:pathLst>
                </a:custGeom>
                <a:noFill/>
                <a:ln w="254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  <p:cxnSp>
              <p:nvCxnSpPr>
                <p:cNvPr id="25612" name="直接连接符 28"/>
                <p:cNvCxnSpPr/>
                <p:nvPr/>
              </p:nvCxnSpPr>
              <p:spPr>
                <a:xfrm>
                  <a:off x="2261832" y="1503866"/>
                  <a:ext cx="1798654" cy="0"/>
                </a:xfrm>
                <a:prstGeom prst="line">
                  <a:avLst/>
                </a:prstGeom>
                <a:ln w="2540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grpSp>
        <p:nvGrpSpPr>
          <p:cNvPr id="6" name="组合 5"/>
          <p:cNvGrpSpPr/>
          <p:nvPr/>
        </p:nvGrpSpPr>
        <p:grpSpPr>
          <a:xfrm>
            <a:off x="1181100" y="1798638"/>
            <a:ext cx="9831388" cy="4521200"/>
            <a:chOff x="1860" y="2833"/>
            <a:chExt cx="15482" cy="7120"/>
          </a:xfrm>
        </p:grpSpPr>
        <p:sp>
          <p:nvSpPr>
            <p:cNvPr id="16" name="立方体 15"/>
            <p:cNvSpPr/>
            <p:nvPr/>
          </p:nvSpPr>
          <p:spPr>
            <a:xfrm>
              <a:off x="1860" y="7875"/>
              <a:ext cx="15482" cy="2077"/>
            </a:xfrm>
            <a:prstGeom prst="cube">
              <a:avLst>
                <a:gd name="adj" fmla="val 80688"/>
              </a:avLst>
            </a:prstGeom>
            <a:solidFill>
              <a:srgbClr val="FCDA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fontAlgn="base"/>
              <a:endParaRPr lang="zh-CN" altLang="en-US" strike="noStrike" noProof="1"/>
            </a:p>
          </p:txBody>
        </p:sp>
        <p:grpSp>
          <p:nvGrpSpPr>
            <p:cNvPr id="25615" name="组合 3"/>
            <p:cNvGrpSpPr/>
            <p:nvPr/>
          </p:nvGrpSpPr>
          <p:grpSpPr>
            <a:xfrm>
              <a:off x="8153" y="2833"/>
              <a:ext cx="2894" cy="6354"/>
              <a:chOff x="8153" y="2833"/>
              <a:chExt cx="2894" cy="6354"/>
            </a:xfrm>
          </p:grpSpPr>
          <p:sp>
            <p:nvSpPr>
              <p:cNvPr id="104" name="文本框 103"/>
              <p:cNvSpPr txBox="1"/>
              <p:nvPr/>
            </p:nvSpPr>
            <p:spPr>
              <a:xfrm>
                <a:off x="8361" y="8651"/>
                <a:ext cx="2446" cy="537"/>
              </a:xfrm>
              <a:prstGeom prst="round2DiagRect">
                <a:avLst/>
              </a:prstGeom>
              <a:solidFill>
                <a:srgbClr val="FF0000"/>
              </a:solidFill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  <a:effectLst>
                <a:reflection stA="95000" endPos="40000" dir="5400000" sy="-100000" algn="bl" rotWithShape="0"/>
              </a:effectLst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400" b="1" i="0" u="none" strike="noStrike" cap="none" spc="0" normalizeH="0" baseline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发展详情</a:t>
                </a: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grpSp>
            <p:nvGrpSpPr>
              <p:cNvPr id="25617" name="组合 17"/>
              <p:cNvGrpSpPr/>
              <p:nvPr/>
            </p:nvGrpSpPr>
            <p:grpSpPr>
              <a:xfrm>
                <a:off x="8152" y="2832"/>
                <a:ext cx="2895" cy="6012"/>
                <a:chOff x="3690768" y="2814442"/>
                <a:chExt cx="1635419" cy="3394955"/>
              </a:xfrm>
            </p:grpSpPr>
            <p:pic>
              <p:nvPicPr>
                <p:cNvPr id="25618" name="图片 101" descr="C7CB5B67007161270E6040AEB4DAAFB0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831600" y="3194931"/>
                  <a:ext cx="1383664" cy="2459844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pic>
            <p:pic>
              <p:nvPicPr>
                <p:cNvPr id="25619" name="图片 34" descr="图片包含 监视器, 电子产品, 计算机&#10;&#10;自动生成的说明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90768" y="2814442"/>
                  <a:ext cx="1635419" cy="339495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  <p:pic>
            <p:nvPicPr>
              <p:cNvPr id="25620" name="图片 3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60" y="3472"/>
                <a:ext cx="2477" cy="439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25621" name="组合 4"/>
            <p:cNvGrpSpPr/>
            <p:nvPr/>
          </p:nvGrpSpPr>
          <p:grpSpPr>
            <a:xfrm>
              <a:off x="12825" y="2833"/>
              <a:ext cx="2894" cy="6354"/>
              <a:chOff x="12825" y="2833"/>
              <a:chExt cx="2894" cy="6354"/>
            </a:xfrm>
          </p:grpSpPr>
          <p:sp>
            <p:nvSpPr>
              <p:cNvPr id="108" name="文本框 107"/>
              <p:cNvSpPr txBox="1"/>
              <p:nvPr/>
            </p:nvSpPr>
            <p:spPr>
              <a:xfrm>
                <a:off x="12948" y="8651"/>
                <a:ext cx="2446" cy="537"/>
              </a:xfrm>
              <a:prstGeom prst="round2DiagRect">
                <a:avLst/>
              </a:prstGeom>
              <a:solidFill>
                <a:srgbClr val="FF0000"/>
              </a:solidFill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  <a:effectLst>
                <a:reflection stA="95000" endPos="40000" dir="5400000" sy="-100000" algn="bl" rotWithShape="0"/>
              </a:effectLst>
            </p:spPr>
            <p:txBody>
              <a:bodyPr wrap="square" rtlCol="0">
                <a:spAutoFit/>
              </a:bodyPr>
              <a:lstStyle/>
              <a:p>
                <a:pPr marR="0" algn="ctr" defTabSz="914400" fontAlgn="auto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defRPr/>
                </a:pPr>
                <a:r>
                  <a:rPr kumimoji="0" lang="zh-CN" altLang="en-US" sz="1400" b="1" kern="1200" cap="none" spc="0" normalizeH="0" baseline="0" noProof="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上传资料</a:t>
                </a:r>
                <a:endParaRPr kumimoji="0" lang="zh-CN" altLang="en-US" sz="1400" b="1" kern="1200" cap="none" spc="0" normalizeH="0" baseline="0" noProof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grpSp>
            <p:nvGrpSpPr>
              <p:cNvPr id="25623" name="组合 27"/>
              <p:cNvGrpSpPr/>
              <p:nvPr/>
            </p:nvGrpSpPr>
            <p:grpSpPr>
              <a:xfrm>
                <a:off x="12825" y="2832"/>
                <a:ext cx="2895" cy="6012"/>
                <a:chOff x="6420044" y="2298704"/>
                <a:chExt cx="1635419" cy="3394955"/>
              </a:xfrm>
            </p:grpSpPr>
            <p:pic>
              <p:nvPicPr>
                <p:cNvPr id="25624" name="图片 105" descr="1B5F70D63AF197351329B12E3B478284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555447" y="2682991"/>
                  <a:ext cx="1383664" cy="2459844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D9D9D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pic>
            <p:pic>
              <p:nvPicPr>
                <p:cNvPr id="25625" name="图片 36" descr="图片包含 监视器, 电子产品, 计算机&#10;&#10;自动生成的说明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420044" y="2298704"/>
                  <a:ext cx="1635419" cy="339495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  <p:pic>
            <p:nvPicPr>
              <p:cNvPr id="25626" name="图片 3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062" y="3472"/>
                <a:ext cx="2477" cy="439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25627" name="组合 2"/>
            <p:cNvGrpSpPr/>
            <p:nvPr/>
          </p:nvGrpSpPr>
          <p:grpSpPr>
            <a:xfrm>
              <a:off x="3297" y="2833"/>
              <a:ext cx="2898" cy="6354"/>
              <a:chOff x="3297" y="2833"/>
              <a:chExt cx="2898" cy="6354"/>
            </a:xfrm>
          </p:grpSpPr>
          <p:sp>
            <p:nvSpPr>
              <p:cNvPr id="100" name="文本框 99"/>
              <p:cNvSpPr txBox="1"/>
              <p:nvPr/>
            </p:nvSpPr>
            <p:spPr>
              <a:xfrm>
                <a:off x="3399" y="8651"/>
                <a:ext cx="2444" cy="537"/>
              </a:xfrm>
              <a:prstGeom prst="round2DiagRect">
                <a:avLst/>
              </a:prstGeom>
              <a:solidFill>
                <a:srgbClr val="FF0000"/>
              </a:solidFill>
              <a:ln w="12700">
                <a:solidFill>
                  <a:schemeClr val="bg1">
                    <a:lumMod val="75000"/>
                  </a:schemeClr>
                </a:solidFill>
                <a:prstDash val="solid"/>
              </a:ln>
              <a:effectLst>
                <a:reflection stA="95000" endPos="40000" dir="5400000" sy="-100000" algn="bl" rotWithShape="0"/>
              </a:effectLst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400" b="1" i="0" u="none" strike="noStrike" cap="none" spc="0" normalizeH="0" baseline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+mn-ea"/>
                  </a:rPr>
                  <a:t> </a:t>
                </a: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+mn-ea"/>
                  </a:rPr>
                  <a:t>发展列表</a:t>
                </a: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+mn-ea"/>
                </a:endParaRPr>
              </a:p>
            </p:txBody>
          </p:sp>
          <p:grpSp>
            <p:nvGrpSpPr>
              <p:cNvPr id="25629" name="组合 1"/>
              <p:cNvGrpSpPr/>
              <p:nvPr/>
            </p:nvGrpSpPr>
            <p:grpSpPr>
              <a:xfrm>
                <a:off x="3297" y="2833"/>
                <a:ext cx="2898" cy="6012"/>
                <a:chOff x="3297" y="2833"/>
                <a:chExt cx="2898" cy="6012"/>
              </a:xfrm>
            </p:grpSpPr>
            <p:grpSp>
              <p:nvGrpSpPr>
                <p:cNvPr id="25630" name="组合 14"/>
                <p:cNvGrpSpPr/>
                <p:nvPr/>
              </p:nvGrpSpPr>
              <p:grpSpPr>
                <a:xfrm>
                  <a:off x="3297" y="2832"/>
                  <a:ext cx="2897" cy="6012"/>
                  <a:chOff x="982222" y="3254532"/>
                  <a:chExt cx="1635419" cy="3394955"/>
                </a:xfrm>
              </p:grpSpPr>
              <p:pic>
                <p:nvPicPr>
                  <p:cNvPr id="25631" name="图片 97"/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108447" y="3641504"/>
                    <a:ext cx="1382970" cy="2459844"/>
                  </a:xfrm>
                  <a:prstGeom prst="rect">
                    <a:avLst/>
                  </a:prstGeom>
                  <a:noFill/>
                  <a:ln w="9525" cap="flat" cmpd="sng">
                    <a:solidFill>
                      <a:srgbClr val="D9D9D9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pic>
              <p:pic>
                <p:nvPicPr>
                  <p:cNvPr id="25632" name="图片 16" descr="图片包含 监视器, 电子产品, 计算机&#10;&#10;自动生成的说明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982222" y="3254532"/>
                    <a:ext cx="1635419" cy="339495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  <p:pic>
              <p:nvPicPr>
                <p:cNvPr id="25633" name="图片 37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512" y="3470"/>
                  <a:ext cx="2467" cy="439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框 3"/>
          <p:cNvSpPr txBox="1"/>
          <p:nvPr/>
        </p:nvSpPr>
        <p:spPr>
          <a:xfrm>
            <a:off x="4240213" y="171450"/>
            <a:ext cx="6059487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党员发展 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—</a:t>
            </a:r>
            <a:r>
              <a:rPr lang="zh-CN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系统视图</a:t>
            </a:r>
            <a:endParaRPr lang="zh-CN" altLang="zh-CN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5" name="KSO_Shape"/>
          <p:cNvSpPr/>
          <p:nvPr/>
        </p:nvSpPr>
        <p:spPr>
          <a:xfrm rot="5400000">
            <a:off x="487363" y="5229225"/>
            <a:ext cx="169863" cy="455613"/>
          </a:xfrm>
          <a:prstGeom prst="chevron">
            <a:avLst>
              <a:gd name="adj" fmla="val 8800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25604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50" y="954088"/>
            <a:ext cx="9148763" cy="5153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5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38" y="1023938"/>
            <a:ext cx="8920162" cy="5132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6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4825" y="1100138"/>
            <a:ext cx="9023350" cy="51800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7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3625" y="1150938"/>
            <a:ext cx="9191625" cy="51800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本框 3"/>
          <p:cNvSpPr txBox="1"/>
          <p:nvPr/>
        </p:nvSpPr>
        <p:spPr>
          <a:xfrm>
            <a:off x="4240213" y="171450"/>
            <a:ext cx="6059488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 spc="3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丰富组织生活</a:t>
            </a:r>
            <a:endParaRPr lang="zh-CN" altLang="en-US" sz="2400" b="1" spc="300" noProof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2531" name="矩形 7"/>
          <p:cNvSpPr/>
          <p:nvPr/>
        </p:nvSpPr>
        <p:spPr>
          <a:xfrm>
            <a:off x="1947863" y="809625"/>
            <a:ext cx="110807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入党纪念</a:t>
            </a:r>
            <a:endParaRPr lang="zh-CN" altLang="en-US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532" name="矩形 8"/>
          <p:cNvSpPr/>
          <p:nvPr/>
        </p:nvSpPr>
        <p:spPr>
          <a:xfrm>
            <a:off x="5961063" y="849313"/>
            <a:ext cx="1108075" cy="3698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党员论坛</a:t>
            </a:r>
            <a:endParaRPr lang="zh-CN" altLang="en-US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533" name="矩形 9"/>
          <p:cNvSpPr/>
          <p:nvPr/>
        </p:nvSpPr>
        <p:spPr>
          <a:xfrm>
            <a:off x="8913813" y="849313"/>
            <a:ext cx="2130425" cy="3698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党建相册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活动报名</a:t>
            </a:r>
            <a:endParaRPr lang="zh-CN" altLang="en-US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69863" y="5508625"/>
            <a:ext cx="4000500" cy="736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base">
              <a:lnSpc>
                <a:spcPct val="150000"/>
              </a:lnSpc>
            </a:pPr>
            <a:r>
              <a:rPr lang="zh-CN" altLang="en-US" sz="1400" strike="noStrike" spc="30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政治生日收发祝福，感受组织关怀，</a:t>
            </a:r>
            <a:endParaRPr lang="en-US" altLang="zh-CN" sz="1400" strike="noStrike" spc="300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 fontAlgn="base">
              <a:lnSpc>
                <a:spcPct val="150000"/>
              </a:lnSpc>
            </a:pPr>
            <a:r>
              <a:rPr lang="en-US" altLang="zh-CN" sz="1400" strike="noStrike" spc="30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H5</a:t>
            </a:r>
            <a:r>
              <a:rPr lang="zh-CN" altLang="en-US" sz="1400" strike="noStrike" spc="30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动图、悦耳的背景音乐烘托节日气氛。</a:t>
            </a:r>
            <a:endParaRPr kumimoji="1" lang="zh-CN" altLang="en-US" sz="1400" strike="noStrike" spc="300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384675" y="5508625"/>
            <a:ext cx="3465513" cy="701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base">
              <a:lnSpc>
                <a:spcPct val="150000"/>
              </a:lnSpc>
            </a:pPr>
            <a:r>
              <a:rPr lang="zh-CN" altLang="en-US" sz="1400" strike="noStrike" spc="30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随时随地分享心得体会，加强党员与党员，党员与组织的互动。</a:t>
            </a:r>
            <a:endParaRPr kumimoji="1" lang="zh-CN" altLang="zh-CN" sz="1400" strike="noStrike" spc="300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043863" y="5705475"/>
            <a:ext cx="3959225" cy="307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base"/>
            <a:r>
              <a:rPr lang="zh-CN" altLang="zh-CN" sz="1400" strike="noStrike" spc="98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活动</a:t>
            </a:r>
            <a:r>
              <a:rPr lang="zh-CN" altLang="en-US" sz="1400" strike="noStrike" spc="98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照片分享、评论，</a:t>
            </a:r>
            <a:r>
              <a:rPr lang="zh-CN" altLang="zh-CN" sz="1400" strike="noStrike" spc="98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永久留档，有迹可循。</a:t>
            </a:r>
            <a:endParaRPr kumimoji="1" lang="zh-CN" altLang="zh-CN" sz="1400" strike="noStrike" spc="98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2537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325" y="1598613"/>
            <a:ext cx="1919288" cy="3362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8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163" y="1260475"/>
            <a:ext cx="2244725" cy="402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9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925" y="1536700"/>
            <a:ext cx="1992313" cy="3282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0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1925" y="1292225"/>
            <a:ext cx="2130425" cy="4206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1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6300" y="1536700"/>
            <a:ext cx="1885950" cy="3486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42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88450" y="1260475"/>
            <a:ext cx="2365375" cy="4219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2" grpId="0"/>
      <p:bldP spid="22533" grpId="0"/>
      <p:bldP spid="13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文本框 3"/>
          <p:cNvSpPr txBox="1"/>
          <p:nvPr/>
        </p:nvSpPr>
        <p:spPr>
          <a:xfrm>
            <a:off x="4240213" y="171450"/>
            <a:ext cx="6059488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 spc="3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如何落实三会一课制度？</a:t>
            </a:r>
            <a:endParaRPr lang="zh-CN" altLang="en-US" sz="2400" b="1" spc="300" noProof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3388" y="4968875"/>
            <a:ext cx="5900738" cy="1347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strike="noStrike" kern="1000" spc="30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会议提前通知</a:t>
            </a:r>
            <a:endParaRPr lang="en-US" altLang="zh-CN" sz="1400" strike="noStrike" kern="1000" spc="300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285750" indent="-285750"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strike="noStrike" kern="1000" spc="30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会议现场扫码签到、定位签到、电子签名等统计方式</a:t>
            </a:r>
            <a:endParaRPr lang="en-US" altLang="zh-CN" sz="1400" strike="noStrike" kern="1000" spc="300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285750" indent="-285750"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1400" strike="noStrike" kern="1000" spc="30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会议纪要上传，共享</a:t>
            </a:r>
            <a:endParaRPr kumimoji="1" lang="en-US" altLang="zh-CN" sz="1400" strike="noStrike" kern="1000" spc="300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285750" indent="-285750"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1400" strike="noStrike" kern="1000" spc="30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会议记录模板化导出留档</a:t>
            </a:r>
            <a:endParaRPr kumimoji="1" lang="zh-CN" altLang="zh-CN" sz="1400" strike="noStrike" kern="1000" spc="300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910388" y="4968875"/>
            <a:ext cx="5006975" cy="307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base"/>
            <a:r>
              <a:rPr kumimoji="1" lang="zh-CN" altLang="en-US" sz="1400" strike="noStrike" kern="1000" spc="30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大屏投票，活跃现场气氛，提高党员参与积极性。</a:t>
            </a:r>
            <a:endParaRPr kumimoji="1" lang="zh-CN" altLang="zh-CN" sz="1400" strike="noStrike" kern="1000" spc="300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6629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6413" y="1395413"/>
            <a:ext cx="5114925" cy="3135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0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88" y="1558925"/>
            <a:ext cx="1944687" cy="3216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1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875" y="1046163"/>
            <a:ext cx="2154238" cy="3832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2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1700" y="1538288"/>
            <a:ext cx="1825625" cy="32369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文本框 3"/>
          <p:cNvSpPr txBox="1"/>
          <p:nvPr/>
        </p:nvSpPr>
        <p:spPr>
          <a:xfrm>
            <a:off x="4240213" y="171450"/>
            <a:ext cx="6059487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三会一课</a:t>
            </a:r>
            <a:r>
              <a:rPr lang="en-US" alt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线上管理</a:t>
            </a:r>
            <a:endParaRPr lang="zh-CN" altLang="en-US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KSO_Shape"/>
          <p:cNvSpPr/>
          <p:nvPr/>
        </p:nvSpPr>
        <p:spPr>
          <a:xfrm rot="5400000">
            <a:off x="487363" y="5229225"/>
            <a:ext cx="169863" cy="455613"/>
          </a:xfrm>
          <a:prstGeom prst="chevron">
            <a:avLst>
              <a:gd name="adj" fmla="val 8800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0" y="3910013"/>
            <a:ext cx="12192000" cy="2138362"/>
            <a:chOff x="0" y="6158"/>
            <a:chExt cx="19200" cy="3366"/>
          </a:xfrm>
        </p:grpSpPr>
        <p:sp>
          <p:nvSpPr>
            <p:cNvPr id="30" name="矩形 29"/>
            <p:cNvSpPr/>
            <p:nvPr/>
          </p:nvSpPr>
          <p:spPr>
            <a:xfrm>
              <a:off x="0" y="6157"/>
              <a:ext cx="19200" cy="3355"/>
            </a:xfrm>
            <a:prstGeom prst="rect">
              <a:avLst/>
            </a:prstGeom>
            <a:solidFill>
              <a:schemeClr val="bg1"/>
            </a:solidFill>
            <a:ln w="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grpSp>
          <p:nvGrpSpPr>
            <p:cNvPr id="29702" name="组合 33"/>
            <p:cNvGrpSpPr/>
            <p:nvPr/>
          </p:nvGrpSpPr>
          <p:grpSpPr>
            <a:xfrm>
              <a:off x="805" y="7170"/>
              <a:ext cx="17520" cy="2355"/>
              <a:chOff x="496888" y="4559193"/>
              <a:chExt cx="11125200" cy="1496060"/>
            </a:xfrm>
          </p:grpSpPr>
          <p:sp>
            <p:nvSpPr>
              <p:cNvPr id="52" name="矩形 51"/>
              <p:cNvSpPr/>
              <p:nvPr/>
            </p:nvSpPr>
            <p:spPr>
              <a:xfrm>
                <a:off x="1224344" y="5350949"/>
                <a:ext cx="1929872" cy="5523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  </a:t>
                </a: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党务管理者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线上发起会议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" name="矩形 1"/>
              <p:cNvSpPr/>
              <p:nvPr/>
            </p:nvSpPr>
            <p:spPr>
              <a:xfrm>
                <a:off x="1130154" y="4559193"/>
                <a:ext cx="1539135" cy="3684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fontAlgn="base">
                  <a:defRPr/>
                </a:pPr>
                <a:r>
                  <a:rPr lang="zh-CN" altLang="en-US" sz="1600" b="1" strike="noStrike" noProof="1">
                    <a:solidFill>
                      <a:srgbClr val="E7E6E6">
                        <a:lumMod val="25000"/>
                      </a:srgbClr>
                    </a:solidFill>
                    <a:latin typeface="微软雅黑" panose="020B0503020204020204" charset="-122"/>
                    <a:ea typeface="微软雅黑" panose="020B0503020204020204" charset="-122"/>
                    <a:sym typeface="微软雅黑" panose="020B0503020204020204" charset="-122"/>
                  </a:rPr>
                  <a:t>线上发起</a:t>
                </a:r>
                <a:endParaRPr lang="zh-CN" altLang="en-US" sz="1600" b="1" strike="noStrike" noProof="1">
                  <a:solidFill>
                    <a:srgbClr val="E7E6E6">
                      <a:lumMod val="25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3913341" y="4559193"/>
                <a:ext cx="1539135" cy="3684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r>
                  <a:rPr lang="zh-CN" altLang="en-US" sz="1600" b="1" strike="noStrike" noProof="1">
                    <a:solidFill>
                      <a:schemeClr val="bg2">
                        <a:lumMod val="1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会议提醒</a:t>
                </a:r>
                <a:endParaRPr lang="zh-CN" altLang="en-US" sz="1600" b="1" strike="noStrike" noProof="1">
                  <a:solidFill>
                    <a:schemeClr val="bg2">
                      <a:lumMod val="1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9" name="矩形 58"/>
              <p:cNvSpPr/>
              <p:nvPr/>
            </p:nvSpPr>
            <p:spPr>
              <a:xfrm>
                <a:off x="6688739" y="4559193"/>
                <a:ext cx="1539135" cy="3684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fontAlgn="base">
                  <a:defRPr/>
                </a:pPr>
                <a:r>
                  <a:rPr lang="zh-CN" altLang="en-US" sz="1600" b="1" strike="noStrike" noProof="1">
                    <a:solidFill>
                      <a:srgbClr val="E7E6E6">
                        <a:lumMod val="25000"/>
                      </a:srgbClr>
                    </a:solidFill>
                    <a:latin typeface="微软雅黑" panose="020B0503020204020204" charset="-122"/>
                    <a:ea typeface="微软雅黑" panose="020B0503020204020204" charset="-122"/>
                    <a:sym typeface="微软雅黑" panose="020B0503020204020204" charset="-122"/>
                  </a:rPr>
                  <a:t>确认参会</a:t>
                </a:r>
                <a:endParaRPr lang="zh-CN" altLang="en-US" sz="1600" b="1" strike="noStrike" noProof="1">
                  <a:solidFill>
                    <a:srgbClr val="E7E6E6">
                      <a:lumMod val="25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60" name="矩形 59"/>
              <p:cNvSpPr/>
              <p:nvPr/>
            </p:nvSpPr>
            <p:spPr>
              <a:xfrm>
                <a:off x="9464136" y="4559193"/>
                <a:ext cx="1539135" cy="3684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fontAlgn="base">
                  <a:defRPr/>
                </a:pPr>
                <a:r>
                  <a:rPr lang="zh-CN" altLang="en-US" sz="1600" b="1" strike="noStrike" noProof="1">
                    <a:solidFill>
                      <a:srgbClr val="E7E6E6">
                        <a:lumMod val="25000"/>
                      </a:srgbClr>
                    </a:solidFill>
                    <a:latin typeface="微软雅黑" panose="020B0503020204020204" charset="-122"/>
                    <a:ea typeface="微软雅黑" panose="020B0503020204020204" charset="-122"/>
                    <a:sym typeface="微软雅黑" panose="020B0503020204020204" charset="-122"/>
                  </a:rPr>
                  <a:t>会议详情</a:t>
                </a:r>
                <a:endParaRPr lang="zh-CN" altLang="en-US" sz="1600" b="1" strike="noStrike" noProof="1">
                  <a:solidFill>
                    <a:srgbClr val="E7E6E6">
                      <a:lumMod val="25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61" name="矩形 60"/>
              <p:cNvSpPr/>
              <p:nvPr/>
            </p:nvSpPr>
            <p:spPr>
              <a:xfrm>
                <a:off x="3718243" y="5392948"/>
                <a:ext cx="2038985" cy="5835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fontAlgn="base">
                  <a:defRPr/>
                </a:pPr>
                <a:r>
                  <a:rPr lang="en-US" altLang="zh-CN" sz="1400" strike="noStrike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           </a:t>
                </a:r>
                <a:r>
                  <a:rPr lang="zh-CN" altLang="en-US" sz="1400" strike="noStrike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党员</a:t>
                </a:r>
                <a:endParaRPr lang="zh-CN" altLang="en-US" sz="1400" strike="noStrike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lvl="0" fontAlgn="base">
                  <a:defRPr/>
                </a:pPr>
                <a:r>
                  <a:rPr lang="zh-CN" altLang="en-US" sz="1400" strike="noStrike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在手机端收到会议提醒</a:t>
                </a:r>
                <a:endParaRPr lang="zh-CN" altLang="en-US" sz="1400" strike="noStrike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6522403" y="5392948"/>
                <a:ext cx="2312670" cy="66230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fontAlgn="base">
                  <a:defRPr/>
                </a:pPr>
                <a:r>
                  <a:rPr lang="zh-CN" altLang="en-US" sz="1400" strike="noStrike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              党员</a:t>
                </a:r>
                <a:endParaRPr lang="zh-CN" altLang="en-US" sz="1400" strike="noStrike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lvl="0" fontAlgn="base">
                  <a:defRPr/>
                </a:pPr>
                <a:r>
                  <a:rPr lang="zh-CN" altLang="en-US" sz="1400" strike="noStrike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在手机端签到、确认参会</a:t>
                </a:r>
                <a:endParaRPr lang="zh-CN" altLang="en-US" sz="1400" strike="noStrike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9463870" y="5423974"/>
                <a:ext cx="1929872" cy="5523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fontAlgn="base">
                  <a:defRPr/>
                </a:pPr>
                <a:r>
                  <a:rPr lang="en-US" altLang="zh-CN" sz="1400" strike="noStrike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      </a:t>
                </a:r>
                <a:r>
                  <a:rPr lang="zh-CN" altLang="en-US" sz="1400" strike="noStrike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手机端、后台</a:t>
                </a:r>
                <a:endParaRPr lang="zh-CN" altLang="en-US" sz="1400" strike="noStrike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lvl="0" fontAlgn="base">
                  <a:defRPr/>
                </a:pPr>
                <a:r>
                  <a:rPr lang="zh-CN" altLang="en-US" sz="1400" strike="noStrike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可随时查看会议详情</a:t>
                </a:r>
                <a:endParaRPr lang="zh-CN" altLang="en-US" sz="1400" strike="noStrike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" name="矩形 2"/>
              <p:cNvSpPr/>
              <p:nvPr/>
            </p:nvSpPr>
            <p:spPr>
              <a:xfrm>
                <a:off x="496888" y="5184312"/>
                <a:ext cx="11125200" cy="3941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trike="noStrike" noProof="1"/>
              </a:p>
            </p:txBody>
          </p:sp>
          <p:cxnSp>
            <p:nvCxnSpPr>
              <p:cNvPr id="4" name="直接连接符 3"/>
              <p:cNvCxnSpPr/>
              <p:nvPr/>
            </p:nvCxnSpPr>
            <p:spPr>
              <a:xfrm>
                <a:off x="1899721" y="4927649"/>
                <a:ext cx="0" cy="23740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>
                <a:off x="4682908" y="4927649"/>
                <a:ext cx="0" cy="23740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>
                <a:off x="7458306" y="4927649"/>
                <a:ext cx="0" cy="23740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>
                <a:off x="10233703" y="4927649"/>
                <a:ext cx="0" cy="23740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椭圆 20"/>
              <p:cNvSpPr/>
              <p:nvPr/>
            </p:nvSpPr>
            <p:spPr>
              <a:xfrm>
                <a:off x="1855174" y="5159471"/>
                <a:ext cx="89093" cy="89093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trike="noStrike" noProof="1"/>
              </a:p>
            </p:txBody>
          </p:sp>
          <p:sp>
            <p:nvSpPr>
              <p:cNvPr id="70" name="椭圆 69"/>
              <p:cNvSpPr/>
              <p:nvPr/>
            </p:nvSpPr>
            <p:spPr>
              <a:xfrm>
                <a:off x="4638362" y="5159471"/>
                <a:ext cx="89093" cy="89093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trike="noStrike" noProof="1"/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7413760" y="5159471"/>
                <a:ext cx="89093" cy="89093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trike="noStrike" noProof="1"/>
              </a:p>
            </p:txBody>
          </p:sp>
          <p:sp>
            <p:nvSpPr>
              <p:cNvPr id="81" name="椭圆 80"/>
              <p:cNvSpPr/>
              <p:nvPr/>
            </p:nvSpPr>
            <p:spPr>
              <a:xfrm>
                <a:off x="10189157" y="5159471"/>
                <a:ext cx="89093" cy="89093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trike="noStrike" noProof="1"/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0" y="1387475"/>
            <a:ext cx="12192000" cy="2132013"/>
            <a:chOff x="0" y="2185"/>
            <a:chExt cx="19200" cy="3358"/>
          </a:xfrm>
        </p:grpSpPr>
        <p:grpSp>
          <p:nvGrpSpPr>
            <p:cNvPr id="29721" name="组合 4"/>
            <p:cNvGrpSpPr/>
            <p:nvPr/>
          </p:nvGrpSpPr>
          <p:grpSpPr>
            <a:xfrm>
              <a:off x="0" y="2185"/>
              <a:ext cx="19200" cy="3358"/>
              <a:chOff x="0" y="2185"/>
              <a:chExt cx="19200" cy="3358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0" y="2185"/>
                <a:ext cx="19200" cy="3357"/>
              </a:xfrm>
              <a:prstGeom prst="rect">
                <a:avLst/>
              </a:prstGeom>
              <a:solidFill>
                <a:schemeClr val="bg1"/>
              </a:solidFill>
              <a:ln w="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trike="noStrike" noProof="1"/>
              </a:p>
            </p:txBody>
          </p:sp>
          <p:cxnSp>
            <p:nvCxnSpPr>
              <p:cNvPr id="23" name="直接连接符 22"/>
              <p:cNvCxnSpPr/>
              <p:nvPr/>
            </p:nvCxnSpPr>
            <p:spPr>
              <a:xfrm>
                <a:off x="6547" y="4097"/>
                <a:ext cx="0" cy="522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724" name="组合 31"/>
              <p:cNvGrpSpPr/>
              <p:nvPr/>
            </p:nvGrpSpPr>
            <p:grpSpPr>
              <a:xfrm>
                <a:off x="7400" y="3395"/>
                <a:ext cx="4365" cy="1777"/>
                <a:chOff x="4709906" y="2172793"/>
                <a:chExt cx="2772188" cy="1129353"/>
              </a:xfrm>
            </p:grpSpPr>
            <p:sp>
              <p:nvSpPr>
                <p:cNvPr id="85" name="矩形 84"/>
                <p:cNvSpPr/>
                <p:nvPr/>
              </p:nvSpPr>
              <p:spPr>
                <a:xfrm>
                  <a:off x="5161508" y="2601424"/>
                  <a:ext cx="1847484" cy="33258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uLnTx/>
                      <a:uFillTx/>
                      <a:latin typeface="微软雅黑" panose="020B0503020204020204" charset="-122"/>
                      <a:ea typeface="微软雅黑" panose="020B0503020204020204" charset="-122"/>
                      <a:cs typeface="+mn-cs"/>
                    </a:rPr>
                    <a:t>支部层</a:t>
                  </a:r>
                  <a:endParaRPr kumimoji="0" lang="zh-CN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endParaRPr>
                </a:p>
              </p:txBody>
            </p:sp>
            <p:sp>
              <p:nvSpPr>
                <p:cNvPr id="39" name="矩形 38"/>
                <p:cNvSpPr/>
                <p:nvPr/>
              </p:nvSpPr>
              <p:spPr>
                <a:xfrm>
                  <a:off x="4709906" y="2995441"/>
                  <a:ext cx="2772188" cy="30670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uLnTx/>
                      <a:uFillTx/>
                      <a:latin typeface="微软雅黑" panose="020B0503020204020204" charset="-122"/>
                      <a:ea typeface="微软雅黑" panose="020B0503020204020204" charset="-122"/>
                      <a:cs typeface="+mn-cs"/>
                    </a:rPr>
                    <a:t>会议内容、照片规范化管理</a:t>
                  </a:r>
                  <a:endPara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endParaRPr>
                </a:p>
              </p:txBody>
            </p:sp>
            <p:grpSp>
              <p:nvGrpSpPr>
                <p:cNvPr id="29727" name="组合 87"/>
                <p:cNvGrpSpPr/>
                <p:nvPr/>
              </p:nvGrpSpPr>
              <p:grpSpPr>
                <a:xfrm>
                  <a:off x="5820063" y="2172793"/>
                  <a:ext cx="551875" cy="400109"/>
                  <a:chOff x="-4330700" y="636588"/>
                  <a:chExt cx="1333500" cy="966788"/>
                </a:xfrm>
              </p:grpSpPr>
              <p:sp>
                <p:nvSpPr>
                  <p:cNvPr id="89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-4330700" y="636588"/>
                    <a:ext cx="1333500" cy="966788"/>
                  </a:xfrm>
                  <a:custGeom>
                    <a:avLst/>
                    <a:gdLst>
                      <a:gd name="T0" fmla="*/ 1213 w 1846"/>
                      <a:gd name="T1" fmla="*/ 240 h 1337"/>
                      <a:gd name="T2" fmla="*/ 911 w 1846"/>
                      <a:gd name="T3" fmla="*/ 12 h 1337"/>
                      <a:gd name="T4" fmla="*/ 1089 w 1846"/>
                      <a:gd name="T5" fmla="*/ 395 h 1337"/>
                      <a:gd name="T6" fmla="*/ 902 w 1846"/>
                      <a:gd name="T7" fmla="*/ 204 h 1337"/>
                      <a:gd name="T8" fmla="*/ 973 w 1846"/>
                      <a:gd name="T9" fmla="*/ 125 h 1337"/>
                      <a:gd name="T10" fmla="*/ 924 w 1846"/>
                      <a:gd name="T11" fmla="*/ 80 h 1337"/>
                      <a:gd name="T12" fmla="*/ 886 w 1846"/>
                      <a:gd name="T13" fmla="*/ 115 h 1337"/>
                      <a:gd name="T14" fmla="*/ 813 w 1846"/>
                      <a:gd name="T15" fmla="*/ 114 h 1337"/>
                      <a:gd name="T16" fmla="*/ 666 w 1846"/>
                      <a:gd name="T17" fmla="*/ 264 h 1337"/>
                      <a:gd name="T18" fmla="*/ 755 w 1846"/>
                      <a:gd name="T19" fmla="*/ 345 h 1337"/>
                      <a:gd name="T20" fmla="*/ 811 w 1846"/>
                      <a:gd name="T21" fmla="*/ 291 h 1337"/>
                      <a:gd name="T22" fmla="*/ 1001 w 1846"/>
                      <a:gd name="T23" fmla="*/ 477 h 1337"/>
                      <a:gd name="T24" fmla="*/ 692 w 1846"/>
                      <a:gd name="T25" fmla="*/ 408 h 1337"/>
                      <a:gd name="T26" fmla="*/ 634 w 1846"/>
                      <a:gd name="T27" fmla="*/ 459 h 1337"/>
                      <a:gd name="T28" fmla="*/ 678 w 1846"/>
                      <a:gd name="T29" fmla="*/ 510 h 1337"/>
                      <a:gd name="T30" fmla="*/ 671 w 1846"/>
                      <a:gd name="T31" fmla="*/ 521 h 1337"/>
                      <a:gd name="T32" fmla="*/ 641 w 1846"/>
                      <a:gd name="T33" fmla="*/ 528 h 1337"/>
                      <a:gd name="T34" fmla="*/ 652 w 1846"/>
                      <a:gd name="T35" fmla="*/ 604 h 1337"/>
                      <a:gd name="T36" fmla="*/ 708 w 1846"/>
                      <a:gd name="T37" fmla="*/ 556 h 1337"/>
                      <a:gd name="T38" fmla="*/ 719 w 1846"/>
                      <a:gd name="T39" fmla="*/ 542 h 1337"/>
                      <a:gd name="T40" fmla="*/ 1074 w 1846"/>
                      <a:gd name="T41" fmla="*/ 554 h 1337"/>
                      <a:gd name="T42" fmla="*/ 1138 w 1846"/>
                      <a:gd name="T43" fmla="*/ 614 h 1337"/>
                      <a:gd name="T44" fmla="*/ 1225 w 1846"/>
                      <a:gd name="T45" fmla="*/ 527 h 1337"/>
                      <a:gd name="T46" fmla="*/ 1168 w 1846"/>
                      <a:gd name="T47" fmla="*/ 465 h 1337"/>
                      <a:gd name="T48" fmla="*/ 1213 w 1846"/>
                      <a:gd name="T49" fmla="*/ 240 h 1337"/>
                      <a:gd name="T50" fmla="*/ 410 w 1846"/>
                      <a:gd name="T51" fmla="*/ 1337 h 1337"/>
                      <a:gd name="T52" fmla="*/ 0 w 1846"/>
                      <a:gd name="T53" fmla="*/ 1337 h 1337"/>
                      <a:gd name="T54" fmla="*/ 0 w 1846"/>
                      <a:gd name="T55" fmla="*/ 928 h 1337"/>
                      <a:gd name="T56" fmla="*/ 410 w 1846"/>
                      <a:gd name="T57" fmla="*/ 928 h 1337"/>
                      <a:gd name="T58" fmla="*/ 410 w 1846"/>
                      <a:gd name="T59" fmla="*/ 1337 h 1337"/>
                      <a:gd name="T60" fmla="*/ 1846 w 1846"/>
                      <a:gd name="T61" fmla="*/ 928 h 1337"/>
                      <a:gd name="T62" fmla="*/ 1437 w 1846"/>
                      <a:gd name="T63" fmla="*/ 928 h 1337"/>
                      <a:gd name="T64" fmla="*/ 1437 w 1846"/>
                      <a:gd name="T65" fmla="*/ 1337 h 1337"/>
                      <a:gd name="T66" fmla="*/ 1846 w 1846"/>
                      <a:gd name="T67" fmla="*/ 1337 h 1337"/>
                      <a:gd name="T68" fmla="*/ 1846 w 1846"/>
                      <a:gd name="T69" fmla="*/ 928 h 1337"/>
                      <a:gd name="T70" fmla="*/ 173 w 1846"/>
                      <a:gd name="T71" fmla="*/ 724 h 1337"/>
                      <a:gd name="T72" fmla="*/ 1673 w 1846"/>
                      <a:gd name="T73" fmla="*/ 724 h 1337"/>
                      <a:gd name="T74" fmla="*/ 1673 w 1846"/>
                      <a:gd name="T75" fmla="*/ 798 h 1337"/>
                      <a:gd name="T76" fmla="*/ 173 w 1846"/>
                      <a:gd name="T77" fmla="*/ 798 h 1337"/>
                      <a:gd name="T78" fmla="*/ 173 w 1846"/>
                      <a:gd name="T79" fmla="*/ 724 h 1337"/>
                      <a:gd name="T80" fmla="*/ 173 w 1846"/>
                      <a:gd name="T81" fmla="*/ 724 h 1337"/>
                      <a:gd name="T82" fmla="*/ 173 w 1846"/>
                      <a:gd name="T83" fmla="*/ 724 h 13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1846" h="1337">
                        <a:moveTo>
                          <a:pt x="1213" y="240"/>
                        </a:moveTo>
                        <a:cubicBezTo>
                          <a:pt x="1141" y="0"/>
                          <a:pt x="911" y="12"/>
                          <a:pt x="911" y="12"/>
                        </a:cubicBezTo>
                        <a:cubicBezTo>
                          <a:pt x="1234" y="170"/>
                          <a:pt x="1089" y="395"/>
                          <a:pt x="1089" y="395"/>
                        </a:cubicBezTo>
                        <a:cubicBezTo>
                          <a:pt x="902" y="204"/>
                          <a:pt x="902" y="204"/>
                          <a:pt x="902" y="204"/>
                        </a:cubicBezTo>
                        <a:cubicBezTo>
                          <a:pt x="973" y="125"/>
                          <a:pt x="973" y="125"/>
                          <a:pt x="973" y="125"/>
                        </a:cubicBezTo>
                        <a:cubicBezTo>
                          <a:pt x="924" y="80"/>
                          <a:pt x="924" y="80"/>
                          <a:pt x="924" y="80"/>
                        </a:cubicBezTo>
                        <a:cubicBezTo>
                          <a:pt x="886" y="115"/>
                          <a:pt x="886" y="115"/>
                          <a:pt x="886" y="115"/>
                        </a:cubicBezTo>
                        <a:cubicBezTo>
                          <a:pt x="813" y="114"/>
                          <a:pt x="813" y="114"/>
                          <a:pt x="813" y="114"/>
                        </a:cubicBezTo>
                        <a:cubicBezTo>
                          <a:pt x="666" y="264"/>
                          <a:pt x="666" y="264"/>
                          <a:pt x="666" y="264"/>
                        </a:cubicBezTo>
                        <a:cubicBezTo>
                          <a:pt x="755" y="345"/>
                          <a:pt x="755" y="345"/>
                          <a:pt x="755" y="345"/>
                        </a:cubicBezTo>
                        <a:cubicBezTo>
                          <a:pt x="811" y="291"/>
                          <a:pt x="811" y="291"/>
                          <a:pt x="811" y="291"/>
                        </a:cubicBezTo>
                        <a:cubicBezTo>
                          <a:pt x="1001" y="477"/>
                          <a:pt x="1001" y="477"/>
                          <a:pt x="1001" y="477"/>
                        </a:cubicBezTo>
                        <a:cubicBezTo>
                          <a:pt x="839" y="583"/>
                          <a:pt x="692" y="408"/>
                          <a:pt x="692" y="408"/>
                        </a:cubicBezTo>
                        <a:cubicBezTo>
                          <a:pt x="634" y="459"/>
                          <a:pt x="634" y="459"/>
                          <a:pt x="634" y="459"/>
                        </a:cubicBezTo>
                        <a:cubicBezTo>
                          <a:pt x="678" y="510"/>
                          <a:pt x="678" y="510"/>
                          <a:pt x="678" y="510"/>
                        </a:cubicBezTo>
                        <a:cubicBezTo>
                          <a:pt x="671" y="521"/>
                          <a:pt x="671" y="521"/>
                          <a:pt x="671" y="521"/>
                        </a:cubicBezTo>
                        <a:cubicBezTo>
                          <a:pt x="650" y="519"/>
                          <a:pt x="641" y="528"/>
                          <a:pt x="641" y="528"/>
                        </a:cubicBezTo>
                        <a:cubicBezTo>
                          <a:pt x="591" y="577"/>
                          <a:pt x="652" y="604"/>
                          <a:pt x="652" y="604"/>
                        </a:cubicBezTo>
                        <a:cubicBezTo>
                          <a:pt x="711" y="617"/>
                          <a:pt x="708" y="556"/>
                          <a:pt x="708" y="556"/>
                        </a:cubicBezTo>
                        <a:cubicBezTo>
                          <a:pt x="719" y="542"/>
                          <a:pt x="719" y="542"/>
                          <a:pt x="719" y="542"/>
                        </a:cubicBezTo>
                        <a:cubicBezTo>
                          <a:pt x="942" y="663"/>
                          <a:pt x="1074" y="554"/>
                          <a:pt x="1074" y="554"/>
                        </a:cubicBezTo>
                        <a:cubicBezTo>
                          <a:pt x="1138" y="614"/>
                          <a:pt x="1138" y="614"/>
                          <a:pt x="1138" y="614"/>
                        </a:cubicBezTo>
                        <a:cubicBezTo>
                          <a:pt x="1225" y="527"/>
                          <a:pt x="1225" y="527"/>
                          <a:pt x="1225" y="527"/>
                        </a:cubicBezTo>
                        <a:cubicBezTo>
                          <a:pt x="1168" y="465"/>
                          <a:pt x="1168" y="465"/>
                          <a:pt x="1168" y="465"/>
                        </a:cubicBezTo>
                        <a:cubicBezTo>
                          <a:pt x="1168" y="465"/>
                          <a:pt x="1246" y="350"/>
                          <a:pt x="1213" y="240"/>
                        </a:cubicBezTo>
                        <a:close/>
                        <a:moveTo>
                          <a:pt x="410" y="1337"/>
                        </a:moveTo>
                        <a:cubicBezTo>
                          <a:pt x="0" y="1337"/>
                          <a:pt x="0" y="1337"/>
                          <a:pt x="0" y="1337"/>
                        </a:cubicBezTo>
                        <a:cubicBezTo>
                          <a:pt x="0" y="928"/>
                          <a:pt x="0" y="928"/>
                          <a:pt x="0" y="928"/>
                        </a:cubicBezTo>
                        <a:cubicBezTo>
                          <a:pt x="410" y="928"/>
                          <a:pt x="410" y="928"/>
                          <a:pt x="410" y="928"/>
                        </a:cubicBezTo>
                        <a:lnTo>
                          <a:pt x="410" y="1337"/>
                        </a:lnTo>
                        <a:close/>
                        <a:moveTo>
                          <a:pt x="1846" y="928"/>
                        </a:moveTo>
                        <a:cubicBezTo>
                          <a:pt x="1437" y="928"/>
                          <a:pt x="1437" y="928"/>
                          <a:pt x="1437" y="928"/>
                        </a:cubicBezTo>
                        <a:cubicBezTo>
                          <a:pt x="1437" y="1337"/>
                          <a:pt x="1437" y="1337"/>
                          <a:pt x="1437" y="1337"/>
                        </a:cubicBezTo>
                        <a:cubicBezTo>
                          <a:pt x="1846" y="1337"/>
                          <a:pt x="1846" y="1337"/>
                          <a:pt x="1846" y="1337"/>
                        </a:cubicBezTo>
                        <a:lnTo>
                          <a:pt x="1846" y="928"/>
                        </a:lnTo>
                        <a:close/>
                        <a:moveTo>
                          <a:pt x="173" y="724"/>
                        </a:moveTo>
                        <a:cubicBezTo>
                          <a:pt x="1673" y="724"/>
                          <a:pt x="1673" y="724"/>
                          <a:pt x="1673" y="724"/>
                        </a:cubicBezTo>
                        <a:cubicBezTo>
                          <a:pt x="1673" y="798"/>
                          <a:pt x="1673" y="798"/>
                          <a:pt x="1673" y="798"/>
                        </a:cubicBezTo>
                        <a:cubicBezTo>
                          <a:pt x="173" y="798"/>
                          <a:pt x="173" y="798"/>
                          <a:pt x="173" y="798"/>
                        </a:cubicBezTo>
                        <a:lnTo>
                          <a:pt x="173" y="724"/>
                        </a:lnTo>
                        <a:close/>
                        <a:moveTo>
                          <a:pt x="173" y="724"/>
                        </a:moveTo>
                        <a:cubicBezTo>
                          <a:pt x="173" y="724"/>
                          <a:pt x="173" y="724"/>
                          <a:pt x="173" y="724"/>
                        </a:cubicBezTo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10600030101010101" charset="-122"/>
                      <a:ea typeface="等线" panose="02010600030101010101" charset="-122"/>
                      <a:cs typeface="+mn-cs"/>
                    </a:endParaRPr>
                  </a:p>
                </p:txBody>
              </p:sp>
              <p:sp>
                <p:nvSpPr>
                  <p:cNvPr id="90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-4206875" y="1214438"/>
                    <a:ext cx="1084263" cy="95250"/>
                  </a:xfrm>
                  <a:custGeom>
                    <a:avLst/>
                    <a:gdLst>
                      <a:gd name="T0" fmla="*/ 34 w 683"/>
                      <a:gd name="T1" fmla="*/ 0 h 60"/>
                      <a:gd name="T2" fmla="*/ 34 w 683"/>
                      <a:gd name="T3" fmla="*/ 60 h 60"/>
                      <a:gd name="T4" fmla="*/ 0 w 683"/>
                      <a:gd name="T5" fmla="*/ 60 h 60"/>
                      <a:gd name="T6" fmla="*/ 0 w 683"/>
                      <a:gd name="T7" fmla="*/ 0 h 60"/>
                      <a:gd name="T8" fmla="*/ 34 w 683"/>
                      <a:gd name="T9" fmla="*/ 0 h 60"/>
                      <a:gd name="T10" fmla="*/ 683 w 683"/>
                      <a:gd name="T11" fmla="*/ 0 h 60"/>
                      <a:gd name="T12" fmla="*/ 683 w 683"/>
                      <a:gd name="T13" fmla="*/ 60 h 60"/>
                      <a:gd name="T14" fmla="*/ 650 w 683"/>
                      <a:gd name="T15" fmla="*/ 60 h 60"/>
                      <a:gd name="T16" fmla="*/ 650 w 683"/>
                      <a:gd name="T17" fmla="*/ 0 h 60"/>
                      <a:gd name="T18" fmla="*/ 683 w 683"/>
                      <a:gd name="T19" fmla="*/ 0 h 60"/>
                      <a:gd name="T20" fmla="*/ 683 w 683"/>
                      <a:gd name="T21" fmla="*/ 0 h 60"/>
                      <a:gd name="T22" fmla="*/ 683 w 683"/>
                      <a:gd name="T23" fmla="*/ 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683" h="60">
                        <a:moveTo>
                          <a:pt x="34" y="0"/>
                        </a:moveTo>
                        <a:lnTo>
                          <a:pt x="34" y="60"/>
                        </a:lnTo>
                        <a:lnTo>
                          <a:pt x="0" y="60"/>
                        </a:lnTo>
                        <a:lnTo>
                          <a:pt x="0" y="0"/>
                        </a:lnTo>
                        <a:lnTo>
                          <a:pt x="34" y="0"/>
                        </a:lnTo>
                        <a:close/>
                        <a:moveTo>
                          <a:pt x="683" y="0"/>
                        </a:moveTo>
                        <a:lnTo>
                          <a:pt x="683" y="60"/>
                        </a:lnTo>
                        <a:lnTo>
                          <a:pt x="650" y="60"/>
                        </a:lnTo>
                        <a:lnTo>
                          <a:pt x="650" y="0"/>
                        </a:lnTo>
                        <a:lnTo>
                          <a:pt x="683" y="0"/>
                        </a:lnTo>
                        <a:close/>
                        <a:moveTo>
                          <a:pt x="683" y="0"/>
                        </a:moveTo>
                        <a:lnTo>
                          <a:pt x="683" y="0"/>
                        </a:lnTo>
                        <a:close/>
                      </a:path>
                    </a:pathLst>
                  </a:custGeom>
                  <a:solidFill>
                    <a:srgbClr val="C00000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10600030101010101" charset="-122"/>
                      <a:ea typeface="等线" panose="02010600030101010101" charset="-122"/>
                      <a:cs typeface="+mn-cs"/>
                    </a:endParaRPr>
                  </a:p>
                </p:txBody>
              </p:sp>
              <p:sp>
                <p:nvSpPr>
                  <p:cNvPr id="91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-4206875" y="1214438"/>
                    <a:ext cx="1084263" cy="95250"/>
                  </a:xfrm>
                  <a:custGeom>
                    <a:avLst/>
                    <a:gdLst>
                      <a:gd name="T0" fmla="*/ 34 w 683"/>
                      <a:gd name="T1" fmla="*/ 0 h 60"/>
                      <a:gd name="T2" fmla="*/ 34 w 683"/>
                      <a:gd name="T3" fmla="*/ 60 h 60"/>
                      <a:gd name="T4" fmla="*/ 0 w 683"/>
                      <a:gd name="T5" fmla="*/ 60 h 60"/>
                      <a:gd name="T6" fmla="*/ 0 w 683"/>
                      <a:gd name="T7" fmla="*/ 0 h 60"/>
                      <a:gd name="T8" fmla="*/ 34 w 683"/>
                      <a:gd name="T9" fmla="*/ 0 h 60"/>
                      <a:gd name="T10" fmla="*/ 683 w 683"/>
                      <a:gd name="T11" fmla="*/ 0 h 60"/>
                      <a:gd name="T12" fmla="*/ 683 w 683"/>
                      <a:gd name="T13" fmla="*/ 60 h 60"/>
                      <a:gd name="T14" fmla="*/ 650 w 683"/>
                      <a:gd name="T15" fmla="*/ 60 h 60"/>
                      <a:gd name="T16" fmla="*/ 650 w 683"/>
                      <a:gd name="T17" fmla="*/ 0 h 60"/>
                      <a:gd name="T18" fmla="*/ 683 w 683"/>
                      <a:gd name="T19" fmla="*/ 0 h 60"/>
                      <a:gd name="T20" fmla="*/ 683 w 683"/>
                      <a:gd name="T21" fmla="*/ 0 h 60"/>
                      <a:gd name="T22" fmla="*/ 683 w 683"/>
                      <a:gd name="T23" fmla="*/ 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683" h="60">
                        <a:moveTo>
                          <a:pt x="34" y="0"/>
                        </a:moveTo>
                        <a:lnTo>
                          <a:pt x="34" y="60"/>
                        </a:lnTo>
                        <a:lnTo>
                          <a:pt x="0" y="60"/>
                        </a:lnTo>
                        <a:lnTo>
                          <a:pt x="0" y="0"/>
                        </a:lnTo>
                        <a:lnTo>
                          <a:pt x="34" y="0"/>
                        </a:lnTo>
                        <a:moveTo>
                          <a:pt x="683" y="0"/>
                        </a:moveTo>
                        <a:lnTo>
                          <a:pt x="683" y="60"/>
                        </a:lnTo>
                        <a:lnTo>
                          <a:pt x="650" y="60"/>
                        </a:lnTo>
                        <a:lnTo>
                          <a:pt x="650" y="0"/>
                        </a:lnTo>
                        <a:lnTo>
                          <a:pt x="683" y="0"/>
                        </a:lnTo>
                        <a:moveTo>
                          <a:pt x="683" y="0"/>
                        </a:moveTo>
                        <a:lnTo>
                          <a:pt x="683" y="0"/>
                        </a:lnTo>
                      </a:path>
                    </a:pathLst>
                  </a:custGeom>
                  <a:solidFill>
                    <a:srgbClr val="C00000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10600030101010101" charset="-122"/>
                      <a:ea typeface="等线" panose="02010600030101010101" charset="-122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9731" name="组合 32"/>
              <p:cNvGrpSpPr/>
              <p:nvPr/>
            </p:nvGrpSpPr>
            <p:grpSpPr>
              <a:xfrm>
                <a:off x="13375" y="3310"/>
                <a:ext cx="4365" cy="2230"/>
                <a:chOff x="8492774" y="2101641"/>
                <a:chExt cx="2772188" cy="1417020"/>
              </a:xfrm>
            </p:grpSpPr>
            <p:sp>
              <p:nvSpPr>
                <p:cNvPr id="86" name="矩形 85"/>
                <p:cNvSpPr/>
                <p:nvPr/>
              </p:nvSpPr>
              <p:spPr>
                <a:xfrm>
                  <a:off x="9016483" y="2601424"/>
                  <a:ext cx="1847484" cy="33258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uLnTx/>
                      <a:uFillTx/>
                      <a:latin typeface="微软雅黑" panose="020B0503020204020204" charset="-122"/>
                      <a:ea typeface="微软雅黑" panose="020B0503020204020204" charset="-122"/>
                      <a:cs typeface="+mn-cs"/>
                    </a:rPr>
                    <a:t>党委层</a:t>
                  </a:r>
                  <a:endParaRPr kumimoji="0" lang="zh-CN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endParaRPr>
                </a:p>
              </p:txBody>
            </p:sp>
            <p:sp>
              <p:nvSpPr>
                <p:cNvPr id="43" name="矩形 42"/>
                <p:cNvSpPr/>
                <p:nvPr/>
              </p:nvSpPr>
              <p:spPr>
                <a:xfrm>
                  <a:off x="8492774" y="2995441"/>
                  <a:ext cx="2772188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uLnTx/>
                      <a:uFillTx/>
                      <a:latin typeface="微软雅黑" panose="020B0503020204020204" charset="-122"/>
                      <a:ea typeface="微软雅黑" panose="020B0503020204020204" charset="-122"/>
                      <a:cs typeface="+mn-cs"/>
                    </a:rPr>
                    <a:t>全面管理监督</a:t>
                  </a:r>
                  <a:endPara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uLnTx/>
                      <a:uFillTx/>
                      <a:latin typeface="微软雅黑" panose="020B0503020204020204" charset="-122"/>
                      <a:ea typeface="微软雅黑" panose="020B0503020204020204" charset="-122"/>
                      <a:cs typeface="+mn-cs"/>
                    </a:rPr>
                    <a:t>查看统计方便、快捷</a:t>
                  </a:r>
                  <a:endPara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endParaRPr>
                </a:p>
              </p:txBody>
            </p:sp>
            <p:sp>
              <p:nvSpPr>
                <p:cNvPr id="92" name="Freeform 5"/>
                <p:cNvSpPr>
                  <a:spLocks noEditPoints="1"/>
                </p:cNvSpPr>
                <p:nvPr/>
              </p:nvSpPr>
              <p:spPr bwMode="auto">
                <a:xfrm>
                  <a:off x="9686999" y="2101641"/>
                  <a:ext cx="506453" cy="454109"/>
                </a:xfrm>
                <a:custGeom>
                  <a:avLst/>
                  <a:gdLst>
                    <a:gd name="T0" fmla="*/ 1225 w 2869"/>
                    <a:gd name="T1" fmla="*/ 23 h 2570"/>
                    <a:gd name="T2" fmla="*/ 1912 w 2869"/>
                    <a:gd name="T3" fmla="*/ 1631 h 2570"/>
                    <a:gd name="T4" fmla="*/ 1110 w 2869"/>
                    <a:gd name="T5" fmla="*/ 826 h 2570"/>
                    <a:gd name="T6" fmla="*/ 1416 w 2869"/>
                    <a:gd name="T7" fmla="*/ 519 h 2570"/>
                    <a:gd name="T8" fmla="*/ 1225 w 2869"/>
                    <a:gd name="T9" fmla="*/ 328 h 2570"/>
                    <a:gd name="T10" fmla="*/ 838 w 2869"/>
                    <a:gd name="T11" fmla="*/ 408 h 2570"/>
                    <a:gd name="T12" fmla="*/ 229 w 2869"/>
                    <a:gd name="T13" fmla="*/ 1018 h 2570"/>
                    <a:gd name="T14" fmla="*/ 574 w 2869"/>
                    <a:gd name="T15" fmla="*/ 1362 h 2570"/>
                    <a:gd name="T16" fmla="*/ 804 w 2869"/>
                    <a:gd name="T17" fmla="*/ 1133 h 2570"/>
                    <a:gd name="T18" fmla="*/ 1605 w 2869"/>
                    <a:gd name="T19" fmla="*/ 1937 h 2570"/>
                    <a:gd name="T20" fmla="*/ 269 w 2869"/>
                    <a:gd name="T21" fmla="*/ 1667 h 2570"/>
                    <a:gd name="T22" fmla="*/ 74 w 2869"/>
                    <a:gd name="T23" fmla="*/ 1861 h 2570"/>
                    <a:gd name="T24" fmla="*/ 242 w 2869"/>
                    <a:gd name="T25" fmla="*/ 2076 h 2570"/>
                    <a:gd name="T26" fmla="*/ 220 w 2869"/>
                    <a:gd name="T27" fmla="*/ 2097 h 2570"/>
                    <a:gd name="T28" fmla="*/ 187 w 2869"/>
                    <a:gd name="T29" fmla="*/ 2091 h 2570"/>
                    <a:gd name="T30" fmla="*/ 0 w 2869"/>
                    <a:gd name="T31" fmla="*/ 2284 h 2570"/>
                    <a:gd name="T32" fmla="*/ 188 w 2869"/>
                    <a:gd name="T33" fmla="*/ 2472 h 2570"/>
                    <a:gd name="T34" fmla="*/ 379 w 2869"/>
                    <a:gd name="T35" fmla="*/ 2283 h 2570"/>
                    <a:gd name="T36" fmla="*/ 375 w 2869"/>
                    <a:gd name="T37" fmla="*/ 2249 h 2570"/>
                    <a:gd name="T38" fmla="*/ 404 w 2869"/>
                    <a:gd name="T39" fmla="*/ 2220 h 2570"/>
                    <a:gd name="T40" fmla="*/ 1915 w 2869"/>
                    <a:gd name="T41" fmla="*/ 2244 h 2570"/>
                    <a:gd name="T42" fmla="*/ 2139 w 2869"/>
                    <a:gd name="T43" fmla="*/ 2469 h 2570"/>
                    <a:gd name="T44" fmla="*/ 2447 w 2869"/>
                    <a:gd name="T45" fmla="*/ 2166 h 2570"/>
                    <a:gd name="T46" fmla="*/ 2221 w 2869"/>
                    <a:gd name="T47" fmla="*/ 1938 h 2570"/>
                    <a:gd name="T48" fmla="*/ 1225 w 2869"/>
                    <a:gd name="T49" fmla="*/ 23 h 2570"/>
                    <a:gd name="T50" fmla="*/ 1225 w 2869"/>
                    <a:gd name="T51" fmla="*/ 23 h 2570"/>
                    <a:gd name="T52" fmla="*/ 1225 w 2869"/>
                    <a:gd name="T53" fmla="*/ 23 h 25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869" h="2570">
                      <a:moveTo>
                        <a:pt x="1225" y="23"/>
                      </a:moveTo>
                      <a:cubicBezTo>
                        <a:pt x="1857" y="260"/>
                        <a:pt x="2240" y="1017"/>
                        <a:pt x="1912" y="1631"/>
                      </a:cubicBezTo>
                      <a:cubicBezTo>
                        <a:pt x="1110" y="826"/>
                        <a:pt x="1110" y="826"/>
                        <a:pt x="1110" y="826"/>
                      </a:cubicBezTo>
                      <a:cubicBezTo>
                        <a:pt x="1416" y="519"/>
                        <a:pt x="1416" y="519"/>
                        <a:pt x="1416" y="519"/>
                      </a:cubicBezTo>
                      <a:cubicBezTo>
                        <a:pt x="1225" y="328"/>
                        <a:pt x="1225" y="328"/>
                        <a:pt x="1225" y="328"/>
                      </a:cubicBezTo>
                      <a:cubicBezTo>
                        <a:pt x="1119" y="432"/>
                        <a:pt x="952" y="454"/>
                        <a:pt x="838" y="408"/>
                      </a:cubicBezTo>
                      <a:cubicBezTo>
                        <a:pt x="229" y="1018"/>
                        <a:pt x="229" y="1018"/>
                        <a:pt x="229" y="1018"/>
                      </a:cubicBezTo>
                      <a:cubicBezTo>
                        <a:pt x="574" y="1362"/>
                        <a:pt x="574" y="1362"/>
                        <a:pt x="574" y="1362"/>
                      </a:cubicBezTo>
                      <a:cubicBezTo>
                        <a:pt x="804" y="1133"/>
                        <a:pt x="804" y="1133"/>
                        <a:pt x="804" y="1133"/>
                      </a:cubicBezTo>
                      <a:cubicBezTo>
                        <a:pt x="1605" y="1937"/>
                        <a:pt x="1605" y="1937"/>
                        <a:pt x="1605" y="1937"/>
                      </a:cubicBezTo>
                      <a:cubicBezTo>
                        <a:pt x="1213" y="2152"/>
                        <a:pt x="670" y="2084"/>
                        <a:pt x="269" y="1667"/>
                      </a:cubicBezTo>
                      <a:cubicBezTo>
                        <a:pt x="74" y="1861"/>
                        <a:pt x="74" y="1861"/>
                        <a:pt x="74" y="1861"/>
                      </a:cubicBezTo>
                      <a:cubicBezTo>
                        <a:pt x="133" y="1942"/>
                        <a:pt x="181" y="2015"/>
                        <a:pt x="242" y="2076"/>
                      </a:cubicBezTo>
                      <a:cubicBezTo>
                        <a:pt x="237" y="2082"/>
                        <a:pt x="220" y="2096"/>
                        <a:pt x="220" y="2097"/>
                      </a:cubicBezTo>
                      <a:cubicBezTo>
                        <a:pt x="210" y="2095"/>
                        <a:pt x="198" y="2091"/>
                        <a:pt x="187" y="2091"/>
                      </a:cubicBezTo>
                      <a:cubicBezTo>
                        <a:pt x="83" y="2091"/>
                        <a:pt x="0" y="2181"/>
                        <a:pt x="0" y="2284"/>
                      </a:cubicBezTo>
                      <a:cubicBezTo>
                        <a:pt x="0" y="2388"/>
                        <a:pt x="84" y="2472"/>
                        <a:pt x="188" y="2472"/>
                      </a:cubicBezTo>
                      <a:cubicBezTo>
                        <a:pt x="291" y="2472"/>
                        <a:pt x="379" y="2387"/>
                        <a:pt x="379" y="2283"/>
                      </a:cubicBezTo>
                      <a:cubicBezTo>
                        <a:pt x="379" y="2271"/>
                        <a:pt x="377" y="2260"/>
                        <a:pt x="375" y="2249"/>
                      </a:cubicBezTo>
                      <a:cubicBezTo>
                        <a:pt x="404" y="2220"/>
                        <a:pt x="404" y="2220"/>
                        <a:pt x="404" y="2220"/>
                      </a:cubicBezTo>
                      <a:cubicBezTo>
                        <a:pt x="866" y="2531"/>
                        <a:pt x="1371" y="2570"/>
                        <a:pt x="1915" y="2244"/>
                      </a:cubicBezTo>
                      <a:cubicBezTo>
                        <a:pt x="2139" y="2469"/>
                        <a:pt x="2139" y="2469"/>
                        <a:pt x="2139" y="2469"/>
                      </a:cubicBezTo>
                      <a:cubicBezTo>
                        <a:pt x="2447" y="2166"/>
                        <a:pt x="2447" y="2166"/>
                        <a:pt x="2447" y="2166"/>
                      </a:cubicBezTo>
                      <a:cubicBezTo>
                        <a:pt x="2221" y="1938"/>
                        <a:pt x="2221" y="1938"/>
                        <a:pt x="2221" y="1938"/>
                      </a:cubicBezTo>
                      <a:cubicBezTo>
                        <a:pt x="2869" y="960"/>
                        <a:pt x="2004" y="0"/>
                        <a:pt x="1225" y="23"/>
                      </a:cubicBezTo>
                      <a:close/>
                      <a:moveTo>
                        <a:pt x="1225" y="23"/>
                      </a:moveTo>
                      <a:cubicBezTo>
                        <a:pt x="1225" y="23"/>
                        <a:pt x="1225" y="23"/>
                        <a:pt x="1225" y="23"/>
                      </a:cubicBezTo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endParaRPr>
                </a:p>
              </p:txBody>
            </p:sp>
          </p:grpSp>
          <p:grpSp>
            <p:nvGrpSpPr>
              <p:cNvPr id="29735" name="组合 23"/>
              <p:cNvGrpSpPr/>
              <p:nvPr/>
            </p:nvGrpSpPr>
            <p:grpSpPr>
              <a:xfrm>
                <a:off x="2025" y="3240"/>
                <a:ext cx="2980" cy="1950"/>
                <a:chOff x="1306534" y="2064492"/>
                <a:chExt cx="1892569" cy="1237654"/>
              </a:xfrm>
            </p:grpSpPr>
            <p:sp>
              <p:nvSpPr>
                <p:cNvPr id="84" name="矩形 83"/>
                <p:cNvSpPr/>
                <p:nvPr/>
              </p:nvSpPr>
              <p:spPr>
                <a:xfrm>
                  <a:off x="1306534" y="2601424"/>
                  <a:ext cx="1847484" cy="33258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uLnTx/>
                      <a:uFillTx/>
                      <a:latin typeface="微软雅黑" panose="020B0503020204020204" charset="-122"/>
                      <a:ea typeface="微软雅黑" panose="020B0503020204020204" charset="-122"/>
                      <a:cs typeface="+mn-cs"/>
                    </a:rPr>
                    <a:t>党员参会</a:t>
                  </a:r>
                  <a:endParaRPr kumimoji="0" lang="zh-CN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endParaRPr>
                </a:p>
              </p:txBody>
            </p:sp>
            <p:sp>
              <p:nvSpPr>
                <p:cNvPr id="26" name="矩形 25"/>
                <p:cNvSpPr/>
                <p:nvPr/>
              </p:nvSpPr>
              <p:spPr>
                <a:xfrm>
                  <a:off x="1306803" y="2995441"/>
                  <a:ext cx="1892300" cy="30670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uLnTx/>
                      <a:uFillTx/>
                      <a:latin typeface="微软雅黑" panose="020B0503020204020204" charset="-122"/>
                      <a:ea typeface="微软雅黑" panose="020B0503020204020204" charset="-122"/>
                      <a:cs typeface="+mn-cs"/>
                    </a:rPr>
                    <a:t>会议线上提醒、签到</a:t>
                  </a:r>
                  <a:endPara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endParaRPr>
                </a:p>
              </p:txBody>
            </p:sp>
            <p:sp>
              <p:nvSpPr>
                <p:cNvPr id="93" name="KSO_Shape"/>
                <p:cNvSpPr/>
                <p:nvPr/>
              </p:nvSpPr>
              <p:spPr bwMode="auto">
                <a:xfrm>
                  <a:off x="1964471" y="2064492"/>
                  <a:ext cx="531610" cy="43680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1903412" h="1563688">
                      <a:moveTo>
                        <a:pt x="872180" y="1544638"/>
                      </a:moveTo>
                      <a:lnTo>
                        <a:pt x="875675" y="1544638"/>
                      </a:lnTo>
                      <a:lnTo>
                        <a:pt x="1859905" y="1544638"/>
                      </a:lnTo>
                      <a:lnTo>
                        <a:pt x="1863400" y="1544638"/>
                      </a:lnTo>
                      <a:lnTo>
                        <a:pt x="1866577" y="1545233"/>
                      </a:lnTo>
                      <a:lnTo>
                        <a:pt x="1869118" y="1545829"/>
                      </a:lnTo>
                      <a:lnTo>
                        <a:pt x="1871660" y="1546722"/>
                      </a:lnTo>
                      <a:lnTo>
                        <a:pt x="1873884" y="1547912"/>
                      </a:lnTo>
                      <a:lnTo>
                        <a:pt x="1875154" y="1549103"/>
                      </a:lnTo>
                      <a:lnTo>
                        <a:pt x="1876107" y="1550591"/>
                      </a:lnTo>
                      <a:lnTo>
                        <a:pt x="1876425" y="1552079"/>
                      </a:lnTo>
                      <a:lnTo>
                        <a:pt x="1876425" y="1555651"/>
                      </a:lnTo>
                      <a:lnTo>
                        <a:pt x="1876107" y="1557140"/>
                      </a:lnTo>
                      <a:lnTo>
                        <a:pt x="1875154" y="1558926"/>
                      </a:lnTo>
                      <a:lnTo>
                        <a:pt x="1873884" y="1560116"/>
                      </a:lnTo>
                      <a:lnTo>
                        <a:pt x="1871660" y="1561307"/>
                      </a:lnTo>
                      <a:lnTo>
                        <a:pt x="1869118" y="1562200"/>
                      </a:lnTo>
                      <a:lnTo>
                        <a:pt x="1866577" y="1563093"/>
                      </a:lnTo>
                      <a:lnTo>
                        <a:pt x="1863400" y="1563390"/>
                      </a:lnTo>
                      <a:lnTo>
                        <a:pt x="1859905" y="1563688"/>
                      </a:lnTo>
                      <a:lnTo>
                        <a:pt x="875675" y="1563688"/>
                      </a:lnTo>
                      <a:lnTo>
                        <a:pt x="872180" y="1563390"/>
                      </a:lnTo>
                      <a:lnTo>
                        <a:pt x="869003" y="1563093"/>
                      </a:lnTo>
                      <a:lnTo>
                        <a:pt x="866144" y="1562200"/>
                      </a:lnTo>
                      <a:lnTo>
                        <a:pt x="863603" y="1561307"/>
                      </a:lnTo>
                      <a:lnTo>
                        <a:pt x="861696" y="1560116"/>
                      </a:lnTo>
                      <a:lnTo>
                        <a:pt x="860108" y="1558926"/>
                      </a:lnTo>
                      <a:lnTo>
                        <a:pt x="859155" y="1557140"/>
                      </a:lnTo>
                      <a:lnTo>
                        <a:pt x="858837" y="1555651"/>
                      </a:lnTo>
                      <a:lnTo>
                        <a:pt x="858837" y="1552079"/>
                      </a:lnTo>
                      <a:lnTo>
                        <a:pt x="859155" y="1550591"/>
                      </a:lnTo>
                      <a:lnTo>
                        <a:pt x="860108" y="1549103"/>
                      </a:lnTo>
                      <a:lnTo>
                        <a:pt x="861696" y="1547912"/>
                      </a:lnTo>
                      <a:lnTo>
                        <a:pt x="863603" y="1546722"/>
                      </a:lnTo>
                      <a:lnTo>
                        <a:pt x="866144" y="1545829"/>
                      </a:lnTo>
                      <a:lnTo>
                        <a:pt x="869003" y="1545233"/>
                      </a:lnTo>
                      <a:lnTo>
                        <a:pt x="872180" y="1544638"/>
                      </a:lnTo>
                      <a:close/>
                      <a:moveTo>
                        <a:pt x="1255848" y="1415770"/>
                      </a:moveTo>
                      <a:lnTo>
                        <a:pt x="1252677" y="1416407"/>
                      </a:lnTo>
                      <a:lnTo>
                        <a:pt x="1249823" y="1417361"/>
                      </a:lnTo>
                      <a:lnTo>
                        <a:pt x="1247286" y="1419271"/>
                      </a:lnTo>
                      <a:lnTo>
                        <a:pt x="1245383" y="1420862"/>
                      </a:lnTo>
                      <a:lnTo>
                        <a:pt x="1243797" y="1422771"/>
                      </a:lnTo>
                      <a:lnTo>
                        <a:pt x="1242529" y="1424680"/>
                      </a:lnTo>
                      <a:lnTo>
                        <a:pt x="1242212" y="1426908"/>
                      </a:lnTo>
                      <a:lnTo>
                        <a:pt x="1235235" y="1522691"/>
                      </a:lnTo>
                      <a:lnTo>
                        <a:pt x="1235235" y="1525237"/>
                      </a:lnTo>
                      <a:lnTo>
                        <a:pt x="1236186" y="1527146"/>
                      </a:lnTo>
                      <a:lnTo>
                        <a:pt x="1237772" y="1529056"/>
                      </a:lnTo>
                      <a:lnTo>
                        <a:pt x="1239675" y="1530647"/>
                      </a:lnTo>
                      <a:lnTo>
                        <a:pt x="1242212" y="1532238"/>
                      </a:lnTo>
                      <a:lnTo>
                        <a:pt x="1245066" y="1533193"/>
                      </a:lnTo>
                      <a:lnTo>
                        <a:pt x="1247920" y="1533829"/>
                      </a:lnTo>
                      <a:lnTo>
                        <a:pt x="1251408" y="1534147"/>
                      </a:lnTo>
                      <a:lnTo>
                        <a:pt x="1488299" y="1535738"/>
                      </a:lnTo>
                      <a:lnTo>
                        <a:pt x="1491787" y="1535738"/>
                      </a:lnTo>
                      <a:lnTo>
                        <a:pt x="1494641" y="1535102"/>
                      </a:lnTo>
                      <a:lnTo>
                        <a:pt x="1497813" y="1533829"/>
                      </a:lnTo>
                      <a:lnTo>
                        <a:pt x="1500032" y="1532556"/>
                      </a:lnTo>
                      <a:lnTo>
                        <a:pt x="1502252" y="1530965"/>
                      </a:lnTo>
                      <a:lnTo>
                        <a:pt x="1503521" y="1529056"/>
                      </a:lnTo>
                      <a:lnTo>
                        <a:pt x="1504472" y="1526828"/>
                      </a:lnTo>
                      <a:lnTo>
                        <a:pt x="1504789" y="1524601"/>
                      </a:lnTo>
                      <a:lnTo>
                        <a:pt x="1499715" y="1428181"/>
                      </a:lnTo>
                      <a:lnTo>
                        <a:pt x="1499398" y="1425953"/>
                      </a:lnTo>
                      <a:lnTo>
                        <a:pt x="1498130" y="1424044"/>
                      </a:lnTo>
                      <a:lnTo>
                        <a:pt x="1496227" y="1422134"/>
                      </a:lnTo>
                      <a:lnTo>
                        <a:pt x="1494324" y="1420543"/>
                      </a:lnTo>
                      <a:lnTo>
                        <a:pt x="1491787" y="1418952"/>
                      </a:lnTo>
                      <a:lnTo>
                        <a:pt x="1489250" y="1417679"/>
                      </a:lnTo>
                      <a:lnTo>
                        <a:pt x="1486396" y="1417043"/>
                      </a:lnTo>
                      <a:lnTo>
                        <a:pt x="1483225" y="1416725"/>
                      </a:lnTo>
                      <a:lnTo>
                        <a:pt x="1259019" y="1415770"/>
                      </a:lnTo>
                      <a:lnTo>
                        <a:pt x="1255848" y="1415770"/>
                      </a:lnTo>
                      <a:close/>
                      <a:moveTo>
                        <a:pt x="1699820" y="1377902"/>
                      </a:moveTo>
                      <a:lnTo>
                        <a:pt x="1703942" y="1405269"/>
                      </a:lnTo>
                      <a:lnTo>
                        <a:pt x="1750876" y="1405587"/>
                      </a:lnTo>
                      <a:lnTo>
                        <a:pt x="1746437" y="1378220"/>
                      </a:lnTo>
                      <a:lnTo>
                        <a:pt x="1699820" y="1377902"/>
                      </a:lnTo>
                      <a:close/>
                      <a:moveTo>
                        <a:pt x="1636078" y="1377902"/>
                      </a:moveTo>
                      <a:lnTo>
                        <a:pt x="1639249" y="1404951"/>
                      </a:lnTo>
                      <a:lnTo>
                        <a:pt x="1686183" y="1405269"/>
                      </a:lnTo>
                      <a:lnTo>
                        <a:pt x="1682378" y="1377902"/>
                      </a:lnTo>
                      <a:lnTo>
                        <a:pt x="1636078" y="1377902"/>
                      </a:lnTo>
                      <a:close/>
                      <a:moveTo>
                        <a:pt x="1572019" y="1377584"/>
                      </a:moveTo>
                      <a:lnTo>
                        <a:pt x="1574239" y="1404633"/>
                      </a:lnTo>
                      <a:lnTo>
                        <a:pt x="1621490" y="1404951"/>
                      </a:lnTo>
                      <a:lnTo>
                        <a:pt x="1618636" y="1377584"/>
                      </a:lnTo>
                      <a:lnTo>
                        <a:pt x="1572019" y="1377584"/>
                      </a:lnTo>
                      <a:close/>
                      <a:moveTo>
                        <a:pt x="1507960" y="1377266"/>
                      </a:moveTo>
                      <a:lnTo>
                        <a:pt x="1509546" y="1404314"/>
                      </a:lnTo>
                      <a:lnTo>
                        <a:pt x="1556797" y="1404633"/>
                      </a:lnTo>
                      <a:lnTo>
                        <a:pt x="1554577" y="1377266"/>
                      </a:lnTo>
                      <a:lnTo>
                        <a:pt x="1507960" y="1377266"/>
                      </a:lnTo>
                      <a:close/>
                      <a:moveTo>
                        <a:pt x="1443902" y="1376948"/>
                      </a:moveTo>
                      <a:lnTo>
                        <a:pt x="1444853" y="1403996"/>
                      </a:lnTo>
                      <a:lnTo>
                        <a:pt x="1491787" y="1403996"/>
                      </a:lnTo>
                      <a:lnTo>
                        <a:pt x="1490519" y="1377266"/>
                      </a:lnTo>
                      <a:lnTo>
                        <a:pt x="1443902" y="1376948"/>
                      </a:lnTo>
                      <a:close/>
                      <a:moveTo>
                        <a:pt x="1380160" y="1376629"/>
                      </a:moveTo>
                      <a:lnTo>
                        <a:pt x="1379843" y="1403678"/>
                      </a:lnTo>
                      <a:lnTo>
                        <a:pt x="1426777" y="1403996"/>
                      </a:lnTo>
                      <a:lnTo>
                        <a:pt x="1426460" y="1376948"/>
                      </a:lnTo>
                      <a:lnTo>
                        <a:pt x="1380160" y="1376629"/>
                      </a:lnTo>
                      <a:close/>
                      <a:moveTo>
                        <a:pt x="1316101" y="1376311"/>
                      </a:moveTo>
                      <a:lnTo>
                        <a:pt x="1315150" y="1403360"/>
                      </a:lnTo>
                      <a:lnTo>
                        <a:pt x="1362401" y="1403360"/>
                      </a:lnTo>
                      <a:lnTo>
                        <a:pt x="1362718" y="1376629"/>
                      </a:lnTo>
                      <a:lnTo>
                        <a:pt x="1316101" y="1376311"/>
                      </a:lnTo>
                      <a:close/>
                      <a:moveTo>
                        <a:pt x="1252043" y="1375993"/>
                      </a:moveTo>
                      <a:lnTo>
                        <a:pt x="1250140" y="1403041"/>
                      </a:lnTo>
                      <a:lnTo>
                        <a:pt x="1297391" y="1403041"/>
                      </a:lnTo>
                      <a:lnTo>
                        <a:pt x="1298660" y="1376311"/>
                      </a:lnTo>
                      <a:lnTo>
                        <a:pt x="1252043" y="1375993"/>
                      </a:lnTo>
                      <a:close/>
                      <a:moveTo>
                        <a:pt x="1188301" y="1375675"/>
                      </a:moveTo>
                      <a:lnTo>
                        <a:pt x="1185764" y="1402723"/>
                      </a:lnTo>
                      <a:lnTo>
                        <a:pt x="1232698" y="1402723"/>
                      </a:lnTo>
                      <a:lnTo>
                        <a:pt x="1234601" y="1375993"/>
                      </a:lnTo>
                      <a:lnTo>
                        <a:pt x="1188301" y="1375675"/>
                      </a:lnTo>
                      <a:close/>
                      <a:moveTo>
                        <a:pt x="1124242" y="1375356"/>
                      </a:moveTo>
                      <a:lnTo>
                        <a:pt x="1120754" y="1402405"/>
                      </a:lnTo>
                      <a:lnTo>
                        <a:pt x="1167688" y="1402405"/>
                      </a:lnTo>
                      <a:lnTo>
                        <a:pt x="1170859" y="1375675"/>
                      </a:lnTo>
                      <a:lnTo>
                        <a:pt x="1124242" y="1375356"/>
                      </a:lnTo>
                      <a:close/>
                      <a:moveTo>
                        <a:pt x="1060183" y="1375038"/>
                      </a:moveTo>
                      <a:lnTo>
                        <a:pt x="1056061" y="1402087"/>
                      </a:lnTo>
                      <a:lnTo>
                        <a:pt x="1102995" y="1402087"/>
                      </a:lnTo>
                      <a:lnTo>
                        <a:pt x="1106800" y="1375356"/>
                      </a:lnTo>
                      <a:lnTo>
                        <a:pt x="1060183" y="1375038"/>
                      </a:lnTo>
                      <a:close/>
                      <a:moveTo>
                        <a:pt x="996442" y="1374720"/>
                      </a:moveTo>
                      <a:lnTo>
                        <a:pt x="991051" y="1401769"/>
                      </a:lnTo>
                      <a:lnTo>
                        <a:pt x="1038302" y="1401769"/>
                      </a:lnTo>
                      <a:lnTo>
                        <a:pt x="1042742" y="1375038"/>
                      </a:lnTo>
                      <a:lnTo>
                        <a:pt x="996442" y="1374720"/>
                      </a:lnTo>
                      <a:close/>
                      <a:moveTo>
                        <a:pt x="394079" y="1340803"/>
                      </a:moveTo>
                      <a:lnTo>
                        <a:pt x="364253" y="1348105"/>
                      </a:lnTo>
                      <a:lnTo>
                        <a:pt x="354734" y="1351280"/>
                      </a:lnTo>
                      <a:lnTo>
                        <a:pt x="367743" y="1359853"/>
                      </a:lnTo>
                      <a:lnTo>
                        <a:pt x="380752" y="1368743"/>
                      </a:lnTo>
                      <a:lnTo>
                        <a:pt x="393761" y="1376998"/>
                      </a:lnTo>
                      <a:lnTo>
                        <a:pt x="407088" y="1385571"/>
                      </a:lnTo>
                      <a:lnTo>
                        <a:pt x="420414" y="1393191"/>
                      </a:lnTo>
                      <a:lnTo>
                        <a:pt x="434375" y="1400493"/>
                      </a:lnTo>
                      <a:lnTo>
                        <a:pt x="448336" y="1408113"/>
                      </a:lnTo>
                      <a:lnTo>
                        <a:pt x="462297" y="1415098"/>
                      </a:lnTo>
                      <a:lnTo>
                        <a:pt x="453095" y="1406526"/>
                      </a:lnTo>
                      <a:lnTo>
                        <a:pt x="444528" y="1397636"/>
                      </a:lnTo>
                      <a:lnTo>
                        <a:pt x="435644" y="1389063"/>
                      </a:lnTo>
                      <a:lnTo>
                        <a:pt x="427077" y="1379538"/>
                      </a:lnTo>
                      <a:lnTo>
                        <a:pt x="418510" y="1370331"/>
                      </a:lnTo>
                      <a:lnTo>
                        <a:pt x="410261" y="1360488"/>
                      </a:lnTo>
                      <a:lnTo>
                        <a:pt x="402011" y="1350963"/>
                      </a:lnTo>
                      <a:lnTo>
                        <a:pt x="394079" y="1340803"/>
                      </a:lnTo>
                      <a:close/>
                      <a:moveTo>
                        <a:pt x="1694111" y="1340353"/>
                      </a:moveTo>
                      <a:lnTo>
                        <a:pt x="1698234" y="1367401"/>
                      </a:lnTo>
                      <a:lnTo>
                        <a:pt x="1744534" y="1367719"/>
                      </a:lnTo>
                      <a:lnTo>
                        <a:pt x="1739777" y="1340671"/>
                      </a:lnTo>
                      <a:lnTo>
                        <a:pt x="1694111" y="1340353"/>
                      </a:lnTo>
                      <a:close/>
                      <a:moveTo>
                        <a:pt x="1631321" y="1340034"/>
                      </a:moveTo>
                      <a:lnTo>
                        <a:pt x="1634809" y="1367083"/>
                      </a:lnTo>
                      <a:lnTo>
                        <a:pt x="1680792" y="1367401"/>
                      </a:lnTo>
                      <a:lnTo>
                        <a:pt x="1676987" y="1340353"/>
                      </a:lnTo>
                      <a:lnTo>
                        <a:pt x="1631321" y="1340034"/>
                      </a:lnTo>
                      <a:close/>
                      <a:moveTo>
                        <a:pt x="1568531" y="1339716"/>
                      </a:moveTo>
                      <a:lnTo>
                        <a:pt x="1571068" y="1366765"/>
                      </a:lnTo>
                      <a:lnTo>
                        <a:pt x="1617051" y="1367083"/>
                      </a:lnTo>
                      <a:lnTo>
                        <a:pt x="1614196" y="1340034"/>
                      </a:lnTo>
                      <a:lnTo>
                        <a:pt x="1568531" y="1339716"/>
                      </a:lnTo>
                      <a:close/>
                      <a:moveTo>
                        <a:pt x="1505741" y="1339716"/>
                      </a:moveTo>
                      <a:lnTo>
                        <a:pt x="1507326" y="1366765"/>
                      </a:lnTo>
                      <a:lnTo>
                        <a:pt x="1553626" y="1366765"/>
                      </a:lnTo>
                      <a:lnTo>
                        <a:pt x="1551406" y="1339716"/>
                      </a:lnTo>
                      <a:lnTo>
                        <a:pt x="1505741" y="1339716"/>
                      </a:lnTo>
                      <a:close/>
                      <a:moveTo>
                        <a:pt x="1442950" y="1339398"/>
                      </a:moveTo>
                      <a:lnTo>
                        <a:pt x="1443585" y="1366128"/>
                      </a:lnTo>
                      <a:lnTo>
                        <a:pt x="1489884" y="1366128"/>
                      </a:lnTo>
                      <a:lnTo>
                        <a:pt x="1488616" y="1339398"/>
                      </a:lnTo>
                      <a:lnTo>
                        <a:pt x="1442950" y="1339398"/>
                      </a:lnTo>
                      <a:close/>
                      <a:moveTo>
                        <a:pt x="1380160" y="1339080"/>
                      </a:moveTo>
                      <a:lnTo>
                        <a:pt x="1380160" y="1365810"/>
                      </a:lnTo>
                      <a:lnTo>
                        <a:pt x="1426143" y="1365810"/>
                      </a:lnTo>
                      <a:lnTo>
                        <a:pt x="1425826" y="1339398"/>
                      </a:lnTo>
                      <a:lnTo>
                        <a:pt x="1380160" y="1339080"/>
                      </a:lnTo>
                      <a:close/>
                      <a:moveTo>
                        <a:pt x="1317370" y="1338761"/>
                      </a:moveTo>
                      <a:lnTo>
                        <a:pt x="1316418" y="1365492"/>
                      </a:lnTo>
                      <a:lnTo>
                        <a:pt x="1362718" y="1365492"/>
                      </a:lnTo>
                      <a:lnTo>
                        <a:pt x="1363035" y="1339080"/>
                      </a:lnTo>
                      <a:lnTo>
                        <a:pt x="1317370" y="1338761"/>
                      </a:lnTo>
                      <a:close/>
                      <a:moveTo>
                        <a:pt x="1254897" y="1338443"/>
                      </a:moveTo>
                      <a:lnTo>
                        <a:pt x="1252677" y="1365174"/>
                      </a:lnTo>
                      <a:lnTo>
                        <a:pt x="1298977" y="1365492"/>
                      </a:lnTo>
                      <a:lnTo>
                        <a:pt x="1300245" y="1338761"/>
                      </a:lnTo>
                      <a:lnTo>
                        <a:pt x="1254897" y="1338443"/>
                      </a:lnTo>
                      <a:close/>
                      <a:moveTo>
                        <a:pt x="1192106" y="1338443"/>
                      </a:moveTo>
                      <a:lnTo>
                        <a:pt x="1189252" y="1364855"/>
                      </a:lnTo>
                      <a:lnTo>
                        <a:pt x="1235235" y="1365174"/>
                      </a:lnTo>
                      <a:lnTo>
                        <a:pt x="1237772" y="1338443"/>
                      </a:lnTo>
                      <a:lnTo>
                        <a:pt x="1192106" y="1338443"/>
                      </a:lnTo>
                      <a:close/>
                      <a:moveTo>
                        <a:pt x="1128999" y="1338125"/>
                      </a:moveTo>
                      <a:lnTo>
                        <a:pt x="1125511" y="1364537"/>
                      </a:lnTo>
                      <a:lnTo>
                        <a:pt x="1172128" y="1364855"/>
                      </a:lnTo>
                      <a:lnTo>
                        <a:pt x="1174665" y="1338125"/>
                      </a:lnTo>
                      <a:lnTo>
                        <a:pt x="1128999" y="1338125"/>
                      </a:lnTo>
                      <a:close/>
                      <a:moveTo>
                        <a:pt x="1066526" y="1337807"/>
                      </a:moveTo>
                      <a:lnTo>
                        <a:pt x="1061769" y="1364219"/>
                      </a:lnTo>
                      <a:lnTo>
                        <a:pt x="1108386" y="1364537"/>
                      </a:lnTo>
                      <a:lnTo>
                        <a:pt x="1111874" y="1338125"/>
                      </a:lnTo>
                      <a:lnTo>
                        <a:pt x="1066526" y="1337807"/>
                      </a:lnTo>
                      <a:close/>
                      <a:moveTo>
                        <a:pt x="1003419" y="1337489"/>
                      </a:moveTo>
                      <a:lnTo>
                        <a:pt x="998345" y="1363901"/>
                      </a:lnTo>
                      <a:lnTo>
                        <a:pt x="1044644" y="1364219"/>
                      </a:lnTo>
                      <a:lnTo>
                        <a:pt x="1049401" y="1337807"/>
                      </a:lnTo>
                      <a:lnTo>
                        <a:pt x="1003419" y="1337489"/>
                      </a:lnTo>
                      <a:close/>
                      <a:moveTo>
                        <a:pt x="538764" y="1314450"/>
                      </a:moveTo>
                      <a:lnTo>
                        <a:pt x="518458" y="1317308"/>
                      </a:lnTo>
                      <a:lnTo>
                        <a:pt x="498468" y="1320165"/>
                      </a:lnTo>
                      <a:lnTo>
                        <a:pt x="478479" y="1323340"/>
                      </a:lnTo>
                      <a:lnTo>
                        <a:pt x="458807" y="1326833"/>
                      </a:lnTo>
                      <a:lnTo>
                        <a:pt x="467691" y="1336675"/>
                      </a:lnTo>
                      <a:lnTo>
                        <a:pt x="476258" y="1346200"/>
                      </a:lnTo>
                      <a:lnTo>
                        <a:pt x="485142" y="1355408"/>
                      </a:lnTo>
                      <a:lnTo>
                        <a:pt x="494343" y="1364298"/>
                      </a:lnTo>
                      <a:lnTo>
                        <a:pt x="503228" y="1372871"/>
                      </a:lnTo>
                      <a:lnTo>
                        <a:pt x="512746" y="1381126"/>
                      </a:lnTo>
                      <a:lnTo>
                        <a:pt x="521948" y="1389381"/>
                      </a:lnTo>
                      <a:lnTo>
                        <a:pt x="531784" y="1397001"/>
                      </a:lnTo>
                      <a:lnTo>
                        <a:pt x="540986" y="1404621"/>
                      </a:lnTo>
                      <a:lnTo>
                        <a:pt x="551139" y="1411606"/>
                      </a:lnTo>
                      <a:lnTo>
                        <a:pt x="560658" y="1418273"/>
                      </a:lnTo>
                      <a:lnTo>
                        <a:pt x="570811" y="1424941"/>
                      </a:lnTo>
                      <a:lnTo>
                        <a:pt x="580965" y="1430973"/>
                      </a:lnTo>
                      <a:lnTo>
                        <a:pt x="591118" y="1437323"/>
                      </a:lnTo>
                      <a:lnTo>
                        <a:pt x="601589" y="1442721"/>
                      </a:lnTo>
                      <a:lnTo>
                        <a:pt x="611742" y="1447801"/>
                      </a:lnTo>
                      <a:lnTo>
                        <a:pt x="601589" y="1433831"/>
                      </a:lnTo>
                      <a:lnTo>
                        <a:pt x="591753" y="1419226"/>
                      </a:lnTo>
                      <a:lnTo>
                        <a:pt x="582234" y="1403351"/>
                      </a:lnTo>
                      <a:lnTo>
                        <a:pt x="573032" y="1387158"/>
                      </a:lnTo>
                      <a:lnTo>
                        <a:pt x="564148" y="1370013"/>
                      </a:lnTo>
                      <a:lnTo>
                        <a:pt x="555264" y="1352233"/>
                      </a:lnTo>
                      <a:lnTo>
                        <a:pt x="547014" y="1333500"/>
                      </a:lnTo>
                      <a:lnTo>
                        <a:pt x="538764" y="1314450"/>
                      </a:lnTo>
                      <a:close/>
                      <a:moveTo>
                        <a:pt x="1688403" y="1302485"/>
                      </a:moveTo>
                      <a:lnTo>
                        <a:pt x="1692526" y="1329215"/>
                      </a:lnTo>
                      <a:lnTo>
                        <a:pt x="1737557" y="1329533"/>
                      </a:lnTo>
                      <a:lnTo>
                        <a:pt x="1733117" y="1302803"/>
                      </a:lnTo>
                      <a:lnTo>
                        <a:pt x="1688403" y="1302485"/>
                      </a:lnTo>
                      <a:close/>
                      <a:moveTo>
                        <a:pt x="1626881" y="1302166"/>
                      </a:moveTo>
                      <a:lnTo>
                        <a:pt x="1630053" y="1329215"/>
                      </a:lnTo>
                      <a:lnTo>
                        <a:pt x="1675401" y="1329215"/>
                      </a:lnTo>
                      <a:lnTo>
                        <a:pt x="1671596" y="1302485"/>
                      </a:lnTo>
                      <a:lnTo>
                        <a:pt x="1626881" y="1302166"/>
                      </a:lnTo>
                      <a:close/>
                      <a:moveTo>
                        <a:pt x="1565042" y="1302166"/>
                      </a:moveTo>
                      <a:lnTo>
                        <a:pt x="1567579" y="1328897"/>
                      </a:lnTo>
                      <a:lnTo>
                        <a:pt x="1612928" y="1329215"/>
                      </a:lnTo>
                      <a:lnTo>
                        <a:pt x="1610074" y="1302166"/>
                      </a:lnTo>
                      <a:lnTo>
                        <a:pt x="1565042" y="1302166"/>
                      </a:lnTo>
                      <a:close/>
                      <a:moveTo>
                        <a:pt x="1503521" y="1301848"/>
                      </a:moveTo>
                      <a:lnTo>
                        <a:pt x="1505106" y="1328578"/>
                      </a:lnTo>
                      <a:lnTo>
                        <a:pt x="1550772" y="1328897"/>
                      </a:lnTo>
                      <a:lnTo>
                        <a:pt x="1548552" y="1302166"/>
                      </a:lnTo>
                      <a:lnTo>
                        <a:pt x="1503521" y="1301848"/>
                      </a:lnTo>
                      <a:close/>
                      <a:moveTo>
                        <a:pt x="1441999" y="1301848"/>
                      </a:moveTo>
                      <a:lnTo>
                        <a:pt x="1442633" y="1328260"/>
                      </a:lnTo>
                      <a:lnTo>
                        <a:pt x="1487982" y="1328578"/>
                      </a:lnTo>
                      <a:lnTo>
                        <a:pt x="1486713" y="1301848"/>
                      </a:lnTo>
                      <a:lnTo>
                        <a:pt x="1441999" y="1301848"/>
                      </a:lnTo>
                      <a:close/>
                      <a:moveTo>
                        <a:pt x="1380477" y="1301530"/>
                      </a:moveTo>
                      <a:lnTo>
                        <a:pt x="1380477" y="1328260"/>
                      </a:lnTo>
                      <a:lnTo>
                        <a:pt x="1425509" y="1328260"/>
                      </a:lnTo>
                      <a:lnTo>
                        <a:pt x="1425191" y="1301530"/>
                      </a:lnTo>
                      <a:lnTo>
                        <a:pt x="1380477" y="1301530"/>
                      </a:lnTo>
                      <a:close/>
                      <a:moveTo>
                        <a:pt x="1318638" y="1301212"/>
                      </a:moveTo>
                      <a:lnTo>
                        <a:pt x="1317687" y="1327942"/>
                      </a:lnTo>
                      <a:lnTo>
                        <a:pt x="1363353" y="1328260"/>
                      </a:lnTo>
                      <a:lnTo>
                        <a:pt x="1363670" y="1301530"/>
                      </a:lnTo>
                      <a:lnTo>
                        <a:pt x="1318638" y="1301212"/>
                      </a:lnTo>
                      <a:close/>
                      <a:moveTo>
                        <a:pt x="1257434" y="1301212"/>
                      </a:moveTo>
                      <a:lnTo>
                        <a:pt x="1255531" y="1327624"/>
                      </a:lnTo>
                      <a:lnTo>
                        <a:pt x="1300879" y="1327942"/>
                      </a:lnTo>
                      <a:lnTo>
                        <a:pt x="1301831" y="1301212"/>
                      </a:lnTo>
                      <a:lnTo>
                        <a:pt x="1257434" y="1301212"/>
                      </a:lnTo>
                      <a:close/>
                      <a:moveTo>
                        <a:pt x="1195595" y="1300894"/>
                      </a:moveTo>
                      <a:lnTo>
                        <a:pt x="1193058" y="1327306"/>
                      </a:lnTo>
                      <a:lnTo>
                        <a:pt x="1238406" y="1327624"/>
                      </a:lnTo>
                      <a:lnTo>
                        <a:pt x="1240626" y="1300894"/>
                      </a:lnTo>
                      <a:lnTo>
                        <a:pt x="1195595" y="1300894"/>
                      </a:lnTo>
                      <a:close/>
                      <a:moveTo>
                        <a:pt x="1134073" y="1300575"/>
                      </a:moveTo>
                      <a:lnTo>
                        <a:pt x="1130268" y="1327306"/>
                      </a:lnTo>
                      <a:lnTo>
                        <a:pt x="1175933" y="1327306"/>
                      </a:lnTo>
                      <a:lnTo>
                        <a:pt x="1178787" y="1300894"/>
                      </a:lnTo>
                      <a:lnTo>
                        <a:pt x="1134073" y="1300575"/>
                      </a:lnTo>
                      <a:close/>
                      <a:moveTo>
                        <a:pt x="1072551" y="1300575"/>
                      </a:moveTo>
                      <a:lnTo>
                        <a:pt x="1068112" y="1326987"/>
                      </a:lnTo>
                      <a:lnTo>
                        <a:pt x="1113460" y="1326987"/>
                      </a:lnTo>
                      <a:lnTo>
                        <a:pt x="1117266" y="1300575"/>
                      </a:lnTo>
                      <a:lnTo>
                        <a:pt x="1072551" y="1300575"/>
                      </a:lnTo>
                      <a:close/>
                      <a:moveTo>
                        <a:pt x="1010712" y="1300257"/>
                      </a:moveTo>
                      <a:lnTo>
                        <a:pt x="1005638" y="1326669"/>
                      </a:lnTo>
                      <a:lnTo>
                        <a:pt x="1050987" y="1326987"/>
                      </a:lnTo>
                      <a:lnTo>
                        <a:pt x="1055744" y="1300575"/>
                      </a:lnTo>
                      <a:lnTo>
                        <a:pt x="1010712" y="1300257"/>
                      </a:lnTo>
                      <a:close/>
                      <a:moveTo>
                        <a:pt x="742467" y="1299528"/>
                      </a:moveTo>
                      <a:lnTo>
                        <a:pt x="705978" y="1300480"/>
                      </a:lnTo>
                      <a:lnTo>
                        <a:pt x="670124" y="1302068"/>
                      </a:lnTo>
                      <a:lnTo>
                        <a:pt x="634587" y="1304290"/>
                      </a:lnTo>
                      <a:lnTo>
                        <a:pt x="600002" y="1307148"/>
                      </a:lnTo>
                      <a:lnTo>
                        <a:pt x="608886" y="1327150"/>
                      </a:lnTo>
                      <a:lnTo>
                        <a:pt x="618088" y="1346518"/>
                      </a:lnTo>
                      <a:lnTo>
                        <a:pt x="627607" y="1364298"/>
                      </a:lnTo>
                      <a:lnTo>
                        <a:pt x="632683" y="1373188"/>
                      </a:lnTo>
                      <a:lnTo>
                        <a:pt x="637760" y="1381126"/>
                      </a:lnTo>
                      <a:lnTo>
                        <a:pt x="642519" y="1389381"/>
                      </a:lnTo>
                      <a:lnTo>
                        <a:pt x="647596" y="1397001"/>
                      </a:lnTo>
                      <a:lnTo>
                        <a:pt x="652673" y="1404621"/>
                      </a:lnTo>
                      <a:lnTo>
                        <a:pt x="657750" y="1411288"/>
                      </a:lnTo>
                      <a:lnTo>
                        <a:pt x="662826" y="1417956"/>
                      </a:lnTo>
                      <a:lnTo>
                        <a:pt x="668220" y="1424623"/>
                      </a:lnTo>
                      <a:lnTo>
                        <a:pt x="673614" y="1430656"/>
                      </a:lnTo>
                      <a:lnTo>
                        <a:pt x="678691" y="1436688"/>
                      </a:lnTo>
                      <a:lnTo>
                        <a:pt x="686941" y="1444626"/>
                      </a:lnTo>
                      <a:lnTo>
                        <a:pt x="694873" y="1451928"/>
                      </a:lnTo>
                      <a:lnTo>
                        <a:pt x="703123" y="1458913"/>
                      </a:lnTo>
                      <a:lnTo>
                        <a:pt x="711055" y="1464628"/>
                      </a:lnTo>
                      <a:lnTo>
                        <a:pt x="718987" y="1469708"/>
                      </a:lnTo>
                      <a:lnTo>
                        <a:pt x="726920" y="1474153"/>
                      </a:lnTo>
                      <a:lnTo>
                        <a:pt x="734535" y="1477963"/>
                      </a:lnTo>
                      <a:lnTo>
                        <a:pt x="742467" y="1480821"/>
                      </a:lnTo>
                      <a:lnTo>
                        <a:pt x="742467" y="1299528"/>
                      </a:lnTo>
                      <a:close/>
                      <a:moveTo>
                        <a:pt x="1682695" y="1264935"/>
                      </a:moveTo>
                      <a:lnTo>
                        <a:pt x="1686818" y="1291665"/>
                      </a:lnTo>
                      <a:lnTo>
                        <a:pt x="1731215" y="1291665"/>
                      </a:lnTo>
                      <a:lnTo>
                        <a:pt x="1726775" y="1264935"/>
                      </a:lnTo>
                      <a:lnTo>
                        <a:pt x="1682695" y="1264935"/>
                      </a:lnTo>
                      <a:close/>
                      <a:moveTo>
                        <a:pt x="1622442" y="1264617"/>
                      </a:moveTo>
                      <a:lnTo>
                        <a:pt x="1625613" y="1291347"/>
                      </a:lnTo>
                      <a:lnTo>
                        <a:pt x="1670327" y="1291665"/>
                      </a:lnTo>
                      <a:lnTo>
                        <a:pt x="1666205" y="1264617"/>
                      </a:lnTo>
                      <a:lnTo>
                        <a:pt x="1622442" y="1264617"/>
                      </a:lnTo>
                      <a:close/>
                      <a:moveTo>
                        <a:pt x="1561871" y="1264617"/>
                      </a:moveTo>
                      <a:lnTo>
                        <a:pt x="1564091" y="1291347"/>
                      </a:lnTo>
                      <a:lnTo>
                        <a:pt x="1608805" y="1291347"/>
                      </a:lnTo>
                      <a:lnTo>
                        <a:pt x="1605951" y="1264617"/>
                      </a:lnTo>
                      <a:lnTo>
                        <a:pt x="1561871" y="1264617"/>
                      </a:lnTo>
                      <a:close/>
                      <a:moveTo>
                        <a:pt x="1501618" y="1264298"/>
                      </a:moveTo>
                      <a:lnTo>
                        <a:pt x="1502886" y="1291029"/>
                      </a:lnTo>
                      <a:lnTo>
                        <a:pt x="1547284" y="1291029"/>
                      </a:lnTo>
                      <a:lnTo>
                        <a:pt x="1545381" y="1264298"/>
                      </a:lnTo>
                      <a:lnTo>
                        <a:pt x="1501618" y="1264298"/>
                      </a:lnTo>
                      <a:close/>
                      <a:moveTo>
                        <a:pt x="1441048" y="1263980"/>
                      </a:moveTo>
                      <a:lnTo>
                        <a:pt x="1441682" y="1290711"/>
                      </a:lnTo>
                      <a:lnTo>
                        <a:pt x="1486396" y="1291029"/>
                      </a:lnTo>
                      <a:lnTo>
                        <a:pt x="1485128" y="1264298"/>
                      </a:lnTo>
                      <a:lnTo>
                        <a:pt x="1441048" y="1263980"/>
                      </a:lnTo>
                      <a:close/>
                      <a:moveTo>
                        <a:pt x="1380794" y="1263980"/>
                      </a:moveTo>
                      <a:lnTo>
                        <a:pt x="1380477" y="1290711"/>
                      </a:lnTo>
                      <a:lnTo>
                        <a:pt x="1424874" y="1290711"/>
                      </a:lnTo>
                      <a:lnTo>
                        <a:pt x="1424557" y="1263980"/>
                      </a:lnTo>
                      <a:lnTo>
                        <a:pt x="1380794" y="1263980"/>
                      </a:lnTo>
                      <a:close/>
                      <a:moveTo>
                        <a:pt x="1320224" y="1263662"/>
                      </a:moveTo>
                      <a:lnTo>
                        <a:pt x="1319273" y="1290392"/>
                      </a:lnTo>
                      <a:lnTo>
                        <a:pt x="1363670" y="1290711"/>
                      </a:lnTo>
                      <a:lnTo>
                        <a:pt x="1363987" y="1263980"/>
                      </a:lnTo>
                      <a:lnTo>
                        <a:pt x="1320224" y="1263662"/>
                      </a:lnTo>
                      <a:close/>
                      <a:moveTo>
                        <a:pt x="1259654" y="1263662"/>
                      </a:moveTo>
                      <a:lnTo>
                        <a:pt x="1258068" y="1290392"/>
                      </a:lnTo>
                      <a:lnTo>
                        <a:pt x="1302465" y="1290392"/>
                      </a:lnTo>
                      <a:lnTo>
                        <a:pt x="1303416" y="1263662"/>
                      </a:lnTo>
                      <a:lnTo>
                        <a:pt x="1259654" y="1263662"/>
                      </a:lnTo>
                      <a:close/>
                      <a:moveTo>
                        <a:pt x="1199083" y="1263344"/>
                      </a:moveTo>
                      <a:lnTo>
                        <a:pt x="1196546" y="1290074"/>
                      </a:lnTo>
                      <a:lnTo>
                        <a:pt x="1241260" y="1290392"/>
                      </a:lnTo>
                      <a:lnTo>
                        <a:pt x="1243163" y="1263662"/>
                      </a:lnTo>
                      <a:lnTo>
                        <a:pt x="1199083" y="1263344"/>
                      </a:lnTo>
                      <a:close/>
                      <a:moveTo>
                        <a:pt x="1138830" y="1263344"/>
                      </a:moveTo>
                      <a:lnTo>
                        <a:pt x="1135659" y="1289756"/>
                      </a:lnTo>
                      <a:lnTo>
                        <a:pt x="1180056" y="1290074"/>
                      </a:lnTo>
                      <a:lnTo>
                        <a:pt x="1182593" y="1263344"/>
                      </a:lnTo>
                      <a:lnTo>
                        <a:pt x="1138830" y="1263344"/>
                      </a:lnTo>
                      <a:close/>
                      <a:moveTo>
                        <a:pt x="1078259" y="1263026"/>
                      </a:moveTo>
                      <a:lnTo>
                        <a:pt x="1074137" y="1289756"/>
                      </a:lnTo>
                      <a:lnTo>
                        <a:pt x="1118851" y="1289756"/>
                      </a:lnTo>
                      <a:lnTo>
                        <a:pt x="1122339" y="1263344"/>
                      </a:lnTo>
                      <a:lnTo>
                        <a:pt x="1078259" y="1263026"/>
                      </a:lnTo>
                      <a:close/>
                      <a:moveTo>
                        <a:pt x="1018006" y="1263026"/>
                      </a:moveTo>
                      <a:lnTo>
                        <a:pt x="1012615" y="1289438"/>
                      </a:lnTo>
                      <a:lnTo>
                        <a:pt x="1057329" y="1289756"/>
                      </a:lnTo>
                      <a:lnTo>
                        <a:pt x="1061769" y="1263026"/>
                      </a:lnTo>
                      <a:lnTo>
                        <a:pt x="1018006" y="1263026"/>
                      </a:lnTo>
                      <a:close/>
                      <a:moveTo>
                        <a:pt x="1676987" y="1227067"/>
                      </a:moveTo>
                      <a:lnTo>
                        <a:pt x="1681109" y="1253797"/>
                      </a:lnTo>
                      <a:lnTo>
                        <a:pt x="1724872" y="1254115"/>
                      </a:lnTo>
                      <a:lnTo>
                        <a:pt x="1719798" y="1227067"/>
                      </a:lnTo>
                      <a:lnTo>
                        <a:pt x="1676987" y="1227067"/>
                      </a:lnTo>
                      <a:close/>
                      <a:moveTo>
                        <a:pt x="1618002" y="1227067"/>
                      </a:moveTo>
                      <a:lnTo>
                        <a:pt x="1621173" y="1253797"/>
                      </a:lnTo>
                      <a:lnTo>
                        <a:pt x="1664619" y="1253797"/>
                      </a:lnTo>
                      <a:lnTo>
                        <a:pt x="1660813" y="1227067"/>
                      </a:lnTo>
                      <a:lnTo>
                        <a:pt x="1618002" y="1227067"/>
                      </a:lnTo>
                      <a:close/>
                      <a:moveTo>
                        <a:pt x="1558383" y="1226431"/>
                      </a:moveTo>
                      <a:lnTo>
                        <a:pt x="1560920" y="1253479"/>
                      </a:lnTo>
                      <a:lnTo>
                        <a:pt x="1604683" y="1253797"/>
                      </a:lnTo>
                      <a:lnTo>
                        <a:pt x="1601512" y="1226431"/>
                      </a:lnTo>
                      <a:lnTo>
                        <a:pt x="1558383" y="1226431"/>
                      </a:lnTo>
                      <a:close/>
                      <a:moveTo>
                        <a:pt x="1499398" y="1226431"/>
                      </a:moveTo>
                      <a:lnTo>
                        <a:pt x="1500984" y="1253479"/>
                      </a:lnTo>
                      <a:lnTo>
                        <a:pt x="1544430" y="1253479"/>
                      </a:lnTo>
                      <a:lnTo>
                        <a:pt x="1542210" y="1226431"/>
                      </a:lnTo>
                      <a:lnTo>
                        <a:pt x="1499398" y="1226431"/>
                      </a:lnTo>
                      <a:close/>
                      <a:moveTo>
                        <a:pt x="1439779" y="1226112"/>
                      </a:moveTo>
                      <a:lnTo>
                        <a:pt x="1440730" y="1253161"/>
                      </a:lnTo>
                      <a:lnTo>
                        <a:pt x="1484493" y="1253479"/>
                      </a:lnTo>
                      <a:lnTo>
                        <a:pt x="1483225" y="1226431"/>
                      </a:lnTo>
                      <a:lnTo>
                        <a:pt x="1439779" y="1226112"/>
                      </a:lnTo>
                      <a:close/>
                      <a:moveTo>
                        <a:pt x="1380794" y="1226112"/>
                      </a:moveTo>
                      <a:lnTo>
                        <a:pt x="1380794" y="1253161"/>
                      </a:lnTo>
                      <a:lnTo>
                        <a:pt x="1424240" y="1253161"/>
                      </a:lnTo>
                      <a:lnTo>
                        <a:pt x="1423606" y="1226112"/>
                      </a:lnTo>
                      <a:lnTo>
                        <a:pt x="1380794" y="1226112"/>
                      </a:lnTo>
                      <a:close/>
                      <a:moveTo>
                        <a:pt x="1321492" y="1226112"/>
                      </a:moveTo>
                      <a:lnTo>
                        <a:pt x="1320541" y="1252843"/>
                      </a:lnTo>
                      <a:lnTo>
                        <a:pt x="1364304" y="1253161"/>
                      </a:lnTo>
                      <a:lnTo>
                        <a:pt x="1364621" y="1226112"/>
                      </a:lnTo>
                      <a:lnTo>
                        <a:pt x="1321492" y="1226112"/>
                      </a:lnTo>
                      <a:close/>
                      <a:moveTo>
                        <a:pt x="1262190" y="1225794"/>
                      </a:moveTo>
                      <a:lnTo>
                        <a:pt x="1260605" y="1252843"/>
                      </a:lnTo>
                      <a:lnTo>
                        <a:pt x="1304051" y="1252843"/>
                      </a:lnTo>
                      <a:lnTo>
                        <a:pt x="1305319" y="1225794"/>
                      </a:lnTo>
                      <a:lnTo>
                        <a:pt x="1262190" y="1225794"/>
                      </a:lnTo>
                      <a:close/>
                      <a:moveTo>
                        <a:pt x="1203206" y="1225794"/>
                      </a:moveTo>
                      <a:lnTo>
                        <a:pt x="1200352" y="1252524"/>
                      </a:lnTo>
                      <a:lnTo>
                        <a:pt x="1244115" y="1252843"/>
                      </a:lnTo>
                      <a:lnTo>
                        <a:pt x="1246017" y="1225794"/>
                      </a:lnTo>
                      <a:lnTo>
                        <a:pt x="1203206" y="1225794"/>
                      </a:lnTo>
                      <a:close/>
                      <a:moveTo>
                        <a:pt x="1143904" y="1225476"/>
                      </a:moveTo>
                      <a:lnTo>
                        <a:pt x="1140415" y="1252524"/>
                      </a:lnTo>
                      <a:lnTo>
                        <a:pt x="1183861" y="1252524"/>
                      </a:lnTo>
                      <a:lnTo>
                        <a:pt x="1187032" y="1225794"/>
                      </a:lnTo>
                      <a:lnTo>
                        <a:pt x="1143904" y="1225476"/>
                      </a:lnTo>
                      <a:close/>
                      <a:moveTo>
                        <a:pt x="1084602" y="1225476"/>
                      </a:moveTo>
                      <a:lnTo>
                        <a:pt x="1080162" y="1252206"/>
                      </a:lnTo>
                      <a:lnTo>
                        <a:pt x="1123925" y="1252524"/>
                      </a:lnTo>
                      <a:lnTo>
                        <a:pt x="1127731" y="1225476"/>
                      </a:lnTo>
                      <a:lnTo>
                        <a:pt x="1084602" y="1225476"/>
                      </a:lnTo>
                      <a:close/>
                      <a:moveTo>
                        <a:pt x="1025300" y="1225476"/>
                      </a:moveTo>
                      <a:lnTo>
                        <a:pt x="1020226" y="1252206"/>
                      </a:lnTo>
                      <a:lnTo>
                        <a:pt x="1063672" y="1252206"/>
                      </a:lnTo>
                      <a:lnTo>
                        <a:pt x="1068429" y="1225476"/>
                      </a:lnTo>
                      <a:lnTo>
                        <a:pt x="1025300" y="1225476"/>
                      </a:lnTo>
                      <a:close/>
                      <a:moveTo>
                        <a:pt x="1671279" y="1188881"/>
                      </a:moveTo>
                      <a:lnTo>
                        <a:pt x="1675401" y="1216248"/>
                      </a:lnTo>
                      <a:lnTo>
                        <a:pt x="1718213" y="1216248"/>
                      </a:lnTo>
                      <a:lnTo>
                        <a:pt x="1713456" y="1188881"/>
                      </a:lnTo>
                      <a:lnTo>
                        <a:pt x="1671279" y="1188881"/>
                      </a:lnTo>
                      <a:close/>
                      <a:moveTo>
                        <a:pt x="1613245" y="1188881"/>
                      </a:moveTo>
                      <a:lnTo>
                        <a:pt x="1616416" y="1215929"/>
                      </a:lnTo>
                      <a:lnTo>
                        <a:pt x="1659228" y="1216248"/>
                      </a:lnTo>
                      <a:lnTo>
                        <a:pt x="1655422" y="1188881"/>
                      </a:lnTo>
                      <a:lnTo>
                        <a:pt x="1613245" y="1188881"/>
                      </a:lnTo>
                      <a:close/>
                      <a:moveTo>
                        <a:pt x="1555212" y="1188881"/>
                      </a:moveTo>
                      <a:lnTo>
                        <a:pt x="1557432" y="1215929"/>
                      </a:lnTo>
                      <a:lnTo>
                        <a:pt x="1600560" y="1215929"/>
                      </a:lnTo>
                      <a:lnTo>
                        <a:pt x="1597389" y="1188881"/>
                      </a:lnTo>
                      <a:lnTo>
                        <a:pt x="1555212" y="1188881"/>
                      </a:lnTo>
                      <a:close/>
                      <a:moveTo>
                        <a:pt x="1497178" y="1188881"/>
                      </a:moveTo>
                      <a:lnTo>
                        <a:pt x="1498764" y="1215929"/>
                      </a:lnTo>
                      <a:lnTo>
                        <a:pt x="1541575" y="1215929"/>
                      </a:lnTo>
                      <a:lnTo>
                        <a:pt x="1539356" y="1188881"/>
                      </a:lnTo>
                      <a:lnTo>
                        <a:pt x="1497178" y="1188881"/>
                      </a:lnTo>
                      <a:close/>
                      <a:moveTo>
                        <a:pt x="1438828" y="1188563"/>
                      </a:moveTo>
                      <a:lnTo>
                        <a:pt x="1439779" y="1215611"/>
                      </a:lnTo>
                      <a:lnTo>
                        <a:pt x="1482591" y="1215929"/>
                      </a:lnTo>
                      <a:lnTo>
                        <a:pt x="1481322" y="1188563"/>
                      </a:lnTo>
                      <a:lnTo>
                        <a:pt x="1438828" y="1188563"/>
                      </a:lnTo>
                      <a:close/>
                      <a:moveTo>
                        <a:pt x="1381111" y="1188563"/>
                      </a:moveTo>
                      <a:lnTo>
                        <a:pt x="1380794" y="1215611"/>
                      </a:lnTo>
                      <a:lnTo>
                        <a:pt x="1423606" y="1215611"/>
                      </a:lnTo>
                      <a:lnTo>
                        <a:pt x="1422972" y="1188563"/>
                      </a:lnTo>
                      <a:lnTo>
                        <a:pt x="1381111" y="1188563"/>
                      </a:lnTo>
                      <a:close/>
                      <a:moveTo>
                        <a:pt x="1322761" y="1188563"/>
                      </a:moveTo>
                      <a:lnTo>
                        <a:pt x="1321810" y="1215611"/>
                      </a:lnTo>
                      <a:lnTo>
                        <a:pt x="1364621" y="1215611"/>
                      </a:lnTo>
                      <a:lnTo>
                        <a:pt x="1365255" y="1188563"/>
                      </a:lnTo>
                      <a:lnTo>
                        <a:pt x="1322761" y="1188563"/>
                      </a:lnTo>
                      <a:close/>
                      <a:moveTo>
                        <a:pt x="1264727" y="1188563"/>
                      </a:moveTo>
                      <a:lnTo>
                        <a:pt x="1263142" y="1215293"/>
                      </a:lnTo>
                      <a:lnTo>
                        <a:pt x="1305636" y="1215293"/>
                      </a:lnTo>
                      <a:lnTo>
                        <a:pt x="1307222" y="1188563"/>
                      </a:lnTo>
                      <a:lnTo>
                        <a:pt x="1264727" y="1188563"/>
                      </a:lnTo>
                      <a:close/>
                      <a:moveTo>
                        <a:pt x="1206694" y="1188244"/>
                      </a:moveTo>
                      <a:lnTo>
                        <a:pt x="1204157" y="1215293"/>
                      </a:lnTo>
                      <a:lnTo>
                        <a:pt x="1246969" y="1215293"/>
                      </a:lnTo>
                      <a:lnTo>
                        <a:pt x="1248871" y="1188563"/>
                      </a:lnTo>
                      <a:lnTo>
                        <a:pt x="1206694" y="1188244"/>
                      </a:lnTo>
                      <a:close/>
                      <a:moveTo>
                        <a:pt x="1148661" y="1188244"/>
                      </a:moveTo>
                      <a:lnTo>
                        <a:pt x="1145172" y="1215293"/>
                      </a:lnTo>
                      <a:lnTo>
                        <a:pt x="1188301" y="1215293"/>
                      </a:lnTo>
                      <a:lnTo>
                        <a:pt x="1190838" y="1188244"/>
                      </a:lnTo>
                      <a:lnTo>
                        <a:pt x="1148661" y="1188244"/>
                      </a:lnTo>
                      <a:close/>
                      <a:moveTo>
                        <a:pt x="1090627" y="1188244"/>
                      </a:moveTo>
                      <a:lnTo>
                        <a:pt x="1086505" y="1214975"/>
                      </a:lnTo>
                      <a:lnTo>
                        <a:pt x="1128999" y="1214975"/>
                      </a:lnTo>
                      <a:lnTo>
                        <a:pt x="1132805" y="1188244"/>
                      </a:lnTo>
                      <a:lnTo>
                        <a:pt x="1090627" y="1188244"/>
                      </a:lnTo>
                      <a:close/>
                      <a:moveTo>
                        <a:pt x="1032594" y="1187926"/>
                      </a:moveTo>
                      <a:lnTo>
                        <a:pt x="1027203" y="1214975"/>
                      </a:lnTo>
                      <a:lnTo>
                        <a:pt x="1070331" y="1214975"/>
                      </a:lnTo>
                      <a:lnTo>
                        <a:pt x="1074771" y="1188244"/>
                      </a:lnTo>
                      <a:lnTo>
                        <a:pt x="1032594" y="1187926"/>
                      </a:lnTo>
                      <a:close/>
                      <a:moveTo>
                        <a:pt x="1740728" y="1132875"/>
                      </a:moveTo>
                      <a:lnTo>
                        <a:pt x="1737874" y="1133193"/>
                      </a:lnTo>
                      <a:lnTo>
                        <a:pt x="1735337" y="1133829"/>
                      </a:lnTo>
                      <a:lnTo>
                        <a:pt x="1733117" y="1134784"/>
                      </a:lnTo>
                      <a:lnTo>
                        <a:pt x="1731532" y="1136057"/>
                      </a:lnTo>
                      <a:lnTo>
                        <a:pt x="1730263" y="1137648"/>
                      </a:lnTo>
                      <a:lnTo>
                        <a:pt x="1729312" y="1139875"/>
                      </a:lnTo>
                      <a:lnTo>
                        <a:pt x="1728995" y="1142103"/>
                      </a:lnTo>
                      <a:lnTo>
                        <a:pt x="1728995" y="1144330"/>
                      </a:lnTo>
                      <a:lnTo>
                        <a:pt x="1730263" y="1151649"/>
                      </a:lnTo>
                      <a:lnTo>
                        <a:pt x="1731215" y="1153877"/>
                      </a:lnTo>
                      <a:lnTo>
                        <a:pt x="1732166" y="1156104"/>
                      </a:lnTo>
                      <a:lnTo>
                        <a:pt x="1734069" y="1158332"/>
                      </a:lnTo>
                      <a:lnTo>
                        <a:pt x="1735971" y="1159923"/>
                      </a:lnTo>
                      <a:lnTo>
                        <a:pt x="1738508" y="1161514"/>
                      </a:lnTo>
                      <a:lnTo>
                        <a:pt x="1741045" y="1162469"/>
                      </a:lnTo>
                      <a:lnTo>
                        <a:pt x="1743582" y="1163105"/>
                      </a:lnTo>
                      <a:lnTo>
                        <a:pt x="1746437" y="1163423"/>
                      </a:lnTo>
                      <a:lnTo>
                        <a:pt x="1772123" y="1163423"/>
                      </a:lnTo>
                      <a:lnTo>
                        <a:pt x="1775295" y="1163105"/>
                      </a:lnTo>
                      <a:lnTo>
                        <a:pt x="1777832" y="1162469"/>
                      </a:lnTo>
                      <a:lnTo>
                        <a:pt x="1779734" y="1161514"/>
                      </a:lnTo>
                      <a:lnTo>
                        <a:pt x="1781637" y="1159923"/>
                      </a:lnTo>
                      <a:lnTo>
                        <a:pt x="1782906" y="1158332"/>
                      </a:lnTo>
                      <a:lnTo>
                        <a:pt x="1783857" y="1156104"/>
                      </a:lnTo>
                      <a:lnTo>
                        <a:pt x="1784174" y="1154195"/>
                      </a:lnTo>
                      <a:lnTo>
                        <a:pt x="1783857" y="1151968"/>
                      </a:lnTo>
                      <a:lnTo>
                        <a:pt x="1782271" y="1144330"/>
                      </a:lnTo>
                      <a:lnTo>
                        <a:pt x="1781637" y="1142103"/>
                      </a:lnTo>
                      <a:lnTo>
                        <a:pt x="1780369" y="1139875"/>
                      </a:lnTo>
                      <a:lnTo>
                        <a:pt x="1778783" y="1137648"/>
                      </a:lnTo>
                      <a:lnTo>
                        <a:pt x="1776563" y="1136057"/>
                      </a:lnTo>
                      <a:lnTo>
                        <a:pt x="1774343" y="1134784"/>
                      </a:lnTo>
                      <a:lnTo>
                        <a:pt x="1771489" y="1133829"/>
                      </a:lnTo>
                      <a:lnTo>
                        <a:pt x="1768635" y="1133193"/>
                      </a:lnTo>
                      <a:lnTo>
                        <a:pt x="1766098" y="1132875"/>
                      </a:lnTo>
                      <a:lnTo>
                        <a:pt x="1740728" y="1132875"/>
                      </a:lnTo>
                      <a:close/>
                      <a:moveTo>
                        <a:pt x="1664619" y="1132875"/>
                      </a:moveTo>
                      <a:lnTo>
                        <a:pt x="1661765" y="1133193"/>
                      </a:lnTo>
                      <a:lnTo>
                        <a:pt x="1659545" y="1133829"/>
                      </a:lnTo>
                      <a:lnTo>
                        <a:pt x="1657325" y="1134784"/>
                      </a:lnTo>
                      <a:lnTo>
                        <a:pt x="1655422" y="1136057"/>
                      </a:lnTo>
                      <a:lnTo>
                        <a:pt x="1654154" y="1137648"/>
                      </a:lnTo>
                      <a:lnTo>
                        <a:pt x="1653203" y="1139875"/>
                      </a:lnTo>
                      <a:lnTo>
                        <a:pt x="1652568" y="1142103"/>
                      </a:lnTo>
                      <a:lnTo>
                        <a:pt x="1652568" y="1144330"/>
                      </a:lnTo>
                      <a:lnTo>
                        <a:pt x="1653837" y="1151649"/>
                      </a:lnTo>
                      <a:lnTo>
                        <a:pt x="1654471" y="1153877"/>
                      </a:lnTo>
                      <a:lnTo>
                        <a:pt x="1655422" y="1156104"/>
                      </a:lnTo>
                      <a:lnTo>
                        <a:pt x="1657008" y="1158332"/>
                      </a:lnTo>
                      <a:lnTo>
                        <a:pt x="1658911" y="1159923"/>
                      </a:lnTo>
                      <a:lnTo>
                        <a:pt x="1661131" y="1161196"/>
                      </a:lnTo>
                      <a:lnTo>
                        <a:pt x="1663668" y="1162469"/>
                      </a:lnTo>
                      <a:lnTo>
                        <a:pt x="1666205" y="1163105"/>
                      </a:lnTo>
                      <a:lnTo>
                        <a:pt x="1669376" y="1163105"/>
                      </a:lnTo>
                      <a:lnTo>
                        <a:pt x="1695063" y="1163423"/>
                      </a:lnTo>
                      <a:lnTo>
                        <a:pt x="1697917" y="1163105"/>
                      </a:lnTo>
                      <a:lnTo>
                        <a:pt x="1700137" y="1162469"/>
                      </a:lnTo>
                      <a:lnTo>
                        <a:pt x="1702357" y="1161514"/>
                      </a:lnTo>
                      <a:lnTo>
                        <a:pt x="1704576" y="1159923"/>
                      </a:lnTo>
                      <a:lnTo>
                        <a:pt x="1705845" y="1158332"/>
                      </a:lnTo>
                      <a:lnTo>
                        <a:pt x="1706796" y="1156104"/>
                      </a:lnTo>
                      <a:lnTo>
                        <a:pt x="1707430" y="1153877"/>
                      </a:lnTo>
                      <a:lnTo>
                        <a:pt x="1707113" y="1151649"/>
                      </a:lnTo>
                      <a:lnTo>
                        <a:pt x="1705845" y="1144330"/>
                      </a:lnTo>
                      <a:lnTo>
                        <a:pt x="1705211" y="1142103"/>
                      </a:lnTo>
                      <a:lnTo>
                        <a:pt x="1704259" y="1139875"/>
                      </a:lnTo>
                      <a:lnTo>
                        <a:pt x="1702357" y="1137648"/>
                      </a:lnTo>
                      <a:lnTo>
                        <a:pt x="1700137" y="1136057"/>
                      </a:lnTo>
                      <a:lnTo>
                        <a:pt x="1697917" y="1134784"/>
                      </a:lnTo>
                      <a:lnTo>
                        <a:pt x="1695697" y="1133829"/>
                      </a:lnTo>
                      <a:lnTo>
                        <a:pt x="1692843" y="1133193"/>
                      </a:lnTo>
                      <a:lnTo>
                        <a:pt x="1689989" y="1132875"/>
                      </a:lnTo>
                      <a:lnTo>
                        <a:pt x="1664619" y="1132875"/>
                      </a:lnTo>
                      <a:close/>
                      <a:moveTo>
                        <a:pt x="1586924" y="1132875"/>
                      </a:moveTo>
                      <a:lnTo>
                        <a:pt x="1584704" y="1133511"/>
                      </a:lnTo>
                      <a:lnTo>
                        <a:pt x="1582167" y="1134784"/>
                      </a:lnTo>
                      <a:lnTo>
                        <a:pt x="1580264" y="1136057"/>
                      </a:lnTo>
                      <a:lnTo>
                        <a:pt x="1578679" y="1137648"/>
                      </a:lnTo>
                      <a:lnTo>
                        <a:pt x="1577727" y="1139875"/>
                      </a:lnTo>
                      <a:lnTo>
                        <a:pt x="1577093" y="1142103"/>
                      </a:lnTo>
                      <a:lnTo>
                        <a:pt x="1577093" y="1144330"/>
                      </a:lnTo>
                      <a:lnTo>
                        <a:pt x="1578044" y="1151649"/>
                      </a:lnTo>
                      <a:lnTo>
                        <a:pt x="1578362" y="1153877"/>
                      </a:lnTo>
                      <a:lnTo>
                        <a:pt x="1579313" y="1156104"/>
                      </a:lnTo>
                      <a:lnTo>
                        <a:pt x="1580899" y="1158332"/>
                      </a:lnTo>
                      <a:lnTo>
                        <a:pt x="1583118" y="1159923"/>
                      </a:lnTo>
                      <a:lnTo>
                        <a:pt x="1585338" y="1161196"/>
                      </a:lnTo>
                      <a:lnTo>
                        <a:pt x="1587558" y="1162151"/>
                      </a:lnTo>
                      <a:lnTo>
                        <a:pt x="1590412" y="1162787"/>
                      </a:lnTo>
                      <a:lnTo>
                        <a:pt x="1593266" y="1163105"/>
                      </a:lnTo>
                      <a:lnTo>
                        <a:pt x="1618953" y="1163105"/>
                      </a:lnTo>
                      <a:lnTo>
                        <a:pt x="1621807" y="1163105"/>
                      </a:lnTo>
                      <a:lnTo>
                        <a:pt x="1624344" y="1162469"/>
                      </a:lnTo>
                      <a:lnTo>
                        <a:pt x="1626564" y="1161196"/>
                      </a:lnTo>
                      <a:lnTo>
                        <a:pt x="1628467" y="1159923"/>
                      </a:lnTo>
                      <a:lnTo>
                        <a:pt x="1629735" y="1158332"/>
                      </a:lnTo>
                      <a:lnTo>
                        <a:pt x="1631004" y="1156104"/>
                      </a:lnTo>
                      <a:lnTo>
                        <a:pt x="1631321" y="1153877"/>
                      </a:lnTo>
                      <a:lnTo>
                        <a:pt x="1631321" y="1151649"/>
                      </a:lnTo>
                      <a:lnTo>
                        <a:pt x="1630370" y="1144330"/>
                      </a:lnTo>
                      <a:lnTo>
                        <a:pt x="1629735" y="1142103"/>
                      </a:lnTo>
                      <a:lnTo>
                        <a:pt x="1628784" y="1139875"/>
                      </a:lnTo>
                      <a:lnTo>
                        <a:pt x="1627198" y="1137648"/>
                      </a:lnTo>
                      <a:lnTo>
                        <a:pt x="1625296" y="1136057"/>
                      </a:lnTo>
                      <a:lnTo>
                        <a:pt x="1623076" y="1134784"/>
                      </a:lnTo>
                      <a:lnTo>
                        <a:pt x="1620856" y="1133829"/>
                      </a:lnTo>
                      <a:lnTo>
                        <a:pt x="1618002" y="1132875"/>
                      </a:lnTo>
                      <a:lnTo>
                        <a:pt x="1615148" y="1132875"/>
                      </a:lnTo>
                      <a:lnTo>
                        <a:pt x="1589778" y="1132875"/>
                      </a:lnTo>
                      <a:lnTo>
                        <a:pt x="1586924" y="1132875"/>
                      </a:lnTo>
                      <a:close/>
                      <a:moveTo>
                        <a:pt x="1510815" y="1132875"/>
                      </a:moveTo>
                      <a:lnTo>
                        <a:pt x="1508278" y="1133511"/>
                      </a:lnTo>
                      <a:lnTo>
                        <a:pt x="1506058" y="1134784"/>
                      </a:lnTo>
                      <a:lnTo>
                        <a:pt x="1504155" y="1136057"/>
                      </a:lnTo>
                      <a:lnTo>
                        <a:pt x="1502569" y="1137648"/>
                      </a:lnTo>
                      <a:lnTo>
                        <a:pt x="1501618" y="1139875"/>
                      </a:lnTo>
                      <a:lnTo>
                        <a:pt x="1500984" y="1142103"/>
                      </a:lnTo>
                      <a:lnTo>
                        <a:pt x="1500667" y="1144330"/>
                      </a:lnTo>
                      <a:lnTo>
                        <a:pt x="1501301" y="1151649"/>
                      </a:lnTo>
                      <a:lnTo>
                        <a:pt x="1501618" y="1153877"/>
                      </a:lnTo>
                      <a:lnTo>
                        <a:pt x="1502569" y="1156104"/>
                      </a:lnTo>
                      <a:lnTo>
                        <a:pt x="1503838" y="1158332"/>
                      </a:lnTo>
                      <a:lnTo>
                        <a:pt x="1505741" y="1159923"/>
                      </a:lnTo>
                      <a:lnTo>
                        <a:pt x="1507960" y="1161196"/>
                      </a:lnTo>
                      <a:lnTo>
                        <a:pt x="1510180" y="1162151"/>
                      </a:lnTo>
                      <a:lnTo>
                        <a:pt x="1512717" y="1162787"/>
                      </a:lnTo>
                      <a:lnTo>
                        <a:pt x="1515888" y="1163105"/>
                      </a:lnTo>
                      <a:lnTo>
                        <a:pt x="1541575" y="1163105"/>
                      </a:lnTo>
                      <a:lnTo>
                        <a:pt x="1544430" y="1162787"/>
                      </a:lnTo>
                      <a:lnTo>
                        <a:pt x="1546966" y="1162151"/>
                      </a:lnTo>
                      <a:lnTo>
                        <a:pt x="1549503" y="1161196"/>
                      </a:lnTo>
                      <a:lnTo>
                        <a:pt x="1551406" y="1159923"/>
                      </a:lnTo>
                      <a:lnTo>
                        <a:pt x="1552992" y="1158332"/>
                      </a:lnTo>
                      <a:lnTo>
                        <a:pt x="1553943" y="1156104"/>
                      </a:lnTo>
                      <a:lnTo>
                        <a:pt x="1554577" y="1153877"/>
                      </a:lnTo>
                      <a:lnTo>
                        <a:pt x="1554577" y="1151649"/>
                      </a:lnTo>
                      <a:lnTo>
                        <a:pt x="1553943" y="1144330"/>
                      </a:lnTo>
                      <a:lnTo>
                        <a:pt x="1553626" y="1142103"/>
                      </a:lnTo>
                      <a:lnTo>
                        <a:pt x="1552675" y="1139875"/>
                      </a:lnTo>
                      <a:lnTo>
                        <a:pt x="1551089" y="1137648"/>
                      </a:lnTo>
                      <a:lnTo>
                        <a:pt x="1549186" y="1136057"/>
                      </a:lnTo>
                      <a:lnTo>
                        <a:pt x="1546966" y="1134784"/>
                      </a:lnTo>
                      <a:lnTo>
                        <a:pt x="1544430" y="1133511"/>
                      </a:lnTo>
                      <a:lnTo>
                        <a:pt x="1541893" y="1132875"/>
                      </a:lnTo>
                      <a:lnTo>
                        <a:pt x="1539038" y="1132875"/>
                      </a:lnTo>
                      <a:lnTo>
                        <a:pt x="1513986" y="1132875"/>
                      </a:lnTo>
                      <a:lnTo>
                        <a:pt x="1510815" y="1132875"/>
                      </a:lnTo>
                      <a:close/>
                      <a:moveTo>
                        <a:pt x="981854" y="1117600"/>
                      </a:moveTo>
                      <a:lnTo>
                        <a:pt x="1765464" y="1117600"/>
                      </a:lnTo>
                      <a:lnTo>
                        <a:pt x="1769904" y="1117918"/>
                      </a:lnTo>
                      <a:lnTo>
                        <a:pt x="1774978" y="1118236"/>
                      </a:lnTo>
                      <a:lnTo>
                        <a:pt x="1779417" y="1119191"/>
                      </a:lnTo>
                      <a:lnTo>
                        <a:pt x="1783857" y="1120464"/>
                      </a:lnTo>
                      <a:lnTo>
                        <a:pt x="1787980" y="1122373"/>
                      </a:lnTo>
                      <a:lnTo>
                        <a:pt x="1792736" y="1124283"/>
                      </a:lnTo>
                      <a:lnTo>
                        <a:pt x="1796542" y="1126510"/>
                      </a:lnTo>
                      <a:lnTo>
                        <a:pt x="1800347" y="1129056"/>
                      </a:lnTo>
                      <a:lnTo>
                        <a:pt x="1803836" y="1131602"/>
                      </a:lnTo>
                      <a:lnTo>
                        <a:pt x="1807007" y="1134466"/>
                      </a:lnTo>
                      <a:lnTo>
                        <a:pt x="1810495" y="1137648"/>
                      </a:lnTo>
                      <a:lnTo>
                        <a:pt x="1813032" y="1141148"/>
                      </a:lnTo>
                      <a:lnTo>
                        <a:pt x="1815252" y="1144649"/>
                      </a:lnTo>
                      <a:lnTo>
                        <a:pt x="1817155" y="1148149"/>
                      </a:lnTo>
                      <a:lnTo>
                        <a:pt x="1818740" y="1151649"/>
                      </a:lnTo>
                      <a:lnTo>
                        <a:pt x="1820009" y="1155468"/>
                      </a:lnTo>
                      <a:lnTo>
                        <a:pt x="1903095" y="1502007"/>
                      </a:lnTo>
                      <a:lnTo>
                        <a:pt x="1903412" y="1506144"/>
                      </a:lnTo>
                      <a:lnTo>
                        <a:pt x="1903412" y="1509963"/>
                      </a:lnTo>
                      <a:lnTo>
                        <a:pt x="1903095" y="1513463"/>
                      </a:lnTo>
                      <a:lnTo>
                        <a:pt x="1901827" y="1516963"/>
                      </a:lnTo>
                      <a:lnTo>
                        <a:pt x="1900241" y="1520146"/>
                      </a:lnTo>
                      <a:lnTo>
                        <a:pt x="1898338" y="1523646"/>
                      </a:lnTo>
                      <a:lnTo>
                        <a:pt x="1895801" y="1526510"/>
                      </a:lnTo>
                      <a:lnTo>
                        <a:pt x="1892313" y="1529056"/>
                      </a:lnTo>
                      <a:lnTo>
                        <a:pt x="1889142" y="1531283"/>
                      </a:lnTo>
                      <a:lnTo>
                        <a:pt x="1885336" y="1533511"/>
                      </a:lnTo>
                      <a:lnTo>
                        <a:pt x="1881214" y="1535420"/>
                      </a:lnTo>
                      <a:lnTo>
                        <a:pt x="1876774" y="1537011"/>
                      </a:lnTo>
                      <a:lnTo>
                        <a:pt x="1871700" y="1538284"/>
                      </a:lnTo>
                      <a:lnTo>
                        <a:pt x="1866626" y="1538920"/>
                      </a:lnTo>
                      <a:lnTo>
                        <a:pt x="1861235" y="1539557"/>
                      </a:lnTo>
                      <a:lnTo>
                        <a:pt x="1855210" y="1539875"/>
                      </a:lnTo>
                      <a:lnTo>
                        <a:pt x="884498" y="1539875"/>
                      </a:lnTo>
                      <a:lnTo>
                        <a:pt x="878789" y="1539557"/>
                      </a:lnTo>
                      <a:lnTo>
                        <a:pt x="873081" y="1538920"/>
                      </a:lnTo>
                      <a:lnTo>
                        <a:pt x="868007" y="1537966"/>
                      </a:lnTo>
                      <a:lnTo>
                        <a:pt x="863250" y="1536693"/>
                      </a:lnTo>
                      <a:lnTo>
                        <a:pt x="858811" y="1535102"/>
                      </a:lnTo>
                      <a:lnTo>
                        <a:pt x="854371" y="1533193"/>
                      </a:lnTo>
                      <a:lnTo>
                        <a:pt x="850566" y="1531283"/>
                      </a:lnTo>
                      <a:lnTo>
                        <a:pt x="847394" y="1528737"/>
                      </a:lnTo>
                      <a:lnTo>
                        <a:pt x="844223" y="1526192"/>
                      </a:lnTo>
                      <a:lnTo>
                        <a:pt x="842003" y="1523010"/>
                      </a:lnTo>
                      <a:lnTo>
                        <a:pt x="839466" y="1519827"/>
                      </a:lnTo>
                      <a:lnTo>
                        <a:pt x="837881" y="1516645"/>
                      </a:lnTo>
                      <a:lnTo>
                        <a:pt x="836929" y="1513463"/>
                      </a:lnTo>
                      <a:lnTo>
                        <a:pt x="836612" y="1509963"/>
                      </a:lnTo>
                      <a:lnTo>
                        <a:pt x="836612" y="1506144"/>
                      </a:lnTo>
                      <a:lnTo>
                        <a:pt x="837246" y="1502007"/>
                      </a:lnTo>
                      <a:lnTo>
                        <a:pt x="926675" y="1154832"/>
                      </a:lnTo>
                      <a:lnTo>
                        <a:pt x="927943" y="1151331"/>
                      </a:lnTo>
                      <a:lnTo>
                        <a:pt x="929529" y="1147513"/>
                      </a:lnTo>
                      <a:lnTo>
                        <a:pt x="931432" y="1144012"/>
                      </a:lnTo>
                      <a:lnTo>
                        <a:pt x="933969" y="1140830"/>
                      </a:lnTo>
                      <a:lnTo>
                        <a:pt x="936823" y="1137011"/>
                      </a:lnTo>
                      <a:lnTo>
                        <a:pt x="939677" y="1134147"/>
                      </a:lnTo>
                      <a:lnTo>
                        <a:pt x="943165" y="1131283"/>
                      </a:lnTo>
                      <a:lnTo>
                        <a:pt x="946971" y="1128738"/>
                      </a:lnTo>
                      <a:lnTo>
                        <a:pt x="950776" y="1126192"/>
                      </a:lnTo>
                      <a:lnTo>
                        <a:pt x="954582" y="1124283"/>
                      </a:lnTo>
                      <a:lnTo>
                        <a:pt x="959021" y="1122373"/>
                      </a:lnTo>
                      <a:lnTo>
                        <a:pt x="963461" y="1120464"/>
                      </a:lnTo>
                      <a:lnTo>
                        <a:pt x="967901" y="1119191"/>
                      </a:lnTo>
                      <a:lnTo>
                        <a:pt x="972341" y="1118236"/>
                      </a:lnTo>
                      <a:lnTo>
                        <a:pt x="977097" y="1117918"/>
                      </a:lnTo>
                      <a:lnTo>
                        <a:pt x="981854" y="1117600"/>
                      </a:lnTo>
                      <a:close/>
                      <a:moveTo>
                        <a:pt x="268430" y="1104583"/>
                      </a:moveTo>
                      <a:lnTo>
                        <a:pt x="254469" y="1109980"/>
                      </a:lnTo>
                      <a:lnTo>
                        <a:pt x="240826" y="1115695"/>
                      </a:lnTo>
                      <a:lnTo>
                        <a:pt x="227500" y="1121410"/>
                      </a:lnTo>
                      <a:lnTo>
                        <a:pt x="214808" y="1127443"/>
                      </a:lnTo>
                      <a:lnTo>
                        <a:pt x="202433" y="1133158"/>
                      </a:lnTo>
                      <a:lnTo>
                        <a:pt x="190693" y="1139190"/>
                      </a:lnTo>
                      <a:lnTo>
                        <a:pt x="178954" y="1145858"/>
                      </a:lnTo>
                      <a:lnTo>
                        <a:pt x="168483" y="1151890"/>
                      </a:lnTo>
                      <a:lnTo>
                        <a:pt x="178954" y="1168718"/>
                      </a:lnTo>
                      <a:lnTo>
                        <a:pt x="190376" y="1185228"/>
                      </a:lnTo>
                      <a:lnTo>
                        <a:pt x="202433" y="1201420"/>
                      </a:lnTo>
                      <a:lnTo>
                        <a:pt x="214490" y="1217295"/>
                      </a:lnTo>
                      <a:lnTo>
                        <a:pt x="227182" y="1232535"/>
                      </a:lnTo>
                      <a:lnTo>
                        <a:pt x="240191" y="1247775"/>
                      </a:lnTo>
                      <a:lnTo>
                        <a:pt x="253835" y="1262380"/>
                      </a:lnTo>
                      <a:lnTo>
                        <a:pt x="267479" y="1276668"/>
                      </a:lnTo>
                      <a:lnTo>
                        <a:pt x="283026" y="1291590"/>
                      </a:lnTo>
                      <a:lnTo>
                        <a:pt x="299208" y="1306195"/>
                      </a:lnTo>
                      <a:lnTo>
                        <a:pt x="313486" y="1301750"/>
                      </a:lnTo>
                      <a:lnTo>
                        <a:pt x="327764" y="1297623"/>
                      </a:lnTo>
                      <a:lnTo>
                        <a:pt x="357590" y="1289368"/>
                      </a:lnTo>
                      <a:lnTo>
                        <a:pt x="350609" y="1278890"/>
                      </a:lnTo>
                      <a:lnTo>
                        <a:pt x="344264" y="1268413"/>
                      </a:lnTo>
                      <a:lnTo>
                        <a:pt x="337600" y="1257618"/>
                      </a:lnTo>
                      <a:lnTo>
                        <a:pt x="331572" y="1246823"/>
                      </a:lnTo>
                      <a:lnTo>
                        <a:pt x="325543" y="1235710"/>
                      </a:lnTo>
                      <a:lnTo>
                        <a:pt x="319515" y="1224280"/>
                      </a:lnTo>
                      <a:lnTo>
                        <a:pt x="313803" y="1213168"/>
                      </a:lnTo>
                      <a:lnTo>
                        <a:pt x="308409" y="1201738"/>
                      </a:lnTo>
                      <a:lnTo>
                        <a:pt x="302381" y="1189990"/>
                      </a:lnTo>
                      <a:lnTo>
                        <a:pt x="297304" y="1178243"/>
                      </a:lnTo>
                      <a:lnTo>
                        <a:pt x="287151" y="1154113"/>
                      </a:lnTo>
                      <a:lnTo>
                        <a:pt x="277315" y="1129665"/>
                      </a:lnTo>
                      <a:lnTo>
                        <a:pt x="268430" y="1104583"/>
                      </a:lnTo>
                      <a:close/>
                      <a:moveTo>
                        <a:pt x="469277" y="1050290"/>
                      </a:moveTo>
                      <a:lnTo>
                        <a:pt x="441990" y="1055688"/>
                      </a:lnTo>
                      <a:lnTo>
                        <a:pt x="415337" y="1061403"/>
                      </a:lnTo>
                      <a:lnTo>
                        <a:pt x="389319" y="1067118"/>
                      </a:lnTo>
                      <a:lnTo>
                        <a:pt x="364253" y="1073785"/>
                      </a:lnTo>
                      <a:lnTo>
                        <a:pt x="343946" y="1079500"/>
                      </a:lnTo>
                      <a:lnTo>
                        <a:pt x="324274" y="1085215"/>
                      </a:lnTo>
                      <a:lnTo>
                        <a:pt x="328716" y="1098550"/>
                      </a:lnTo>
                      <a:lnTo>
                        <a:pt x="333476" y="1111568"/>
                      </a:lnTo>
                      <a:lnTo>
                        <a:pt x="338235" y="1124585"/>
                      </a:lnTo>
                      <a:lnTo>
                        <a:pt x="343629" y="1136968"/>
                      </a:lnTo>
                      <a:lnTo>
                        <a:pt x="349023" y="1149668"/>
                      </a:lnTo>
                      <a:lnTo>
                        <a:pt x="354417" y="1162050"/>
                      </a:lnTo>
                      <a:lnTo>
                        <a:pt x="360446" y="1174115"/>
                      </a:lnTo>
                      <a:lnTo>
                        <a:pt x="366157" y="1186180"/>
                      </a:lnTo>
                      <a:lnTo>
                        <a:pt x="371868" y="1197928"/>
                      </a:lnTo>
                      <a:lnTo>
                        <a:pt x="378531" y="1209358"/>
                      </a:lnTo>
                      <a:lnTo>
                        <a:pt x="384560" y="1220788"/>
                      </a:lnTo>
                      <a:lnTo>
                        <a:pt x="391223" y="1232218"/>
                      </a:lnTo>
                      <a:lnTo>
                        <a:pt x="397886" y="1243013"/>
                      </a:lnTo>
                      <a:lnTo>
                        <a:pt x="404549" y="1254125"/>
                      </a:lnTo>
                      <a:lnTo>
                        <a:pt x="411530" y="1264603"/>
                      </a:lnTo>
                      <a:lnTo>
                        <a:pt x="418510" y="1275080"/>
                      </a:lnTo>
                      <a:lnTo>
                        <a:pt x="442942" y="1270318"/>
                      </a:lnTo>
                      <a:lnTo>
                        <a:pt x="467373" y="1265873"/>
                      </a:lnTo>
                      <a:lnTo>
                        <a:pt x="492440" y="1261428"/>
                      </a:lnTo>
                      <a:lnTo>
                        <a:pt x="518140" y="1257618"/>
                      </a:lnTo>
                      <a:lnTo>
                        <a:pt x="510525" y="1234123"/>
                      </a:lnTo>
                      <a:lnTo>
                        <a:pt x="503545" y="1209993"/>
                      </a:lnTo>
                      <a:lnTo>
                        <a:pt x="496882" y="1184910"/>
                      </a:lnTo>
                      <a:lnTo>
                        <a:pt x="490219" y="1159193"/>
                      </a:lnTo>
                      <a:lnTo>
                        <a:pt x="484507" y="1132840"/>
                      </a:lnTo>
                      <a:lnTo>
                        <a:pt x="479113" y="1106170"/>
                      </a:lnTo>
                      <a:lnTo>
                        <a:pt x="473719" y="1078548"/>
                      </a:lnTo>
                      <a:lnTo>
                        <a:pt x="469277" y="1050290"/>
                      </a:lnTo>
                      <a:close/>
                      <a:moveTo>
                        <a:pt x="742467" y="1024890"/>
                      </a:moveTo>
                      <a:lnTo>
                        <a:pt x="714228" y="1025525"/>
                      </a:lnTo>
                      <a:lnTo>
                        <a:pt x="686623" y="1026478"/>
                      </a:lnTo>
                      <a:lnTo>
                        <a:pt x="659019" y="1028065"/>
                      </a:lnTo>
                      <a:lnTo>
                        <a:pt x="631731" y="1029653"/>
                      </a:lnTo>
                      <a:lnTo>
                        <a:pt x="605396" y="1031875"/>
                      </a:lnTo>
                      <a:lnTo>
                        <a:pt x="578743" y="1034733"/>
                      </a:lnTo>
                      <a:lnTo>
                        <a:pt x="553043" y="1037908"/>
                      </a:lnTo>
                      <a:lnTo>
                        <a:pt x="527025" y="1041083"/>
                      </a:lnTo>
                      <a:lnTo>
                        <a:pt x="530515" y="1059498"/>
                      </a:lnTo>
                      <a:lnTo>
                        <a:pt x="533688" y="1077595"/>
                      </a:lnTo>
                      <a:lnTo>
                        <a:pt x="536861" y="1095375"/>
                      </a:lnTo>
                      <a:lnTo>
                        <a:pt x="540351" y="1112838"/>
                      </a:lnTo>
                      <a:lnTo>
                        <a:pt x="543841" y="1130300"/>
                      </a:lnTo>
                      <a:lnTo>
                        <a:pt x="547966" y="1147128"/>
                      </a:lnTo>
                      <a:lnTo>
                        <a:pt x="552091" y="1163638"/>
                      </a:lnTo>
                      <a:lnTo>
                        <a:pt x="556216" y="1180148"/>
                      </a:lnTo>
                      <a:lnTo>
                        <a:pt x="561292" y="1198245"/>
                      </a:lnTo>
                      <a:lnTo>
                        <a:pt x="566686" y="1216025"/>
                      </a:lnTo>
                      <a:lnTo>
                        <a:pt x="572080" y="1233488"/>
                      </a:lnTo>
                      <a:lnTo>
                        <a:pt x="577792" y="1250315"/>
                      </a:lnTo>
                      <a:lnTo>
                        <a:pt x="597464" y="1248410"/>
                      </a:lnTo>
                      <a:lnTo>
                        <a:pt x="617771" y="1246823"/>
                      </a:lnTo>
                      <a:lnTo>
                        <a:pt x="638077" y="1245235"/>
                      </a:lnTo>
                      <a:lnTo>
                        <a:pt x="658701" y="1243648"/>
                      </a:lnTo>
                      <a:lnTo>
                        <a:pt x="679326" y="1242378"/>
                      </a:lnTo>
                      <a:lnTo>
                        <a:pt x="699950" y="1241425"/>
                      </a:lnTo>
                      <a:lnTo>
                        <a:pt x="721208" y="1240790"/>
                      </a:lnTo>
                      <a:lnTo>
                        <a:pt x="742467" y="1240473"/>
                      </a:lnTo>
                      <a:lnTo>
                        <a:pt x="742467" y="1024890"/>
                      </a:lnTo>
                      <a:close/>
                      <a:moveTo>
                        <a:pt x="507035" y="801688"/>
                      </a:moveTo>
                      <a:lnTo>
                        <a:pt x="507670" y="824865"/>
                      </a:lnTo>
                      <a:lnTo>
                        <a:pt x="508622" y="848360"/>
                      </a:lnTo>
                      <a:lnTo>
                        <a:pt x="509573" y="871538"/>
                      </a:lnTo>
                      <a:lnTo>
                        <a:pt x="510843" y="894080"/>
                      </a:lnTo>
                      <a:lnTo>
                        <a:pt x="512746" y="916940"/>
                      </a:lnTo>
                      <a:lnTo>
                        <a:pt x="514650" y="939165"/>
                      </a:lnTo>
                      <a:lnTo>
                        <a:pt x="516871" y="961073"/>
                      </a:lnTo>
                      <a:lnTo>
                        <a:pt x="519410" y="982663"/>
                      </a:lnTo>
                      <a:lnTo>
                        <a:pt x="546062" y="979170"/>
                      </a:lnTo>
                      <a:lnTo>
                        <a:pt x="572715" y="976313"/>
                      </a:lnTo>
                      <a:lnTo>
                        <a:pt x="600319" y="973455"/>
                      </a:lnTo>
                      <a:lnTo>
                        <a:pt x="627924" y="971233"/>
                      </a:lnTo>
                      <a:lnTo>
                        <a:pt x="656163" y="969328"/>
                      </a:lnTo>
                      <a:lnTo>
                        <a:pt x="684720" y="967740"/>
                      </a:lnTo>
                      <a:lnTo>
                        <a:pt x="713276" y="966788"/>
                      </a:lnTo>
                      <a:lnTo>
                        <a:pt x="742467" y="965835"/>
                      </a:lnTo>
                      <a:lnTo>
                        <a:pt x="742467" y="801688"/>
                      </a:lnTo>
                      <a:lnTo>
                        <a:pt x="507035" y="801688"/>
                      </a:lnTo>
                      <a:close/>
                      <a:moveTo>
                        <a:pt x="273824" y="801688"/>
                      </a:moveTo>
                      <a:lnTo>
                        <a:pt x="274142" y="816610"/>
                      </a:lnTo>
                      <a:lnTo>
                        <a:pt x="275094" y="831533"/>
                      </a:lnTo>
                      <a:lnTo>
                        <a:pt x="276045" y="846455"/>
                      </a:lnTo>
                      <a:lnTo>
                        <a:pt x="276997" y="860743"/>
                      </a:lnTo>
                      <a:lnTo>
                        <a:pt x="278584" y="875665"/>
                      </a:lnTo>
                      <a:lnTo>
                        <a:pt x="280170" y="889953"/>
                      </a:lnTo>
                      <a:lnTo>
                        <a:pt x="281757" y="904558"/>
                      </a:lnTo>
                      <a:lnTo>
                        <a:pt x="283660" y="918845"/>
                      </a:lnTo>
                      <a:lnTo>
                        <a:pt x="285882" y="933133"/>
                      </a:lnTo>
                      <a:lnTo>
                        <a:pt x="288737" y="947103"/>
                      </a:lnTo>
                      <a:lnTo>
                        <a:pt x="291276" y="961073"/>
                      </a:lnTo>
                      <a:lnTo>
                        <a:pt x="293814" y="975043"/>
                      </a:lnTo>
                      <a:lnTo>
                        <a:pt x="296670" y="988695"/>
                      </a:lnTo>
                      <a:lnTo>
                        <a:pt x="299842" y="1002665"/>
                      </a:lnTo>
                      <a:lnTo>
                        <a:pt x="303015" y="1015683"/>
                      </a:lnTo>
                      <a:lnTo>
                        <a:pt x="306823" y="1029335"/>
                      </a:lnTo>
                      <a:lnTo>
                        <a:pt x="324909" y="1023938"/>
                      </a:lnTo>
                      <a:lnTo>
                        <a:pt x="343312" y="1018858"/>
                      </a:lnTo>
                      <a:lnTo>
                        <a:pt x="362032" y="1013778"/>
                      </a:lnTo>
                      <a:lnTo>
                        <a:pt x="381070" y="1009015"/>
                      </a:lnTo>
                      <a:lnTo>
                        <a:pt x="400742" y="1004570"/>
                      </a:lnTo>
                      <a:lnTo>
                        <a:pt x="420414" y="1000125"/>
                      </a:lnTo>
                      <a:lnTo>
                        <a:pt x="440721" y="995998"/>
                      </a:lnTo>
                      <a:lnTo>
                        <a:pt x="461345" y="992188"/>
                      </a:lnTo>
                      <a:lnTo>
                        <a:pt x="458489" y="969328"/>
                      </a:lnTo>
                      <a:lnTo>
                        <a:pt x="456268" y="945833"/>
                      </a:lnTo>
                      <a:lnTo>
                        <a:pt x="454047" y="922655"/>
                      </a:lnTo>
                      <a:lnTo>
                        <a:pt x="452461" y="899160"/>
                      </a:lnTo>
                      <a:lnTo>
                        <a:pt x="451191" y="874713"/>
                      </a:lnTo>
                      <a:lnTo>
                        <a:pt x="449922" y="850900"/>
                      </a:lnTo>
                      <a:lnTo>
                        <a:pt x="448970" y="826135"/>
                      </a:lnTo>
                      <a:lnTo>
                        <a:pt x="448653" y="801688"/>
                      </a:lnTo>
                      <a:lnTo>
                        <a:pt x="273824" y="801688"/>
                      </a:lnTo>
                      <a:close/>
                      <a:moveTo>
                        <a:pt x="59334" y="801688"/>
                      </a:moveTo>
                      <a:lnTo>
                        <a:pt x="60286" y="821690"/>
                      </a:lnTo>
                      <a:lnTo>
                        <a:pt x="62507" y="841693"/>
                      </a:lnTo>
                      <a:lnTo>
                        <a:pt x="64411" y="861378"/>
                      </a:lnTo>
                      <a:lnTo>
                        <a:pt x="67266" y="881380"/>
                      </a:lnTo>
                      <a:lnTo>
                        <a:pt x="70439" y="900748"/>
                      </a:lnTo>
                      <a:lnTo>
                        <a:pt x="74247" y="919798"/>
                      </a:lnTo>
                      <a:lnTo>
                        <a:pt x="78372" y="938848"/>
                      </a:lnTo>
                      <a:lnTo>
                        <a:pt x="83448" y="957898"/>
                      </a:lnTo>
                      <a:lnTo>
                        <a:pt x="88525" y="976630"/>
                      </a:lnTo>
                      <a:lnTo>
                        <a:pt x="94236" y="995045"/>
                      </a:lnTo>
                      <a:lnTo>
                        <a:pt x="100899" y="1013143"/>
                      </a:lnTo>
                      <a:lnTo>
                        <a:pt x="107245" y="1031240"/>
                      </a:lnTo>
                      <a:lnTo>
                        <a:pt x="114860" y="1049020"/>
                      </a:lnTo>
                      <a:lnTo>
                        <a:pt x="122475" y="1066483"/>
                      </a:lnTo>
                      <a:lnTo>
                        <a:pt x="130408" y="1083628"/>
                      </a:lnTo>
                      <a:lnTo>
                        <a:pt x="138975" y="1100773"/>
                      </a:lnTo>
                      <a:lnTo>
                        <a:pt x="150080" y="1094740"/>
                      </a:lnTo>
                      <a:lnTo>
                        <a:pt x="161185" y="1088390"/>
                      </a:lnTo>
                      <a:lnTo>
                        <a:pt x="172925" y="1082358"/>
                      </a:lnTo>
                      <a:lnTo>
                        <a:pt x="184982" y="1076325"/>
                      </a:lnTo>
                      <a:lnTo>
                        <a:pt x="197039" y="1070293"/>
                      </a:lnTo>
                      <a:lnTo>
                        <a:pt x="209731" y="1064895"/>
                      </a:lnTo>
                      <a:lnTo>
                        <a:pt x="222740" y="1059498"/>
                      </a:lnTo>
                      <a:lnTo>
                        <a:pt x="236066" y="1054100"/>
                      </a:lnTo>
                      <a:lnTo>
                        <a:pt x="250979" y="1048385"/>
                      </a:lnTo>
                      <a:lnTo>
                        <a:pt x="247172" y="1033780"/>
                      </a:lnTo>
                      <a:lnTo>
                        <a:pt x="243364" y="1019175"/>
                      </a:lnTo>
                      <a:lnTo>
                        <a:pt x="240191" y="1004570"/>
                      </a:lnTo>
                      <a:lnTo>
                        <a:pt x="236701" y="989330"/>
                      </a:lnTo>
                      <a:lnTo>
                        <a:pt x="233528" y="974408"/>
                      </a:lnTo>
                      <a:lnTo>
                        <a:pt x="230672" y="959168"/>
                      </a:lnTo>
                      <a:lnTo>
                        <a:pt x="228134" y="943928"/>
                      </a:lnTo>
                      <a:lnTo>
                        <a:pt x="225913" y="928370"/>
                      </a:lnTo>
                      <a:lnTo>
                        <a:pt x="223692" y="912813"/>
                      </a:lnTo>
                      <a:lnTo>
                        <a:pt x="221788" y="897573"/>
                      </a:lnTo>
                      <a:lnTo>
                        <a:pt x="220202" y="881698"/>
                      </a:lnTo>
                      <a:lnTo>
                        <a:pt x="218615" y="865823"/>
                      </a:lnTo>
                      <a:lnTo>
                        <a:pt x="217029" y="849948"/>
                      </a:lnTo>
                      <a:lnTo>
                        <a:pt x="216077" y="834073"/>
                      </a:lnTo>
                      <a:lnTo>
                        <a:pt x="215125" y="817880"/>
                      </a:lnTo>
                      <a:lnTo>
                        <a:pt x="214808" y="801688"/>
                      </a:lnTo>
                      <a:lnTo>
                        <a:pt x="59334" y="801688"/>
                      </a:lnTo>
                      <a:close/>
                      <a:moveTo>
                        <a:pt x="1734820" y="720725"/>
                      </a:moveTo>
                      <a:lnTo>
                        <a:pt x="1735138" y="764540"/>
                      </a:lnTo>
                      <a:lnTo>
                        <a:pt x="1735138" y="861378"/>
                      </a:lnTo>
                      <a:lnTo>
                        <a:pt x="1735138" y="913765"/>
                      </a:lnTo>
                      <a:lnTo>
                        <a:pt x="1734503" y="960120"/>
                      </a:lnTo>
                      <a:lnTo>
                        <a:pt x="1734185" y="979488"/>
                      </a:lnTo>
                      <a:lnTo>
                        <a:pt x="1733549" y="994728"/>
                      </a:lnTo>
                      <a:lnTo>
                        <a:pt x="1732914" y="1005840"/>
                      </a:lnTo>
                      <a:lnTo>
                        <a:pt x="1732596" y="1009333"/>
                      </a:lnTo>
                      <a:lnTo>
                        <a:pt x="1732278" y="1011238"/>
                      </a:lnTo>
                      <a:lnTo>
                        <a:pt x="1731642" y="1011873"/>
                      </a:lnTo>
                      <a:lnTo>
                        <a:pt x="1730689" y="1012190"/>
                      </a:lnTo>
                      <a:lnTo>
                        <a:pt x="1727511" y="1013143"/>
                      </a:lnTo>
                      <a:lnTo>
                        <a:pt x="1722744" y="1014095"/>
                      </a:lnTo>
                      <a:lnTo>
                        <a:pt x="1716071" y="1014730"/>
                      </a:lnTo>
                      <a:lnTo>
                        <a:pt x="1708443" y="1015365"/>
                      </a:lnTo>
                      <a:lnTo>
                        <a:pt x="1698910" y="1015683"/>
                      </a:lnTo>
                      <a:lnTo>
                        <a:pt x="1676982" y="1016000"/>
                      </a:lnTo>
                      <a:lnTo>
                        <a:pt x="1650923" y="1016000"/>
                      </a:lnTo>
                      <a:lnTo>
                        <a:pt x="1622321" y="1015683"/>
                      </a:lnTo>
                      <a:lnTo>
                        <a:pt x="1591496" y="1014730"/>
                      </a:lnTo>
                      <a:lnTo>
                        <a:pt x="1559716" y="1013778"/>
                      </a:lnTo>
                      <a:lnTo>
                        <a:pt x="1497746" y="1011555"/>
                      </a:lnTo>
                      <a:lnTo>
                        <a:pt x="1443404" y="1009333"/>
                      </a:lnTo>
                      <a:lnTo>
                        <a:pt x="1390650" y="1006793"/>
                      </a:lnTo>
                      <a:lnTo>
                        <a:pt x="1438319" y="1005205"/>
                      </a:lnTo>
                      <a:lnTo>
                        <a:pt x="1487259" y="1003300"/>
                      </a:lnTo>
                      <a:lnTo>
                        <a:pt x="1543509" y="1000443"/>
                      </a:lnTo>
                      <a:lnTo>
                        <a:pt x="1572428" y="998538"/>
                      </a:lnTo>
                      <a:lnTo>
                        <a:pt x="1600394" y="996633"/>
                      </a:lnTo>
                      <a:lnTo>
                        <a:pt x="1626771" y="994410"/>
                      </a:lnTo>
                      <a:lnTo>
                        <a:pt x="1650605" y="992188"/>
                      </a:lnTo>
                      <a:lnTo>
                        <a:pt x="1671262" y="989648"/>
                      </a:lnTo>
                      <a:lnTo>
                        <a:pt x="1679842" y="988378"/>
                      </a:lnTo>
                      <a:lnTo>
                        <a:pt x="1687787" y="986790"/>
                      </a:lnTo>
                      <a:lnTo>
                        <a:pt x="1693825" y="985520"/>
                      </a:lnTo>
                      <a:lnTo>
                        <a:pt x="1698592" y="983933"/>
                      </a:lnTo>
                      <a:lnTo>
                        <a:pt x="1702088" y="982028"/>
                      </a:lnTo>
                      <a:lnTo>
                        <a:pt x="1703359" y="981075"/>
                      </a:lnTo>
                      <a:lnTo>
                        <a:pt x="1704312" y="980440"/>
                      </a:lnTo>
                      <a:lnTo>
                        <a:pt x="1705266" y="978218"/>
                      </a:lnTo>
                      <a:lnTo>
                        <a:pt x="1706219" y="974725"/>
                      </a:lnTo>
                      <a:lnTo>
                        <a:pt x="1707490" y="969963"/>
                      </a:lnTo>
                      <a:lnTo>
                        <a:pt x="1708443" y="963930"/>
                      </a:lnTo>
                      <a:lnTo>
                        <a:pt x="1710986" y="949960"/>
                      </a:lnTo>
                      <a:lnTo>
                        <a:pt x="1713528" y="932498"/>
                      </a:lnTo>
                      <a:lnTo>
                        <a:pt x="1716071" y="912178"/>
                      </a:lnTo>
                      <a:lnTo>
                        <a:pt x="1718613" y="890270"/>
                      </a:lnTo>
                      <a:lnTo>
                        <a:pt x="1723698" y="844233"/>
                      </a:lnTo>
                      <a:lnTo>
                        <a:pt x="1728147" y="798513"/>
                      </a:lnTo>
                      <a:lnTo>
                        <a:pt x="1731642" y="759143"/>
                      </a:lnTo>
                      <a:lnTo>
                        <a:pt x="1734820" y="720725"/>
                      </a:lnTo>
                      <a:close/>
                      <a:moveTo>
                        <a:pt x="519410" y="561340"/>
                      </a:moveTo>
                      <a:lnTo>
                        <a:pt x="516871" y="583565"/>
                      </a:lnTo>
                      <a:lnTo>
                        <a:pt x="514650" y="605473"/>
                      </a:lnTo>
                      <a:lnTo>
                        <a:pt x="512746" y="627698"/>
                      </a:lnTo>
                      <a:lnTo>
                        <a:pt x="510843" y="650240"/>
                      </a:lnTo>
                      <a:lnTo>
                        <a:pt x="509573" y="673100"/>
                      </a:lnTo>
                      <a:lnTo>
                        <a:pt x="508622" y="695960"/>
                      </a:lnTo>
                      <a:lnTo>
                        <a:pt x="507670" y="719138"/>
                      </a:lnTo>
                      <a:lnTo>
                        <a:pt x="507352" y="742950"/>
                      </a:lnTo>
                      <a:lnTo>
                        <a:pt x="742467" y="742950"/>
                      </a:lnTo>
                      <a:lnTo>
                        <a:pt x="742467" y="578485"/>
                      </a:lnTo>
                      <a:lnTo>
                        <a:pt x="713276" y="577850"/>
                      </a:lnTo>
                      <a:lnTo>
                        <a:pt x="684720" y="576580"/>
                      </a:lnTo>
                      <a:lnTo>
                        <a:pt x="656163" y="575310"/>
                      </a:lnTo>
                      <a:lnTo>
                        <a:pt x="627924" y="573405"/>
                      </a:lnTo>
                      <a:lnTo>
                        <a:pt x="600319" y="570865"/>
                      </a:lnTo>
                      <a:lnTo>
                        <a:pt x="573032" y="568325"/>
                      </a:lnTo>
                      <a:lnTo>
                        <a:pt x="546062" y="564833"/>
                      </a:lnTo>
                      <a:lnTo>
                        <a:pt x="519410" y="561340"/>
                      </a:lnTo>
                      <a:close/>
                      <a:moveTo>
                        <a:pt x="1074474" y="554038"/>
                      </a:moveTo>
                      <a:lnTo>
                        <a:pt x="1100533" y="554038"/>
                      </a:lnTo>
                      <a:lnTo>
                        <a:pt x="1129135" y="554356"/>
                      </a:lnTo>
                      <a:lnTo>
                        <a:pt x="1159961" y="555308"/>
                      </a:lnTo>
                      <a:lnTo>
                        <a:pt x="1191422" y="556261"/>
                      </a:lnTo>
                      <a:lnTo>
                        <a:pt x="1253392" y="558483"/>
                      </a:lnTo>
                      <a:lnTo>
                        <a:pt x="1307734" y="560706"/>
                      </a:lnTo>
                      <a:lnTo>
                        <a:pt x="1360488" y="563246"/>
                      </a:lnTo>
                      <a:lnTo>
                        <a:pt x="1313137" y="564833"/>
                      </a:lnTo>
                      <a:lnTo>
                        <a:pt x="1264197" y="567056"/>
                      </a:lnTo>
                      <a:lnTo>
                        <a:pt x="1207947" y="569913"/>
                      </a:lnTo>
                      <a:lnTo>
                        <a:pt x="1179028" y="571501"/>
                      </a:lnTo>
                      <a:lnTo>
                        <a:pt x="1150745" y="573406"/>
                      </a:lnTo>
                      <a:lnTo>
                        <a:pt x="1124685" y="575628"/>
                      </a:lnTo>
                      <a:lnTo>
                        <a:pt x="1100851" y="577851"/>
                      </a:lnTo>
                      <a:lnTo>
                        <a:pt x="1079877" y="580391"/>
                      </a:lnTo>
                      <a:lnTo>
                        <a:pt x="1071296" y="581661"/>
                      </a:lnTo>
                      <a:lnTo>
                        <a:pt x="1063669" y="583248"/>
                      </a:lnTo>
                      <a:lnTo>
                        <a:pt x="1057313" y="584836"/>
                      </a:lnTo>
                      <a:lnTo>
                        <a:pt x="1052546" y="586423"/>
                      </a:lnTo>
                      <a:lnTo>
                        <a:pt x="1049051" y="588011"/>
                      </a:lnTo>
                      <a:lnTo>
                        <a:pt x="1048097" y="588963"/>
                      </a:lnTo>
                      <a:lnTo>
                        <a:pt x="1046826" y="589598"/>
                      </a:lnTo>
                      <a:lnTo>
                        <a:pt x="1045873" y="591821"/>
                      </a:lnTo>
                      <a:lnTo>
                        <a:pt x="1044919" y="595313"/>
                      </a:lnTo>
                      <a:lnTo>
                        <a:pt x="1042695" y="606108"/>
                      </a:lnTo>
                      <a:lnTo>
                        <a:pt x="1040152" y="620396"/>
                      </a:lnTo>
                      <a:lnTo>
                        <a:pt x="1037610" y="637858"/>
                      </a:lnTo>
                      <a:lnTo>
                        <a:pt x="1035386" y="657861"/>
                      </a:lnTo>
                      <a:lnTo>
                        <a:pt x="1032843" y="679768"/>
                      </a:lnTo>
                      <a:lnTo>
                        <a:pt x="1027441" y="726123"/>
                      </a:lnTo>
                      <a:lnTo>
                        <a:pt x="1022992" y="771526"/>
                      </a:lnTo>
                      <a:lnTo>
                        <a:pt x="1019496" y="811213"/>
                      </a:lnTo>
                      <a:lnTo>
                        <a:pt x="1016318" y="849313"/>
                      </a:lnTo>
                      <a:lnTo>
                        <a:pt x="1016000" y="805498"/>
                      </a:lnTo>
                      <a:lnTo>
                        <a:pt x="1016000" y="708978"/>
                      </a:lnTo>
                      <a:lnTo>
                        <a:pt x="1016318" y="656591"/>
                      </a:lnTo>
                      <a:lnTo>
                        <a:pt x="1016636" y="609918"/>
                      </a:lnTo>
                      <a:lnTo>
                        <a:pt x="1017271" y="590551"/>
                      </a:lnTo>
                      <a:lnTo>
                        <a:pt x="1017589" y="575311"/>
                      </a:lnTo>
                      <a:lnTo>
                        <a:pt x="1018225" y="564198"/>
                      </a:lnTo>
                      <a:lnTo>
                        <a:pt x="1018860" y="560706"/>
                      </a:lnTo>
                      <a:lnTo>
                        <a:pt x="1019178" y="558801"/>
                      </a:lnTo>
                      <a:lnTo>
                        <a:pt x="1019496" y="558166"/>
                      </a:lnTo>
                      <a:lnTo>
                        <a:pt x="1020449" y="557848"/>
                      </a:lnTo>
                      <a:lnTo>
                        <a:pt x="1023627" y="556896"/>
                      </a:lnTo>
                      <a:lnTo>
                        <a:pt x="1028394" y="555943"/>
                      </a:lnTo>
                      <a:lnTo>
                        <a:pt x="1035068" y="555308"/>
                      </a:lnTo>
                      <a:lnTo>
                        <a:pt x="1043013" y="554673"/>
                      </a:lnTo>
                      <a:lnTo>
                        <a:pt x="1052546" y="554356"/>
                      </a:lnTo>
                      <a:lnTo>
                        <a:pt x="1074474" y="554038"/>
                      </a:lnTo>
                      <a:close/>
                      <a:moveTo>
                        <a:pt x="995680" y="516891"/>
                      </a:moveTo>
                      <a:lnTo>
                        <a:pt x="992187" y="517208"/>
                      </a:lnTo>
                      <a:lnTo>
                        <a:pt x="989330" y="518161"/>
                      </a:lnTo>
                      <a:lnTo>
                        <a:pt x="986790" y="519748"/>
                      </a:lnTo>
                      <a:lnTo>
                        <a:pt x="984567" y="521971"/>
                      </a:lnTo>
                      <a:lnTo>
                        <a:pt x="982662" y="524511"/>
                      </a:lnTo>
                      <a:lnTo>
                        <a:pt x="981075" y="527368"/>
                      </a:lnTo>
                      <a:lnTo>
                        <a:pt x="980440" y="530543"/>
                      </a:lnTo>
                      <a:lnTo>
                        <a:pt x="980122" y="534353"/>
                      </a:lnTo>
                      <a:lnTo>
                        <a:pt x="980122" y="1036638"/>
                      </a:lnTo>
                      <a:lnTo>
                        <a:pt x="980440" y="1040131"/>
                      </a:lnTo>
                      <a:lnTo>
                        <a:pt x="981075" y="1043306"/>
                      </a:lnTo>
                      <a:lnTo>
                        <a:pt x="982662" y="1046163"/>
                      </a:lnTo>
                      <a:lnTo>
                        <a:pt x="984567" y="1048703"/>
                      </a:lnTo>
                      <a:lnTo>
                        <a:pt x="986790" y="1050926"/>
                      </a:lnTo>
                      <a:lnTo>
                        <a:pt x="989330" y="1052196"/>
                      </a:lnTo>
                      <a:lnTo>
                        <a:pt x="992187" y="1053783"/>
                      </a:lnTo>
                      <a:lnTo>
                        <a:pt x="995680" y="1054101"/>
                      </a:lnTo>
                      <a:lnTo>
                        <a:pt x="1752918" y="1054101"/>
                      </a:lnTo>
                      <a:lnTo>
                        <a:pt x="1756093" y="1053783"/>
                      </a:lnTo>
                      <a:lnTo>
                        <a:pt x="1759268" y="1052196"/>
                      </a:lnTo>
                      <a:lnTo>
                        <a:pt x="1761808" y="1050926"/>
                      </a:lnTo>
                      <a:lnTo>
                        <a:pt x="1764030" y="1048703"/>
                      </a:lnTo>
                      <a:lnTo>
                        <a:pt x="1765935" y="1046163"/>
                      </a:lnTo>
                      <a:lnTo>
                        <a:pt x="1767205" y="1043306"/>
                      </a:lnTo>
                      <a:lnTo>
                        <a:pt x="1768158" y="1040131"/>
                      </a:lnTo>
                      <a:lnTo>
                        <a:pt x="1768475" y="1036638"/>
                      </a:lnTo>
                      <a:lnTo>
                        <a:pt x="1768475" y="534353"/>
                      </a:lnTo>
                      <a:lnTo>
                        <a:pt x="1768158" y="530543"/>
                      </a:lnTo>
                      <a:lnTo>
                        <a:pt x="1767205" y="527368"/>
                      </a:lnTo>
                      <a:lnTo>
                        <a:pt x="1765935" y="524511"/>
                      </a:lnTo>
                      <a:lnTo>
                        <a:pt x="1764030" y="521971"/>
                      </a:lnTo>
                      <a:lnTo>
                        <a:pt x="1761808" y="519748"/>
                      </a:lnTo>
                      <a:lnTo>
                        <a:pt x="1759268" y="518161"/>
                      </a:lnTo>
                      <a:lnTo>
                        <a:pt x="1756093" y="517208"/>
                      </a:lnTo>
                      <a:lnTo>
                        <a:pt x="1752918" y="516891"/>
                      </a:lnTo>
                      <a:lnTo>
                        <a:pt x="995680" y="516891"/>
                      </a:lnTo>
                      <a:close/>
                      <a:moveTo>
                        <a:pt x="306823" y="515303"/>
                      </a:moveTo>
                      <a:lnTo>
                        <a:pt x="303015" y="528320"/>
                      </a:lnTo>
                      <a:lnTo>
                        <a:pt x="299842" y="541973"/>
                      </a:lnTo>
                      <a:lnTo>
                        <a:pt x="296670" y="555625"/>
                      </a:lnTo>
                      <a:lnTo>
                        <a:pt x="293814" y="569595"/>
                      </a:lnTo>
                      <a:lnTo>
                        <a:pt x="290958" y="583565"/>
                      </a:lnTo>
                      <a:lnTo>
                        <a:pt x="288420" y="597218"/>
                      </a:lnTo>
                      <a:lnTo>
                        <a:pt x="285882" y="611505"/>
                      </a:lnTo>
                      <a:lnTo>
                        <a:pt x="283660" y="625793"/>
                      </a:lnTo>
                      <a:lnTo>
                        <a:pt x="281757" y="640080"/>
                      </a:lnTo>
                      <a:lnTo>
                        <a:pt x="280170" y="654368"/>
                      </a:lnTo>
                      <a:lnTo>
                        <a:pt x="278584" y="668655"/>
                      </a:lnTo>
                      <a:lnTo>
                        <a:pt x="276997" y="683260"/>
                      </a:lnTo>
                      <a:lnTo>
                        <a:pt x="276045" y="698183"/>
                      </a:lnTo>
                      <a:lnTo>
                        <a:pt x="275094" y="713105"/>
                      </a:lnTo>
                      <a:lnTo>
                        <a:pt x="274142" y="728028"/>
                      </a:lnTo>
                      <a:lnTo>
                        <a:pt x="273824" y="742950"/>
                      </a:lnTo>
                      <a:lnTo>
                        <a:pt x="448336" y="742950"/>
                      </a:lnTo>
                      <a:lnTo>
                        <a:pt x="448970" y="718185"/>
                      </a:lnTo>
                      <a:lnTo>
                        <a:pt x="449922" y="693738"/>
                      </a:lnTo>
                      <a:lnTo>
                        <a:pt x="450874" y="669290"/>
                      </a:lnTo>
                      <a:lnTo>
                        <a:pt x="452461" y="645478"/>
                      </a:lnTo>
                      <a:lnTo>
                        <a:pt x="454047" y="621983"/>
                      </a:lnTo>
                      <a:lnTo>
                        <a:pt x="456268" y="598170"/>
                      </a:lnTo>
                      <a:lnTo>
                        <a:pt x="458489" y="574993"/>
                      </a:lnTo>
                      <a:lnTo>
                        <a:pt x="461345" y="552450"/>
                      </a:lnTo>
                      <a:lnTo>
                        <a:pt x="432154" y="546418"/>
                      </a:lnTo>
                      <a:lnTo>
                        <a:pt x="403597" y="540703"/>
                      </a:lnTo>
                      <a:lnTo>
                        <a:pt x="376310" y="534353"/>
                      </a:lnTo>
                      <a:lnTo>
                        <a:pt x="349023" y="527368"/>
                      </a:lnTo>
                      <a:lnTo>
                        <a:pt x="327764" y="521335"/>
                      </a:lnTo>
                      <a:lnTo>
                        <a:pt x="306823" y="515303"/>
                      </a:lnTo>
                      <a:close/>
                      <a:moveTo>
                        <a:pt x="956945" y="477838"/>
                      </a:moveTo>
                      <a:lnTo>
                        <a:pt x="958532" y="477838"/>
                      </a:lnTo>
                      <a:lnTo>
                        <a:pt x="1789748" y="477838"/>
                      </a:lnTo>
                      <a:lnTo>
                        <a:pt x="1791653" y="477838"/>
                      </a:lnTo>
                      <a:lnTo>
                        <a:pt x="1793240" y="478156"/>
                      </a:lnTo>
                      <a:lnTo>
                        <a:pt x="1796415" y="479743"/>
                      </a:lnTo>
                      <a:lnTo>
                        <a:pt x="1799273" y="481648"/>
                      </a:lnTo>
                      <a:lnTo>
                        <a:pt x="1801813" y="483871"/>
                      </a:lnTo>
                      <a:lnTo>
                        <a:pt x="1803718" y="486728"/>
                      </a:lnTo>
                      <a:lnTo>
                        <a:pt x="1805305" y="490221"/>
                      </a:lnTo>
                      <a:lnTo>
                        <a:pt x="1806258" y="493713"/>
                      </a:lnTo>
                      <a:lnTo>
                        <a:pt x="1806575" y="498158"/>
                      </a:lnTo>
                      <a:lnTo>
                        <a:pt x="1806575" y="1074103"/>
                      </a:lnTo>
                      <a:lnTo>
                        <a:pt x="1806258" y="1077913"/>
                      </a:lnTo>
                      <a:lnTo>
                        <a:pt x="1805305" y="1081406"/>
                      </a:lnTo>
                      <a:lnTo>
                        <a:pt x="1803718" y="1084898"/>
                      </a:lnTo>
                      <a:lnTo>
                        <a:pt x="1801813" y="1088073"/>
                      </a:lnTo>
                      <a:lnTo>
                        <a:pt x="1799273" y="1090613"/>
                      </a:lnTo>
                      <a:lnTo>
                        <a:pt x="1796415" y="1092201"/>
                      </a:lnTo>
                      <a:lnTo>
                        <a:pt x="1793240" y="1093471"/>
                      </a:lnTo>
                      <a:lnTo>
                        <a:pt x="1791653" y="1093788"/>
                      </a:lnTo>
                      <a:lnTo>
                        <a:pt x="1789748" y="1093788"/>
                      </a:lnTo>
                      <a:lnTo>
                        <a:pt x="958532" y="1093788"/>
                      </a:lnTo>
                      <a:lnTo>
                        <a:pt x="956945" y="1093788"/>
                      </a:lnTo>
                      <a:lnTo>
                        <a:pt x="955040" y="1093471"/>
                      </a:lnTo>
                      <a:lnTo>
                        <a:pt x="951865" y="1092201"/>
                      </a:lnTo>
                      <a:lnTo>
                        <a:pt x="949325" y="1090613"/>
                      </a:lnTo>
                      <a:lnTo>
                        <a:pt x="946785" y="1088073"/>
                      </a:lnTo>
                      <a:lnTo>
                        <a:pt x="944562" y="1084898"/>
                      </a:lnTo>
                      <a:lnTo>
                        <a:pt x="942657" y="1081406"/>
                      </a:lnTo>
                      <a:lnTo>
                        <a:pt x="941705" y="1077913"/>
                      </a:lnTo>
                      <a:lnTo>
                        <a:pt x="941387" y="1074103"/>
                      </a:lnTo>
                      <a:lnTo>
                        <a:pt x="941387" y="498158"/>
                      </a:lnTo>
                      <a:lnTo>
                        <a:pt x="941705" y="493713"/>
                      </a:lnTo>
                      <a:lnTo>
                        <a:pt x="942657" y="490221"/>
                      </a:lnTo>
                      <a:lnTo>
                        <a:pt x="944562" y="486728"/>
                      </a:lnTo>
                      <a:lnTo>
                        <a:pt x="946785" y="483871"/>
                      </a:lnTo>
                      <a:lnTo>
                        <a:pt x="949325" y="481648"/>
                      </a:lnTo>
                      <a:lnTo>
                        <a:pt x="951865" y="479743"/>
                      </a:lnTo>
                      <a:lnTo>
                        <a:pt x="955040" y="478156"/>
                      </a:lnTo>
                      <a:lnTo>
                        <a:pt x="956945" y="477838"/>
                      </a:lnTo>
                      <a:close/>
                      <a:moveTo>
                        <a:pt x="138975" y="443230"/>
                      </a:moveTo>
                      <a:lnTo>
                        <a:pt x="130408" y="460375"/>
                      </a:lnTo>
                      <a:lnTo>
                        <a:pt x="122475" y="477838"/>
                      </a:lnTo>
                      <a:lnTo>
                        <a:pt x="114860" y="495300"/>
                      </a:lnTo>
                      <a:lnTo>
                        <a:pt x="107245" y="513080"/>
                      </a:lnTo>
                      <a:lnTo>
                        <a:pt x="100899" y="531178"/>
                      </a:lnTo>
                      <a:lnTo>
                        <a:pt x="94236" y="549593"/>
                      </a:lnTo>
                      <a:lnTo>
                        <a:pt x="88525" y="568008"/>
                      </a:lnTo>
                      <a:lnTo>
                        <a:pt x="83448" y="586740"/>
                      </a:lnTo>
                      <a:lnTo>
                        <a:pt x="78372" y="605473"/>
                      </a:lnTo>
                      <a:lnTo>
                        <a:pt x="74247" y="624523"/>
                      </a:lnTo>
                      <a:lnTo>
                        <a:pt x="70439" y="643890"/>
                      </a:lnTo>
                      <a:lnTo>
                        <a:pt x="67266" y="663258"/>
                      </a:lnTo>
                      <a:lnTo>
                        <a:pt x="64411" y="682943"/>
                      </a:lnTo>
                      <a:lnTo>
                        <a:pt x="62507" y="702628"/>
                      </a:lnTo>
                      <a:lnTo>
                        <a:pt x="60286" y="722948"/>
                      </a:lnTo>
                      <a:lnTo>
                        <a:pt x="59334" y="742950"/>
                      </a:lnTo>
                      <a:lnTo>
                        <a:pt x="214808" y="742950"/>
                      </a:lnTo>
                      <a:lnTo>
                        <a:pt x="215125" y="726758"/>
                      </a:lnTo>
                      <a:lnTo>
                        <a:pt x="216077" y="710565"/>
                      </a:lnTo>
                      <a:lnTo>
                        <a:pt x="217029" y="694373"/>
                      </a:lnTo>
                      <a:lnTo>
                        <a:pt x="218615" y="678498"/>
                      </a:lnTo>
                      <a:lnTo>
                        <a:pt x="220202" y="662623"/>
                      </a:lnTo>
                      <a:lnTo>
                        <a:pt x="221788" y="647065"/>
                      </a:lnTo>
                      <a:lnTo>
                        <a:pt x="223692" y="631190"/>
                      </a:lnTo>
                      <a:lnTo>
                        <a:pt x="225913" y="615950"/>
                      </a:lnTo>
                      <a:lnTo>
                        <a:pt x="228134" y="600710"/>
                      </a:lnTo>
                      <a:lnTo>
                        <a:pt x="230672" y="585470"/>
                      </a:lnTo>
                      <a:lnTo>
                        <a:pt x="233528" y="570230"/>
                      </a:lnTo>
                      <a:lnTo>
                        <a:pt x="236701" y="554990"/>
                      </a:lnTo>
                      <a:lnTo>
                        <a:pt x="239874" y="540068"/>
                      </a:lnTo>
                      <a:lnTo>
                        <a:pt x="243364" y="525145"/>
                      </a:lnTo>
                      <a:lnTo>
                        <a:pt x="247172" y="510540"/>
                      </a:lnTo>
                      <a:lnTo>
                        <a:pt x="250979" y="496253"/>
                      </a:lnTo>
                      <a:lnTo>
                        <a:pt x="235749" y="490220"/>
                      </a:lnTo>
                      <a:lnTo>
                        <a:pt x="220519" y="484188"/>
                      </a:lnTo>
                      <a:lnTo>
                        <a:pt x="205924" y="477520"/>
                      </a:lnTo>
                      <a:lnTo>
                        <a:pt x="191645" y="471170"/>
                      </a:lnTo>
                      <a:lnTo>
                        <a:pt x="177684" y="464820"/>
                      </a:lnTo>
                      <a:lnTo>
                        <a:pt x="164358" y="457518"/>
                      </a:lnTo>
                      <a:lnTo>
                        <a:pt x="151666" y="450850"/>
                      </a:lnTo>
                      <a:lnTo>
                        <a:pt x="138975" y="443230"/>
                      </a:lnTo>
                      <a:close/>
                      <a:moveTo>
                        <a:pt x="577792" y="294005"/>
                      </a:moveTo>
                      <a:lnTo>
                        <a:pt x="570177" y="317500"/>
                      </a:lnTo>
                      <a:lnTo>
                        <a:pt x="562562" y="341630"/>
                      </a:lnTo>
                      <a:lnTo>
                        <a:pt x="555581" y="366713"/>
                      </a:lnTo>
                      <a:lnTo>
                        <a:pt x="549235" y="392748"/>
                      </a:lnTo>
                      <a:lnTo>
                        <a:pt x="542889" y="419100"/>
                      </a:lnTo>
                      <a:lnTo>
                        <a:pt x="537495" y="446405"/>
                      </a:lnTo>
                      <a:lnTo>
                        <a:pt x="532101" y="474345"/>
                      </a:lnTo>
                      <a:lnTo>
                        <a:pt x="527342" y="503238"/>
                      </a:lnTo>
                      <a:lnTo>
                        <a:pt x="553043" y="506413"/>
                      </a:lnTo>
                      <a:lnTo>
                        <a:pt x="578743" y="509588"/>
                      </a:lnTo>
                      <a:lnTo>
                        <a:pt x="605396" y="512128"/>
                      </a:lnTo>
                      <a:lnTo>
                        <a:pt x="631731" y="514668"/>
                      </a:lnTo>
                      <a:lnTo>
                        <a:pt x="659019" y="516573"/>
                      </a:lnTo>
                      <a:lnTo>
                        <a:pt x="686623" y="517843"/>
                      </a:lnTo>
                      <a:lnTo>
                        <a:pt x="714228" y="519113"/>
                      </a:lnTo>
                      <a:lnTo>
                        <a:pt x="742467" y="519748"/>
                      </a:lnTo>
                      <a:lnTo>
                        <a:pt x="742467" y="303848"/>
                      </a:lnTo>
                      <a:lnTo>
                        <a:pt x="721208" y="303213"/>
                      </a:lnTo>
                      <a:lnTo>
                        <a:pt x="699950" y="302578"/>
                      </a:lnTo>
                      <a:lnTo>
                        <a:pt x="679326" y="301625"/>
                      </a:lnTo>
                      <a:lnTo>
                        <a:pt x="658701" y="300673"/>
                      </a:lnTo>
                      <a:lnTo>
                        <a:pt x="638077" y="299403"/>
                      </a:lnTo>
                      <a:lnTo>
                        <a:pt x="618088" y="297815"/>
                      </a:lnTo>
                      <a:lnTo>
                        <a:pt x="597464" y="295910"/>
                      </a:lnTo>
                      <a:lnTo>
                        <a:pt x="577792" y="294005"/>
                      </a:lnTo>
                      <a:close/>
                      <a:moveTo>
                        <a:pt x="418510" y="269240"/>
                      </a:moveTo>
                      <a:lnTo>
                        <a:pt x="411530" y="279718"/>
                      </a:lnTo>
                      <a:lnTo>
                        <a:pt x="404549" y="290513"/>
                      </a:lnTo>
                      <a:lnTo>
                        <a:pt x="397886" y="300990"/>
                      </a:lnTo>
                      <a:lnTo>
                        <a:pt x="391223" y="312103"/>
                      </a:lnTo>
                      <a:lnTo>
                        <a:pt x="384560" y="323533"/>
                      </a:lnTo>
                      <a:lnTo>
                        <a:pt x="378531" y="334645"/>
                      </a:lnTo>
                      <a:lnTo>
                        <a:pt x="371868" y="346393"/>
                      </a:lnTo>
                      <a:lnTo>
                        <a:pt x="366157" y="358458"/>
                      </a:lnTo>
                      <a:lnTo>
                        <a:pt x="360446" y="370205"/>
                      </a:lnTo>
                      <a:lnTo>
                        <a:pt x="354417" y="382270"/>
                      </a:lnTo>
                      <a:lnTo>
                        <a:pt x="349023" y="394653"/>
                      </a:lnTo>
                      <a:lnTo>
                        <a:pt x="343946" y="407035"/>
                      </a:lnTo>
                      <a:lnTo>
                        <a:pt x="338870" y="419735"/>
                      </a:lnTo>
                      <a:lnTo>
                        <a:pt x="333476" y="432753"/>
                      </a:lnTo>
                      <a:lnTo>
                        <a:pt x="328716" y="445770"/>
                      </a:lnTo>
                      <a:lnTo>
                        <a:pt x="324274" y="458788"/>
                      </a:lnTo>
                      <a:lnTo>
                        <a:pt x="341091" y="463868"/>
                      </a:lnTo>
                      <a:lnTo>
                        <a:pt x="358224" y="468948"/>
                      </a:lnTo>
                      <a:lnTo>
                        <a:pt x="375993" y="473393"/>
                      </a:lnTo>
                      <a:lnTo>
                        <a:pt x="393761" y="477838"/>
                      </a:lnTo>
                      <a:lnTo>
                        <a:pt x="412164" y="482283"/>
                      </a:lnTo>
                      <a:lnTo>
                        <a:pt x="430885" y="486410"/>
                      </a:lnTo>
                      <a:lnTo>
                        <a:pt x="449922" y="490220"/>
                      </a:lnTo>
                      <a:lnTo>
                        <a:pt x="469277" y="493713"/>
                      </a:lnTo>
                      <a:lnTo>
                        <a:pt x="472133" y="474663"/>
                      </a:lnTo>
                      <a:lnTo>
                        <a:pt x="475623" y="455930"/>
                      </a:lnTo>
                      <a:lnTo>
                        <a:pt x="479113" y="437515"/>
                      </a:lnTo>
                      <a:lnTo>
                        <a:pt x="482921" y="419418"/>
                      </a:lnTo>
                      <a:lnTo>
                        <a:pt x="486728" y="401320"/>
                      </a:lnTo>
                      <a:lnTo>
                        <a:pt x="490536" y="383540"/>
                      </a:lnTo>
                      <a:lnTo>
                        <a:pt x="495295" y="366395"/>
                      </a:lnTo>
                      <a:lnTo>
                        <a:pt x="499420" y="349250"/>
                      </a:lnTo>
                      <a:lnTo>
                        <a:pt x="503862" y="333058"/>
                      </a:lnTo>
                      <a:lnTo>
                        <a:pt x="508304" y="317183"/>
                      </a:lnTo>
                      <a:lnTo>
                        <a:pt x="513381" y="301943"/>
                      </a:lnTo>
                      <a:lnTo>
                        <a:pt x="518140" y="286703"/>
                      </a:lnTo>
                      <a:lnTo>
                        <a:pt x="492440" y="282893"/>
                      </a:lnTo>
                      <a:lnTo>
                        <a:pt x="467691" y="278765"/>
                      </a:lnTo>
                      <a:lnTo>
                        <a:pt x="442942" y="274320"/>
                      </a:lnTo>
                      <a:lnTo>
                        <a:pt x="418510" y="269240"/>
                      </a:lnTo>
                      <a:close/>
                      <a:moveTo>
                        <a:pt x="299208" y="238125"/>
                      </a:moveTo>
                      <a:lnTo>
                        <a:pt x="283026" y="252730"/>
                      </a:lnTo>
                      <a:lnTo>
                        <a:pt x="275411" y="260033"/>
                      </a:lnTo>
                      <a:lnTo>
                        <a:pt x="267479" y="267653"/>
                      </a:lnTo>
                      <a:lnTo>
                        <a:pt x="253835" y="281940"/>
                      </a:lnTo>
                      <a:lnTo>
                        <a:pt x="240191" y="296863"/>
                      </a:lnTo>
                      <a:lnTo>
                        <a:pt x="227182" y="311785"/>
                      </a:lnTo>
                      <a:lnTo>
                        <a:pt x="214490" y="327343"/>
                      </a:lnTo>
                      <a:lnTo>
                        <a:pt x="202433" y="343218"/>
                      </a:lnTo>
                      <a:lnTo>
                        <a:pt x="190376" y="359093"/>
                      </a:lnTo>
                      <a:lnTo>
                        <a:pt x="178954" y="375603"/>
                      </a:lnTo>
                      <a:lnTo>
                        <a:pt x="168483" y="392430"/>
                      </a:lnTo>
                      <a:lnTo>
                        <a:pt x="178002" y="398145"/>
                      </a:lnTo>
                      <a:lnTo>
                        <a:pt x="188472" y="403860"/>
                      </a:lnTo>
                      <a:lnTo>
                        <a:pt x="198943" y="409575"/>
                      </a:lnTo>
                      <a:lnTo>
                        <a:pt x="210048" y="414973"/>
                      </a:lnTo>
                      <a:lnTo>
                        <a:pt x="221471" y="420053"/>
                      </a:lnTo>
                      <a:lnTo>
                        <a:pt x="232894" y="425450"/>
                      </a:lnTo>
                      <a:lnTo>
                        <a:pt x="245268" y="430848"/>
                      </a:lnTo>
                      <a:lnTo>
                        <a:pt x="257642" y="435610"/>
                      </a:lnTo>
                      <a:lnTo>
                        <a:pt x="268430" y="439738"/>
                      </a:lnTo>
                      <a:lnTo>
                        <a:pt x="277315" y="414655"/>
                      </a:lnTo>
                      <a:lnTo>
                        <a:pt x="287151" y="390208"/>
                      </a:lnTo>
                      <a:lnTo>
                        <a:pt x="297304" y="366078"/>
                      </a:lnTo>
                      <a:lnTo>
                        <a:pt x="302381" y="354330"/>
                      </a:lnTo>
                      <a:lnTo>
                        <a:pt x="308409" y="342900"/>
                      </a:lnTo>
                      <a:lnTo>
                        <a:pt x="313803" y="331153"/>
                      </a:lnTo>
                      <a:lnTo>
                        <a:pt x="319515" y="319723"/>
                      </a:lnTo>
                      <a:lnTo>
                        <a:pt x="325543" y="308610"/>
                      </a:lnTo>
                      <a:lnTo>
                        <a:pt x="331572" y="297498"/>
                      </a:lnTo>
                      <a:lnTo>
                        <a:pt x="337600" y="286703"/>
                      </a:lnTo>
                      <a:lnTo>
                        <a:pt x="344264" y="275908"/>
                      </a:lnTo>
                      <a:lnTo>
                        <a:pt x="350609" y="265430"/>
                      </a:lnTo>
                      <a:lnTo>
                        <a:pt x="357590" y="254953"/>
                      </a:lnTo>
                      <a:lnTo>
                        <a:pt x="349023" y="253048"/>
                      </a:lnTo>
                      <a:lnTo>
                        <a:pt x="323957" y="245745"/>
                      </a:lnTo>
                      <a:lnTo>
                        <a:pt x="299208" y="238125"/>
                      </a:lnTo>
                      <a:close/>
                      <a:moveTo>
                        <a:pt x="1081336" y="129223"/>
                      </a:moveTo>
                      <a:lnTo>
                        <a:pt x="1090538" y="137795"/>
                      </a:lnTo>
                      <a:lnTo>
                        <a:pt x="1099422" y="146368"/>
                      </a:lnTo>
                      <a:lnTo>
                        <a:pt x="1107989" y="155575"/>
                      </a:lnTo>
                      <a:lnTo>
                        <a:pt x="1116873" y="164465"/>
                      </a:lnTo>
                      <a:lnTo>
                        <a:pt x="1125123" y="173990"/>
                      </a:lnTo>
                      <a:lnTo>
                        <a:pt x="1133690" y="183833"/>
                      </a:lnTo>
                      <a:lnTo>
                        <a:pt x="1141622" y="193358"/>
                      </a:lnTo>
                      <a:lnTo>
                        <a:pt x="1149555" y="203518"/>
                      </a:lnTo>
                      <a:lnTo>
                        <a:pt x="1164467" y="199708"/>
                      </a:lnTo>
                      <a:lnTo>
                        <a:pt x="1179380" y="195898"/>
                      </a:lnTo>
                      <a:lnTo>
                        <a:pt x="1188899" y="193358"/>
                      </a:lnTo>
                      <a:lnTo>
                        <a:pt x="1175890" y="184468"/>
                      </a:lnTo>
                      <a:lnTo>
                        <a:pt x="1162881" y="175578"/>
                      </a:lnTo>
                      <a:lnTo>
                        <a:pt x="1149872" y="167323"/>
                      </a:lnTo>
                      <a:lnTo>
                        <a:pt x="1136863" y="159068"/>
                      </a:lnTo>
                      <a:lnTo>
                        <a:pt x="1123219" y="151130"/>
                      </a:lnTo>
                      <a:lnTo>
                        <a:pt x="1109258" y="143510"/>
                      </a:lnTo>
                      <a:lnTo>
                        <a:pt x="1095297" y="136208"/>
                      </a:lnTo>
                      <a:lnTo>
                        <a:pt x="1081336" y="129223"/>
                      </a:lnTo>
                      <a:close/>
                      <a:moveTo>
                        <a:pt x="462297" y="129223"/>
                      </a:moveTo>
                      <a:lnTo>
                        <a:pt x="448336" y="136208"/>
                      </a:lnTo>
                      <a:lnTo>
                        <a:pt x="434375" y="143510"/>
                      </a:lnTo>
                      <a:lnTo>
                        <a:pt x="420731" y="151130"/>
                      </a:lnTo>
                      <a:lnTo>
                        <a:pt x="407088" y="159068"/>
                      </a:lnTo>
                      <a:lnTo>
                        <a:pt x="394079" y="167323"/>
                      </a:lnTo>
                      <a:lnTo>
                        <a:pt x="380752" y="175578"/>
                      </a:lnTo>
                      <a:lnTo>
                        <a:pt x="367743" y="184468"/>
                      </a:lnTo>
                      <a:lnTo>
                        <a:pt x="355052" y="193358"/>
                      </a:lnTo>
                      <a:lnTo>
                        <a:pt x="374406" y="198438"/>
                      </a:lnTo>
                      <a:lnTo>
                        <a:pt x="394079" y="203518"/>
                      </a:lnTo>
                      <a:lnTo>
                        <a:pt x="402011" y="193358"/>
                      </a:lnTo>
                      <a:lnTo>
                        <a:pt x="410261" y="183833"/>
                      </a:lnTo>
                      <a:lnTo>
                        <a:pt x="418510" y="173990"/>
                      </a:lnTo>
                      <a:lnTo>
                        <a:pt x="427077" y="164465"/>
                      </a:lnTo>
                      <a:lnTo>
                        <a:pt x="435644" y="155575"/>
                      </a:lnTo>
                      <a:lnTo>
                        <a:pt x="444528" y="146368"/>
                      </a:lnTo>
                      <a:lnTo>
                        <a:pt x="453095" y="137795"/>
                      </a:lnTo>
                      <a:lnTo>
                        <a:pt x="462297" y="129223"/>
                      </a:lnTo>
                      <a:close/>
                      <a:moveTo>
                        <a:pt x="931891" y="96838"/>
                      </a:moveTo>
                      <a:lnTo>
                        <a:pt x="942045" y="110490"/>
                      </a:lnTo>
                      <a:lnTo>
                        <a:pt x="951881" y="125413"/>
                      </a:lnTo>
                      <a:lnTo>
                        <a:pt x="961717" y="140970"/>
                      </a:lnTo>
                      <a:lnTo>
                        <a:pt x="970918" y="157480"/>
                      </a:lnTo>
                      <a:lnTo>
                        <a:pt x="979803" y="174625"/>
                      </a:lnTo>
                      <a:lnTo>
                        <a:pt x="988369" y="192405"/>
                      </a:lnTo>
                      <a:lnTo>
                        <a:pt x="996936" y="210820"/>
                      </a:lnTo>
                      <a:lnTo>
                        <a:pt x="1004869" y="230188"/>
                      </a:lnTo>
                      <a:lnTo>
                        <a:pt x="1025176" y="227330"/>
                      </a:lnTo>
                      <a:lnTo>
                        <a:pt x="1045165" y="224155"/>
                      </a:lnTo>
                      <a:lnTo>
                        <a:pt x="1065472" y="220980"/>
                      </a:lnTo>
                      <a:lnTo>
                        <a:pt x="1084827" y="217170"/>
                      </a:lnTo>
                      <a:lnTo>
                        <a:pt x="1076260" y="207645"/>
                      </a:lnTo>
                      <a:lnTo>
                        <a:pt x="1067376" y="198120"/>
                      </a:lnTo>
                      <a:lnTo>
                        <a:pt x="1058491" y="188913"/>
                      </a:lnTo>
                      <a:lnTo>
                        <a:pt x="1049607" y="180023"/>
                      </a:lnTo>
                      <a:lnTo>
                        <a:pt x="1040406" y="171450"/>
                      </a:lnTo>
                      <a:lnTo>
                        <a:pt x="1031204" y="163195"/>
                      </a:lnTo>
                      <a:lnTo>
                        <a:pt x="1021685" y="155258"/>
                      </a:lnTo>
                      <a:lnTo>
                        <a:pt x="1011849" y="147320"/>
                      </a:lnTo>
                      <a:lnTo>
                        <a:pt x="1002648" y="140018"/>
                      </a:lnTo>
                      <a:lnTo>
                        <a:pt x="992494" y="133033"/>
                      </a:lnTo>
                      <a:lnTo>
                        <a:pt x="982975" y="126048"/>
                      </a:lnTo>
                      <a:lnTo>
                        <a:pt x="972822" y="119380"/>
                      </a:lnTo>
                      <a:lnTo>
                        <a:pt x="962986" y="113348"/>
                      </a:lnTo>
                      <a:lnTo>
                        <a:pt x="952515" y="107315"/>
                      </a:lnTo>
                      <a:lnTo>
                        <a:pt x="942045" y="101918"/>
                      </a:lnTo>
                      <a:lnTo>
                        <a:pt x="931891" y="96838"/>
                      </a:lnTo>
                      <a:close/>
                      <a:moveTo>
                        <a:pt x="611742" y="96838"/>
                      </a:moveTo>
                      <a:lnTo>
                        <a:pt x="601589" y="101918"/>
                      </a:lnTo>
                      <a:lnTo>
                        <a:pt x="591118" y="107315"/>
                      </a:lnTo>
                      <a:lnTo>
                        <a:pt x="580965" y="113348"/>
                      </a:lnTo>
                      <a:lnTo>
                        <a:pt x="570811" y="119698"/>
                      </a:lnTo>
                      <a:lnTo>
                        <a:pt x="560658" y="126048"/>
                      </a:lnTo>
                      <a:lnTo>
                        <a:pt x="551139" y="133033"/>
                      </a:lnTo>
                      <a:lnTo>
                        <a:pt x="540986" y="140018"/>
                      </a:lnTo>
                      <a:lnTo>
                        <a:pt x="531784" y="147320"/>
                      </a:lnTo>
                      <a:lnTo>
                        <a:pt x="521948" y="155258"/>
                      </a:lnTo>
                      <a:lnTo>
                        <a:pt x="512746" y="163195"/>
                      </a:lnTo>
                      <a:lnTo>
                        <a:pt x="503228" y="171450"/>
                      </a:lnTo>
                      <a:lnTo>
                        <a:pt x="494343" y="180023"/>
                      </a:lnTo>
                      <a:lnTo>
                        <a:pt x="485142" y="189230"/>
                      </a:lnTo>
                      <a:lnTo>
                        <a:pt x="476258" y="198120"/>
                      </a:lnTo>
                      <a:lnTo>
                        <a:pt x="467691" y="207645"/>
                      </a:lnTo>
                      <a:lnTo>
                        <a:pt x="458807" y="217170"/>
                      </a:lnTo>
                      <a:lnTo>
                        <a:pt x="478479" y="220980"/>
                      </a:lnTo>
                      <a:lnTo>
                        <a:pt x="498468" y="224155"/>
                      </a:lnTo>
                      <a:lnTo>
                        <a:pt x="518458" y="227330"/>
                      </a:lnTo>
                      <a:lnTo>
                        <a:pt x="538764" y="230188"/>
                      </a:lnTo>
                      <a:lnTo>
                        <a:pt x="547014" y="210820"/>
                      </a:lnTo>
                      <a:lnTo>
                        <a:pt x="555264" y="192405"/>
                      </a:lnTo>
                      <a:lnTo>
                        <a:pt x="564148" y="174625"/>
                      </a:lnTo>
                      <a:lnTo>
                        <a:pt x="573032" y="157480"/>
                      </a:lnTo>
                      <a:lnTo>
                        <a:pt x="582234" y="140970"/>
                      </a:lnTo>
                      <a:lnTo>
                        <a:pt x="591753" y="125413"/>
                      </a:lnTo>
                      <a:lnTo>
                        <a:pt x="601589" y="110490"/>
                      </a:lnTo>
                      <a:lnTo>
                        <a:pt x="611742" y="96838"/>
                      </a:lnTo>
                      <a:close/>
                      <a:moveTo>
                        <a:pt x="801166" y="63818"/>
                      </a:moveTo>
                      <a:lnTo>
                        <a:pt x="801166" y="245110"/>
                      </a:lnTo>
                      <a:lnTo>
                        <a:pt x="837655" y="244158"/>
                      </a:lnTo>
                      <a:lnTo>
                        <a:pt x="873509" y="242570"/>
                      </a:lnTo>
                      <a:lnTo>
                        <a:pt x="909363" y="240348"/>
                      </a:lnTo>
                      <a:lnTo>
                        <a:pt x="944266" y="237173"/>
                      </a:lnTo>
                      <a:lnTo>
                        <a:pt x="935064" y="216853"/>
                      </a:lnTo>
                      <a:lnTo>
                        <a:pt x="925545" y="197803"/>
                      </a:lnTo>
                      <a:lnTo>
                        <a:pt x="916027" y="179705"/>
                      </a:lnTo>
                      <a:lnTo>
                        <a:pt x="906190" y="162878"/>
                      </a:lnTo>
                      <a:lnTo>
                        <a:pt x="901114" y="155258"/>
                      </a:lnTo>
                      <a:lnTo>
                        <a:pt x="896037" y="147320"/>
                      </a:lnTo>
                      <a:lnTo>
                        <a:pt x="890960" y="140018"/>
                      </a:lnTo>
                      <a:lnTo>
                        <a:pt x="885884" y="133033"/>
                      </a:lnTo>
                      <a:lnTo>
                        <a:pt x="880807" y="126048"/>
                      </a:lnTo>
                      <a:lnTo>
                        <a:pt x="875730" y="119698"/>
                      </a:lnTo>
                      <a:lnTo>
                        <a:pt x="870019" y="113665"/>
                      </a:lnTo>
                      <a:lnTo>
                        <a:pt x="864942" y="107633"/>
                      </a:lnTo>
                      <a:lnTo>
                        <a:pt x="856693" y="99695"/>
                      </a:lnTo>
                      <a:lnTo>
                        <a:pt x="848760" y="92075"/>
                      </a:lnTo>
                      <a:lnTo>
                        <a:pt x="840828" y="85725"/>
                      </a:lnTo>
                      <a:lnTo>
                        <a:pt x="832896" y="79693"/>
                      </a:lnTo>
                      <a:lnTo>
                        <a:pt x="824963" y="74613"/>
                      </a:lnTo>
                      <a:lnTo>
                        <a:pt x="817031" y="70168"/>
                      </a:lnTo>
                      <a:lnTo>
                        <a:pt x="809099" y="66675"/>
                      </a:lnTo>
                      <a:lnTo>
                        <a:pt x="801166" y="63818"/>
                      </a:lnTo>
                      <a:close/>
                      <a:moveTo>
                        <a:pt x="742467" y="63818"/>
                      </a:moveTo>
                      <a:lnTo>
                        <a:pt x="734535" y="66675"/>
                      </a:lnTo>
                      <a:lnTo>
                        <a:pt x="726920" y="70168"/>
                      </a:lnTo>
                      <a:lnTo>
                        <a:pt x="718987" y="74613"/>
                      </a:lnTo>
                      <a:lnTo>
                        <a:pt x="711055" y="79693"/>
                      </a:lnTo>
                      <a:lnTo>
                        <a:pt x="703123" y="85725"/>
                      </a:lnTo>
                      <a:lnTo>
                        <a:pt x="694873" y="92075"/>
                      </a:lnTo>
                      <a:lnTo>
                        <a:pt x="686941" y="99695"/>
                      </a:lnTo>
                      <a:lnTo>
                        <a:pt x="678691" y="107633"/>
                      </a:lnTo>
                      <a:lnTo>
                        <a:pt x="673614" y="113665"/>
                      </a:lnTo>
                      <a:lnTo>
                        <a:pt x="668538" y="119698"/>
                      </a:lnTo>
                      <a:lnTo>
                        <a:pt x="662826" y="126048"/>
                      </a:lnTo>
                      <a:lnTo>
                        <a:pt x="657750" y="133033"/>
                      </a:lnTo>
                      <a:lnTo>
                        <a:pt x="652990" y="140018"/>
                      </a:lnTo>
                      <a:lnTo>
                        <a:pt x="647596" y="147320"/>
                      </a:lnTo>
                      <a:lnTo>
                        <a:pt x="642519" y="154940"/>
                      </a:lnTo>
                      <a:lnTo>
                        <a:pt x="637760" y="162878"/>
                      </a:lnTo>
                      <a:lnTo>
                        <a:pt x="632683" y="171450"/>
                      </a:lnTo>
                      <a:lnTo>
                        <a:pt x="627607" y="179705"/>
                      </a:lnTo>
                      <a:lnTo>
                        <a:pt x="618088" y="197803"/>
                      </a:lnTo>
                      <a:lnTo>
                        <a:pt x="608569" y="216853"/>
                      </a:lnTo>
                      <a:lnTo>
                        <a:pt x="599685" y="237173"/>
                      </a:lnTo>
                      <a:lnTo>
                        <a:pt x="634587" y="240030"/>
                      </a:lnTo>
                      <a:lnTo>
                        <a:pt x="670124" y="242570"/>
                      </a:lnTo>
                      <a:lnTo>
                        <a:pt x="705978" y="244158"/>
                      </a:lnTo>
                      <a:lnTo>
                        <a:pt x="742467" y="245110"/>
                      </a:lnTo>
                      <a:lnTo>
                        <a:pt x="742467" y="63818"/>
                      </a:lnTo>
                      <a:close/>
                      <a:moveTo>
                        <a:pt x="754841" y="0"/>
                      </a:moveTo>
                      <a:lnTo>
                        <a:pt x="771975" y="0"/>
                      </a:lnTo>
                      <a:lnTo>
                        <a:pt x="789109" y="0"/>
                      </a:lnTo>
                      <a:lnTo>
                        <a:pt x="806243" y="635"/>
                      </a:lnTo>
                      <a:lnTo>
                        <a:pt x="823377" y="1588"/>
                      </a:lnTo>
                      <a:lnTo>
                        <a:pt x="840193" y="2858"/>
                      </a:lnTo>
                      <a:lnTo>
                        <a:pt x="856693" y="4445"/>
                      </a:lnTo>
                      <a:lnTo>
                        <a:pt x="873509" y="6350"/>
                      </a:lnTo>
                      <a:lnTo>
                        <a:pt x="890008" y="9208"/>
                      </a:lnTo>
                      <a:lnTo>
                        <a:pt x="906508" y="11748"/>
                      </a:lnTo>
                      <a:lnTo>
                        <a:pt x="923007" y="14923"/>
                      </a:lnTo>
                      <a:lnTo>
                        <a:pt x="939189" y="18098"/>
                      </a:lnTo>
                      <a:lnTo>
                        <a:pt x="955371" y="21908"/>
                      </a:lnTo>
                      <a:lnTo>
                        <a:pt x="971236" y="25718"/>
                      </a:lnTo>
                      <a:lnTo>
                        <a:pt x="987100" y="30480"/>
                      </a:lnTo>
                      <a:lnTo>
                        <a:pt x="1002965" y="35243"/>
                      </a:lnTo>
                      <a:lnTo>
                        <a:pt x="1018512" y="40005"/>
                      </a:lnTo>
                      <a:lnTo>
                        <a:pt x="1034060" y="45720"/>
                      </a:lnTo>
                      <a:lnTo>
                        <a:pt x="1049290" y="51435"/>
                      </a:lnTo>
                      <a:lnTo>
                        <a:pt x="1064520" y="57150"/>
                      </a:lnTo>
                      <a:lnTo>
                        <a:pt x="1079115" y="63818"/>
                      </a:lnTo>
                      <a:lnTo>
                        <a:pt x="1094028" y="70168"/>
                      </a:lnTo>
                      <a:lnTo>
                        <a:pt x="1108624" y="76835"/>
                      </a:lnTo>
                      <a:lnTo>
                        <a:pt x="1123219" y="84455"/>
                      </a:lnTo>
                      <a:lnTo>
                        <a:pt x="1137497" y="91758"/>
                      </a:lnTo>
                      <a:lnTo>
                        <a:pt x="1151458" y="99695"/>
                      </a:lnTo>
                      <a:lnTo>
                        <a:pt x="1165419" y="107633"/>
                      </a:lnTo>
                      <a:lnTo>
                        <a:pt x="1179063" y="116205"/>
                      </a:lnTo>
                      <a:lnTo>
                        <a:pt x="1192707" y="124778"/>
                      </a:lnTo>
                      <a:lnTo>
                        <a:pt x="1206033" y="133668"/>
                      </a:lnTo>
                      <a:lnTo>
                        <a:pt x="1219042" y="142558"/>
                      </a:lnTo>
                      <a:lnTo>
                        <a:pt x="1232051" y="152400"/>
                      </a:lnTo>
                      <a:lnTo>
                        <a:pt x="1244743" y="161925"/>
                      </a:lnTo>
                      <a:lnTo>
                        <a:pt x="1257434" y="171768"/>
                      </a:lnTo>
                      <a:lnTo>
                        <a:pt x="1270126" y="182245"/>
                      </a:lnTo>
                      <a:lnTo>
                        <a:pt x="1282818" y="193358"/>
                      </a:lnTo>
                      <a:lnTo>
                        <a:pt x="1295192" y="204470"/>
                      </a:lnTo>
                      <a:lnTo>
                        <a:pt x="1307567" y="215900"/>
                      </a:lnTo>
                      <a:lnTo>
                        <a:pt x="1323749" y="232093"/>
                      </a:lnTo>
                      <a:lnTo>
                        <a:pt x="1339296" y="248920"/>
                      </a:lnTo>
                      <a:lnTo>
                        <a:pt x="1354844" y="266065"/>
                      </a:lnTo>
                      <a:lnTo>
                        <a:pt x="1369756" y="283528"/>
                      </a:lnTo>
                      <a:lnTo>
                        <a:pt x="1384035" y="301625"/>
                      </a:lnTo>
                      <a:lnTo>
                        <a:pt x="1397995" y="320358"/>
                      </a:lnTo>
                      <a:lnTo>
                        <a:pt x="1411322" y="339090"/>
                      </a:lnTo>
                      <a:lnTo>
                        <a:pt x="1423696" y="358775"/>
                      </a:lnTo>
                      <a:lnTo>
                        <a:pt x="1431629" y="371158"/>
                      </a:lnTo>
                      <a:lnTo>
                        <a:pt x="1439244" y="383858"/>
                      </a:lnTo>
                      <a:lnTo>
                        <a:pt x="1446859" y="396875"/>
                      </a:lnTo>
                      <a:lnTo>
                        <a:pt x="1453839" y="410210"/>
                      </a:lnTo>
                      <a:lnTo>
                        <a:pt x="1463675" y="429260"/>
                      </a:lnTo>
                      <a:lnTo>
                        <a:pt x="1301855" y="429260"/>
                      </a:lnTo>
                      <a:lnTo>
                        <a:pt x="1321528" y="420370"/>
                      </a:lnTo>
                      <a:lnTo>
                        <a:pt x="1340565" y="411480"/>
                      </a:lnTo>
                      <a:lnTo>
                        <a:pt x="1358651" y="401955"/>
                      </a:lnTo>
                      <a:lnTo>
                        <a:pt x="1375785" y="392430"/>
                      </a:lnTo>
                      <a:lnTo>
                        <a:pt x="1364680" y="375603"/>
                      </a:lnTo>
                      <a:lnTo>
                        <a:pt x="1353257" y="359093"/>
                      </a:lnTo>
                      <a:lnTo>
                        <a:pt x="1341517" y="343218"/>
                      </a:lnTo>
                      <a:lnTo>
                        <a:pt x="1329143" y="327343"/>
                      </a:lnTo>
                      <a:lnTo>
                        <a:pt x="1316451" y="311785"/>
                      </a:lnTo>
                      <a:lnTo>
                        <a:pt x="1303442" y="296863"/>
                      </a:lnTo>
                      <a:lnTo>
                        <a:pt x="1290116" y="281940"/>
                      </a:lnTo>
                      <a:lnTo>
                        <a:pt x="1276155" y="267653"/>
                      </a:lnTo>
                      <a:lnTo>
                        <a:pt x="1268222" y="260033"/>
                      </a:lnTo>
                      <a:lnTo>
                        <a:pt x="1260607" y="252730"/>
                      </a:lnTo>
                      <a:lnTo>
                        <a:pt x="1244425" y="238125"/>
                      </a:lnTo>
                      <a:lnTo>
                        <a:pt x="1215869" y="246698"/>
                      </a:lnTo>
                      <a:lnTo>
                        <a:pt x="1200956" y="250825"/>
                      </a:lnTo>
                      <a:lnTo>
                        <a:pt x="1186361" y="254953"/>
                      </a:lnTo>
                      <a:lnTo>
                        <a:pt x="1198735" y="274955"/>
                      </a:lnTo>
                      <a:lnTo>
                        <a:pt x="1210792" y="295275"/>
                      </a:lnTo>
                      <a:lnTo>
                        <a:pt x="1222215" y="316230"/>
                      </a:lnTo>
                      <a:lnTo>
                        <a:pt x="1233003" y="337820"/>
                      </a:lnTo>
                      <a:lnTo>
                        <a:pt x="1243473" y="360045"/>
                      </a:lnTo>
                      <a:lnTo>
                        <a:pt x="1253310" y="382588"/>
                      </a:lnTo>
                      <a:lnTo>
                        <a:pt x="1262828" y="405448"/>
                      </a:lnTo>
                      <a:lnTo>
                        <a:pt x="1271395" y="429260"/>
                      </a:lnTo>
                      <a:lnTo>
                        <a:pt x="1208888" y="429260"/>
                      </a:lnTo>
                      <a:lnTo>
                        <a:pt x="1200004" y="407353"/>
                      </a:lnTo>
                      <a:lnTo>
                        <a:pt x="1190803" y="385763"/>
                      </a:lnTo>
                      <a:lnTo>
                        <a:pt x="1180967" y="365125"/>
                      </a:lnTo>
                      <a:lnTo>
                        <a:pt x="1170813" y="344805"/>
                      </a:lnTo>
                      <a:lnTo>
                        <a:pt x="1160025" y="325120"/>
                      </a:lnTo>
                      <a:lnTo>
                        <a:pt x="1148603" y="306070"/>
                      </a:lnTo>
                      <a:lnTo>
                        <a:pt x="1137180" y="287020"/>
                      </a:lnTo>
                      <a:lnTo>
                        <a:pt x="1125123" y="269240"/>
                      </a:lnTo>
                      <a:lnTo>
                        <a:pt x="1101009" y="274320"/>
                      </a:lnTo>
                      <a:lnTo>
                        <a:pt x="1076260" y="278765"/>
                      </a:lnTo>
                      <a:lnTo>
                        <a:pt x="1051194" y="282893"/>
                      </a:lnTo>
                      <a:lnTo>
                        <a:pt x="1025493" y="286703"/>
                      </a:lnTo>
                      <a:lnTo>
                        <a:pt x="1031204" y="303213"/>
                      </a:lnTo>
                      <a:lnTo>
                        <a:pt x="1036281" y="320040"/>
                      </a:lnTo>
                      <a:lnTo>
                        <a:pt x="1041040" y="337503"/>
                      </a:lnTo>
                      <a:lnTo>
                        <a:pt x="1045800" y="355283"/>
                      </a:lnTo>
                      <a:lnTo>
                        <a:pt x="1050559" y="373063"/>
                      </a:lnTo>
                      <a:lnTo>
                        <a:pt x="1054684" y="391478"/>
                      </a:lnTo>
                      <a:lnTo>
                        <a:pt x="1058809" y="410528"/>
                      </a:lnTo>
                      <a:lnTo>
                        <a:pt x="1062616" y="429260"/>
                      </a:lnTo>
                      <a:lnTo>
                        <a:pt x="1002965" y="429260"/>
                      </a:lnTo>
                      <a:lnTo>
                        <a:pt x="999475" y="412750"/>
                      </a:lnTo>
                      <a:lnTo>
                        <a:pt x="995667" y="396240"/>
                      </a:lnTo>
                      <a:lnTo>
                        <a:pt x="991542" y="380365"/>
                      </a:lnTo>
                      <a:lnTo>
                        <a:pt x="987418" y="364490"/>
                      </a:lnTo>
                      <a:lnTo>
                        <a:pt x="982658" y="346075"/>
                      </a:lnTo>
                      <a:lnTo>
                        <a:pt x="976947" y="328295"/>
                      </a:lnTo>
                      <a:lnTo>
                        <a:pt x="971553" y="311150"/>
                      </a:lnTo>
                      <a:lnTo>
                        <a:pt x="966159" y="294005"/>
                      </a:lnTo>
                      <a:lnTo>
                        <a:pt x="946169" y="295910"/>
                      </a:lnTo>
                      <a:lnTo>
                        <a:pt x="926180" y="297815"/>
                      </a:lnTo>
                      <a:lnTo>
                        <a:pt x="905556" y="299403"/>
                      </a:lnTo>
                      <a:lnTo>
                        <a:pt x="884932" y="300673"/>
                      </a:lnTo>
                      <a:lnTo>
                        <a:pt x="864308" y="301625"/>
                      </a:lnTo>
                      <a:lnTo>
                        <a:pt x="843684" y="302578"/>
                      </a:lnTo>
                      <a:lnTo>
                        <a:pt x="822742" y="303213"/>
                      </a:lnTo>
                      <a:lnTo>
                        <a:pt x="801166" y="303848"/>
                      </a:lnTo>
                      <a:lnTo>
                        <a:pt x="801166" y="519748"/>
                      </a:lnTo>
                      <a:lnTo>
                        <a:pt x="822108" y="519113"/>
                      </a:lnTo>
                      <a:lnTo>
                        <a:pt x="843366" y="518478"/>
                      </a:lnTo>
                      <a:lnTo>
                        <a:pt x="864308" y="517525"/>
                      </a:lnTo>
                      <a:lnTo>
                        <a:pt x="884614" y="516573"/>
                      </a:lnTo>
                      <a:lnTo>
                        <a:pt x="884614" y="575310"/>
                      </a:lnTo>
                      <a:lnTo>
                        <a:pt x="864308" y="576263"/>
                      </a:lnTo>
                      <a:lnTo>
                        <a:pt x="843366" y="577215"/>
                      </a:lnTo>
                      <a:lnTo>
                        <a:pt x="822108" y="577850"/>
                      </a:lnTo>
                      <a:lnTo>
                        <a:pt x="801166" y="578168"/>
                      </a:lnTo>
                      <a:lnTo>
                        <a:pt x="801166" y="742950"/>
                      </a:lnTo>
                      <a:lnTo>
                        <a:pt x="884614" y="742950"/>
                      </a:lnTo>
                      <a:lnTo>
                        <a:pt x="884614" y="801688"/>
                      </a:lnTo>
                      <a:lnTo>
                        <a:pt x="801166" y="801688"/>
                      </a:lnTo>
                      <a:lnTo>
                        <a:pt x="801166" y="965835"/>
                      </a:lnTo>
                      <a:lnTo>
                        <a:pt x="822108" y="966470"/>
                      </a:lnTo>
                      <a:lnTo>
                        <a:pt x="843366" y="967105"/>
                      </a:lnTo>
                      <a:lnTo>
                        <a:pt x="864308" y="968058"/>
                      </a:lnTo>
                      <a:lnTo>
                        <a:pt x="884614" y="969010"/>
                      </a:lnTo>
                      <a:lnTo>
                        <a:pt x="884614" y="1028065"/>
                      </a:lnTo>
                      <a:lnTo>
                        <a:pt x="864308" y="1026795"/>
                      </a:lnTo>
                      <a:lnTo>
                        <a:pt x="843366" y="1025843"/>
                      </a:lnTo>
                      <a:lnTo>
                        <a:pt x="822108" y="1025208"/>
                      </a:lnTo>
                      <a:lnTo>
                        <a:pt x="801166" y="1024890"/>
                      </a:lnTo>
                      <a:lnTo>
                        <a:pt x="801166" y="1240473"/>
                      </a:lnTo>
                      <a:lnTo>
                        <a:pt x="824963" y="1240790"/>
                      </a:lnTo>
                      <a:lnTo>
                        <a:pt x="848126" y="1241743"/>
                      </a:lnTo>
                      <a:lnTo>
                        <a:pt x="832896" y="1300163"/>
                      </a:lnTo>
                      <a:lnTo>
                        <a:pt x="801166" y="1299528"/>
                      </a:lnTo>
                      <a:lnTo>
                        <a:pt x="801166" y="1423353"/>
                      </a:lnTo>
                      <a:lnTo>
                        <a:pt x="771658" y="1538606"/>
                      </a:lnTo>
                      <a:lnTo>
                        <a:pt x="771023" y="1541781"/>
                      </a:lnTo>
                      <a:lnTo>
                        <a:pt x="771023" y="1544638"/>
                      </a:lnTo>
                      <a:lnTo>
                        <a:pt x="753890" y="1544321"/>
                      </a:lnTo>
                      <a:lnTo>
                        <a:pt x="736756" y="1543686"/>
                      </a:lnTo>
                      <a:lnTo>
                        <a:pt x="719622" y="1542733"/>
                      </a:lnTo>
                      <a:lnTo>
                        <a:pt x="702805" y="1541463"/>
                      </a:lnTo>
                      <a:lnTo>
                        <a:pt x="685989" y="1539558"/>
                      </a:lnTo>
                      <a:lnTo>
                        <a:pt x="669489" y="1537653"/>
                      </a:lnTo>
                      <a:lnTo>
                        <a:pt x="652673" y="1535431"/>
                      </a:lnTo>
                      <a:lnTo>
                        <a:pt x="636491" y="1532573"/>
                      </a:lnTo>
                      <a:lnTo>
                        <a:pt x="619992" y="1529716"/>
                      </a:lnTo>
                      <a:lnTo>
                        <a:pt x="603810" y="1526223"/>
                      </a:lnTo>
                      <a:lnTo>
                        <a:pt x="587628" y="1522096"/>
                      </a:lnTo>
                      <a:lnTo>
                        <a:pt x="571763" y="1518286"/>
                      </a:lnTo>
                      <a:lnTo>
                        <a:pt x="555898" y="1513841"/>
                      </a:lnTo>
                      <a:lnTo>
                        <a:pt x="540351" y="1509078"/>
                      </a:lnTo>
                      <a:lnTo>
                        <a:pt x="524486" y="1503998"/>
                      </a:lnTo>
                      <a:lnTo>
                        <a:pt x="509256" y="1498601"/>
                      </a:lnTo>
                      <a:lnTo>
                        <a:pt x="494343" y="1492886"/>
                      </a:lnTo>
                      <a:lnTo>
                        <a:pt x="479113" y="1486853"/>
                      </a:lnTo>
                      <a:lnTo>
                        <a:pt x="464200" y="1480503"/>
                      </a:lnTo>
                      <a:lnTo>
                        <a:pt x="449288" y="1474153"/>
                      </a:lnTo>
                      <a:lnTo>
                        <a:pt x="434692" y="1467168"/>
                      </a:lnTo>
                      <a:lnTo>
                        <a:pt x="420414" y="1459866"/>
                      </a:lnTo>
                      <a:lnTo>
                        <a:pt x="406136" y="1452246"/>
                      </a:lnTo>
                      <a:lnTo>
                        <a:pt x="392175" y="1444626"/>
                      </a:lnTo>
                      <a:lnTo>
                        <a:pt x="378214" y="1436688"/>
                      </a:lnTo>
                      <a:lnTo>
                        <a:pt x="364570" y="1428116"/>
                      </a:lnTo>
                      <a:lnTo>
                        <a:pt x="350927" y="1419861"/>
                      </a:lnTo>
                      <a:lnTo>
                        <a:pt x="337600" y="1410653"/>
                      </a:lnTo>
                      <a:lnTo>
                        <a:pt x="324591" y="1401763"/>
                      </a:lnTo>
                      <a:lnTo>
                        <a:pt x="311582" y="1392238"/>
                      </a:lnTo>
                      <a:lnTo>
                        <a:pt x="298891" y="1382396"/>
                      </a:lnTo>
                      <a:lnTo>
                        <a:pt x="286199" y="1372553"/>
                      </a:lnTo>
                      <a:lnTo>
                        <a:pt x="273507" y="1361758"/>
                      </a:lnTo>
                      <a:lnTo>
                        <a:pt x="260815" y="1351280"/>
                      </a:lnTo>
                      <a:lnTo>
                        <a:pt x="248441" y="1339850"/>
                      </a:lnTo>
                      <a:lnTo>
                        <a:pt x="236701" y="1328420"/>
                      </a:lnTo>
                      <a:lnTo>
                        <a:pt x="220202" y="1311910"/>
                      </a:lnTo>
                      <a:lnTo>
                        <a:pt x="204337" y="1295400"/>
                      </a:lnTo>
                      <a:lnTo>
                        <a:pt x="188790" y="1278255"/>
                      </a:lnTo>
                      <a:lnTo>
                        <a:pt x="173877" y="1260475"/>
                      </a:lnTo>
                      <a:lnTo>
                        <a:pt x="159599" y="1242378"/>
                      </a:lnTo>
                      <a:lnTo>
                        <a:pt x="145638" y="1223963"/>
                      </a:lnTo>
                      <a:lnTo>
                        <a:pt x="132629" y="1204913"/>
                      </a:lnTo>
                      <a:lnTo>
                        <a:pt x="119937" y="1185863"/>
                      </a:lnTo>
                      <a:lnTo>
                        <a:pt x="112005" y="1173163"/>
                      </a:lnTo>
                      <a:lnTo>
                        <a:pt x="104390" y="1160463"/>
                      </a:lnTo>
                      <a:lnTo>
                        <a:pt x="97409" y="1147445"/>
                      </a:lnTo>
                      <a:lnTo>
                        <a:pt x="90111" y="1134428"/>
                      </a:lnTo>
                      <a:lnTo>
                        <a:pt x="79641" y="1114108"/>
                      </a:lnTo>
                      <a:lnTo>
                        <a:pt x="69805" y="1093153"/>
                      </a:lnTo>
                      <a:lnTo>
                        <a:pt x="60286" y="1072198"/>
                      </a:lnTo>
                      <a:lnTo>
                        <a:pt x="51719" y="1050608"/>
                      </a:lnTo>
                      <a:lnTo>
                        <a:pt x="43469" y="1029018"/>
                      </a:lnTo>
                      <a:lnTo>
                        <a:pt x="36172" y="1006793"/>
                      </a:lnTo>
                      <a:lnTo>
                        <a:pt x="29826" y="984568"/>
                      </a:lnTo>
                      <a:lnTo>
                        <a:pt x="23480" y="961708"/>
                      </a:lnTo>
                      <a:lnTo>
                        <a:pt x="18086" y="939165"/>
                      </a:lnTo>
                      <a:lnTo>
                        <a:pt x="13326" y="915988"/>
                      </a:lnTo>
                      <a:lnTo>
                        <a:pt x="9202" y="892493"/>
                      </a:lnTo>
                      <a:lnTo>
                        <a:pt x="6029" y="868998"/>
                      </a:lnTo>
                      <a:lnTo>
                        <a:pt x="3490" y="845185"/>
                      </a:lnTo>
                      <a:lnTo>
                        <a:pt x="1587" y="820738"/>
                      </a:lnTo>
                      <a:lnTo>
                        <a:pt x="317" y="796608"/>
                      </a:lnTo>
                      <a:lnTo>
                        <a:pt x="0" y="772160"/>
                      </a:lnTo>
                      <a:lnTo>
                        <a:pt x="317" y="747713"/>
                      </a:lnTo>
                      <a:lnTo>
                        <a:pt x="1587" y="723583"/>
                      </a:lnTo>
                      <a:lnTo>
                        <a:pt x="3490" y="699453"/>
                      </a:lnTo>
                      <a:lnTo>
                        <a:pt x="6029" y="675640"/>
                      </a:lnTo>
                      <a:lnTo>
                        <a:pt x="9202" y="651828"/>
                      </a:lnTo>
                      <a:lnTo>
                        <a:pt x="13326" y="628650"/>
                      </a:lnTo>
                      <a:lnTo>
                        <a:pt x="18086" y="605473"/>
                      </a:lnTo>
                      <a:lnTo>
                        <a:pt x="23480" y="582295"/>
                      </a:lnTo>
                      <a:lnTo>
                        <a:pt x="29826" y="559753"/>
                      </a:lnTo>
                      <a:lnTo>
                        <a:pt x="36172" y="537528"/>
                      </a:lnTo>
                      <a:lnTo>
                        <a:pt x="43469" y="515620"/>
                      </a:lnTo>
                      <a:lnTo>
                        <a:pt x="51719" y="493713"/>
                      </a:lnTo>
                      <a:lnTo>
                        <a:pt x="60286" y="472440"/>
                      </a:lnTo>
                      <a:lnTo>
                        <a:pt x="69805" y="451168"/>
                      </a:lnTo>
                      <a:lnTo>
                        <a:pt x="79641" y="430530"/>
                      </a:lnTo>
                      <a:lnTo>
                        <a:pt x="90111" y="410210"/>
                      </a:lnTo>
                      <a:lnTo>
                        <a:pt x="97409" y="396875"/>
                      </a:lnTo>
                      <a:lnTo>
                        <a:pt x="104390" y="383858"/>
                      </a:lnTo>
                      <a:lnTo>
                        <a:pt x="112005" y="371158"/>
                      </a:lnTo>
                      <a:lnTo>
                        <a:pt x="119937" y="358775"/>
                      </a:lnTo>
                      <a:lnTo>
                        <a:pt x="132629" y="339090"/>
                      </a:lnTo>
                      <a:lnTo>
                        <a:pt x="145638" y="320040"/>
                      </a:lnTo>
                      <a:lnTo>
                        <a:pt x="159599" y="301625"/>
                      </a:lnTo>
                      <a:lnTo>
                        <a:pt x="173877" y="283528"/>
                      </a:lnTo>
                      <a:lnTo>
                        <a:pt x="188790" y="266065"/>
                      </a:lnTo>
                      <a:lnTo>
                        <a:pt x="204337" y="248920"/>
                      </a:lnTo>
                      <a:lnTo>
                        <a:pt x="220202" y="232093"/>
                      </a:lnTo>
                      <a:lnTo>
                        <a:pt x="236701" y="215900"/>
                      </a:lnTo>
                      <a:lnTo>
                        <a:pt x="248441" y="204470"/>
                      </a:lnTo>
                      <a:lnTo>
                        <a:pt x="260815" y="193358"/>
                      </a:lnTo>
                      <a:lnTo>
                        <a:pt x="273507" y="182245"/>
                      </a:lnTo>
                      <a:lnTo>
                        <a:pt x="286199" y="171768"/>
                      </a:lnTo>
                      <a:lnTo>
                        <a:pt x="298891" y="161925"/>
                      </a:lnTo>
                      <a:lnTo>
                        <a:pt x="311582" y="152400"/>
                      </a:lnTo>
                      <a:lnTo>
                        <a:pt x="324591" y="142558"/>
                      </a:lnTo>
                      <a:lnTo>
                        <a:pt x="337600" y="133668"/>
                      </a:lnTo>
                      <a:lnTo>
                        <a:pt x="350927" y="124460"/>
                      </a:lnTo>
                      <a:lnTo>
                        <a:pt x="364570" y="116205"/>
                      </a:lnTo>
                      <a:lnTo>
                        <a:pt x="378531" y="107633"/>
                      </a:lnTo>
                      <a:lnTo>
                        <a:pt x="392492" y="99695"/>
                      </a:lnTo>
                      <a:lnTo>
                        <a:pt x="406136" y="91758"/>
                      </a:lnTo>
                      <a:lnTo>
                        <a:pt x="420731" y="84455"/>
                      </a:lnTo>
                      <a:lnTo>
                        <a:pt x="435009" y="76835"/>
                      </a:lnTo>
                      <a:lnTo>
                        <a:pt x="449922" y="70168"/>
                      </a:lnTo>
                      <a:lnTo>
                        <a:pt x="464518" y="63818"/>
                      </a:lnTo>
                      <a:lnTo>
                        <a:pt x="479748" y="57150"/>
                      </a:lnTo>
                      <a:lnTo>
                        <a:pt x="494661" y="51118"/>
                      </a:lnTo>
                      <a:lnTo>
                        <a:pt x="509573" y="45720"/>
                      </a:lnTo>
                      <a:lnTo>
                        <a:pt x="525121" y="40005"/>
                      </a:lnTo>
                      <a:lnTo>
                        <a:pt x="540668" y="35243"/>
                      </a:lnTo>
                      <a:lnTo>
                        <a:pt x="556533" y="30480"/>
                      </a:lnTo>
                      <a:lnTo>
                        <a:pt x="572398" y="25718"/>
                      </a:lnTo>
                      <a:lnTo>
                        <a:pt x="588262" y="21908"/>
                      </a:lnTo>
                      <a:lnTo>
                        <a:pt x="604444" y="18098"/>
                      </a:lnTo>
                      <a:lnTo>
                        <a:pt x="620626" y="14605"/>
                      </a:lnTo>
                      <a:lnTo>
                        <a:pt x="637125" y="11748"/>
                      </a:lnTo>
                      <a:lnTo>
                        <a:pt x="653625" y="9208"/>
                      </a:lnTo>
                      <a:lnTo>
                        <a:pt x="670124" y="6350"/>
                      </a:lnTo>
                      <a:lnTo>
                        <a:pt x="686941" y="4445"/>
                      </a:lnTo>
                      <a:lnTo>
                        <a:pt x="703757" y="2858"/>
                      </a:lnTo>
                      <a:lnTo>
                        <a:pt x="720574" y="1588"/>
                      </a:lnTo>
                      <a:lnTo>
                        <a:pt x="737708" y="635"/>
                      </a:lnTo>
                      <a:lnTo>
                        <a:pt x="754841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txBody>
                <a:bodyPr anchor="ctr">
                  <a:scene3d>
                    <a:camera prst="orthographicFront"/>
                    <a:lightRig rig="threePt" dir="t"/>
                  </a:scene3d>
                  <a:sp3d>
                    <a:contourClr>
                      <a:srgbClr val="FFFFFF"/>
                    </a:contourClr>
                  </a:sp3d>
                </a:bodyPr>
                <a:lstStyle>
                  <a:defPPr>
                    <a:defRPr lang="zh-CN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cxnSp>
          <p:nvCxnSpPr>
            <p:cNvPr id="87" name="直接连接符 86"/>
            <p:cNvCxnSpPr/>
            <p:nvPr/>
          </p:nvCxnSpPr>
          <p:spPr>
            <a:xfrm>
              <a:off x="12617" y="4097"/>
              <a:ext cx="0" cy="52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矩形 43"/>
          <p:cNvSpPr/>
          <p:nvPr/>
        </p:nvSpPr>
        <p:spPr>
          <a:xfrm>
            <a:off x="3467100" y="971550"/>
            <a:ext cx="5213350" cy="5984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创新</a:t>
            </a:r>
            <a:r>
              <a:rPr kumimoji="0" lang="en-US" altLang="zh-CN" sz="33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“</a:t>
            </a:r>
            <a:r>
              <a:rPr kumimoji="0" lang="zh-CN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三会一课”线上管理</a:t>
            </a:r>
            <a:endParaRPr kumimoji="0" lang="zh-CN" altLang="en-US" sz="33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文本框 3"/>
          <p:cNvSpPr txBox="1"/>
          <p:nvPr/>
        </p:nvSpPr>
        <p:spPr>
          <a:xfrm>
            <a:off x="4240213" y="171450"/>
            <a:ext cx="6059487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buSzTx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三会一课 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— 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会议发起与会议提醒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5" name="KSO_Shape"/>
          <p:cNvSpPr/>
          <p:nvPr/>
        </p:nvSpPr>
        <p:spPr>
          <a:xfrm rot="5400000">
            <a:off x="487363" y="5229225"/>
            <a:ext cx="169863" cy="455613"/>
          </a:xfrm>
          <a:prstGeom prst="chevron">
            <a:avLst>
              <a:gd name="adj" fmla="val 8800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28676" name="组合 13"/>
          <p:cNvGrpSpPr/>
          <p:nvPr/>
        </p:nvGrpSpPr>
        <p:grpSpPr>
          <a:xfrm>
            <a:off x="742950" y="1571625"/>
            <a:ext cx="4954588" cy="4251325"/>
            <a:chOff x="1543" y="1884"/>
            <a:chExt cx="7411" cy="4328"/>
          </a:xfrm>
        </p:grpSpPr>
        <p:sp>
          <p:nvSpPr>
            <p:cNvPr id="6" name="矩形 5"/>
            <p:cNvSpPr/>
            <p:nvPr/>
          </p:nvSpPr>
          <p:spPr>
            <a:xfrm>
              <a:off x="1543" y="1884"/>
              <a:ext cx="7411" cy="4328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54000">
                  <a:srgbClr val="F79994"/>
                </a:gs>
                <a:gs pos="100000">
                  <a:schemeClr val="bg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grpSp>
          <p:nvGrpSpPr>
            <p:cNvPr id="30726" name="组合 6"/>
            <p:cNvGrpSpPr/>
            <p:nvPr/>
          </p:nvGrpSpPr>
          <p:grpSpPr>
            <a:xfrm>
              <a:off x="2262" y="2704"/>
              <a:ext cx="6050" cy="2466"/>
              <a:chOff x="6965597" y="2877176"/>
              <a:chExt cx="3841483" cy="1566516"/>
            </a:xfrm>
          </p:grpSpPr>
          <p:grpSp>
            <p:nvGrpSpPr>
              <p:cNvPr id="30727" name="组合 7"/>
              <p:cNvGrpSpPr/>
              <p:nvPr/>
            </p:nvGrpSpPr>
            <p:grpSpPr>
              <a:xfrm>
                <a:off x="6965597" y="2877176"/>
                <a:ext cx="1885999" cy="1208453"/>
                <a:chOff x="7021367" y="1893219"/>
                <a:chExt cx="1885999" cy="1208453"/>
              </a:xfrm>
            </p:grpSpPr>
            <p:sp>
              <p:nvSpPr>
                <p:cNvPr id="30728" name="文本框 8"/>
                <p:cNvSpPr txBox="1"/>
                <p:nvPr/>
              </p:nvSpPr>
              <p:spPr>
                <a:xfrm>
                  <a:off x="7021367" y="1893219"/>
                  <a:ext cx="1885999" cy="23816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lstStyle/>
                <a:p>
                  <a:pPr marL="285750" indent="-285750">
                    <a:buClrTx/>
                    <a:buSzTx/>
                    <a:buFont typeface="Arial" panose="020B0604020202020204" pitchFamily="34" charset="0"/>
                    <a:buChar char="•"/>
                  </a:pPr>
                  <a:r>
                    <a:rPr lang="zh-CN" altLang="en-US" dirty="0">
                      <a:solidFill>
                        <a:srgbClr val="00000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网络会议</a:t>
                  </a:r>
                  <a:endParaRPr lang="zh-CN" altLang="en-US" dirty="0">
                    <a:solidFill>
                      <a:srgbClr val="000000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30729" name="文本框 9"/>
                <p:cNvSpPr txBox="1"/>
                <p:nvPr/>
              </p:nvSpPr>
              <p:spPr>
                <a:xfrm>
                  <a:off x="7021367" y="2378365"/>
                  <a:ext cx="1885999" cy="23816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lstStyle/>
                <a:p>
                  <a:pPr marL="285750" indent="-285750">
                    <a:buClrTx/>
                    <a:buSzTx/>
                    <a:buFont typeface="Arial" panose="020B0604020202020204" pitchFamily="34" charset="0"/>
                    <a:buChar char="•"/>
                  </a:pPr>
                  <a:r>
                    <a:rPr lang="zh-CN" altLang="en-US" dirty="0">
                      <a:solidFill>
                        <a:srgbClr val="00000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视频会议</a:t>
                  </a:r>
                  <a:endParaRPr lang="zh-CN" altLang="en-US" dirty="0">
                    <a:solidFill>
                      <a:srgbClr val="000000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30730" name="文本框 64"/>
                <p:cNvSpPr txBox="1"/>
                <p:nvPr/>
              </p:nvSpPr>
              <p:spPr>
                <a:xfrm>
                  <a:off x="7021367" y="2863511"/>
                  <a:ext cx="1885999" cy="23816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lstStyle/>
                <a:p>
                  <a:pPr marL="285750" indent="-285750">
                    <a:buClrTx/>
                    <a:buSzTx/>
                    <a:buFont typeface="Arial" panose="020B0604020202020204" pitchFamily="34" charset="0"/>
                    <a:buChar char="•"/>
                  </a:pPr>
                  <a:r>
                    <a:rPr lang="zh-CN" altLang="en-US" dirty="0">
                      <a:solidFill>
                        <a:srgbClr val="00000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线下会议</a:t>
                  </a:r>
                  <a:endParaRPr lang="zh-CN" altLang="en-US" dirty="0">
                    <a:solidFill>
                      <a:srgbClr val="000000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grpSp>
            <p:nvGrpSpPr>
              <p:cNvPr id="30731" name="组合 10"/>
              <p:cNvGrpSpPr/>
              <p:nvPr/>
            </p:nvGrpSpPr>
            <p:grpSpPr>
              <a:xfrm>
                <a:off x="8921081" y="2877176"/>
                <a:ext cx="1885999" cy="1566516"/>
                <a:chOff x="7021367" y="3833803"/>
                <a:chExt cx="1885999" cy="1566516"/>
              </a:xfrm>
            </p:grpSpPr>
            <p:sp>
              <p:nvSpPr>
                <p:cNvPr id="12" name="文本框 11"/>
                <p:cNvSpPr txBox="1"/>
                <p:nvPr/>
              </p:nvSpPr>
              <p:spPr>
                <a:xfrm>
                  <a:off x="7021367" y="3833803"/>
                  <a:ext cx="1885999" cy="23816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square" rtlCol="0">
                  <a:spAutoFit/>
                </a:bodyPr>
                <a:lstStyle>
                  <a:defPPr>
                    <a:defRPr lang="zh-CN"/>
                  </a:defPPr>
                  <a:lvl1pPr algn="ctr">
                    <a:defRPr>
                      <a:latin typeface="微软雅黑" panose="020B0503020204020204" charset="-122"/>
                      <a:ea typeface="微软雅黑" panose="020B0503020204020204" charset="-122"/>
                    </a:defRPr>
                  </a:lvl1pPr>
                </a:lstStyle>
                <a:p>
                  <a:pPr marL="285750" marR="0" lvl="0" indent="-28575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/>
                  </a:pPr>
                  <a:r>
                    <a:rPr kumimoji="0" lang="zh-CN" altLang="en-US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软雅黑" panose="020B0503020204020204" charset="-122"/>
                      <a:ea typeface="微软雅黑" panose="020B0503020204020204" charset="-122"/>
                      <a:cs typeface="+mn-cs"/>
                    </a:rPr>
                    <a:t>三会一课</a:t>
                  </a:r>
                  <a:endParaRPr kumimoji="0" lang="zh-CN" alt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endParaRPr>
                </a:p>
              </p:txBody>
            </p:sp>
            <p:sp>
              <p:nvSpPr>
                <p:cNvPr id="71" name="文本框 70"/>
                <p:cNvSpPr txBox="1"/>
                <p:nvPr/>
              </p:nvSpPr>
              <p:spPr>
                <a:xfrm>
                  <a:off x="7021367" y="4318949"/>
                  <a:ext cx="1885999" cy="23816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square" rtlCol="0">
                  <a:spAutoFit/>
                </a:bodyPr>
                <a:lstStyle>
                  <a:defPPr>
                    <a:defRPr lang="zh-CN"/>
                  </a:defPPr>
                  <a:lvl1pPr algn="ctr">
                    <a:defRPr>
                      <a:latin typeface="微软雅黑" panose="020B0503020204020204" charset="-122"/>
                      <a:ea typeface="微软雅黑" panose="020B0503020204020204" charset="-122"/>
                    </a:defRPr>
                  </a:lvl1pPr>
                </a:lstStyle>
                <a:p>
                  <a:pPr marL="285750" marR="0" lvl="0" indent="-28575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/>
                  </a:pPr>
                  <a:r>
                    <a:rPr kumimoji="0" lang="zh-CN" altLang="en-US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软雅黑" panose="020B0503020204020204" charset="-122"/>
                      <a:ea typeface="微软雅黑" panose="020B0503020204020204" charset="-122"/>
                      <a:cs typeface="+mn-cs"/>
                    </a:rPr>
                    <a:t>主题党日</a:t>
                  </a:r>
                  <a:endParaRPr kumimoji="0" lang="zh-CN" alt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endParaRPr>
                </a:p>
              </p:txBody>
            </p:sp>
            <p:sp>
              <p:nvSpPr>
                <p:cNvPr id="13" name="文本框 12"/>
                <p:cNvSpPr txBox="1"/>
                <p:nvPr/>
              </p:nvSpPr>
              <p:spPr>
                <a:xfrm>
                  <a:off x="7021367" y="4804095"/>
                  <a:ext cx="1885999" cy="5962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square" rtlCol="0">
                  <a:spAutoFit/>
                </a:bodyPr>
                <a:lstStyle>
                  <a:defPPr>
                    <a:defRPr lang="zh-CN"/>
                  </a:defPPr>
                  <a:lvl1pPr algn="ctr">
                    <a:defRPr>
                      <a:latin typeface="微软雅黑" panose="020B0503020204020204" charset="-122"/>
                      <a:ea typeface="微软雅黑" panose="020B0503020204020204" charset="-122"/>
                    </a:defRPr>
                  </a:lvl1pPr>
                </a:lstStyle>
                <a:p>
                  <a:pPr marL="285750" marR="0" lvl="0" indent="-28575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/>
                  </a:pPr>
                  <a:r>
                    <a:rPr kumimoji="0" lang="zh-CN" altLang="en-US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软雅黑" panose="020B0503020204020204" charset="-122"/>
                      <a:ea typeface="微软雅黑" panose="020B0503020204020204" charset="-122"/>
                      <a:cs typeface="+mn-cs"/>
                    </a:rPr>
                    <a:t>组织生活会</a:t>
                  </a:r>
                  <a:endParaRPr kumimoji="0" lang="zh-CN" alt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endParaRPr>
                </a:p>
                <a:p>
                  <a:pPr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endParaRPr kumimoji="0" lang="zh-CN" alt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endParaRPr>
                </a:p>
                <a:p>
                  <a:pPr marL="285750" marR="0" lvl="0" indent="-28575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defRPr/>
                  </a:pPr>
                  <a:r>
                    <a:rPr kumimoji="0" lang="zh-CN" altLang="en-US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微软雅黑" panose="020B0503020204020204" charset="-122"/>
                      <a:ea typeface="微软雅黑" panose="020B0503020204020204" charset="-122"/>
                      <a:cs typeface="+mn-cs"/>
                    </a:rPr>
                    <a:t>民主评议</a:t>
                  </a:r>
                  <a:endParaRPr kumimoji="0" lang="zh-CN" alt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endParaRPr>
                </a:p>
              </p:txBody>
            </p:sp>
          </p:grpSp>
        </p:grpSp>
      </p:grpSp>
      <p:pic>
        <p:nvPicPr>
          <p:cNvPr id="28687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4800" y="1581150"/>
            <a:ext cx="2378075" cy="4230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8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7275" y="1581150"/>
            <a:ext cx="2378075" cy="4230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89" name="文本框 2"/>
          <p:cNvSpPr txBox="1"/>
          <p:nvPr/>
        </p:nvSpPr>
        <p:spPr>
          <a:xfrm>
            <a:off x="931863" y="6089650"/>
            <a:ext cx="10533062" cy="336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1600" b="1">
                <a:solidFill>
                  <a:schemeClr val="bg2">
                    <a:lumMod val="20000"/>
                    <a:lumOff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党员在手机端收到会议提醒、指定地址签到，组织委员也可随时在手机端新建会议，上传会议照片，查看会议详情。</a:t>
            </a:r>
            <a:endParaRPr lang="zh-CN" altLang="en-US" sz="1600" b="1">
              <a:solidFill>
                <a:schemeClr val="bg2">
                  <a:lumMod val="20000"/>
                  <a:lumOff val="8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690" name="文本框 18"/>
          <p:cNvSpPr txBox="1"/>
          <p:nvPr/>
        </p:nvSpPr>
        <p:spPr>
          <a:xfrm>
            <a:off x="3949700" y="857250"/>
            <a:ext cx="4498975" cy="6000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buSzTx/>
            </a:pPr>
            <a:r>
              <a:rPr lang="zh-CN" altLang="en-US" sz="33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在线会议发起 会议提醒</a:t>
            </a:r>
            <a:endParaRPr lang="zh-CN" altLang="en-US" sz="33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9" grpId="0"/>
      <p:bldP spid="2869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文本框 3"/>
          <p:cNvSpPr txBox="1"/>
          <p:nvPr/>
        </p:nvSpPr>
        <p:spPr>
          <a:xfrm>
            <a:off x="4240213" y="171450"/>
            <a:ext cx="6059487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buSzTx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三会一课 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— 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规范管理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5" name="KSO_Shape"/>
          <p:cNvSpPr/>
          <p:nvPr/>
        </p:nvSpPr>
        <p:spPr>
          <a:xfrm rot="5400000">
            <a:off x="487363" y="5229225"/>
            <a:ext cx="169863" cy="455613"/>
          </a:xfrm>
          <a:prstGeom prst="chevron">
            <a:avLst>
              <a:gd name="adj" fmla="val 8800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95363" y="944563"/>
            <a:ext cx="10129837" cy="5392737"/>
            <a:chOff x="1568" y="1488"/>
            <a:chExt cx="15952" cy="8492"/>
          </a:xfrm>
        </p:grpSpPr>
        <p:sp>
          <p:nvSpPr>
            <p:cNvPr id="4" name="半闭框 3"/>
            <p:cNvSpPr/>
            <p:nvPr/>
          </p:nvSpPr>
          <p:spPr>
            <a:xfrm>
              <a:off x="1567" y="1487"/>
              <a:ext cx="1852" cy="1587"/>
            </a:xfrm>
            <a:prstGeom prst="halfFrame">
              <a:avLst>
                <a:gd name="adj1" fmla="val 4518"/>
                <a:gd name="adj2" fmla="val 5169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solidFill>
                  <a:schemeClr val="tx1"/>
                </a:solidFill>
              </a:endParaRPr>
            </a:p>
          </p:txBody>
        </p:sp>
        <p:pic>
          <p:nvPicPr>
            <p:cNvPr id="31750" name="图片 13" descr="1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80" y="1610"/>
              <a:ext cx="15840" cy="75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1751" name="文本框 1"/>
            <p:cNvSpPr txBox="1"/>
            <p:nvPr/>
          </p:nvSpPr>
          <p:spPr>
            <a:xfrm>
              <a:off x="1822" y="9400"/>
              <a:ext cx="13192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b="1">
                  <a:solidFill>
                    <a:schemeClr val="bg2">
                      <a:lumMod val="40000"/>
                      <a:lumOff val="6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可支持三会一课规范化管理、表格导出，</a:t>
              </a:r>
              <a:r>
                <a:rPr lang="zh-CN" altLang="en-US" b="1">
                  <a:solidFill>
                    <a:schemeClr val="bg2">
                      <a:lumMod val="40000"/>
                      <a:lumOff val="6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宋体" panose="02010600030101010101" pitchFamily="2" charset="-122"/>
                </a:rPr>
                <a:t>各支部开展组织生活统计情况一目了然。</a:t>
              </a:r>
              <a:endParaRPr lang="zh-CN" altLang="en-US" b="1">
                <a:solidFill>
                  <a:schemeClr val="bg2">
                    <a:lumMod val="40000"/>
                    <a:lumOff val="6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文本框 3"/>
          <p:cNvSpPr txBox="1"/>
          <p:nvPr/>
        </p:nvSpPr>
        <p:spPr>
          <a:xfrm>
            <a:off x="4240213" y="171450"/>
            <a:ext cx="6059487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buSzTx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考核评价 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— 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创新模式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5" name="KSO_Shape"/>
          <p:cNvSpPr/>
          <p:nvPr/>
        </p:nvSpPr>
        <p:spPr>
          <a:xfrm rot="5400000">
            <a:off x="487363" y="5229225"/>
            <a:ext cx="169863" cy="455613"/>
          </a:xfrm>
          <a:prstGeom prst="chevron">
            <a:avLst>
              <a:gd name="adj" fmla="val 8800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357563" y="1182688"/>
            <a:ext cx="5497513" cy="598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积分活跃值 </a:t>
            </a:r>
            <a:r>
              <a:rPr kumimoji="0" lang="en-US" altLang="zh-CN" sz="33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+ </a:t>
            </a:r>
            <a:r>
              <a:rPr kumimoji="0" lang="zh-CN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重点工作考评</a:t>
            </a:r>
            <a:endParaRPr kumimoji="0" lang="zh-CN" altLang="en-US" sz="33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grpSp>
        <p:nvGrpSpPr>
          <p:cNvPr id="30725" name="组合 7"/>
          <p:cNvGrpSpPr/>
          <p:nvPr/>
        </p:nvGrpSpPr>
        <p:grpSpPr>
          <a:xfrm>
            <a:off x="550863" y="2332038"/>
            <a:ext cx="11110912" cy="547687"/>
            <a:chOff x="550863" y="2331541"/>
            <a:chExt cx="11110912" cy="547552"/>
          </a:xfrm>
        </p:grpSpPr>
        <p:sp>
          <p:nvSpPr>
            <p:cNvPr id="2" name="矩形 1"/>
            <p:cNvSpPr/>
            <p:nvPr/>
          </p:nvSpPr>
          <p:spPr>
            <a:xfrm>
              <a:off x="550863" y="2331541"/>
              <a:ext cx="11110912" cy="54755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26" name="矩形 25"/>
            <p:cNvSpPr/>
            <p:nvPr/>
          </p:nvSpPr>
          <p:spPr>
            <a:xfrm>
              <a:off x="2609759" y="2347330"/>
              <a:ext cx="1609952" cy="4869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参与学习教育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4396144" y="2347330"/>
              <a:ext cx="1609952" cy="4869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参加三会一课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6182529" y="2347330"/>
              <a:ext cx="1609952" cy="4869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及时缴纳党费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7968914" y="2347330"/>
              <a:ext cx="1609952" cy="4869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参与活动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9755301" y="2347330"/>
              <a:ext cx="1609952" cy="4869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........</a:t>
              </a:r>
              <a:endPara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550863" y="2337588"/>
              <a:ext cx="2041479" cy="5356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积分活跃值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30733" name="组合 8"/>
          <p:cNvGrpSpPr/>
          <p:nvPr/>
        </p:nvGrpSpPr>
        <p:grpSpPr>
          <a:xfrm>
            <a:off x="550863" y="3276600"/>
            <a:ext cx="11110912" cy="2616200"/>
            <a:chOff x="550863" y="3276600"/>
            <a:chExt cx="11110912" cy="2616200"/>
          </a:xfrm>
        </p:grpSpPr>
        <p:sp>
          <p:nvSpPr>
            <p:cNvPr id="31" name="矩形 30"/>
            <p:cNvSpPr/>
            <p:nvPr/>
          </p:nvSpPr>
          <p:spPr>
            <a:xfrm>
              <a:off x="550863" y="3276600"/>
              <a:ext cx="11110912" cy="2616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2" name="箭头: 五边形 31"/>
            <p:cNvSpPr/>
            <p:nvPr/>
          </p:nvSpPr>
          <p:spPr>
            <a:xfrm>
              <a:off x="2962344" y="3854478"/>
              <a:ext cx="1463593" cy="402430"/>
            </a:xfrm>
            <a:prstGeom prst="homePlat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 自评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3" name="箭头: 五边形 32"/>
            <p:cNvSpPr/>
            <p:nvPr/>
          </p:nvSpPr>
          <p:spPr>
            <a:xfrm>
              <a:off x="4713805" y="3854478"/>
              <a:ext cx="1463593" cy="402430"/>
            </a:xfrm>
            <a:prstGeom prst="homePlat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党员互评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4" name="箭头: 五边形 33"/>
            <p:cNvSpPr/>
            <p:nvPr/>
          </p:nvSpPr>
          <p:spPr>
            <a:xfrm>
              <a:off x="6465266" y="3854478"/>
              <a:ext cx="1463593" cy="402430"/>
            </a:xfrm>
            <a:prstGeom prst="homePlat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群众参评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5" name="箭头: 五边形 34"/>
            <p:cNvSpPr/>
            <p:nvPr/>
          </p:nvSpPr>
          <p:spPr>
            <a:xfrm>
              <a:off x="8216727" y="3854478"/>
              <a:ext cx="1463593" cy="402430"/>
            </a:xfrm>
            <a:prstGeom prst="homePlat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组织评定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6" name="箭头: 五边形 35"/>
            <p:cNvSpPr/>
            <p:nvPr/>
          </p:nvSpPr>
          <p:spPr>
            <a:xfrm>
              <a:off x="9968187" y="3854478"/>
              <a:ext cx="1463593" cy="402430"/>
            </a:xfrm>
            <a:prstGeom prst="homePlat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亮分公示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639769" y="3787876"/>
              <a:ext cx="2112917" cy="53563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党员积分管理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8" name="箭头: 五边形 37"/>
            <p:cNvSpPr/>
            <p:nvPr/>
          </p:nvSpPr>
          <p:spPr>
            <a:xfrm>
              <a:off x="2962344" y="4897881"/>
              <a:ext cx="1463593" cy="402430"/>
            </a:xfrm>
            <a:prstGeom prst="homePlat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 </a:t>
              </a: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逐级上报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9" name="箭头: 五边形 38"/>
            <p:cNvSpPr/>
            <p:nvPr/>
          </p:nvSpPr>
          <p:spPr>
            <a:xfrm>
              <a:off x="4713805" y="4897881"/>
              <a:ext cx="1463593" cy="402430"/>
            </a:xfrm>
            <a:prstGeom prst="homePlat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材料上传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0" name="箭头: 五边形 39"/>
            <p:cNvSpPr/>
            <p:nvPr/>
          </p:nvSpPr>
          <p:spPr>
            <a:xfrm>
              <a:off x="6465266" y="4897881"/>
              <a:ext cx="1463593" cy="402430"/>
            </a:xfrm>
            <a:prstGeom prst="homePlat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问题汇总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1" name="箭头: 五边形 40"/>
            <p:cNvSpPr/>
            <p:nvPr/>
          </p:nvSpPr>
          <p:spPr>
            <a:xfrm>
              <a:off x="8216727" y="4897881"/>
              <a:ext cx="1463593" cy="402430"/>
            </a:xfrm>
            <a:prstGeom prst="homePlat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上级审核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2" name="箭头: 五边形 41"/>
            <p:cNvSpPr/>
            <p:nvPr/>
          </p:nvSpPr>
          <p:spPr>
            <a:xfrm>
              <a:off x="9968187" y="4897881"/>
              <a:ext cx="1463593" cy="402430"/>
            </a:xfrm>
            <a:prstGeom prst="homePlat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星级评定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639769" y="4831279"/>
              <a:ext cx="2112917" cy="53563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 党组织星级化管理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文本框 3"/>
          <p:cNvSpPr txBox="1"/>
          <p:nvPr/>
        </p:nvSpPr>
        <p:spPr>
          <a:xfrm>
            <a:off x="4240213" y="171450"/>
            <a:ext cx="6059487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buSzTx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考核评价 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— 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党员积分管理流程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38513" y="2557463"/>
            <a:ext cx="8853488" cy="2763838"/>
          </a:xfrm>
          <a:prstGeom prst="rect">
            <a:avLst/>
          </a:prstGeom>
          <a:solidFill>
            <a:srgbClr val="FFE1E1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pic>
        <p:nvPicPr>
          <p:cNvPr id="81" name="图片 1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72735" y="2078990"/>
            <a:ext cx="1770380" cy="3157855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Left"/>
            <a:lightRig rig="threePt" dir="t"/>
          </a:scene3d>
          <a:sp3d extrusionH="19050" contourW="12700">
            <a:bevelB w="0" h="0"/>
            <a:contourClr>
              <a:schemeClr val="bg1"/>
            </a:contourClr>
          </a:sp3d>
        </p:spPr>
      </p:pic>
      <p:pic>
        <p:nvPicPr>
          <p:cNvPr id="84" name="图片 8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9500" y="2041525"/>
            <a:ext cx="1825627" cy="321691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Left"/>
            <a:lightRig rig="threePt" dir="t"/>
          </a:scene3d>
          <a:sp3d extrusionH="19050" contourW="12700">
            <a:bevelB w="0" h="0"/>
            <a:contourClr>
              <a:schemeClr val="bg1"/>
            </a:contourClr>
          </a:sp3d>
        </p:spPr>
      </p:pic>
      <p:pic>
        <p:nvPicPr>
          <p:cNvPr id="87" name="图片 2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42801" y="1974215"/>
            <a:ext cx="1872615" cy="3322955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Left"/>
            <a:lightRig rig="threePt" dir="t"/>
          </a:scene3d>
          <a:sp3d extrusionH="19050" contourW="12700">
            <a:bevelB w="0" h="0"/>
            <a:contourClr>
              <a:schemeClr val="bg1"/>
            </a:contourClr>
          </a:sp3d>
        </p:spPr>
      </p:pic>
      <p:grpSp>
        <p:nvGrpSpPr>
          <p:cNvPr id="31751" name="组合 2"/>
          <p:cNvGrpSpPr/>
          <p:nvPr/>
        </p:nvGrpSpPr>
        <p:grpSpPr>
          <a:xfrm>
            <a:off x="473075" y="1479550"/>
            <a:ext cx="1985963" cy="4348163"/>
            <a:chOff x="479425" y="1487398"/>
            <a:chExt cx="1985917" cy="4349227"/>
          </a:xfrm>
        </p:grpSpPr>
        <p:sp>
          <p:nvSpPr>
            <p:cNvPr id="89" name="矩形 88"/>
            <p:cNvSpPr/>
            <p:nvPr/>
          </p:nvSpPr>
          <p:spPr>
            <a:xfrm>
              <a:off x="479425" y="1487398"/>
              <a:ext cx="1985917" cy="4869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党员积分管理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90" name="标注: 下箭头 89"/>
            <p:cNvSpPr/>
            <p:nvPr/>
          </p:nvSpPr>
          <p:spPr>
            <a:xfrm>
              <a:off x="479425" y="2079064"/>
              <a:ext cx="1985917" cy="712929"/>
            </a:xfrm>
            <a:prstGeom prst="downArrowCallou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 自评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91" name="标注: 下箭头 90"/>
            <p:cNvSpPr/>
            <p:nvPr/>
          </p:nvSpPr>
          <p:spPr>
            <a:xfrm>
              <a:off x="479425" y="2896719"/>
              <a:ext cx="1985917" cy="712929"/>
            </a:xfrm>
            <a:prstGeom prst="downArrowCallou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党员互评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92" name="标注: 下箭头 91"/>
            <p:cNvSpPr/>
            <p:nvPr/>
          </p:nvSpPr>
          <p:spPr>
            <a:xfrm>
              <a:off x="479425" y="3714374"/>
              <a:ext cx="1985917" cy="712929"/>
            </a:xfrm>
            <a:prstGeom prst="downArrowCallou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群众参评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93" name="标注: 下箭头 92"/>
            <p:cNvSpPr/>
            <p:nvPr/>
          </p:nvSpPr>
          <p:spPr>
            <a:xfrm>
              <a:off x="479425" y="4532029"/>
              <a:ext cx="1985917" cy="712929"/>
            </a:xfrm>
            <a:prstGeom prst="downArrowCallou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组织评定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94" name="矩形 93"/>
            <p:cNvSpPr/>
            <p:nvPr/>
          </p:nvSpPr>
          <p:spPr>
            <a:xfrm>
              <a:off x="479425" y="5349685"/>
              <a:ext cx="1985917" cy="4869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亮分公示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31758" name="组合 5"/>
          <p:cNvGrpSpPr/>
          <p:nvPr/>
        </p:nvGrpSpPr>
        <p:grpSpPr>
          <a:xfrm>
            <a:off x="3111500" y="2041525"/>
            <a:ext cx="1806575" cy="3709988"/>
            <a:chOff x="-3140445" y="4454044"/>
            <a:chExt cx="1806751" cy="3709362"/>
          </a:xfrm>
        </p:grpSpPr>
        <p:pic>
          <p:nvPicPr>
            <p:cNvPr id="33807" name="图片 -214748259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3039323" y="4891668"/>
              <a:ext cx="1604506" cy="277963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3808" name="图片 6" descr="图片包含 电子产品, 监视器, 陈列, 计算机&#10;&#10;自动生成的说明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3140445" y="4454044"/>
              <a:ext cx="1806751" cy="3709362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文本框 3"/>
          <p:cNvSpPr txBox="1"/>
          <p:nvPr/>
        </p:nvSpPr>
        <p:spPr>
          <a:xfrm>
            <a:off x="4240213" y="171450"/>
            <a:ext cx="6059487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buSzTx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考核评价 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— 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创新模式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grpSp>
        <p:nvGrpSpPr>
          <p:cNvPr id="32774" name="组合 28"/>
          <p:cNvGrpSpPr/>
          <p:nvPr/>
        </p:nvGrpSpPr>
        <p:grpSpPr>
          <a:xfrm>
            <a:off x="7261225" y="1695450"/>
            <a:ext cx="4930775" cy="4295775"/>
            <a:chOff x="7260862" y="1695302"/>
            <a:chExt cx="4931138" cy="4295923"/>
          </a:xfrm>
        </p:grpSpPr>
        <p:grpSp>
          <p:nvGrpSpPr>
            <p:cNvPr id="34820" name="组合 29"/>
            <p:cNvGrpSpPr/>
            <p:nvPr/>
          </p:nvGrpSpPr>
          <p:grpSpPr>
            <a:xfrm flipH="1">
              <a:off x="7260862" y="1695302"/>
              <a:ext cx="4931138" cy="4295923"/>
              <a:chOff x="-91662" y="1393395"/>
              <a:chExt cx="4931138" cy="4295923"/>
            </a:xfrm>
          </p:grpSpPr>
          <p:pic>
            <p:nvPicPr>
              <p:cNvPr id="34821" name="图片 51"/>
              <p:cNvPicPr>
                <a:picLocks noChangeAspect="1"/>
              </p:cNvPicPr>
              <p:nvPr/>
            </p:nvPicPr>
            <p:blipFill>
              <a:blip r:embed="rId2"/>
              <a:srcRect r="36734"/>
              <a:stretch>
                <a:fillRect/>
              </a:stretch>
            </p:blipFill>
            <p:spPr>
              <a:xfrm flipH="1">
                <a:off x="-66870" y="1393395"/>
                <a:ext cx="4906346" cy="429592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53" name="矩形 52"/>
              <p:cNvSpPr/>
              <p:nvPr/>
            </p:nvSpPr>
            <p:spPr>
              <a:xfrm flipH="1">
                <a:off x="-91662" y="1725983"/>
                <a:ext cx="3130550" cy="330184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  <p:grpSp>
          <p:nvGrpSpPr>
            <p:cNvPr id="34823" name="组合 30"/>
            <p:cNvGrpSpPr/>
            <p:nvPr/>
          </p:nvGrpSpPr>
          <p:grpSpPr>
            <a:xfrm>
              <a:off x="9149398" y="2453300"/>
              <a:ext cx="2954655" cy="2451023"/>
              <a:chOff x="-99425" y="2117173"/>
              <a:chExt cx="2954655" cy="2451023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-99425" y="2117173"/>
                <a:ext cx="29546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25000"/>
                      </a:srgb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生成党组织星级化管理台账</a:t>
                </a: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3" name="KSO_Shape"/>
              <p:cNvSpPr/>
              <p:nvPr/>
            </p:nvSpPr>
            <p:spPr>
              <a:xfrm>
                <a:off x="1020162" y="2562470"/>
                <a:ext cx="715480" cy="795237"/>
              </a:xfrm>
              <a:custGeom>
                <a:avLst/>
                <a:gdLst>
                  <a:gd name="connsiteX0" fmla="*/ 331068 w 1208088"/>
                  <a:gd name="connsiteY0" fmla="*/ 665573 h 1452563"/>
                  <a:gd name="connsiteX1" fmla="*/ 508820 w 1208088"/>
                  <a:gd name="connsiteY1" fmla="*/ 932822 h 1452563"/>
                  <a:gd name="connsiteX2" fmla="*/ 369158 w 1208088"/>
                  <a:gd name="connsiteY2" fmla="*/ 932822 h 1452563"/>
                  <a:gd name="connsiteX3" fmla="*/ 369158 w 1208088"/>
                  <a:gd name="connsiteY3" fmla="*/ 983727 h 1452563"/>
                  <a:gd name="connsiteX4" fmla="*/ 534213 w 1208088"/>
                  <a:gd name="connsiteY4" fmla="*/ 983727 h 1452563"/>
                  <a:gd name="connsiteX5" fmla="*/ 534213 w 1208088"/>
                  <a:gd name="connsiteY5" fmla="*/ 1034632 h 1452563"/>
                  <a:gd name="connsiteX6" fmla="*/ 369158 w 1208088"/>
                  <a:gd name="connsiteY6" fmla="*/ 1034632 h 1452563"/>
                  <a:gd name="connsiteX7" fmla="*/ 369158 w 1208088"/>
                  <a:gd name="connsiteY7" fmla="*/ 1085536 h 1452563"/>
                  <a:gd name="connsiteX8" fmla="*/ 534213 w 1208088"/>
                  <a:gd name="connsiteY8" fmla="*/ 1085536 h 1452563"/>
                  <a:gd name="connsiteX9" fmla="*/ 534213 w 1208088"/>
                  <a:gd name="connsiteY9" fmla="*/ 1238250 h 1452563"/>
                  <a:gd name="connsiteX10" fmla="*/ 673875 w 1208088"/>
                  <a:gd name="connsiteY10" fmla="*/ 1238250 h 1452563"/>
                  <a:gd name="connsiteX11" fmla="*/ 673875 w 1208088"/>
                  <a:gd name="connsiteY11" fmla="*/ 1085536 h 1452563"/>
                  <a:gd name="connsiteX12" fmla="*/ 864324 w 1208088"/>
                  <a:gd name="connsiteY12" fmla="*/ 1085536 h 1452563"/>
                  <a:gd name="connsiteX13" fmla="*/ 864324 w 1208088"/>
                  <a:gd name="connsiteY13" fmla="*/ 1034632 h 1452563"/>
                  <a:gd name="connsiteX14" fmla="*/ 673875 w 1208088"/>
                  <a:gd name="connsiteY14" fmla="*/ 1034632 h 1452563"/>
                  <a:gd name="connsiteX15" fmla="*/ 673875 w 1208088"/>
                  <a:gd name="connsiteY15" fmla="*/ 983727 h 1452563"/>
                  <a:gd name="connsiteX16" fmla="*/ 864324 w 1208088"/>
                  <a:gd name="connsiteY16" fmla="*/ 983727 h 1452563"/>
                  <a:gd name="connsiteX17" fmla="*/ 864324 w 1208088"/>
                  <a:gd name="connsiteY17" fmla="*/ 932822 h 1452563"/>
                  <a:gd name="connsiteX18" fmla="*/ 699268 w 1208088"/>
                  <a:gd name="connsiteY18" fmla="*/ 932822 h 1452563"/>
                  <a:gd name="connsiteX19" fmla="*/ 877020 w 1208088"/>
                  <a:gd name="connsiteY19" fmla="*/ 665573 h 1452563"/>
                  <a:gd name="connsiteX20" fmla="*/ 737358 w 1208088"/>
                  <a:gd name="connsiteY20" fmla="*/ 665573 h 1452563"/>
                  <a:gd name="connsiteX21" fmla="*/ 597696 w 1208088"/>
                  <a:gd name="connsiteY21" fmla="*/ 881918 h 1452563"/>
                  <a:gd name="connsiteX22" fmla="*/ 458034 w 1208088"/>
                  <a:gd name="connsiteY22" fmla="*/ 665573 h 1452563"/>
                  <a:gd name="connsiteX23" fmla="*/ 331068 w 1208088"/>
                  <a:gd name="connsiteY23" fmla="*/ 665573 h 1452563"/>
                  <a:gd name="connsiteX24" fmla="*/ 719206 w 1208088"/>
                  <a:gd name="connsiteY24" fmla="*/ 0 h 1452563"/>
                  <a:gd name="connsiteX25" fmla="*/ 727454 w 1208088"/>
                  <a:gd name="connsiteY25" fmla="*/ 317 h 1452563"/>
                  <a:gd name="connsiteX26" fmla="*/ 736654 w 1208088"/>
                  <a:gd name="connsiteY26" fmla="*/ 952 h 1452563"/>
                  <a:gd name="connsiteX27" fmla="*/ 746172 w 1208088"/>
                  <a:gd name="connsiteY27" fmla="*/ 2538 h 1452563"/>
                  <a:gd name="connsiteX28" fmla="*/ 756641 w 1208088"/>
                  <a:gd name="connsiteY28" fmla="*/ 4125 h 1452563"/>
                  <a:gd name="connsiteX29" fmla="*/ 767428 w 1208088"/>
                  <a:gd name="connsiteY29" fmla="*/ 6028 h 1452563"/>
                  <a:gd name="connsiteX30" fmla="*/ 778849 w 1208088"/>
                  <a:gd name="connsiteY30" fmla="*/ 8567 h 1452563"/>
                  <a:gd name="connsiteX31" fmla="*/ 791222 w 1208088"/>
                  <a:gd name="connsiteY31" fmla="*/ 11422 h 1452563"/>
                  <a:gd name="connsiteX32" fmla="*/ 804546 w 1208088"/>
                  <a:gd name="connsiteY32" fmla="*/ 14913 h 1452563"/>
                  <a:gd name="connsiteX33" fmla="*/ 818822 w 1208088"/>
                  <a:gd name="connsiteY33" fmla="*/ 18720 h 1452563"/>
                  <a:gd name="connsiteX34" fmla="*/ 833416 w 1208088"/>
                  <a:gd name="connsiteY34" fmla="*/ 23480 h 1452563"/>
                  <a:gd name="connsiteX35" fmla="*/ 829609 w 1208088"/>
                  <a:gd name="connsiteY35" fmla="*/ 36171 h 1452563"/>
                  <a:gd name="connsiteX36" fmla="*/ 825802 w 1208088"/>
                  <a:gd name="connsiteY36" fmla="*/ 48228 h 1452563"/>
                  <a:gd name="connsiteX37" fmla="*/ 818188 w 1208088"/>
                  <a:gd name="connsiteY37" fmla="*/ 70439 h 1452563"/>
                  <a:gd name="connsiteX38" fmla="*/ 810256 w 1208088"/>
                  <a:gd name="connsiteY38" fmla="*/ 91063 h 1452563"/>
                  <a:gd name="connsiteX39" fmla="*/ 802960 w 1208088"/>
                  <a:gd name="connsiteY39" fmla="*/ 108831 h 1452563"/>
                  <a:gd name="connsiteX40" fmla="*/ 795663 w 1208088"/>
                  <a:gd name="connsiteY40" fmla="*/ 125013 h 1452563"/>
                  <a:gd name="connsiteX41" fmla="*/ 788684 w 1208088"/>
                  <a:gd name="connsiteY41" fmla="*/ 138974 h 1452563"/>
                  <a:gd name="connsiteX42" fmla="*/ 782021 w 1208088"/>
                  <a:gd name="connsiteY42" fmla="*/ 151983 h 1452563"/>
                  <a:gd name="connsiteX43" fmla="*/ 775994 w 1208088"/>
                  <a:gd name="connsiteY43" fmla="*/ 163405 h 1452563"/>
                  <a:gd name="connsiteX44" fmla="*/ 764572 w 1208088"/>
                  <a:gd name="connsiteY44" fmla="*/ 183077 h 1452563"/>
                  <a:gd name="connsiteX45" fmla="*/ 760131 w 1208088"/>
                  <a:gd name="connsiteY45" fmla="*/ 191644 h 1452563"/>
                  <a:gd name="connsiteX46" fmla="*/ 756007 w 1208088"/>
                  <a:gd name="connsiteY46" fmla="*/ 200211 h 1452563"/>
                  <a:gd name="connsiteX47" fmla="*/ 752517 w 1208088"/>
                  <a:gd name="connsiteY47" fmla="*/ 207826 h 1452563"/>
                  <a:gd name="connsiteX48" fmla="*/ 749662 w 1208088"/>
                  <a:gd name="connsiteY48" fmla="*/ 215759 h 1452563"/>
                  <a:gd name="connsiteX49" fmla="*/ 748393 w 1208088"/>
                  <a:gd name="connsiteY49" fmla="*/ 219566 h 1452563"/>
                  <a:gd name="connsiteX50" fmla="*/ 747441 w 1208088"/>
                  <a:gd name="connsiteY50" fmla="*/ 223374 h 1452563"/>
                  <a:gd name="connsiteX51" fmla="*/ 746806 w 1208088"/>
                  <a:gd name="connsiteY51" fmla="*/ 227181 h 1452563"/>
                  <a:gd name="connsiteX52" fmla="*/ 746489 w 1208088"/>
                  <a:gd name="connsiteY52" fmla="*/ 231623 h 1452563"/>
                  <a:gd name="connsiteX53" fmla="*/ 748076 w 1208088"/>
                  <a:gd name="connsiteY53" fmla="*/ 231623 h 1452563"/>
                  <a:gd name="connsiteX54" fmla="*/ 750931 w 1208088"/>
                  <a:gd name="connsiteY54" fmla="*/ 231623 h 1452563"/>
                  <a:gd name="connsiteX55" fmla="*/ 753786 w 1208088"/>
                  <a:gd name="connsiteY55" fmla="*/ 231940 h 1452563"/>
                  <a:gd name="connsiteX56" fmla="*/ 756324 w 1208088"/>
                  <a:gd name="connsiteY56" fmla="*/ 232258 h 1452563"/>
                  <a:gd name="connsiteX57" fmla="*/ 758862 w 1208088"/>
                  <a:gd name="connsiteY57" fmla="*/ 233210 h 1452563"/>
                  <a:gd name="connsiteX58" fmla="*/ 761400 w 1208088"/>
                  <a:gd name="connsiteY58" fmla="*/ 233844 h 1452563"/>
                  <a:gd name="connsiteX59" fmla="*/ 763621 w 1208088"/>
                  <a:gd name="connsiteY59" fmla="*/ 234796 h 1452563"/>
                  <a:gd name="connsiteX60" fmla="*/ 765842 w 1208088"/>
                  <a:gd name="connsiteY60" fmla="*/ 236065 h 1452563"/>
                  <a:gd name="connsiteX61" fmla="*/ 768062 w 1208088"/>
                  <a:gd name="connsiteY61" fmla="*/ 237334 h 1452563"/>
                  <a:gd name="connsiteX62" fmla="*/ 769966 w 1208088"/>
                  <a:gd name="connsiteY62" fmla="*/ 238921 h 1452563"/>
                  <a:gd name="connsiteX63" fmla="*/ 771552 w 1208088"/>
                  <a:gd name="connsiteY63" fmla="*/ 240190 h 1452563"/>
                  <a:gd name="connsiteX64" fmla="*/ 772821 w 1208088"/>
                  <a:gd name="connsiteY64" fmla="*/ 242094 h 1452563"/>
                  <a:gd name="connsiteX65" fmla="*/ 774090 w 1208088"/>
                  <a:gd name="connsiteY65" fmla="*/ 243680 h 1452563"/>
                  <a:gd name="connsiteX66" fmla="*/ 775042 w 1208088"/>
                  <a:gd name="connsiteY66" fmla="*/ 245901 h 1452563"/>
                  <a:gd name="connsiteX67" fmla="*/ 775676 w 1208088"/>
                  <a:gd name="connsiteY67" fmla="*/ 247805 h 1452563"/>
                  <a:gd name="connsiteX68" fmla="*/ 775994 w 1208088"/>
                  <a:gd name="connsiteY68" fmla="*/ 249709 h 1452563"/>
                  <a:gd name="connsiteX69" fmla="*/ 776311 w 1208088"/>
                  <a:gd name="connsiteY69" fmla="*/ 251930 h 1452563"/>
                  <a:gd name="connsiteX70" fmla="*/ 776311 w 1208088"/>
                  <a:gd name="connsiteY70" fmla="*/ 253834 h 1452563"/>
                  <a:gd name="connsiteX71" fmla="*/ 775676 w 1208088"/>
                  <a:gd name="connsiteY71" fmla="*/ 255420 h 1452563"/>
                  <a:gd name="connsiteX72" fmla="*/ 775359 w 1208088"/>
                  <a:gd name="connsiteY72" fmla="*/ 257324 h 1452563"/>
                  <a:gd name="connsiteX73" fmla="*/ 774407 w 1208088"/>
                  <a:gd name="connsiteY73" fmla="*/ 258910 h 1452563"/>
                  <a:gd name="connsiteX74" fmla="*/ 773456 w 1208088"/>
                  <a:gd name="connsiteY74" fmla="*/ 260497 h 1452563"/>
                  <a:gd name="connsiteX75" fmla="*/ 772186 w 1208088"/>
                  <a:gd name="connsiteY75" fmla="*/ 262083 h 1452563"/>
                  <a:gd name="connsiteX76" fmla="*/ 769331 w 1208088"/>
                  <a:gd name="connsiteY76" fmla="*/ 265256 h 1452563"/>
                  <a:gd name="connsiteX77" fmla="*/ 765524 w 1208088"/>
                  <a:gd name="connsiteY77" fmla="*/ 267794 h 1452563"/>
                  <a:gd name="connsiteX78" fmla="*/ 761717 w 1208088"/>
                  <a:gd name="connsiteY78" fmla="*/ 269698 h 1452563"/>
                  <a:gd name="connsiteX79" fmla="*/ 756958 w 1208088"/>
                  <a:gd name="connsiteY79" fmla="*/ 270967 h 1452563"/>
                  <a:gd name="connsiteX80" fmla="*/ 752200 w 1208088"/>
                  <a:gd name="connsiteY80" fmla="*/ 271919 h 1452563"/>
                  <a:gd name="connsiteX81" fmla="*/ 756324 w 1208088"/>
                  <a:gd name="connsiteY81" fmla="*/ 284611 h 1452563"/>
                  <a:gd name="connsiteX82" fmla="*/ 757910 w 1208088"/>
                  <a:gd name="connsiteY82" fmla="*/ 289053 h 1452563"/>
                  <a:gd name="connsiteX83" fmla="*/ 760448 w 1208088"/>
                  <a:gd name="connsiteY83" fmla="*/ 293812 h 1452563"/>
                  <a:gd name="connsiteX84" fmla="*/ 763621 w 1208088"/>
                  <a:gd name="connsiteY84" fmla="*/ 299206 h 1452563"/>
                  <a:gd name="connsiteX85" fmla="*/ 768062 w 1208088"/>
                  <a:gd name="connsiteY85" fmla="*/ 304283 h 1452563"/>
                  <a:gd name="connsiteX86" fmla="*/ 772504 w 1208088"/>
                  <a:gd name="connsiteY86" fmla="*/ 309677 h 1452563"/>
                  <a:gd name="connsiteX87" fmla="*/ 777580 w 1208088"/>
                  <a:gd name="connsiteY87" fmla="*/ 315706 h 1452563"/>
                  <a:gd name="connsiteX88" fmla="*/ 783608 w 1208088"/>
                  <a:gd name="connsiteY88" fmla="*/ 321417 h 1452563"/>
                  <a:gd name="connsiteX89" fmla="*/ 789952 w 1208088"/>
                  <a:gd name="connsiteY89" fmla="*/ 327445 h 1452563"/>
                  <a:gd name="connsiteX90" fmla="*/ 796615 w 1208088"/>
                  <a:gd name="connsiteY90" fmla="*/ 333791 h 1452563"/>
                  <a:gd name="connsiteX91" fmla="*/ 803912 w 1208088"/>
                  <a:gd name="connsiteY91" fmla="*/ 339820 h 1452563"/>
                  <a:gd name="connsiteX92" fmla="*/ 819774 w 1208088"/>
                  <a:gd name="connsiteY92" fmla="*/ 353146 h 1452563"/>
                  <a:gd name="connsiteX93" fmla="*/ 836588 w 1208088"/>
                  <a:gd name="connsiteY93" fmla="*/ 366155 h 1452563"/>
                  <a:gd name="connsiteX94" fmla="*/ 854672 w 1208088"/>
                  <a:gd name="connsiteY94" fmla="*/ 379798 h 1452563"/>
                  <a:gd name="connsiteX95" fmla="*/ 891472 w 1208088"/>
                  <a:gd name="connsiteY95" fmla="*/ 407720 h 1452563"/>
                  <a:gd name="connsiteX96" fmla="*/ 928274 w 1208088"/>
                  <a:gd name="connsiteY96" fmla="*/ 435008 h 1452563"/>
                  <a:gd name="connsiteX97" fmla="*/ 945405 w 1208088"/>
                  <a:gd name="connsiteY97" fmla="*/ 448334 h 1452563"/>
                  <a:gd name="connsiteX98" fmla="*/ 961902 w 1208088"/>
                  <a:gd name="connsiteY98" fmla="*/ 461343 h 1452563"/>
                  <a:gd name="connsiteX99" fmla="*/ 976496 w 1208088"/>
                  <a:gd name="connsiteY99" fmla="*/ 474034 h 1452563"/>
                  <a:gd name="connsiteX100" fmla="*/ 983158 w 1208088"/>
                  <a:gd name="connsiteY100" fmla="*/ 479746 h 1452563"/>
                  <a:gd name="connsiteX101" fmla="*/ 989186 w 1208088"/>
                  <a:gd name="connsiteY101" fmla="*/ 485457 h 1452563"/>
                  <a:gd name="connsiteX102" fmla="*/ 996482 w 1208088"/>
                  <a:gd name="connsiteY102" fmla="*/ 493072 h 1452563"/>
                  <a:gd name="connsiteX103" fmla="*/ 1003779 w 1208088"/>
                  <a:gd name="connsiteY103" fmla="*/ 501004 h 1452563"/>
                  <a:gd name="connsiteX104" fmla="*/ 1011393 w 1208088"/>
                  <a:gd name="connsiteY104" fmla="*/ 510206 h 1452563"/>
                  <a:gd name="connsiteX105" fmla="*/ 1019007 w 1208088"/>
                  <a:gd name="connsiteY105" fmla="*/ 519725 h 1452563"/>
                  <a:gd name="connsiteX106" fmla="*/ 1026938 w 1208088"/>
                  <a:gd name="connsiteY106" fmla="*/ 530830 h 1452563"/>
                  <a:gd name="connsiteX107" fmla="*/ 1034552 w 1208088"/>
                  <a:gd name="connsiteY107" fmla="*/ 542252 h 1452563"/>
                  <a:gd name="connsiteX108" fmla="*/ 1042801 w 1208088"/>
                  <a:gd name="connsiteY108" fmla="*/ 554309 h 1452563"/>
                  <a:gd name="connsiteX109" fmla="*/ 1050732 w 1208088"/>
                  <a:gd name="connsiteY109" fmla="*/ 567318 h 1452563"/>
                  <a:gd name="connsiteX110" fmla="*/ 1058663 w 1208088"/>
                  <a:gd name="connsiteY110" fmla="*/ 581279 h 1452563"/>
                  <a:gd name="connsiteX111" fmla="*/ 1066912 w 1208088"/>
                  <a:gd name="connsiteY111" fmla="*/ 595557 h 1452563"/>
                  <a:gd name="connsiteX112" fmla="*/ 1074843 w 1208088"/>
                  <a:gd name="connsiteY112" fmla="*/ 610153 h 1452563"/>
                  <a:gd name="connsiteX113" fmla="*/ 1083092 w 1208088"/>
                  <a:gd name="connsiteY113" fmla="*/ 626017 h 1452563"/>
                  <a:gd name="connsiteX114" fmla="*/ 1091023 w 1208088"/>
                  <a:gd name="connsiteY114" fmla="*/ 641882 h 1452563"/>
                  <a:gd name="connsiteX115" fmla="*/ 1098954 w 1208088"/>
                  <a:gd name="connsiteY115" fmla="*/ 658698 h 1452563"/>
                  <a:gd name="connsiteX116" fmla="*/ 1106568 w 1208088"/>
                  <a:gd name="connsiteY116" fmla="*/ 675832 h 1452563"/>
                  <a:gd name="connsiteX117" fmla="*/ 1114499 w 1208088"/>
                  <a:gd name="connsiteY117" fmla="*/ 693283 h 1452563"/>
                  <a:gd name="connsiteX118" fmla="*/ 1122113 w 1208088"/>
                  <a:gd name="connsiteY118" fmla="*/ 711369 h 1452563"/>
                  <a:gd name="connsiteX119" fmla="*/ 1129727 w 1208088"/>
                  <a:gd name="connsiteY119" fmla="*/ 729772 h 1452563"/>
                  <a:gd name="connsiteX120" fmla="*/ 1136707 w 1208088"/>
                  <a:gd name="connsiteY120" fmla="*/ 748492 h 1452563"/>
                  <a:gd name="connsiteX121" fmla="*/ 1143686 w 1208088"/>
                  <a:gd name="connsiteY121" fmla="*/ 768164 h 1452563"/>
                  <a:gd name="connsiteX122" fmla="*/ 1150348 w 1208088"/>
                  <a:gd name="connsiteY122" fmla="*/ 787519 h 1452563"/>
                  <a:gd name="connsiteX123" fmla="*/ 1157011 w 1208088"/>
                  <a:gd name="connsiteY123" fmla="*/ 807191 h 1452563"/>
                  <a:gd name="connsiteX124" fmla="*/ 1163038 w 1208088"/>
                  <a:gd name="connsiteY124" fmla="*/ 826863 h 1452563"/>
                  <a:gd name="connsiteX125" fmla="*/ 1169066 w 1208088"/>
                  <a:gd name="connsiteY125" fmla="*/ 847170 h 1452563"/>
                  <a:gd name="connsiteX126" fmla="*/ 1174460 w 1208088"/>
                  <a:gd name="connsiteY126" fmla="*/ 867477 h 1452563"/>
                  <a:gd name="connsiteX127" fmla="*/ 1179853 w 1208088"/>
                  <a:gd name="connsiteY127" fmla="*/ 887783 h 1452563"/>
                  <a:gd name="connsiteX128" fmla="*/ 1184929 w 1208088"/>
                  <a:gd name="connsiteY128" fmla="*/ 908407 h 1452563"/>
                  <a:gd name="connsiteX129" fmla="*/ 1189370 w 1208088"/>
                  <a:gd name="connsiteY129" fmla="*/ 929031 h 1452563"/>
                  <a:gd name="connsiteX130" fmla="*/ 1193177 w 1208088"/>
                  <a:gd name="connsiteY130" fmla="*/ 949655 h 1452563"/>
                  <a:gd name="connsiteX131" fmla="*/ 1196667 w 1208088"/>
                  <a:gd name="connsiteY131" fmla="*/ 970279 h 1452563"/>
                  <a:gd name="connsiteX132" fmla="*/ 1200157 w 1208088"/>
                  <a:gd name="connsiteY132" fmla="*/ 990903 h 1452563"/>
                  <a:gd name="connsiteX133" fmla="*/ 1202695 w 1208088"/>
                  <a:gd name="connsiteY133" fmla="*/ 1011845 h 1452563"/>
                  <a:gd name="connsiteX134" fmla="*/ 1204916 w 1208088"/>
                  <a:gd name="connsiteY134" fmla="*/ 1032151 h 1452563"/>
                  <a:gd name="connsiteX135" fmla="*/ 1206502 w 1208088"/>
                  <a:gd name="connsiteY135" fmla="*/ 1052458 h 1452563"/>
                  <a:gd name="connsiteX136" fmla="*/ 1207454 w 1208088"/>
                  <a:gd name="connsiteY136" fmla="*/ 1072447 h 1452563"/>
                  <a:gd name="connsiteX137" fmla="*/ 1208088 w 1208088"/>
                  <a:gd name="connsiteY137" fmla="*/ 1092437 h 1452563"/>
                  <a:gd name="connsiteX138" fmla="*/ 1207771 w 1208088"/>
                  <a:gd name="connsiteY138" fmla="*/ 1112426 h 1452563"/>
                  <a:gd name="connsiteX139" fmla="*/ 1207136 w 1208088"/>
                  <a:gd name="connsiteY139" fmla="*/ 1131781 h 1452563"/>
                  <a:gd name="connsiteX140" fmla="*/ 1205867 w 1208088"/>
                  <a:gd name="connsiteY140" fmla="*/ 1151453 h 1452563"/>
                  <a:gd name="connsiteX141" fmla="*/ 1203646 w 1208088"/>
                  <a:gd name="connsiteY141" fmla="*/ 1170173 h 1452563"/>
                  <a:gd name="connsiteX142" fmla="*/ 1201108 w 1208088"/>
                  <a:gd name="connsiteY142" fmla="*/ 1188893 h 1452563"/>
                  <a:gd name="connsiteX143" fmla="*/ 1199522 w 1208088"/>
                  <a:gd name="connsiteY143" fmla="*/ 1197778 h 1452563"/>
                  <a:gd name="connsiteX144" fmla="*/ 1197302 w 1208088"/>
                  <a:gd name="connsiteY144" fmla="*/ 1206979 h 1452563"/>
                  <a:gd name="connsiteX145" fmla="*/ 1195398 w 1208088"/>
                  <a:gd name="connsiteY145" fmla="*/ 1215863 h 1452563"/>
                  <a:gd name="connsiteX146" fmla="*/ 1193177 w 1208088"/>
                  <a:gd name="connsiteY146" fmla="*/ 1224747 h 1452563"/>
                  <a:gd name="connsiteX147" fmla="*/ 1190956 w 1208088"/>
                  <a:gd name="connsiteY147" fmla="*/ 1233314 h 1452563"/>
                  <a:gd name="connsiteX148" fmla="*/ 1188418 w 1208088"/>
                  <a:gd name="connsiteY148" fmla="*/ 1242199 h 1452563"/>
                  <a:gd name="connsiteX149" fmla="*/ 1185563 w 1208088"/>
                  <a:gd name="connsiteY149" fmla="*/ 1250448 h 1452563"/>
                  <a:gd name="connsiteX150" fmla="*/ 1182708 w 1208088"/>
                  <a:gd name="connsiteY150" fmla="*/ 1259015 h 1452563"/>
                  <a:gd name="connsiteX151" fmla="*/ 1179218 w 1208088"/>
                  <a:gd name="connsiteY151" fmla="*/ 1266947 h 1452563"/>
                  <a:gd name="connsiteX152" fmla="*/ 1175728 w 1208088"/>
                  <a:gd name="connsiteY152" fmla="*/ 1275197 h 1452563"/>
                  <a:gd name="connsiteX153" fmla="*/ 1172239 w 1208088"/>
                  <a:gd name="connsiteY153" fmla="*/ 1283129 h 1452563"/>
                  <a:gd name="connsiteX154" fmla="*/ 1168749 w 1208088"/>
                  <a:gd name="connsiteY154" fmla="*/ 1291062 h 1452563"/>
                  <a:gd name="connsiteX155" fmla="*/ 1164625 w 1208088"/>
                  <a:gd name="connsiteY155" fmla="*/ 1298677 h 1452563"/>
                  <a:gd name="connsiteX156" fmla="*/ 1160183 w 1208088"/>
                  <a:gd name="connsiteY156" fmla="*/ 1305974 h 1452563"/>
                  <a:gd name="connsiteX157" fmla="*/ 1155742 w 1208088"/>
                  <a:gd name="connsiteY157" fmla="*/ 1313589 h 1452563"/>
                  <a:gd name="connsiteX158" fmla="*/ 1151300 w 1208088"/>
                  <a:gd name="connsiteY158" fmla="*/ 1320570 h 1452563"/>
                  <a:gd name="connsiteX159" fmla="*/ 1146542 w 1208088"/>
                  <a:gd name="connsiteY159" fmla="*/ 1327867 h 1452563"/>
                  <a:gd name="connsiteX160" fmla="*/ 1141148 w 1208088"/>
                  <a:gd name="connsiteY160" fmla="*/ 1334531 h 1452563"/>
                  <a:gd name="connsiteX161" fmla="*/ 1135755 w 1208088"/>
                  <a:gd name="connsiteY161" fmla="*/ 1341194 h 1452563"/>
                  <a:gd name="connsiteX162" fmla="*/ 1130362 w 1208088"/>
                  <a:gd name="connsiteY162" fmla="*/ 1347857 h 1452563"/>
                  <a:gd name="connsiteX163" fmla="*/ 1124334 w 1208088"/>
                  <a:gd name="connsiteY163" fmla="*/ 1354203 h 1452563"/>
                  <a:gd name="connsiteX164" fmla="*/ 1118306 w 1208088"/>
                  <a:gd name="connsiteY164" fmla="*/ 1360548 h 1452563"/>
                  <a:gd name="connsiteX165" fmla="*/ 1112278 w 1208088"/>
                  <a:gd name="connsiteY165" fmla="*/ 1366577 h 1452563"/>
                  <a:gd name="connsiteX166" fmla="*/ 1105299 w 1208088"/>
                  <a:gd name="connsiteY166" fmla="*/ 1372288 h 1452563"/>
                  <a:gd name="connsiteX167" fmla="*/ 1098637 w 1208088"/>
                  <a:gd name="connsiteY167" fmla="*/ 1378000 h 1452563"/>
                  <a:gd name="connsiteX168" fmla="*/ 1091657 w 1208088"/>
                  <a:gd name="connsiteY168" fmla="*/ 1383394 h 1452563"/>
                  <a:gd name="connsiteX169" fmla="*/ 1084360 w 1208088"/>
                  <a:gd name="connsiteY169" fmla="*/ 1388470 h 1452563"/>
                  <a:gd name="connsiteX170" fmla="*/ 1076746 w 1208088"/>
                  <a:gd name="connsiteY170" fmla="*/ 1393230 h 1452563"/>
                  <a:gd name="connsiteX171" fmla="*/ 1068815 w 1208088"/>
                  <a:gd name="connsiteY171" fmla="*/ 1398306 h 1452563"/>
                  <a:gd name="connsiteX172" fmla="*/ 1061201 w 1208088"/>
                  <a:gd name="connsiteY172" fmla="*/ 1402748 h 1452563"/>
                  <a:gd name="connsiteX173" fmla="*/ 1052636 w 1208088"/>
                  <a:gd name="connsiteY173" fmla="*/ 1407190 h 1452563"/>
                  <a:gd name="connsiteX174" fmla="*/ 1044070 w 1208088"/>
                  <a:gd name="connsiteY174" fmla="*/ 1411633 h 1452563"/>
                  <a:gd name="connsiteX175" fmla="*/ 1035187 w 1208088"/>
                  <a:gd name="connsiteY175" fmla="*/ 1415440 h 1452563"/>
                  <a:gd name="connsiteX176" fmla="*/ 1025986 w 1208088"/>
                  <a:gd name="connsiteY176" fmla="*/ 1418930 h 1452563"/>
                  <a:gd name="connsiteX177" fmla="*/ 1016469 w 1208088"/>
                  <a:gd name="connsiteY177" fmla="*/ 1422420 h 1452563"/>
                  <a:gd name="connsiteX178" fmla="*/ 1006634 w 1208088"/>
                  <a:gd name="connsiteY178" fmla="*/ 1425593 h 1452563"/>
                  <a:gd name="connsiteX179" fmla="*/ 996800 w 1208088"/>
                  <a:gd name="connsiteY179" fmla="*/ 1428766 h 1452563"/>
                  <a:gd name="connsiteX180" fmla="*/ 986330 w 1208088"/>
                  <a:gd name="connsiteY180" fmla="*/ 1431305 h 1452563"/>
                  <a:gd name="connsiteX181" fmla="*/ 976178 w 1208088"/>
                  <a:gd name="connsiteY181" fmla="*/ 1433843 h 1452563"/>
                  <a:gd name="connsiteX182" fmla="*/ 965074 w 1208088"/>
                  <a:gd name="connsiteY182" fmla="*/ 1436064 h 1452563"/>
                  <a:gd name="connsiteX183" fmla="*/ 953971 w 1208088"/>
                  <a:gd name="connsiteY183" fmla="*/ 1437968 h 1452563"/>
                  <a:gd name="connsiteX184" fmla="*/ 942550 w 1208088"/>
                  <a:gd name="connsiteY184" fmla="*/ 1439554 h 1452563"/>
                  <a:gd name="connsiteX185" fmla="*/ 930812 w 1208088"/>
                  <a:gd name="connsiteY185" fmla="*/ 1440823 h 1452563"/>
                  <a:gd name="connsiteX186" fmla="*/ 918756 w 1208088"/>
                  <a:gd name="connsiteY186" fmla="*/ 1442093 h 1452563"/>
                  <a:gd name="connsiteX187" fmla="*/ 906383 w 1208088"/>
                  <a:gd name="connsiteY187" fmla="*/ 1443044 h 1452563"/>
                  <a:gd name="connsiteX188" fmla="*/ 893693 w 1208088"/>
                  <a:gd name="connsiteY188" fmla="*/ 1443362 h 1452563"/>
                  <a:gd name="connsiteX189" fmla="*/ 740144 w 1208088"/>
                  <a:gd name="connsiteY189" fmla="*/ 1448756 h 1452563"/>
                  <a:gd name="connsiteX190" fmla="*/ 652583 w 1208088"/>
                  <a:gd name="connsiteY190" fmla="*/ 1451611 h 1452563"/>
                  <a:gd name="connsiteX191" fmla="*/ 613244 w 1208088"/>
                  <a:gd name="connsiteY191" fmla="*/ 1452563 h 1452563"/>
                  <a:gd name="connsiteX192" fmla="*/ 604044 w 1208088"/>
                  <a:gd name="connsiteY192" fmla="*/ 1452563 h 1452563"/>
                  <a:gd name="connsiteX193" fmla="*/ 595161 w 1208088"/>
                  <a:gd name="connsiteY193" fmla="*/ 1452563 h 1452563"/>
                  <a:gd name="connsiteX194" fmla="*/ 555505 w 1208088"/>
                  <a:gd name="connsiteY194" fmla="*/ 1451611 h 1452563"/>
                  <a:gd name="connsiteX195" fmla="*/ 467944 w 1208088"/>
                  <a:gd name="connsiteY195" fmla="*/ 1448756 h 1452563"/>
                  <a:gd name="connsiteX196" fmla="*/ 314395 w 1208088"/>
                  <a:gd name="connsiteY196" fmla="*/ 1443362 h 1452563"/>
                  <a:gd name="connsiteX197" fmla="*/ 302022 w 1208088"/>
                  <a:gd name="connsiteY197" fmla="*/ 1443044 h 1452563"/>
                  <a:gd name="connsiteX198" fmla="*/ 289332 w 1208088"/>
                  <a:gd name="connsiteY198" fmla="*/ 1442093 h 1452563"/>
                  <a:gd name="connsiteX199" fmla="*/ 277276 w 1208088"/>
                  <a:gd name="connsiteY199" fmla="*/ 1440823 h 1452563"/>
                  <a:gd name="connsiteX200" fmla="*/ 265856 w 1208088"/>
                  <a:gd name="connsiteY200" fmla="*/ 1439554 h 1452563"/>
                  <a:gd name="connsiteX201" fmla="*/ 254117 w 1208088"/>
                  <a:gd name="connsiteY201" fmla="*/ 1437968 h 1452563"/>
                  <a:gd name="connsiteX202" fmla="*/ 243014 w 1208088"/>
                  <a:gd name="connsiteY202" fmla="*/ 1436064 h 1452563"/>
                  <a:gd name="connsiteX203" fmla="*/ 232227 w 1208088"/>
                  <a:gd name="connsiteY203" fmla="*/ 1433843 h 1452563"/>
                  <a:gd name="connsiteX204" fmla="*/ 221758 w 1208088"/>
                  <a:gd name="connsiteY204" fmla="*/ 1431305 h 1452563"/>
                  <a:gd name="connsiteX205" fmla="*/ 211288 w 1208088"/>
                  <a:gd name="connsiteY205" fmla="*/ 1428766 h 1452563"/>
                  <a:gd name="connsiteX206" fmla="*/ 201454 w 1208088"/>
                  <a:gd name="connsiteY206" fmla="*/ 1425593 h 1452563"/>
                  <a:gd name="connsiteX207" fmla="*/ 191619 w 1208088"/>
                  <a:gd name="connsiteY207" fmla="*/ 1422420 h 1452563"/>
                  <a:gd name="connsiteX208" fmla="*/ 182419 w 1208088"/>
                  <a:gd name="connsiteY208" fmla="*/ 1418930 h 1452563"/>
                  <a:gd name="connsiteX209" fmla="*/ 172901 w 1208088"/>
                  <a:gd name="connsiteY209" fmla="*/ 1415440 h 1452563"/>
                  <a:gd name="connsiteX210" fmla="*/ 164336 w 1208088"/>
                  <a:gd name="connsiteY210" fmla="*/ 1411633 h 1452563"/>
                  <a:gd name="connsiteX211" fmla="*/ 155452 w 1208088"/>
                  <a:gd name="connsiteY211" fmla="*/ 1407190 h 1452563"/>
                  <a:gd name="connsiteX212" fmla="*/ 147521 w 1208088"/>
                  <a:gd name="connsiteY212" fmla="*/ 1402748 h 1452563"/>
                  <a:gd name="connsiteX213" fmla="*/ 139273 w 1208088"/>
                  <a:gd name="connsiteY213" fmla="*/ 1398306 h 1452563"/>
                  <a:gd name="connsiteX214" fmla="*/ 131342 w 1208088"/>
                  <a:gd name="connsiteY214" fmla="*/ 1393230 h 1452563"/>
                  <a:gd name="connsiteX215" fmla="*/ 123728 w 1208088"/>
                  <a:gd name="connsiteY215" fmla="*/ 1388470 h 1452563"/>
                  <a:gd name="connsiteX216" fmla="*/ 116431 w 1208088"/>
                  <a:gd name="connsiteY216" fmla="*/ 1383394 h 1452563"/>
                  <a:gd name="connsiteX217" fmla="*/ 109768 w 1208088"/>
                  <a:gd name="connsiteY217" fmla="*/ 1378000 h 1452563"/>
                  <a:gd name="connsiteX218" fmla="*/ 102789 w 1208088"/>
                  <a:gd name="connsiteY218" fmla="*/ 1372288 h 1452563"/>
                  <a:gd name="connsiteX219" fmla="*/ 96127 w 1208088"/>
                  <a:gd name="connsiteY219" fmla="*/ 1366577 h 1452563"/>
                  <a:gd name="connsiteX220" fmla="*/ 89782 w 1208088"/>
                  <a:gd name="connsiteY220" fmla="*/ 1360548 h 1452563"/>
                  <a:gd name="connsiteX221" fmla="*/ 83754 w 1208088"/>
                  <a:gd name="connsiteY221" fmla="*/ 1354203 h 1452563"/>
                  <a:gd name="connsiteX222" fmla="*/ 78044 w 1208088"/>
                  <a:gd name="connsiteY222" fmla="*/ 1347857 h 1452563"/>
                  <a:gd name="connsiteX223" fmla="*/ 72333 w 1208088"/>
                  <a:gd name="connsiteY223" fmla="*/ 1341194 h 1452563"/>
                  <a:gd name="connsiteX224" fmla="*/ 66940 w 1208088"/>
                  <a:gd name="connsiteY224" fmla="*/ 1334531 h 1452563"/>
                  <a:gd name="connsiteX225" fmla="*/ 61864 w 1208088"/>
                  <a:gd name="connsiteY225" fmla="*/ 1327867 h 1452563"/>
                  <a:gd name="connsiteX226" fmla="*/ 56788 w 1208088"/>
                  <a:gd name="connsiteY226" fmla="*/ 1320570 h 1452563"/>
                  <a:gd name="connsiteX227" fmla="*/ 52346 w 1208088"/>
                  <a:gd name="connsiteY227" fmla="*/ 1313589 h 1452563"/>
                  <a:gd name="connsiteX228" fmla="*/ 47905 w 1208088"/>
                  <a:gd name="connsiteY228" fmla="*/ 1305974 h 1452563"/>
                  <a:gd name="connsiteX229" fmla="*/ 43780 w 1208088"/>
                  <a:gd name="connsiteY229" fmla="*/ 1298677 h 1452563"/>
                  <a:gd name="connsiteX230" fmla="*/ 39339 w 1208088"/>
                  <a:gd name="connsiteY230" fmla="*/ 1291062 h 1452563"/>
                  <a:gd name="connsiteX231" fmla="*/ 35849 w 1208088"/>
                  <a:gd name="connsiteY231" fmla="*/ 1283129 h 1452563"/>
                  <a:gd name="connsiteX232" fmla="*/ 32360 w 1208088"/>
                  <a:gd name="connsiteY232" fmla="*/ 1275197 h 1452563"/>
                  <a:gd name="connsiteX233" fmla="*/ 28870 w 1208088"/>
                  <a:gd name="connsiteY233" fmla="*/ 1266947 h 1452563"/>
                  <a:gd name="connsiteX234" fmla="*/ 25697 w 1208088"/>
                  <a:gd name="connsiteY234" fmla="*/ 1259015 h 1452563"/>
                  <a:gd name="connsiteX235" fmla="*/ 22525 w 1208088"/>
                  <a:gd name="connsiteY235" fmla="*/ 1250448 h 1452563"/>
                  <a:gd name="connsiteX236" fmla="*/ 19670 w 1208088"/>
                  <a:gd name="connsiteY236" fmla="*/ 1242199 h 1452563"/>
                  <a:gd name="connsiteX237" fmla="*/ 17132 w 1208088"/>
                  <a:gd name="connsiteY237" fmla="*/ 1233314 h 1452563"/>
                  <a:gd name="connsiteX238" fmla="*/ 14911 w 1208088"/>
                  <a:gd name="connsiteY238" fmla="*/ 1224747 h 1452563"/>
                  <a:gd name="connsiteX239" fmla="*/ 12690 w 1208088"/>
                  <a:gd name="connsiteY239" fmla="*/ 1215863 h 1452563"/>
                  <a:gd name="connsiteX240" fmla="*/ 10786 w 1208088"/>
                  <a:gd name="connsiteY240" fmla="*/ 1206979 h 1452563"/>
                  <a:gd name="connsiteX241" fmla="*/ 8883 w 1208088"/>
                  <a:gd name="connsiteY241" fmla="*/ 1197778 h 1452563"/>
                  <a:gd name="connsiteX242" fmla="*/ 7297 w 1208088"/>
                  <a:gd name="connsiteY242" fmla="*/ 1188893 h 1452563"/>
                  <a:gd name="connsiteX243" fmla="*/ 4442 w 1208088"/>
                  <a:gd name="connsiteY243" fmla="*/ 1170173 h 1452563"/>
                  <a:gd name="connsiteX244" fmla="*/ 2221 w 1208088"/>
                  <a:gd name="connsiteY244" fmla="*/ 1151453 h 1452563"/>
                  <a:gd name="connsiteX245" fmla="*/ 952 w 1208088"/>
                  <a:gd name="connsiteY245" fmla="*/ 1131781 h 1452563"/>
                  <a:gd name="connsiteX246" fmla="*/ 317 w 1208088"/>
                  <a:gd name="connsiteY246" fmla="*/ 1112426 h 1452563"/>
                  <a:gd name="connsiteX247" fmla="*/ 0 w 1208088"/>
                  <a:gd name="connsiteY247" fmla="*/ 1092437 h 1452563"/>
                  <a:gd name="connsiteX248" fmla="*/ 634 w 1208088"/>
                  <a:gd name="connsiteY248" fmla="*/ 1072447 h 1452563"/>
                  <a:gd name="connsiteX249" fmla="*/ 1586 w 1208088"/>
                  <a:gd name="connsiteY249" fmla="*/ 1052458 h 1452563"/>
                  <a:gd name="connsiteX250" fmla="*/ 3172 w 1208088"/>
                  <a:gd name="connsiteY250" fmla="*/ 1032151 h 1452563"/>
                  <a:gd name="connsiteX251" fmla="*/ 5393 w 1208088"/>
                  <a:gd name="connsiteY251" fmla="*/ 1011845 h 1452563"/>
                  <a:gd name="connsiteX252" fmla="*/ 8248 w 1208088"/>
                  <a:gd name="connsiteY252" fmla="*/ 990903 h 1452563"/>
                  <a:gd name="connsiteX253" fmla="*/ 11421 w 1208088"/>
                  <a:gd name="connsiteY253" fmla="*/ 970279 h 1452563"/>
                  <a:gd name="connsiteX254" fmla="*/ 14911 w 1208088"/>
                  <a:gd name="connsiteY254" fmla="*/ 949655 h 1452563"/>
                  <a:gd name="connsiteX255" fmla="*/ 19035 w 1208088"/>
                  <a:gd name="connsiteY255" fmla="*/ 929031 h 1452563"/>
                  <a:gd name="connsiteX256" fmla="*/ 23476 w 1208088"/>
                  <a:gd name="connsiteY256" fmla="*/ 908407 h 1452563"/>
                  <a:gd name="connsiteX257" fmla="*/ 28235 w 1208088"/>
                  <a:gd name="connsiteY257" fmla="*/ 887783 h 1452563"/>
                  <a:gd name="connsiteX258" fmla="*/ 33628 w 1208088"/>
                  <a:gd name="connsiteY258" fmla="*/ 867477 h 1452563"/>
                  <a:gd name="connsiteX259" fmla="*/ 39022 w 1208088"/>
                  <a:gd name="connsiteY259" fmla="*/ 847170 h 1452563"/>
                  <a:gd name="connsiteX260" fmla="*/ 45050 w 1208088"/>
                  <a:gd name="connsiteY260" fmla="*/ 826863 h 1452563"/>
                  <a:gd name="connsiteX261" fmla="*/ 51077 w 1208088"/>
                  <a:gd name="connsiteY261" fmla="*/ 807191 h 1452563"/>
                  <a:gd name="connsiteX262" fmla="*/ 58057 w 1208088"/>
                  <a:gd name="connsiteY262" fmla="*/ 787519 h 1452563"/>
                  <a:gd name="connsiteX263" fmla="*/ 64402 w 1208088"/>
                  <a:gd name="connsiteY263" fmla="*/ 768164 h 1452563"/>
                  <a:gd name="connsiteX264" fmla="*/ 71381 w 1208088"/>
                  <a:gd name="connsiteY264" fmla="*/ 748492 h 1452563"/>
                  <a:gd name="connsiteX265" fmla="*/ 78678 w 1208088"/>
                  <a:gd name="connsiteY265" fmla="*/ 729772 h 1452563"/>
                  <a:gd name="connsiteX266" fmla="*/ 85975 w 1208088"/>
                  <a:gd name="connsiteY266" fmla="*/ 711369 h 1452563"/>
                  <a:gd name="connsiteX267" fmla="*/ 93906 w 1208088"/>
                  <a:gd name="connsiteY267" fmla="*/ 693283 h 1452563"/>
                  <a:gd name="connsiteX268" fmla="*/ 101520 w 1208088"/>
                  <a:gd name="connsiteY268" fmla="*/ 675832 h 1452563"/>
                  <a:gd name="connsiteX269" fmla="*/ 109134 w 1208088"/>
                  <a:gd name="connsiteY269" fmla="*/ 658698 h 1452563"/>
                  <a:gd name="connsiteX270" fmla="*/ 117065 w 1208088"/>
                  <a:gd name="connsiteY270" fmla="*/ 641882 h 1452563"/>
                  <a:gd name="connsiteX271" fmla="*/ 124996 w 1208088"/>
                  <a:gd name="connsiteY271" fmla="*/ 626017 h 1452563"/>
                  <a:gd name="connsiteX272" fmla="*/ 133245 w 1208088"/>
                  <a:gd name="connsiteY272" fmla="*/ 610153 h 1452563"/>
                  <a:gd name="connsiteX273" fmla="*/ 141176 w 1208088"/>
                  <a:gd name="connsiteY273" fmla="*/ 595557 h 1452563"/>
                  <a:gd name="connsiteX274" fmla="*/ 149425 w 1208088"/>
                  <a:gd name="connsiteY274" fmla="*/ 581279 h 1452563"/>
                  <a:gd name="connsiteX275" fmla="*/ 157356 w 1208088"/>
                  <a:gd name="connsiteY275" fmla="*/ 567318 h 1452563"/>
                  <a:gd name="connsiteX276" fmla="*/ 165604 w 1208088"/>
                  <a:gd name="connsiteY276" fmla="*/ 554309 h 1452563"/>
                  <a:gd name="connsiteX277" fmla="*/ 173536 w 1208088"/>
                  <a:gd name="connsiteY277" fmla="*/ 542252 h 1452563"/>
                  <a:gd name="connsiteX278" fmla="*/ 181467 w 1208088"/>
                  <a:gd name="connsiteY278" fmla="*/ 530830 h 1452563"/>
                  <a:gd name="connsiteX279" fmla="*/ 189081 w 1208088"/>
                  <a:gd name="connsiteY279" fmla="*/ 519725 h 1452563"/>
                  <a:gd name="connsiteX280" fmla="*/ 197012 w 1208088"/>
                  <a:gd name="connsiteY280" fmla="*/ 510206 h 1452563"/>
                  <a:gd name="connsiteX281" fmla="*/ 204309 w 1208088"/>
                  <a:gd name="connsiteY281" fmla="*/ 501004 h 1452563"/>
                  <a:gd name="connsiteX282" fmla="*/ 211606 w 1208088"/>
                  <a:gd name="connsiteY282" fmla="*/ 493072 h 1452563"/>
                  <a:gd name="connsiteX283" fmla="*/ 218902 w 1208088"/>
                  <a:gd name="connsiteY283" fmla="*/ 485457 h 1452563"/>
                  <a:gd name="connsiteX284" fmla="*/ 225248 w 1208088"/>
                  <a:gd name="connsiteY284" fmla="*/ 479428 h 1452563"/>
                  <a:gd name="connsiteX285" fmla="*/ 232862 w 1208088"/>
                  <a:gd name="connsiteY285" fmla="*/ 473083 h 1452563"/>
                  <a:gd name="connsiteX286" fmla="*/ 248407 w 1208088"/>
                  <a:gd name="connsiteY286" fmla="*/ 460074 h 1452563"/>
                  <a:gd name="connsiteX287" fmla="*/ 265538 w 1208088"/>
                  <a:gd name="connsiteY287" fmla="*/ 446430 h 1452563"/>
                  <a:gd name="connsiteX288" fmla="*/ 283622 w 1208088"/>
                  <a:gd name="connsiteY288" fmla="*/ 432469 h 1452563"/>
                  <a:gd name="connsiteX289" fmla="*/ 322009 w 1208088"/>
                  <a:gd name="connsiteY289" fmla="*/ 404548 h 1452563"/>
                  <a:gd name="connsiteX290" fmla="*/ 360396 w 1208088"/>
                  <a:gd name="connsiteY290" fmla="*/ 375991 h 1452563"/>
                  <a:gd name="connsiteX291" fmla="*/ 379114 w 1208088"/>
                  <a:gd name="connsiteY291" fmla="*/ 362030 h 1452563"/>
                  <a:gd name="connsiteX292" fmla="*/ 396562 w 1208088"/>
                  <a:gd name="connsiteY292" fmla="*/ 348387 h 1452563"/>
                  <a:gd name="connsiteX293" fmla="*/ 412742 w 1208088"/>
                  <a:gd name="connsiteY293" fmla="*/ 335060 h 1452563"/>
                  <a:gd name="connsiteX294" fmla="*/ 420039 w 1208088"/>
                  <a:gd name="connsiteY294" fmla="*/ 328397 h 1452563"/>
                  <a:gd name="connsiteX295" fmla="*/ 427018 w 1208088"/>
                  <a:gd name="connsiteY295" fmla="*/ 322369 h 1452563"/>
                  <a:gd name="connsiteX296" fmla="*/ 433364 w 1208088"/>
                  <a:gd name="connsiteY296" fmla="*/ 316340 h 1452563"/>
                  <a:gd name="connsiteX297" fmla="*/ 439391 w 1208088"/>
                  <a:gd name="connsiteY297" fmla="*/ 309994 h 1452563"/>
                  <a:gd name="connsiteX298" fmla="*/ 444784 w 1208088"/>
                  <a:gd name="connsiteY298" fmla="*/ 304283 h 1452563"/>
                  <a:gd name="connsiteX299" fmla="*/ 449226 w 1208088"/>
                  <a:gd name="connsiteY299" fmla="*/ 298572 h 1452563"/>
                  <a:gd name="connsiteX300" fmla="*/ 453033 w 1208088"/>
                  <a:gd name="connsiteY300" fmla="*/ 293178 h 1452563"/>
                  <a:gd name="connsiteX301" fmla="*/ 456523 w 1208088"/>
                  <a:gd name="connsiteY301" fmla="*/ 287784 h 1452563"/>
                  <a:gd name="connsiteX302" fmla="*/ 459061 w 1208088"/>
                  <a:gd name="connsiteY302" fmla="*/ 283024 h 1452563"/>
                  <a:gd name="connsiteX303" fmla="*/ 460647 w 1208088"/>
                  <a:gd name="connsiteY303" fmla="*/ 277948 h 1452563"/>
                  <a:gd name="connsiteX304" fmla="*/ 461282 w 1208088"/>
                  <a:gd name="connsiteY304" fmla="*/ 274775 h 1452563"/>
                  <a:gd name="connsiteX305" fmla="*/ 461916 w 1208088"/>
                  <a:gd name="connsiteY305" fmla="*/ 271919 h 1452563"/>
                  <a:gd name="connsiteX306" fmla="*/ 456840 w 1208088"/>
                  <a:gd name="connsiteY306" fmla="*/ 270967 h 1452563"/>
                  <a:gd name="connsiteX307" fmla="*/ 452081 w 1208088"/>
                  <a:gd name="connsiteY307" fmla="*/ 269698 h 1452563"/>
                  <a:gd name="connsiteX308" fmla="*/ 448274 w 1208088"/>
                  <a:gd name="connsiteY308" fmla="*/ 267794 h 1452563"/>
                  <a:gd name="connsiteX309" fmla="*/ 444784 w 1208088"/>
                  <a:gd name="connsiteY309" fmla="*/ 265256 h 1452563"/>
                  <a:gd name="connsiteX310" fmla="*/ 441929 w 1208088"/>
                  <a:gd name="connsiteY310" fmla="*/ 262083 h 1452563"/>
                  <a:gd name="connsiteX311" fmla="*/ 440660 w 1208088"/>
                  <a:gd name="connsiteY311" fmla="*/ 260497 h 1452563"/>
                  <a:gd name="connsiteX312" fmla="*/ 439708 w 1208088"/>
                  <a:gd name="connsiteY312" fmla="*/ 258910 h 1452563"/>
                  <a:gd name="connsiteX313" fmla="*/ 438757 w 1208088"/>
                  <a:gd name="connsiteY313" fmla="*/ 257324 h 1452563"/>
                  <a:gd name="connsiteX314" fmla="*/ 438440 w 1208088"/>
                  <a:gd name="connsiteY314" fmla="*/ 255420 h 1452563"/>
                  <a:gd name="connsiteX315" fmla="*/ 438122 w 1208088"/>
                  <a:gd name="connsiteY315" fmla="*/ 253834 h 1452563"/>
                  <a:gd name="connsiteX316" fmla="*/ 437488 w 1208088"/>
                  <a:gd name="connsiteY316" fmla="*/ 251930 h 1452563"/>
                  <a:gd name="connsiteX317" fmla="*/ 438122 w 1208088"/>
                  <a:gd name="connsiteY317" fmla="*/ 250026 h 1452563"/>
                  <a:gd name="connsiteX318" fmla="*/ 438440 w 1208088"/>
                  <a:gd name="connsiteY318" fmla="*/ 248122 h 1452563"/>
                  <a:gd name="connsiteX319" fmla="*/ 438757 w 1208088"/>
                  <a:gd name="connsiteY319" fmla="*/ 246536 h 1452563"/>
                  <a:gd name="connsiteX320" fmla="*/ 439708 w 1208088"/>
                  <a:gd name="connsiteY320" fmla="*/ 244315 h 1452563"/>
                  <a:gd name="connsiteX321" fmla="*/ 440660 w 1208088"/>
                  <a:gd name="connsiteY321" fmla="*/ 242728 h 1452563"/>
                  <a:gd name="connsiteX322" fmla="*/ 441929 w 1208088"/>
                  <a:gd name="connsiteY322" fmla="*/ 241142 h 1452563"/>
                  <a:gd name="connsiteX323" fmla="*/ 444784 w 1208088"/>
                  <a:gd name="connsiteY323" fmla="*/ 238286 h 1452563"/>
                  <a:gd name="connsiteX324" fmla="*/ 448274 w 1208088"/>
                  <a:gd name="connsiteY324" fmla="*/ 236065 h 1452563"/>
                  <a:gd name="connsiteX325" fmla="*/ 452081 w 1208088"/>
                  <a:gd name="connsiteY325" fmla="*/ 234161 h 1452563"/>
                  <a:gd name="connsiteX326" fmla="*/ 456840 w 1208088"/>
                  <a:gd name="connsiteY326" fmla="*/ 232575 h 1452563"/>
                  <a:gd name="connsiteX327" fmla="*/ 461916 w 1208088"/>
                  <a:gd name="connsiteY327" fmla="*/ 231940 h 1452563"/>
                  <a:gd name="connsiteX328" fmla="*/ 460647 w 1208088"/>
                  <a:gd name="connsiteY328" fmla="*/ 227498 h 1452563"/>
                  <a:gd name="connsiteX329" fmla="*/ 459378 w 1208088"/>
                  <a:gd name="connsiteY329" fmla="*/ 223374 h 1452563"/>
                  <a:gd name="connsiteX330" fmla="*/ 457792 w 1208088"/>
                  <a:gd name="connsiteY330" fmla="*/ 219249 h 1452563"/>
                  <a:gd name="connsiteX331" fmla="*/ 456206 w 1208088"/>
                  <a:gd name="connsiteY331" fmla="*/ 215124 h 1452563"/>
                  <a:gd name="connsiteX332" fmla="*/ 451764 w 1208088"/>
                  <a:gd name="connsiteY332" fmla="*/ 206874 h 1452563"/>
                  <a:gd name="connsiteX333" fmla="*/ 447005 w 1208088"/>
                  <a:gd name="connsiteY333" fmla="*/ 198307 h 1452563"/>
                  <a:gd name="connsiteX334" fmla="*/ 441295 w 1208088"/>
                  <a:gd name="connsiteY334" fmla="*/ 189423 h 1452563"/>
                  <a:gd name="connsiteX335" fmla="*/ 434632 w 1208088"/>
                  <a:gd name="connsiteY335" fmla="*/ 180222 h 1452563"/>
                  <a:gd name="connsiteX336" fmla="*/ 420039 w 1208088"/>
                  <a:gd name="connsiteY336" fmla="*/ 159598 h 1452563"/>
                  <a:gd name="connsiteX337" fmla="*/ 412108 w 1208088"/>
                  <a:gd name="connsiteY337" fmla="*/ 147541 h 1452563"/>
                  <a:gd name="connsiteX338" fmla="*/ 403542 w 1208088"/>
                  <a:gd name="connsiteY338" fmla="*/ 134532 h 1452563"/>
                  <a:gd name="connsiteX339" fmla="*/ 394024 w 1208088"/>
                  <a:gd name="connsiteY339" fmla="*/ 120254 h 1452563"/>
                  <a:gd name="connsiteX340" fmla="*/ 384190 w 1208088"/>
                  <a:gd name="connsiteY340" fmla="*/ 104706 h 1452563"/>
                  <a:gd name="connsiteX341" fmla="*/ 374355 w 1208088"/>
                  <a:gd name="connsiteY341" fmla="*/ 87573 h 1452563"/>
                  <a:gd name="connsiteX342" fmla="*/ 363886 w 1208088"/>
                  <a:gd name="connsiteY342" fmla="*/ 68535 h 1452563"/>
                  <a:gd name="connsiteX343" fmla="*/ 353099 w 1208088"/>
                  <a:gd name="connsiteY343" fmla="*/ 47911 h 1452563"/>
                  <a:gd name="connsiteX344" fmla="*/ 341996 w 1208088"/>
                  <a:gd name="connsiteY344" fmla="*/ 25066 h 1452563"/>
                  <a:gd name="connsiteX345" fmla="*/ 352782 w 1208088"/>
                  <a:gd name="connsiteY345" fmla="*/ 20307 h 1452563"/>
                  <a:gd name="connsiteX346" fmla="*/ 362617 w 1208088"/>
                  <a:gd name="connsiteY346" fmla="*/ 15865 h 1452563"/>
                  <a:gd name="connsiteX347" fmla="*/ 372134 w 1208088"/>
                  <a:gd name="connsiteY347" fmla="*/ 13009 h 1452563"/>
                  <a:gd name="connsiteX348" fmla="*/ 380700 w 1208088"/>
                  <a:gd name="connsiteY348" fmla="*/ 11105 h 1452563"/>
                  <a:gd name="connsiteX349" fmla="*/ 388948 w 1208088"/>
                  <a:gd name="connsiteY349" fmla="*/ 9836 h 1452563"/>
                  <a:gd name="connsiteX350" fmla="*/ 396562 w 1208088"/>
                  <a:gd name="connsiteY350" fmla="*/ 9519 h 1452563"/>
                  <a:gd name="connsiteX351" fmla="*/ 403859 w 1208088"/>
                  <a:gd name="connsiteY351" fmla="*/ 9519 h 1452563"/>
                  <a:gd name="connsiteX352" fmla="*/ 410522 w 1208088"/>
                  <a:gd name="connsiteY352" fmla="*/ 10471 h 1452563"/>
                  <a:gd name="connsiteX353" fmla="*/ 416549 w 1208088"/>
                  <a:gd name="connsiteY353" fmla="*/ 12057 h 1452563"/>
                  <a:gd name="connsiteX354" fmla="*/ 422894 w 1208088"/>
                  <a:gd name="connsiteY354" fmla="*/ 14278 h 1452563"/>
                  <a:gd name="connsiteX355" fmla="*/ 428288 w 1208088"/>
                  <a:gd name="connsiteY355" fmla="*/ 16816 h 1452563"/>
                  <a:gd name="connsiteX356" fmla="*/ 433681 w 1208088"/>
                  <a:gd name="connsiteY356" fmla="*/ 19989 h 1452563"/>
                  <a:gd name="connsiteX357" fmla="*/ 439074 w 1208088"/>
                  <a:gd name="connsiteY357" fmla="*/ 23162 h 1452563"/>
                  <a:gd name="connsiteX358" fmla="*/ 443833 w 1208088"/>
                  <a:gd name="connsiteY358" fmla="*/ 26970 h 1452563"/>
                  <a:gd name="connsiteX359" fmla="*/ 448592 w 1208088"/>
                  <a:gd name="connsiteY359" fmla="*/ 30777 h 1452563"/>
                  <a:gd name="connsiteX360" fmla="*/ 453033 w 1208088"/>
                  <a:gd name="connsiteY360" fmla="*/ 34585 h 1452563"/>
                  <a:gd name="connsiteX361" fmla="*/ 462550 w 1208088"/>
                  <a:gd name="connsiteY361" fmla="*/ 43152 h 1452563"/>
                  <a:gd name="connsiteX362" fmla="*/ 471434 w 1208088"/>
                  <a:gd name="connsiteY362" fmla="*/ 51401 h 1452563"/>
                  <a:gd name="connsiteX363" fmla="*/ 476510 w 1208088"/>
                  <a:gd name="connsiteY363" fmla="*/ 55843 h 1452563"/>
                  <a:gd name="connsiteX364" fmla="*/ 481268 w 1208088"/>
                  <a:gd name="connsiteY364" fmla="*/ 59651 h 1452563"/>
                  <a:gd name="connsiteX365" fmla="*/ 486027 w 1208088"/>
                  <a:gd name="connsiteY365" fmla="*/ 63141 h 1452563"/>
                  <a:gd name="connsiteX366" fmla="*/ 491738 w 1208088"/>
                  <a:gd name="connsiteY366" fmla="*/ 66314 h 1452563"/>
                  <a:gd name="connsiteX367" fmla="*/ 497131 w 1208088"/>
                  <a:gd name="connsiteY367" fmla="*/ 69170 h 1452563"/>
                  <a:gd name="connsiteX368" fmla="*/ 502841 w 1208088"/>
                  <a:gd name="connsiteY368" fmla="*/ 72025 h 1452563"/>
                  <a:gd name="connsiteX369" fmla="*/ 509186 w 1208088"/>
                  <a:gd name="connsiteY369" fmla="*/ 73929 h 1452563"/>
                  <a:gd name="connsiteX370" fmla="*/ 515531 w 1208088"/>
                  <a:gd name="connsiteY370" fmla="*/ 75198 h 1452563"/>
                  <a:gd name="connsiteX371" fmla="*/ 522194 w 1208088"/>
                  <a:gd name="connsiteY371" fmla="*/ 76150 h 1452563"/>
                  <a:gd name="connsiteX372" fmla="*/ 529808 w 1208088"/>
                  <a:gd name="connsiteY372" fmla="*/ 76150 h 1452563"/>
                  <a:gd name="connsiteX373" fmla="*/ 537739 w 1208088"/>
                  <a:gd name="connsiteY373" fmla="*/ 75515 h 1452563"/>
                  <a:gd name="connsiteX374" fmla="*/ 546304 w 1208088"/>
                  <a:gd name="connsiteY374" fmla="*/ 74246 h 1452563"/>
                  <a:gd name="connsiteX375" fmla="*/ 557408 w 1208088"/>
                  <a:gd name="connsiteY375" fmla="*/ 68218 h 1452563"/>
                  <a:gd name="connsiteX376" fmla="*/ 568195 w 1208088"/>
                  <a:gd name="connsiteY376" fmla="*/ 62824 h 1452563"/>
                  <a:gd name="connsiteX377" fmla="*/ 587864 w 1208088"/>
                  <a:gd name="connsiteY377" fmla="*/ 51719 h 1452563"/>
                  <a:gd name="connsiteX378" fmla="*/ 605313 w 1208088"/>
                  <a:gd name="connsiteY378" fmla="*/ 41882 h 1452563"/>
                  <a:gd name="connsiteX379" fmla="*/ 620858 w 1208088"/>
                  <a:gd name="connsiteY379" fmla="*/ 32681 h 1452563"/>
                  <a:gd name="connsiteX380" fmla="*/ 635452 w 1208088"/>
                  <a:gd name="connsiteY380" fmla="*/ 24749 h 1452563"/>
                  <a:gd name="connsiteX381" fmla="*/ 648776 w 1208088"/>
                  <a:gd name="connsiteY381" fmla="*/ 17134 h 1452563"/>
                  <a:gd name="connsiteX382" fmla="*/ 655438 w 1208088"/>
                  <a:gd name="connsiteY382" fmla="*/ 13961 h 1452563"/>
                  <a:gd name="connsiteX383" fmla="*/ 661784 w 1208088"/>
                  <a:gd name="connsiteY383" fmla="*/ 11422 h 1452563"/>
                  <a:gd name="connsiteX384" fmla="*/ 668446 w 1208088"/>
                  <a:gd name="connsiteY384" fmla="*/ 8884 h 1452563"/>
                  <a:gd name="connsiteX385" fmla="*/ 675108 w 1208088"/>
                  <a:gd name="connsiteY385" fmla="*/ 6663 h 1452563"/>
                  <a:gd name="connsiteX386" fmla="*/ 682088 w 1208088"/>
                  <a:gd name="connsiteY386" fmla="*/ 4759 h 1452563"/>
                  <a:gd name="connsiteX387" fmla="*/ 688750 w 1208088"/>
                  <a:gd name="connsiteY387" fmla="*/ 3173 h 1452563"/>
                  <a:gd name="connsiteX388" fmla="*/ 695729 w 1208088"/>
                  <a:gd name="connsiteY388" fmla="*/ 1586 h 1452563"/>
                  <a:gd name="connsiteX389" fmla="*/ 703343 w 1208088"/>
                  <a:gd name="connsiteY389" fmla="*/ 635 h 1452563"/>
                  <a:gd name="connsiteX390" fmla="*/ 710957 w 1208088"/>
                  <a:gd name="connsiteY390" fmla="*/ 317 h 1452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</a:cxnLst>
                <a:rect l="l" t="t" r="r" b="b"/>
                <a:pathLst>
                  <a:path w="1208088" h="1452563">
                    <a:moveTo>
                      <a:pt x="331068" y="665573"/>
                    </a:moveTo>
                    <a:cubicBezTo>
                      <a:pt x="331068" y="665573"/>
                      <a:pt x="331068" y="665573"/>
                      <a:pt x="508820" y="932822"/>
                    </a:cubicBezTo>
                    <a:cubicBezTo>
                      <a:pt x="508820" y="932822"/>
                      <a:pt x="508820" y="932822"/>
                      <a:pt x="369158" y="932822"/>
                    </a:cubicBezTo>
                    <a:cubicBezTo>
                      <a:pt x="369158" y="932822"/>
                      <a:pt x="369158" y="932822"/>
                      <a:pt x="369158" y="983727"/>
                    </a:cubicBezTo>
                    <a:cubicBezTo>
                      <a:pt x="369158" y="983727"/>
                      <a:pt x="369158" y="983727"/>
                      <a:pt x="534213" y="983727"/>
                    </a:cubicBezTo>
                    <a:cubicBezTo>
                      <a:pt x="534213" y="983727"/>
                      <a:pt x="534213" y="983727"/>
                      <a:pt x="534213" y="1034632"/>
                    </a:cubicBezTo>
                    <a:cubicBezTo>
                      <a:pt x="534213" y="1034632"/>
                      <a:pt x="534213" y="1034632"/>
                      <a:pt x="369158" y="1034632"/>
                    </a:cubicBezTo>
                    <a:cubicBezTo>
                      <a:pt x="369158" y="1034632"/>
                      <a:pt x="369158" y="1034632"/>
                      <a:pt x="369158" y="1085536"/>
                    </a:cubicBezTo>
                    <a:cubicBezTo>
                      <a:pt x="369158" y="1085536"/>
                      <a:pt x="369158" y="1085536"/>
                      <a:pt x="534213" y="1085536"/>
                    </a:cubicBezTo>
                    <a:cubicBezTo>
                      <a:pt x="534213" y="1085536"/>
                      <a:pt x="534213" y="1085536"/>
                      <a:pt x="534213" y="1238250"/>
                    </a:cubicBezTo>
                    <a:cubicBezTo>
                      <a:pt x="534213" y="1238250"/>
                      <a:pt x="534213" y="1238250"/>
                      <a:pt x="673875" y="1238250"/>
                    </a:cubicBezTo>
                    <a:cubicBezTo>
                      <a:pt x="673875" y="1238250"/>
                      <a:pt x="673875" y="1238250"/>
                      <a:pt x="673875" y="1085536"/>
                    </a:cubicBezTo>
                    <a:cubicBezTo>
                      <a:pt x="673875" y="1085536"/>
                      <a:pt x="673875" y="1085536"/>
                      <a:pt x="864324" y="1085536"/>
                    </a:cubicBezTo>
                    <a:cubicBezTo>
                      <a:pt x="864324" y="1085536"/>
                      <a:pt x="864324" y="1085536"/>
                      <a:pt x="864324" y="1034632"/>
                    </a:cubicBezTo>
                    <a:cubicBezTo>
                      <a:pt x="864324" y="1034632"/>
                      <a:pt x="864324" y="1034632"/>
                      <a:pt x="673875" y="1034632"/>
                    </a:cubicBezTo>
                    <a:cubicBezTo>
                      <a:pt x="673875" y="1034632"/>
                      <a:pt x="673875" y="1034632"/>
                      <a:pt x="673875" y="983727"/>
                    </a:cubicBezTo>
                    <a:cubicBezTo>
                      <a:pt x="673875" y="983727"/>
                      <a:pt x="673875" y="983727"/>
                      <a:pt x="864324" y="983727"/>
                    </a:cubicBezTo>
                    <a:cubicBezTo>
                      <a:pt x="864324" y="983727"/>
                      <a:pt x="864324" y="983727"/>
                      <a:pt x="864324" y="932822"/>
                    </a:cubicBezTo>
                    <a:cubicBezTo>
                      <a:pt x="864324" y="932822"/>
                      <a:pt x="864324" y="932822"/>
                      <a:pt x="699268" y="932822"/>
                    </a:cubicBezTo>
                    <a:cubicBezTo>
                      <a:pt x="699268" y="932822"/>
                      <a:pt x="699268" y="932822"/>
                      <a:pt x="877020" y="665573"/>
                    </a:cubicBezTo>
                    <a:cubicBezTo>
                      <a:pt x="877020" y="665573"/>
                      <a:pt x="877020" y="665573"/>
                      <a:pt x="737358" y="665573"/>
                    </a:cubicBezTo>
                    <a:cubicBezTo>
                      <a:pt x="737358" y="665573"/>
                      <a:pt x="737358" y="665573"/>
                      <a:pt x="597696" y="881918"/>
                    </a:cubicBezTo>
                    <a:cubicBezTo>
                      <a:pt x="597696" y="881918"/>
                      <a:pt x="597696" y="881918"/>
                      <a:pt x="458034" y="665573"/>
                    </a:cubicBezTo>
                    <a:cubicBezTo>
                      <a:pt x="458034" y="665573"/>
                      <a:pt x="458034" y="665573"/>
                      <a:pt x="331068" y="665573"/>
                    </a:cubicBezTo>
                    <a:close/>
                    <a:moveTo>
                      <a:pt x="719206" y="0"/>
                    </a:moveTo>
                    <a:lnTo>
                      <a:pt x="727454" y="317"/>
                    </a:lnTo>
                    <a:lnTo>
                      <a:pt x="736654" y="952"/>
                    </a:lnTo>
                    <a:lnTo>
                      <a:pt x="746172" y="2538"/>
                    </a:lnTo>
                    <a:lnTo>
                      <a:pt x="756641" y="4125"/>
                    </a:lnTo>
                    <a:lnTo>
                      <a:pt x="767428" y="6028"/>
                    </a:lnTo>
                    <a:lnTo>
                      <a:pt x="778849" y="8567"/>
                    </a:lnTo>
                    <a:lnTo>
                      <a:pt x="791222" y="11422"/>
                    </a:lnTo>
                    <a:lnTo>
                      <a:pt x="804546" y="14913"/>
                    </a:lnTo>
                    <a:lnTo>
                      <a:pt x="818822" y="18720"/>
                    </a:lnTo>
                    <a:lnTo>
                      <a:pt x="833416" y="23480"/>
                    </a:lnTo>
                    <a:lnTo>
                      <a:pt x="829609" y="36171"/>
                    </a:lnTo>
                    <a:lnTo>
                      <a:pt x="825802" y="48228"/>
                    </a:lnTo>
                    <a:lnTo>
                      <a:pt x="818188" y="70439"/>
                    </a:lnTo>
                    <a:lnTo>
                      <a:pt x="810256" y="91063"/>
                    </a:lnTo>
                    <a:lnTo>
                      <a:pt x="802960" y="108831"/>
                    </a:lnTo>
                    <a:lnTo>
                      <a:pt x="795663" y="125013"/>
                    </a:lnTo>
                    <a:lnTo>
                      <a:pt x="788684" y="138974"/>
                    </a:lnTo>
                    <a:lnTo>
                      <a:pt x="782021" y="151983"/>
                    </a:lnTo>
                    <a:lnTo>
                      <a:pt x="775994" y="163405"/>
                    </a:lnTo>
                    <a:lnTo>
                      <a:pt x="764572" y="183077"/>
                    </a:lnTo>
                    <a:lnTo>
                      <a:pt x="760131" y="191644"/>
                    </a:lnTo>
                    <a:lnTo>
                      <a:pt x="756007" y="200211"/>
                    </a:lnTo>
                    <a:lnTo>
                      <a:pt x="752517" y="207826"/>
                    </a:lnTo>
                    <a:lnTo>
                      <a:pt x="749662" y="215759"/>
                    </a:lnTo>
                    <a:lnTo>
                      <a:pt x="748393" y="219566"/>
                    </a:lnTo>
                    <a:lnTo>
                      <a:pt x="747441" y="223374"/>
                    </a:lnTo>
                    <a:lnTo>
                      <a:pt x="746806" y="227181"/>
                    </a:lnTo>
                    <a:lnTo>
                      <a:pt x="746489" y="231623"/>
                    </a:lnTo>
                    <a:lnTo>
                      <a:pt x="748076" y="231623"/>
                    </a:lnTo>
                    <a:lnTo>
                      <a:pt x="750931" y="231623"/>
                    </a:lnTo>
                    <a:lnTo>
                      <a:pt x="753786" y="231940"/>
                    </a:lnTo>
                    <a:lnTo>
                      <a:pt x="756324" y="232258"/>
                    </a:lnTo>
                    <a:lnTo>
                      <a:pt x="758862" y="233210"/>
                    </a:lnTo>
                    <a:lnTo>
                      <a:pt x="761400" y="233844"/>
                    </a:lnTo>
                    <a:lnTo>
                      <a:pt x="763621" y="234796"/>
                    </a:lnTo>
                    <a:lnTo>
                      <a:pt x="765842" y="236065"/>
                    </a:lnTo>
                    <a:lnTo>
                      <a:pt x="768062" y="237334"/>
                    </a:lnTo>
                    <a:lnTo>
                      <a:pt x="769966" y="238921"/>
                    </a:lnTo>
                    <a:lnTo>
                      <a:pt x="771552" y="240190"/>
                    </a:lnTo>
                    <a:lnTo>
                      <a:pt x="772821" y="242094"/>
                    </a:lnTo>
                    <a:lnTo>
                      <a:pt x="774090" y="243680"/>
                    </a:lnTo>
                    <a:lnTo>
                      <a:pt x="775042" y="245901"/>
                    </a:lnTo>
                    <a:lnTo>
                      <a:pt x="775676" y="247805"/>
                    </a:lnTo>
                    <a:lnTo>
                      <a:pt x="775994" y="249709"/>
                    </a:lnTo>
                    <a:lnTo>
                      <a:pt x="776311" y="251930"/>
                    </a:lnTo>
                    <a:lnTo>
                      <a:pt x="776311" y="253834"/>
                    </a:lnTo>
                    <a:lnTo>
                      <a:pt x="775676" y="255420"/>
                    </a:lnTo>
                    <a:lnTo>
                      <a:pt x="775359" y="257324"/>
                    </a:lnTo>
                    <a:lnTo>
                      <a:pt x="774407" y="258910"/>
                    </a:lnTo>
                    <a:lnTo>
                      <a:pt x="773456" y="260497"/>
                    </a:lnTo>
                    <a:lnTo>
                      <a:pt x="772186" y="262083"/>
                    </a:lnTo>
                    <a:lnTo>
                      <a:pt x="769331" y="265256"/>
                    </a:lnTo>
                    <a:lnTo>
                      <a:pt x="765524" y="267794"/>
                    </a:lnTo>
                    <a:lnTo>
                      <a:pt x="761717" y="269698"/>
                    </a:lnTo>
                    <a:lnTo>
                      <a:pt x="756958" y="270967"/>
                    </a:lnTo>
                    <a:lnTo>
                      <a:pt x="752200" y="271919"/>
                    </a:lnTo>
                    <a:lnTo>
                      <a:pt x="756324" y="284611"/>
                    </a:lnTo>
                    <a:lnTo>
                      <a:pt x="757910" y="289053"/>
                    </a:lnTo>
                    <a:lnTo>
                      <a:pt x="760448" y="293812"/>
                    </a:lnTo>
                    <a:lnTo>
                      <a:pt x="763621" y="299206"/>
                    </a:lnTo>
                    <a:lnTo>
                      <a:pt x="768062" y="304283"/>
                    </a:lnTo>
                    <a:lnTo>
                      <a:pt x="772504" y="309677"/>
                    </a:lnTo>
                    <a:lnTo>
                      <a:pt x="777580" y="315706"/>
                    </a:lnTo>
                    <a:lnTo>
                      <a:pt x="783608" y="321417"/>
                    </a:lnTo>
                    <a:lnTo>
                      <a:pt x="789952" y="327445"/>
                    </a:lnTo>
                    <a:lnTo>
                      <a:pt x="796615" y="333791"/>
                    </a:lnTo>
                    <a:lnTo>
                      <a:pt x="803912" y="339820"/>
                    </a:lnTo>
                    <a:lnTo>
                      <a:pt x="819774" y="353146"/>
                    </a:lnTo>
                    <a:lnTo>
                      <a:pt x="836588" y="366155"/>
                    </a:lnTo>
                    <a:lnTo>
                      <a:pt x="854672" y="379798"/>
                    </a:lnTo>
                    <a:lnTo>
                      <a:pt x="891472" y="407720"/>
                    </a:lnTo>
                    <a:lnTo>
                      <a:pt x="928274" y="435008"/>
                    </a:lnTo>
                    <a:lnTo>
                      <a:pt x="945405" y="448334"/>
                    </a:lnTo>
                    <a:lnTo>
                      <a:pt x="961902" y="461343"/>
                    </a:lnTo>
                    <a:lnTo>
                      <a:pt x="976496" y="474034"/>
                    </a:lnTo>
                    <a:lnTo>
                      <a:pt x="983158" y="479746"/>
                    </a:lnTo>
                    <a:lnTo>
                      <a:pt x="989186" y="485457"/>
                    </a:lnTo>
                    <a:lnTo>
                      <a:pt x="996482" y="493072"/>
                    </a:lnTo>
                    <a:lnTo>
                      <a:pt x="1003779" y="501004"/>
                    </a:lnTo>
                    <a:lnTo>
                      <a:pt x="1011393" y="510206"/>
                    </a:lnTo>
                    <a:lnTo>
                      <a:pt x="1019007" y="519725"/>
                    </a:lnTo>
                    <a:lnTo>
                      <a:pt x="1026938" y="530830"/>
                    </a:lnTo>
                    <a:lnTo>
                      <a:pt x="1034552" y="542252"/>
                    </a:lnTo>
                    <a:lnTo>
                      <a:pt x="1042801" y="554309"/>
                    </a:lnTo>
                    <a:lnTo>
                      <a:pt x="1050732" y="567318"/>
                    </a:lnTo>
                    <a:lnTo>
                      <a:pt x="1058663" y="581279"/>
                    </a:lnTo>
                    <a:lnTo>
                      <a:pt x="1066912" y="595557"/>
                    </a:lnTo>
                    <a:lnTo>
                      <a:pt x="1074843" y="610153"/>
                    </a:lnTo>
                    <a:lnTo>
                      <a:pt x="1083092" y="626017"/>
                    </a:lnTo>
                    <a:lnTo>
                      <a:pt x="1091023" y="641882"/>
                    </a:lnTo>
                    <a:lnTo>
                      <a:pt x="1098954" y="658698"/>
                    </a:lnTo>
                    <a:lnTo>
                      <a:pt x="1106568" y="675832"/>
                    </a:lnTo>
                    <a:lnTo>
                      <a:pt x="1114499" y="693283"/>
                    </a:lnTo>
                    <a:lnTo>
                      <a:pt x="1122113" y="711369"/>
                    </a:lnTo>
                    <a:lnTo>
                      <a:pt x="1129727" y="729772"/>
                    </a:lnTo>
                    <a:lnTo>
                      <a:pt x="1136707" y="748492"/>
                    </a:lnTo>
                    <a:lnTo>
                      <a:pt x="1143686" y="768164"/>
                    </a:lnTo>
                    <a:lnTo>
                      <a:pt x="1150348" y="787519"/>
                    </a:lnTo>
                    <a:lnTo>
                      <a:pt x="1157011" y="807191"/>
                    </a:lnTo>
                    <a:lnTo>
                      <a:pt x="1163038" y="826863"/>
                    </a:lnTo>
                    <a:lnTo>
                      <a:pt x="1169066" y="847170"/>
                    </a:lnTo>
                    <a:lnTo>
                      <a:pt x="1174460" y="867477"/>
                    </a:lnTo>
                    <a:lnTo>
                      <a:pt x="1179853" y="887783"/>
                    </a:lnTo>
                    <a:lnTo>
                      <a:pt x="1184929" y="908407"/>
                    </a:lnTo>
                    <a:lnTo>
                      <a:pt x="1189370" y="929031"/>
                    </a:lnTo>
                    <a:lnTo>
                      <a:pt x="1193177" y="949655"/>
                    </a:lnTo>
                    <a:lnTo>
                      <a:pt x="1196667" y="970279"/>
                    </a:lnTo>
                    <a:lnTo>
                      <a:pt x="1200157" y="990903"/>
                    </a:lnTo>
                    <a:lnTo>
                      <a:pt x="1202695" y="1011845"/>
                    </a:lnTo>
                    <a:lnTo>
                      <a:pt x="1204916" y="1032151"/>
                    </a:lnTo>
                    <a:lnTo>
                      <a:pt x="1206502" y="1052458"/>
                    </a:lnTo>
                    <a:lnTo>
                      <a:pt x="1207454" y="1072447"/>
                    </a:lnTo>
                    <a:lnTo>
                      <a:pt x="1208088" y="1092437"/>
                    </a:lnTo>
                    <a:lnTo>
                      <a:pt x="1207771" y="1112426"/>
                    </a:lnTo>
                    <a:lnTo>
                      <a:pt x="1207136" y="1131781"/>
                    </a:lnTo>
                    <a:lnTo>
                      <a:pt x="1205867" y="1151453"/>
                    </a:lnTo>
                    <a:lnTo>
                      <a:pt x="1203646" y="1170173"/>
                    </a:lnTo>
                    <a:lnTo>
                      <a:pt x="1201108" y="1188893"/>
                    </a:lnTo>
                    <a:lnTo>
                      <a:pt x="1199522" y="1197778"/>
                    </a:lnTo>
                    <a:lnTo>
                      <a:pt x="1197302" y="1206979"/>
                    </a:lnTo>
                    <a:lnTo>
                      <a:pt x="1195398" y="1215863"/>
                    </a:lnTo>
                    <a:lnTo>
                      <a:pt x="1193177" y="1224747"/>
                    </a:lnTo>
                    <a:lnTo>
                      <a:pt x="1190956" y="1233314"/>
                    </a:lnTo>
                    <a:lnTo>
                      <a:pt x="1188418" y="1242199"/>
                    </a:lnTo>
                    <a:lnTo>
                      <a:pt x="1185563" y="1250448"/>
                    </a:lnTo>
                    <a:lnTo>
                      <a:pt x="1182708" y="1259015"/>
                    </a:lnTo>
                    <a:lnTo>
                      <a:pt x="1179218" y="1266947"/>
                    </a:lnTo>
                    <a:lnTo>
                      <a:pt x="1175728" y="1275197"/>
                    </a:lnTo>
                    <a:lnTo>
                      <a:pt x="1172239" y="1283129"/>
                    </a:lnTo>
                    <a:lnTo>
                      <a:pt x="1168749" y="1291062"/>
                    </a:lnTo>
                    <a:lnTo>
                      <a:pt x="1164625" y="1298677"/>
                    </a:lnTo>
                    <a:lnTo>
                      <a:pt x="1160183" y="1305974"/>
                    </a:lnTo>
                    <a:lnTo>
                      <a:pt x="1155742" y="1313589"/>
                    </a:lnTo>
                    <a:lnTo>
                      <a:pt x="1151300" y="1320570"/>
                    </a:lnTo>
                    <a:lnTo>
                      <a:pt x="1146542" y="1327867"/>
                    </a:lnTo>
                    <a:lnTo>
                      <a:pt x="1141148" y="1334531"/>
                    </a:lnTo>
                    <a:lnTo>
                      <a:pt x="1135755" y="1341194"/>
                    </a:lnTo>
                    <a:lnTo>
                      <a:pt x="1130362" y="1347857"/>
                    </a:lnTo>
                    <a:lnTo>
                      <a:pt x="1124334" y="1354203"/>
                    </a:lnTo>
                    <a:lnTo>
                      <a:pt x="1118306" y="1360548"/>
                    </a:lnTo>
                    <a:lnTo>
                      <a:pt x="1112278" y="1366577"/>
                    </a:lnTo>
                    <a:lnTo>
                      <a:pt x="1105299" y="1372288"/>
                    </a:lnTo>
                    <a:lnTo>
                      <a:pt x="1098637" y="1378000"/>
                    </a:lnTo>
                    <a:lnTo>
                      <a:pt x="1091657" y="1383394"/>
                    </a:lnTo>
                    <a:lnTo>
                      <a:pt x="1084360" y="1388470"/>
                    </a:lnTo>
                    <a:lnTo>
                      <a:pt x="1076746" y="1393230"/>
                    </a:lnTo>
                    <a:lnTo>
                      <a:pt x="1068815" y="1398306"/>
                    </a:lnTo>
                    <a:lnTo>
                      <a:pt x="1061201" y="1402748"/>
                    </a:lnTo>
                    <a:lnTo>
                      <a:pt x="1052636" y="1407190"/>
                    </a:lnTo>
                    <a:lnTo>
                      <a:pt x="1044070" y="1411633"/>
                    </a:lnTo>
                    <a:lnTo>
                      <a:pt x="1035187" y="1415440"/>
                    </a:lnTo>
                    <a:lnTo>
                      <a:pt x="1025986" y="1418930"/>
                    </a:lnTo>
                    <a:lnTo>
                      <a:pt x="1016469" y="1422420"/>
                    </a:lnTo>
                    <a:lnTo>
                      <a:pt x="1006634" y="1425593"/>
                    </a:lnTo>
                    <a:lnTo>
                      <a:pt x="996800" y="1428766"/>
                    </a:lnTo>
                    <a:lnTo>
                      <a:pt x="986330" y="1431305"/>
                    </a:lnTo>
                    <a:lnTo>
                      <a:pt x="976178" y="1433843"/>
                    </a:lnTo>
                    <a:lnTo>
                      <a:pt x="965074" y="1436064"/>
                    </a:lnTo>
                    <a:lnTo>
                      <a:pt x="953971" y="1437968"/>
                    </a:lnTo>
                    <a:lnTo>
                      <a:pt x="942550" y="1439554"/>
                    </a:lnTo>
                    <a:lnTo>
                      <a:pt x="930812" y="1440823"/>
                    </a:lnTo>
                    <a:lnTo>
                      <a:pt x="918756" y="1442093"/>
                    </a:lnTo>
                    <a:lnTo>
                      <a:pt x="906383" y="1443044"/>
                    </a:lnTo>
                    <a:lnTo>
                      <a:pt x="893693" y="1443362"/>
                    </a:lnTo>
                    <a:lnTo>
                      <a:pt x="740144" y="1448756"/>
                    </a:lnTo>
                    <a:lnTo>
                      <a:pt x="652583" y="1451611"/>
                    </a:lnTo>
                    <a:lnTo>
                      <a:pt x="613244" y="1452563"/>
                    </a:lnTo>
                    <a:lnTo>
                      <a:pt x="604044" y="1452563"/>
                    </a:lnTo>
                    <a:lnTo>
                      <a:pt x="595161" y="1452563"/>
                    </a:lnTo>
                    <a:lnTo>
                      <a:pt x="555505" y="1451611"/>
                    </a:lnTo>
                    <a:lnTo>
                      <a:pt x="467944" y="1448756"/>
                    </a:lnTo>
                    <a:lnTo>
                      <a:pt x="314395" y="1443362"/>
                    </a:lnTo>
                    <a:lnTo>
                      <a:pt x="302022" y="1443044"/>
                    </a:lnTo>
                    <a:lnTo>
                      <a:pt x="289332" y="1442093"/>
                    </a:lnTo>
                    <a:lnTo>
                      <a:pt x="277276" y="1440823"/>
                    </a:lnTo>
                    <a:lnTo>
                      <a:pt x="265856" y="1439554"/>
                    </a:lnTo>
                    <a:lnTo>
                      <a:pt x="254117" y="1437968"/>
                    </a:lnTo>
                    <a:lnTo>
                      <a:pt x="243014" y="1436064"/>
                    </a:lnTo>
                    <a:lnTo>
                      <a:pt x="232227" y="1433843"/>
                    </a:lnTo>
                    <a:lnTo>
                      <a:pt x="221758" y="1431305"/>
                    </a:lnTo>
                    <a:lnTo>
                      <a:pt x="211288" y="1428766"/>
                    </a:lnTo>
                    <a:lnTo>
                      <a:pt x="201454" y="1425593"/>
                    </a:lnTo>
                    <a:lnTo>
                      <a:pt x="191619" y="1422420"/>
                    </a:lnTo>
                    <a:lnTo>
                      <a:pt x="182419" y="1418930"/>
                    </a:lnTo>
                    <a:lnTo>
                      <a:pt x="172901" y="1415440"/>
                    </a:lnTo>
                    <a:lnTo>
                      <a:pt x="164336" y="1411633"/>
                    </a:lnTo>
                    <a:lnTo>
                      <a:pt x="155452" y="1407190"/>
                    </a:lnTo>
                    <a:lnTo>
                      <a:pt x="147521" y="1402748"/>
                    </a:lnTo>
                    <a:lnTo>
                      <a:pt x="139273" y="1398306"/>
                    </a:lnTo>
                    <a:lnTo>
                      <a:pt x="131342" y="1393230"/>
                    </a:lnTo>
                    <a:lnTo>
                      <a:pt x="123728" y="1388470"/>
                    </a:lnTo>
                    <a:lnTo>
                      <a:pt x="116431" y="1383394"/>
                    </a:lnTo>
                    <a:lnTo>
                      <a:pt x="109768" y="1378000"/>
                    </a:lnTo>
                    <a:lnTo>
                      <a:pt x="102789" y="1372288"/>
                    </a:lnTo>
                    <a:lnTo>
                      <a:pt x="96127" y="1366577"/>
                    </a:lnTo>
                    <a:lnTo>
                      <a:pt x="89782" y="1360548"/>
                    </a:lnTo>
                    <a:lnTo>
                      <a:pt x="83754" y="1354203"/>
                    </a:lnTo>
                    <a:lnTo>
                      <a:pt x="78044" y="1347857"/>
                    </a:lnTo>
                    <a:lnTo>
                      <a:pt x="72333" y="1341194"/>
                    </a:lnTo>
                    <a:lnTo>
                      <a:pt x="66940" y="1334531"/>
                    </a:lnTo>
                    <a:lnTo>
                      <a:pt x="61864" y="1327867"/>
                    </a:lnTo>
                    <a:lnTo>
                      <a:pt x="56788" y="1320570"/>
                    </a:lnTo>
                    <a:lnTo>
                      <a:pt x="52346" y="1313589"/>
                    </a:lnTo>
                    <a:lnTo>
                      <a:pt x="47905" y="1305974"/>
                    </a:lnTo>
                    <a:lnTo>
                      <a:pt x="43780" y="1298677"/>
                    </a:lnTo>
                    <a:lnTo>
                      <a:pt x="39339" y="1291062"/>
                    </a:lnTo>
                    <a:lnTo>
                      <a:pt x="35849" y="1283129"/>
                    </a:lnTo>
                    <a:lnTo>
                      <a:pt x="32360" y="1275197"/>
                    </a:lnTo>
                    <a:lnTo>
                      <a:pt x="28870" y="1266947"/>
                    </a:lnTo>
                    <a:lnTo>
                      <a:pt x="25697" y="1259015"/>
                    </a:lnTo>
                    <a:lnTo>
                      <a:pt x="22525" y="1250448"/>
                    </a:lnTo>
                    <a:lnTo>
                      <a:pt x="19670" y="1242199"/>
                    </a:lnTo>
                    <a:lnTo>
                      <a:pt x="17132" y="1233314"/>
                    </a:lnTo>
                    <a:lnTo>
                      <a:pt x="14911" y="1224747"/>
                    </a:lnTo>
                    <a:lnTo>
                      <a:pt x="12690" y="1215863"/>
                    </a:lnTo>
                    <a:lnTo>
                      <a:pt x="10786" y="1206979"/>
                    </a:lnTo>
                    <a:lnTo>
                      <a:pt x="8883" y="1197778"/>
                    </a:lnTo>
                    <a:lnTo>
                      <a:pt x="7297" y="1188893"/>
                    </a:lnTo>
                    <a:lnTo>
                      <a:pt x="4442" y="1170173"/>
                    </a:lnTo>
                    <a:lnTo>
                      <a:pt x="2221" y="1151453"/>
                    </a:lnTo>
                    <a:lnTo>
                      <a:pt x="952" y="1131781"/>
                    </a:lnTo>
                    <a:lnTo>
                      <a:pt x="317" y="1112426"/>
                    </a:lnTo>
                    <a:lnTo>
                      <a:pt x="0" y="1092437"/>
                    </a:lnTo>
                    <a:lnTo>
                      <a:pt x="634" y="1072447"/>
                    </a:lnTo>
                    <a:lnTo>
                      <a:pt x="1586" y="1052458"/>
                    </a:lnTo>
                    <a:lnTo>
                      <a:pt x="3172" y="1032151"/>
                    </a:lnTo>
                    <a:lnTo>
                      <a:pt x="5393" y="1011845"/>
                    </a:lnTo>
                    <a:lnTo>
                      <a:pt x="8248" y="990903"/>
                    </a:lnTo>
                    <a:lnTo>
                      <a:pt x="11421" y="970279"/>
                    </a:lnTo>
                    <a:lnTo>
                      <a:pt x="14911" y="949655"/>
                    </a:lnTo>
                    <a:lnTo>
                      <a:pt x="19035" y="929031"/>
                    </a:lnTo>
                    <a:lnTo>
                      <a:pt x="23476" y="908407"/>
                    </a:lnTo>
                    <a:lnTo>
                      <a:pt x="28235" y="887783"/>
                    </a:lnTo>
                    <a:lnTo>
                      <a:pt x="33628" y="867477"/>
                    </a:lnTo>
                    <a:lnTo>
                      <a:pt x="39022" y="847170"/>
                    </a:lnTo>
                    <a:lnTo>
                      <a:pt x="45050" y="826863"/>
                    </a:lnTo>
                    <a:lnTo>
                      <a:pt x="51077" y="807191"/>
                    </a:lnTo>
                    <a:lnTo>
                      <a:pt x="58057" y="787519"/>
                    </a:lnTo>
                    <a:lnTo>
                      <a:pt x="64402" y="768164"/>
                    </a:lnTo>
                    <a:lnTo>
                      <a:pt x="71381" y="748492"/>
                    </a:lnTo>
                    <a:lnTo>
                      <a:pt x="78678" y="729772"/>
                    </a:lnTo>
                    <a:lnTo>
                      <a:pt x="85975" y="711369"/>
                    </a:lnTo>
                    <a:lnTo>
                      <a:pt x="93906" y="693283"/>
                    </a:lnTo>
                    <a:lnTo>
                      <a:pt x="101520" y="675832"/>
                    </a:lnTo>
                    <a:lnTo>
                      <a:pt x="109134" y="658698"/>
                    </a:lnTo>
                    <a:lnTo>
                      <a:pt x="117065" y="641882"/>
                    </a:lnTo>
                    <a:lnTo>
                      <a:pt x="124996" y="626017"/>
                    </a:lnTo>
                    <a:lnTo>
                      <a:pt x="133245" y="610153"/>
                    </a:lnTo>
                    <a:lnTo>
                      <a:pt x="141176" y="595557"/>
                    </a:lnTo>
                    <a:lnTo>
                      <a:pt x="149425" y="581279"/>
                    </a:lnTo>
                    <a:lnTo>
                      <a:pt x="157356" y="567318"/>
                    </a:lnTo>
                    <a:lnTo>
                      <a:pt x="165604" y="554309"/>
                    </a:lnTo>
                    <a:lnTo>
                      <a:pt x="173536" y="542252"/>
                    </a:lnTo>
                    <a:lnTo>
                      <a:pt x="181467" y="530830"/>
                    </a:lnTo>
                    <a:lnTo>
                      <a:pt x="189081" y="519725"/>
                    </a:lnTo>
                    <a:lnTo>
                      <a:pt x="197012" y="510206"/>
                    </a:lnTo>
                    <a:lnTo>
                      <a:pt x="204309" y="501004"/>
                    </a:lnTo>
                    <a:lnTo>
                      <a:pt x="211606" y="493072"/>
                    </a:lnTo>
                    <a:lnTo>
                      <a:pt x="218902" y="485457"/>
                    </a:lnTo>
                    <a:lnTo>
                      <a:pt x="225248" y="479428"/>
                    </a:lnTo>
                    <a:lnTo>
                      <a:pt x="232862" y="473083"/>
                    </a:lnTo>
                    <a:lnTo>
                      <a:pt x="248407" y="460074"/>
                    </a:lnTo>
                    <a:lnTo>
                      <a:pt x="265538" y="446430"/>
                    </a:lnTo>
                    <a:lnTo>
                      <a:pt x="283622" y="432469"/>
                    </a:lnTo>
                    <a:lnTo>
                      <a:pt x="322009" y="404548"/>
                    </a:lnTo>
                    <a:lnTo>
                      <a:pt x="360396" y="375991"/>
                    </a:lnTo>
                    <a:lnTo>
                      <a:pt x="379114" y="362030"/>
                    </a:lnTo>
                    <a:lnTo>
                      <a:pt x="396562" y="348387"/>
                    </a:lnTo>
                    <a:lnTo>
                      <a:pt x="412742" y="335060"/>
                    </a:lnTo>
                    <a:lnTo>
                      <a:pt x="420039" y="328397"/>
                    </a:lnTo>
                    <a:lnTo>
                      <a:pt x="427018" y="322369"/>
                    </a:lnTo>
                    <a:lnTo>
                      <a:pt x="433364" y="316340"/>
                    </a:lnTo>
                    <a:lnTo>
                      <a:pt x="439391" y="309994"/>
                    </a:lnTo>
                    <a:lnTo>
                      <a:pt x="444784" y="304283"/>
                    </a:lnTo>
                    <a:lnTo>
                      <a:pt x="449226" y="298572"/>
                    </a:lnTo>
                    <a:lnTo>
                      <a:pt x="453033" y="293178"/>
                    </a:lnTo>
                    <a:lnTo>
                      <a:pt x="456523" y="287784"/>
                    </a:lnTo>
                    <a:lnTo>
                      <a:pt x="459061" y="283024"/>
                    </a:lnTo>
                    <a:lnTo>
                      <a:pt x="460647" y="277948"/>
                    </a:lnTo>
                    <a:lnTo>
                      <a:pt x="461282" y="274775"/>
                    </a:lnTo>
                    <a:lnTo>
                      <a:pt x="461916" y="271919"/>
                    </a:lnTo>
                    <a:lnTo>
                      <a:pt x="456840" y="270967"/>
                    </a:lnTo>
                    <a:lnTo>
                      <a:pt x="452081" y="269698"/>
                    </a:lnTo>
                    <a:lnTo>
                      <a:pt x="448274" y="267794"/>
                    </a:lnTo>
                    <a:lnTo>
                      <a:pt x="444784" y="265256"/>
                    </a:lnTo>
                    <a:lnTo>
                      <a:pt x="441929" y="262083"/>
                    </a:lnTo>
                    <a:lnTo>
                      <a:pt x="440660" y="260497"/>
                    </a:lnTo>
                    <a:lnTo>
                      <a:pt x="439708" y="258910"/>
                    </a:lnTo>
                    <a:lnTo>
                      <a:pt x="438757" y="257324"/>
                    </a:lnTo>
                    <a:lnTo>
                      <a:pt x="438440" y="255420"/>
                    </a:lnTo>
                    <a:lnTo>
                      <a:pt x="438122" y="253834"/>
                    </a:lnTo>
                    <a:lnTo>
                      <a:pt x="437488" y="251930"/>
                    </a:lnTo>
                    <a:lnTo>
                      <a:pt x="438122" y="250026"/>
                    </a:lnTo>
                    <a:lnTo>
                      <a:pt x="438440" y="248122"/>
                    </a:lnTo>
                    <a:lnTo>
                      <a:pt x="438757" y="246536"/>
                    </a:lnTo>
                    <a:lnTo>
                      <a:pt x="439708" y="244315"/>
                    </a:lnTo>
                    <a:lnTo>
                      <a:pt x="440660" y="242728"/>
                    </a:lnTo>
                    <a:lnTo>
                      <a:pt x="441929" y="241142"/>
                    </a:lnTo>
                    <a:lnTo>
                      <a:pt x="444784" y="238286"/>
                    </a:lnTo>
                    <a:lnTo>
                      <a:pt x="448274" y="236065"/>
                    </a:lnTo>
                    <a:lnTo>
                      <a:pt x="452081" y="234161"/>
                    </a:lnTo>
                    <a:lnTo>
                      <a:pt x="456840" y="232575"/>
                    </a:lnTo>
                    <a:lnTo>
                      <a:pt x="461916" y="231940"/>
                    </a:lnTo>
                    <a:lnTo>
                      <a:pt x="460647" y="227498"/>
                    </a:lnTo>
                    <a:lnTo>
                      <a:pt x="459378" y="223374"/>
                    </a:lnTo>
                    <a:lnTo>
                      <a:pt x="457792" y="219249"/>
                    </a:lnTo>
                    <a:lnTo>
                      <a:pt x="456206" y="215124"/>
                    </a:lnTo>
                    <a:lnTo>
                      <a:pt x="451764" y="206874"/>
                    </a:lnTo>
                    <a:lnTo>
                      <a:pt x="447005" y="198307"/>
                    </a:lnTo>
                    <a:lnTo>
                      <a:pt x="441295" y="189423"/>
                    </a:lnTo>
                    <a:lnTo>
                      <a:pt x="434632" y="180222"/>
                    </a:lnTo>
                    <a:lnTo>
                      <a:pt x="420039" y="159598"/>
                    </a:lnTo>
                    <a:lnTo>
                      <a:pt x="412108" y="147541"/>
                    </a:lnTo>
                    <a:lnTo>
                      <a:pt x="403542" y="134532"/>
                    </a:lnTo>
                    <a:lnTo>
                      <a:pt x="394024" y="120254"/>
                    </a:lnTo>
                    <a:lnTo>
                      <a:pt x="384190" y="104706"/>
                    </a:lnTo>
                    <a:lnTo>
                      <a:pt x="374355" y="87573"/>
                    </a:lnTo>
                    <a:lnTo>
                      <a:pt x="363886" y="68535"/>
                    </a:lnTo>
                    <a:lnTo>
                      <a:pt x="353099" y="47911"/>
                    </a:lnTo>
                    <a:lnTo>
                      <a:pt x="341996" y="25066"/>
                    </a:lnTo>
                    <a:lnTo>
                      <a:pt x="352782" y="20307"/>
                    </a:lnTo>
                    <a:lnTo>
                      <a:pt x="362617" y="15865"/>
                    </a:lnTo>
                    <a:lnTo>
                      <a:pt x="372134" y="13009"/>
                    </a:lnTo>
                    <a:lnTo>
                      <a:pt x="380700" y="11105"/>
                    </a:lnTo>
                    <a:lnTo>
                      <a:pt x="388948" y="9836"/>
                    </a:lnTo>
                    <a:lnTo>
                      <a:pt x="396562" y="9519"/>
                    </a:lnTo>
                    <a:lnTo>
                      <a:pt x="403859" y="9519"/>
                    </a:lnTo>
                    <a:lnTo>
                      <a:pt x="410522" y="10471"/>
                    </a:lnTo>
                    <a:lnTo>
                      <a:pt x="416549" y="12057"/>
                    </a:lnTo>
                    <a:lnTo>
                      <a:pt x="422894" y="14278"/>
                    </a:lnTo>
                    <a:lnTo>
                      <a:pt x="428288" y="16816"/>
                    </a:lnTo>
                    <a:lnTo>
                      <a:pt x="433681" y="19989"/>
                    </a:lnTo>
                    <a:lnTo>
                      <a:pt x="439074" y="23162"/>
                    </a:lnTo>
                    <a:lnTo>
                      <a:pt x="443833" y="26970"/>
                    </a:lnTo>
                    <a:lnTo>
                      <a:pt x="448592" y="30777"/>
                    </a:lnTo>
                    <a:lnTo>
                      <a:pt x="453033" y="34585"/>
                    </a:lnTo>
                    <a:lnTo>
                      <a:pt x="462550" y="43152"/>
                    </a:lnTo>
                    <a:lnTo>
                      <a:pt x="471434" y="51401"/>
                    </a:lnTo>
                    <a:lnTo>
                      <a:pt x="476510" y="55843"/>
                    </a:lnTo>
                    <a:lnTo>
                      <a:pt x="481268" y="59651"/>
                    </a:lnTo>
                    <a:lnTo>
                      <a:pt x="486027" y="63141"/>
                    </a:lnTo>
                    <a:lnTo>
                      <a:pt x="491738" y="66314"/>
                    </a:lnTo>
                    <a:lnTo>
                      <a:pt x="497131" y="69170"/>
                    </a:lnTo>
                    <a:lnTo>
                      <a:pt x="502841" y="72025"/>
                    </a:lnTo>
                    <a:lnTo>
                      <a:pt x="509186" y="73929"/>
                    </a:lnTo>
                    <a:lnTo>
                      <a:pt x="515531" y="75198"/>
                    </a:lnTo>
                    <a:lnTo>
                      <a:pt x="522194" y="76150"/>
                    </a:lnTo>
                    <a:lnTo>
                      <a:pt x="529808" y="76150"/>
                    </a:lnTo>
                    <a:lnTo>
                      <a:pt x="537739" y="75515"/>
                    </a:lnTo>
                    <a:lnTo>
                      <a:pt x="546304" y="74246"/>
                    </a:lnTo>
                    <a:lnTo>
                      <a:pt x="557408" y="68218"/>
                    </a:lnTo>
                    <a:lnTo>
                      <a:pt x="568195" y="62824"/>
                    </a:lnTo>
                    <a:lnTo>
                      <a:pt x="587864" y="51719"/>
                    </a:lnTo>
                    <a:lnTo>
                      <a:pt x="605313" y="41882"/>
                    </a:lnTo>
                    <a:lnTo>
                      <a:pt x="620858" y="32681"/>
                    </a:lnTo>
                    <a:lnTo>
                      <a:pt x="635452" y="24749"/>
                    </a:lnTo>
                    <a:lnTo>
                      <a:pt x="648776" y="17134"/>
                    </a:lnTo>
                    <a:lnTo>
                      <a:pt x="655438" y="13961"/>
                    </a:lnTo>
                    <a:lnTo>
                      <a:pt x="661784" y="11422"/>
                    </a:lnTo>
                    <a:lnTo>
                      <a:pt x="668446" y="8884"/>
                    </a:lnTo>
                    <a:lnTo>
                      <a:pt x="675108" y="6663"/>
                    </a:lnTo>
                    <a:lnTo>
                      <a:pt x="682088" y="4759"/>
                    </a:lnTo>
                    <a:lnTo>
                      <a:pt x="688750" y="3173"/>
                    </a:lnTo>
                    <a:lnTo>
                      <a:pt x="695729" y="1586"/>
                    </a:lnTo>
                    <a:lnTo>
                      <a:pt x="703343" y="635"/>
                    </a:lnTo>
                    <a:lnTo>
                      <a:pt x="710957" y="31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284251" y="3512328"/>
                <a:ext cx="2187303" cy="369332"/>
              </a:xfrm>
              <a:prstGeom prst="rect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+mn-ea"/>
                  </a:rPr>
                  <a:t>考核量化精细化</a:t>
                </a: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+mn-ea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284251" y="4198864"/>
                <a:ext cx="2187303" cy="369332"/>
              </a:xfrm>
              <a:prstGeom prst="rect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+mn-ea"/>
                  </a:rPr>
                  <a:t>完成考核标准化</a:t>
                </a: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+mn-ea"/>
                </a:endParaRPr>
              </a:p>
            </p:txBody>
          </p:sp>
          <p:sp>
            <p:nvSpPr>
              <p:cNvPr id="51" name="KSO_Shape"/>
              <p:cNvSpPr/>
              <p:nvPr/>
            </p:nvSpPr>
            <p:spPr>
              <a:xfrm rot="5400000">
                <a:off x="1265190" y="3927549"/>
                <a:ext cx="225415" cy="225415"/>
              </a:xfrm>
              <a:custGeom>
                <a:avLst/>
                <a:gdLst>
                  <a:gd name="connsiteX0" fmla="*/ 158628 w 585904"/>
                  <a:gd name="connsiteY0" fmla="*/ 130053 h 585904"/>
                  <a:gd name="connsiteX1" fmla="*/ 321527 w 585904"/>
                  <a:gd name="connsiteY1" fmla="*/ 292952 h 585904"/>
                  <a:gd name="connsiteX2" fmla="*/ 158628 w 585904"/>
                  <a:gd name="connsiteY2" fmla="*/ 455850 h 585904"/>
                  <a:gd name="connsiteX3" fmla="*/ 321527 w 585904"/>
                  <a:gd name="connsiteY3" fmla="*/ 455850 h 585904"/>
                  <a:gd name="connsiteX4" fmla="*/ 484425 w 585904"/>
                  <a:gd name="connsiteY4" fmla="*/ 292952 h 585904"/>
                  <a:gd name="connsiteX5" fmla="*/ 321527 w 585904"/>
                  <a:gd name="connsiteY5" fmla="*/ 130053 h 585904"/>
                  <a:gd name="connsiteX6" fmla="*/ 292952 w 585904"/>
                  <a:gd name="connsiteY6" fmla="*/ 0 h 585904"/>
                  <a:gd name="connsiteX7" fmla="*/ 585904 w 585904"/>
                  <a:gd name="connsiteY7" fmla="*/ 292952 h 585904"/>
                  <a:gd name="connsiteX8" fmla="*/ 292952 w 585904"/>
                  <a:gd name="connsiteY8" fmla="*/ 585904 h 585904"/>
                  <a:gd name="connsiteX9" fmla="*/ 0 w 585904"/>
                  <a:gd name="connsiteY9" fmla="*/ 292952 h 585904"/>
                  <a:gd name="connsiteX10" fmla="*/ 292952 w 585904"/>
                  <a:gd name="connsiteY10" fmla="*/ 0 h 585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5904" h="585904">
                    <a:moveTo>
                      <a:pt x="158628" y="130053"/>
                    </a:moveTo>
                    <a:lnTo>
                      <a:pt x="321527" y="292952"/>
                    </a:lnTo>
                    <a:lnTo>
                      <a:pt x="158628" y="455850"/>
                    </a:lnTo>
                    <a:lnTo>
                      <a:pt x="321527" y="455850"/>
                    </a:lnTo>
                    <a:lnTo>
                      <a:pt x="484425" y="292952"/>
                    </a:lnTo>
                    <a:lnTo>
                      <a:pt x="321527" y="130053"/>
                    </a:lnTo>
                    <a:close/>
                    <a:moveTo>
                      <a:pt x="292952" y="0"/>
                    </a:moveTo>
                    <a:cubicBezTo>
                      <a:pt x="454745" y="0"/>
                      <a:pt x="585904" y="131159"/>
                      <a:pt x="585904" y="292952"/>
                    </a:cubicBezTo>
                    <a:cubicBezTo>
                      <a:pt x="585904" y="454745"/>
                      <a:pt x="454745" y="585904"/>
                      <a:pt x="292952" y="585904"/>
                    </a:cubicBezTo>
                    <a:cubicBezTo>
                      <a:pt x="131159" y="585904"/>
                      <a:pt x="0" y="454745"/>
                      <a:pt x="0" y="292952"/>
                    </a:cubicBezTo>
                    <a:cubicBezTo>
                      <a:pt x="0" y="131159"/>
                      <a:pt x="131159" y="0"/>
                      <a:pt x="292952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460375" y="1587500"/>
            <a:ext cx="6973888" cy="4160838"/>
            <a:chOff x="725" y="2500"/>
            <a:chExt cx="10983" cy="6552"/>
          </a:xfrm>
        </p:grpSpPr>
        <p:grpSp>
          <p:nvGrpSpPr>
            <p:cNvPr id="34830" name="组合 25"/>
            <p:cNvGrpSpPr/>
            <p:nvPr/>
          </p:nvGrpSpPr>
          <p:grpSpPr>
            <a:xfrm>
              <a:off x="927" y="2670"/>
              <a:ext cx="10780" cy="6382"/>
              <a:chOff x="550863" y="1353094"/>
              <a:chExt cx="7207251" cy="4688931"/>
            </a:xfrm>
          </p:grpSpPr>
          <p:pic>
            <p:nvPicPr>
              <p:cNvPr id="34831" name="图片 26"/>
              <p:cNvPicPr>
                <a:picLocks noChangeAspect="1"/>
              </p:cNvPicPr>
              <p:nvPr/>
            </p:nvPicPr>
            <p:blipFill>
              <a:blip r:embed="rId3"/>
              <a:srcRect l="839" b="39185"/>
              <a:stretch>
                <a:fillRect/>
              </a:stretch>
            </p:blipFill>
            <p:spPr>
              <a:xfrm>
                <a:off x="550864" y="1353094"/>
                <a:ext cx="7207250" cy="1402806"/>
              </a:xfrm>
              <a:prstGeom prst="rect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pic>
          <p:pic>
            <p:nvPicPr>
              <p:cNvPr id="34832" name="图片 31"/>
              <p:cNvPicPr>
                <a:picLocks noChangeAspect="1"/>
              </p:cNvPicPr>
              <p:nvPr/>
            </p:nvPicPr>
            <p:blipFill>
              <a:blip r:embed="rId4"/>
              <a:srcRect l="1765"/>
              <a:stretch>
                <a:fillRect/>
              </a:stretch>
            </p:blipFill>
            <p:spPr>
              <a:xfrm>
                <a:off x="550863" y="2755900"/>
                <a:ext cx="7207250" cy="3286125"/>
              </a:xfrm>
              <a:prstGeom prst="rect">
                <a:avLst/>
              </a:prstGeom>
              <a:noFill/>
              <a:ln w="9525" cap="flat" cmpd="sng">
                <a:solidFill>
                  <a:srgbClr val="7F7F7F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pic>
        </p:grpSp>
        <p:sp>
          <p:nvSpPr>
            <p:cNvPr id="4" name="半闭框 3"/>
            <p:cNvSpPr/>
            <p:nvPr/>
          </p:nvSpPr>
          <p:spPr>
            <a:xfrm>
              <a:off x="725" y="2500"/>
              <a:ext cx="1852" cy="1587"/>
            </a:xfrm>
            <a:prstGeom prst="halfFrame">
              <a:avLst>
                <a:gd name="adj1" fmla="val 4518"/>
                <a:gd name="adj2" fmla="val 5169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组合 2"/>
          <p:cNvGrpSpPr/>
          <p:nvPr/>
        </p:nvGrpSpPr>
        <p:grpSpPr>
          <a:xfrm>
            <a:off x="3998913" y="844550"/>
            <a:ext cx="1309687" cy="890588"/>
            <a:chOff x="8813" y="1875"/>
            <a:chExt cx="2061" cy="1402"/>
          </a:xfrm>
        </p:grpSpPr>
        <p:sp>
          <p:nvSpPr>
            <p:cNvPr id="13315" name="文本框 3"/>
            <p:cNvSpPr txBox="1"/>
            <p:nvPr/>
          </p:nvSpPr>
          <p:spPr>
            <a:xfrm>
              <a:off x="8813" y="1875"/>
              <a:ext cx="2061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200" b="1">
                  <a:latin typeface="微软雅黑" panose="020B0503020204020204" charset="-122"/>
                  <a:ea typeface="微软雅黑" panose="020B0503020204020204" charset="-122"/>
                </a:rPr>
                <a:t>目  录</a:t>
              </a:r>
              <a:endParaRPr lang="zh-CN" altLang="en-US" sz="32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316" name="文本框 3"/>
            <p:cNvSpPr txBox="1"/>
            <p:nvPr/>
          </p:nvSpPr>
          <p:spPr>
            <a:xfrm>
              <a:off x="8879" y="2794"/>
              <a:ext cx="1929" cy="4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14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CONTENTS</a:t>
              </a:r>
              <a:endParaRPr lang="zh-CN" altLang="en-US" sz="1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0245" name="组合 3"/>
          <p:cNvGrpSpPr/>
          <p:nvPr/>
        </p:nvGrpSpPr>
        <p:grpSpPr>
          <a:xfrm>
            <a:off x="3998913" y="1851025"/>
            <a:ext cx="4370387" cy="581025"/>
            <a:chOff x="6298" y="2915"/>
            <a:chExt cx="6881" cy="914"/>
          </a:xfrm>
        </p:grpSpPr>
        <p:sp>
          <p:nvSpPr>
            <p:cNvPr id="2" name="圆角矩形 1"/>
            <p:cNvSpPr/>
            <p:nvPr/>
          </p:nvSpPr>
          <p:spPr>
            <a:xfrm>
              <a:off x="6298" y="2915"/>
              <a:ext cx="1104" cy="914"/>
            </a:xfrm>
            <a:prstGeom prst="roundRect">
              <a:avLst/>
            </a:prstGeom>
            <a:solidFill>
              <a:srgbClr val="E90502"/>
            </a:solidFill>
            <a:ln>
              <a:solidFill>
                <a:srgbClr val="E905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en-US" altLang="zh-CN" sz="3200" b="1" strike="noStrike" noProof="1"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endParaRPr lang="en-US" altLang="zh-CN" sz="3200" b="1" strike="noStrike" noProof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7283" y="2915"/>
              <a:ext cx="5897" cy="91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E905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2000" b="1" strike="noStrike" noProof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互联网</a:t>
              </a:r>
              <a:r>
                <a:rPr lang="en-US" altLang="zh-CN" sz="2000" b="1" strike="noStrike" noProof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+</a:t>
              </a:r>
              <a:r>
                <a:rPr lang="zh-CN" altLang="en-US" sz="2000" b="1" strike="noStrike" noProof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智慧党建：</a:t>
              </a:r>
              <a:r>
                <a:rPr lang="zh-CN" altLang="en-US" sz="2000" b="1" strike="noStrike" noProof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建设背景</a:t>
              </a:r>
              <a:r>
                <a:rPr lang="en-US" altLang="zh-CN" sz="2400" b="1" strike="noStrike" noProof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endParaRPr lang="en-US" altLang="zh-CN" sz="2400" b="1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10248" name="组合 7"/>
          <p:cNvGrpSpPr/>
          <p:nvPr/>
        </p:nvGrpSpPr>
        <p:grpSpPr>
          <a:xfrm>
            <a:off x="3998913" y="2752725"/>
            <a:ext cx="4370387" cy="581025"/>
            <a:chOff x="6298" y="2915"/>
            <a:chExt cx="6881" cy="914"/>
          </a:xfrm>
        </p:grpSpPr>
        <p:sp>
          <p:nvSpPr>
            <p:cNvPr id="9" name="圆角矩形 8"/>
            <p:cNvSpPr/>
            <p:nvPr/>
          </p:nvSpPr>
          <p:spPr>
            <a:xfrm>
              <a:off x="6298" y="2915"/>
              <a:ext cx="1104" cy="914"/>
            </a:xfrm>
            <a:prstGeom prst="roundRect">
              <a:avLst/>
            </a:prstGeom>
            <a:solidFill>
              <a:srgbClr val="E90502"/>
            </a:solidFill>
            <a:ln>
              <a:solidFill>
                <a:srgbClr val="E905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en-US" altLang="zh-CN" sz="3200" b="1" strike="noStrike" noProof="1"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endParaRPr lang="en-US" altLang="zh-CN" sz="3200" b="1" strike="noStrike" noProof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7283" y="2915"/>
              <a:ext cx="5897" cy="91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E905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2000" b="1" strike="noStrike" noProof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互联网</a:t>
              </a:r>
              <a:r>
                <a:rPr lang="en-US" altLang="zh-CN" sz="2000" b="1" strike="noStrike" noProof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+</a:t>
              </a:r>
              <a:r>
                <a:rPr lang="zh-CN" altLang="en-US" sz="2000" b="1" strike="noStrike" noProof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智慧党建：</a:t>
              </a:r>
              <a:r>
                <a:rPr lang="zh-CN" altLang="en-US" sz="20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软件建设</a:t>
              </a:r>
              <a:r>
                <a:rPr lang="en-US" altLang="zh-CN" sz="2400" b="1" strike="noStrike" noProof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endParaRPr lang="en-US" altLang="zh-CN" sz="2400" b="1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10251" name="组合 10"/>
          <p:cNvGrpSpPr/>
          <p:nvPr/>
        </p:nvGrpSpPr>
        <p:grpSpPr>
          <a:xfrm>
            <a:off x="3998913" y="3649663"/>
            <a:ext cx="4370387" cy="581025"/>
            <a:chOff x="6298" y="2915"/>
            <a:chExt cx="6881" cy="914"/>
          </a:xfrm>
        </p:grpSpPr>
        <p:sp>
          <p:nvSpPr>
            <p:cNvPr id="12" name="圆角矩形 11"/>
            <p:cNvSpPr/>
            <p:nvPr/>
          </p:nvSpPr>
          <p:spPr>
            <a:xfrm>
              <a:off x="6298" y="2915"/>
              <a:ext cx="1104" cy="914"/>
            </a:xfrm>
            <a:prstGeom prst="roundRect">
              <a:avLst/>
            </a:prstGeom>
            <a:solidFill>
              <a:srgbClr val="E90502"/>
            </a:solidFill>
            <a:ln>
              <a:solidFill>
                <a:srgbClr val="E905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en-US" altLang="zh-CN" sz="3200" b="1" strike="noStrike" noProof="1"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  <a:endParaRPr lang="en-US" altLang="zh-CN" sz="3200" b="1" strike="noStrike" noProof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7283" y="2915"/>
              <a:ext cx="5897" cy="91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E905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2000" b="1" strike="noStrike" noProof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互联网</a:t>
              </a:r>
              <a:r>
                <a:rPr lang="en-US" altLang="zh-CN" sz="2000" b="1" strike="noStrike" noProof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+</a:t>
              </a:r>
              <a:r>
                <a:rPr lang="zh-CN" altLang="en-US" sz="2000" b="1" strike="noStrike" noProof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智慧党建：</a:t>
              </a:r>
              <a:r>
                <a:rPr lang="zh-CN" altLang="en-US" sz="20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展厅建设</a:t>
              </a:r>
              <a:r>
                <a:rPr lang="en-US" altLang="zh-CN" sz="2400" b="1" strike="noStrike" noProof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endParaRPr lang="en-US" altLang="zh-CN" sz="2400" b="1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4624388" y="1851025"/>
            <a:ext cx="3744913" cy="581025"/>
          </a:xfrm>
          <a:prstGeom prst="rect">
            <a:avLst/>
          </a:prstGeom>
          <a:solidFill>
            <a:srgbClr val="FFC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z="2400" b="1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2400" b="1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188" y="1096963"/>
            <a:ext cx="8756650" cy="49418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3" name="文本框 3"/>
          <p:cNvSpPr txBox="1"/>
          <p:nvPr/>
        </p:nvSpPr>
        <p:spPr>
          <a:xfrm>
            <a:off x="4240213" y="171450"/>
            <a:ext cx="6059487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buSzTx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考核评价 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— 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系统视图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pic>
        <p:nvPicPr>
          <p:cNvPr id="33796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3013" y="1277938"/>
            <a:ext cx="8596312" cy="49387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文本框 3"/>
          <p:cNvSpPr txBox="1"/>
          <p:nvPr/>
        </p:nvSpPr>
        <p:spPr>
          <a:xfrm>
            <a:off x="4240213" y="171450"/>
            <a:ext cx="6059487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buSzTx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党员教育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— 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新时代讲习所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2" name="立方体 1"/>
          <p:cNvSpPr/>
          <p:nvPr/>
        </p:nvSpPr>
        <p:spPr>
          <a:xfrm>
            <a:off x="401638" y="5000625"/>
            <a:ext cx="11388725" cy="1255713"/>
          </a:xfrm>
          <a:prstGeom prst="cube">
            <a:avLst>
              <a:gd name="adj" fmla="val 80688"/>
            </a:avLst>
          </a:prstGeom>
          <a:solidFill>
            <a:srgbClr val="FCDAC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fontAlgn="base"/>
            <a:endParaRPr lang="zh-CN" altLang="en-US" strike="noStrike" noProof="1"/>
          </a:p>
        </p:txBody>
      </p:sp>
      <p:grpSp>
        <p:nvGrpSpPr>
          <p:cNvPr id="5" name="组合 4"/>
          <p:cNvGrpSpPr/>
          <p:nvPr/>
        </p:nvGrpSpPr>
        <p:grpSpPr>
          <a:xfrm>
            <a:off x="1370013" y="2154238"/>
            <a:ext cx="1635125" cy="3644900"/>
            <a:chOff x="2158" y="3393"/>
            <a:chExt cx="2574" cy="5739"/>
          </a:xfrm>
        </p:grpSpPr>
        <p:sp>
          <p:nvSpPr>
            <p:cNvPr id="9" name="文本框 8"/>
            <p:cNvSpPr txBox="1"/>
            <p:nvPr/>
          </p:nvSpPr>
          <p:spPr>
            <a:xfrm>
              <a:off x="2356" y="8596"/>
              <a:ext cx="2175" cy="536"/>
            </a:xfrm>
            <a:prstGeom prst="round2DiagRect">
              <a:avLst/>
            </a:prstGeom>
            <a:solidFill>
              <a:srgbClr val="FF0000"/>
            </a:solidFill>
            <a:ln w="12700">
              <a:solidFill>
                <a:schemeClr val="bg1">
                  <a:lumMod val="75000"/>
                </a:schemeClr>
              </a:solidFill>
              <a:prstDash val="solid"/>
            </a:ln>
            <a:effectLst>
              <a:reflection stA="95000" endPos="40000" dir="5400000" sy="-100000" algn="bl" rotWithShape="0"/>
            </a:effectLst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400" b="1" i="0" u="none" strike="noStrike" cap="none" spc="0" normalizeH="0" baseline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+mn-ea"/>
                </a:rPr>
                <a:t> 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+mn-ea"/>
                </a:rPr>
                <a:t>新时代讲习所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grpSp>
          <p:nvGrpSpPr>
            <p:cNvPr id="36870" name="组合 12"/>
            <p:cNvGrpSpPr/>
            <p:nvPr/>
          </p:nvGrpSpPr>
          <p:grpSpPr>
            <a:xfrm>
              <a:off x="2157" y="3392"/>
              <a:ext cx="2575" cy="5345"/>
              <a:chOff x="982222" y="3254532"/>
              <a:chExt cx="1635419" cy="3394955"/>
            </a:xfrm>
          </p:grpSpPr>
          <p:pic>
            <p:nvPicPr>
              <p:cNvPr id="36871" name="图片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08447" y="3641504"/>
                <a:ext cx="1382970" cy="2459844"/>
              </a:xfrm>
              <a:prstGeom prst="rect">
                <a:avLst/>
              </a:prstGeom>
              <a:noFill/>
              <a:ln w="9525" cap="flat" cmpd="sng">
                <a:solidFill>
                  <a:srgbClr val="D9D9D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pic>
          <p:pic>
            <p:nvPicPr>
              <p:cNvPr id="36872" name="图片 14" descr="图片包含 监视器, 电子产品, 计算机&#10;&#10;自动生成的说明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2222" y="3254532"/>
                <a:ext cx="1635419" cy="339495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grpSp>
        <p:nvGrpSpPr>
          <p:cNvPr id="6" name="组合 5"/>
          <p:cNvGrpSpPr/>
          <p:nvPr/>
        </p:nvGrpSpPr>
        <p:grpSpPr>
          <a:xfrm>
            <a:off x="4113213" y="2154238"/>
            <a:ext cx="1635125" cy="3644900"/>
            <a:chOff x="6478" y="3393"/>
            <a:chExt cx="2574" cy="5739"/>
          </a:xfrm>
        </p:grpSpPr>
        <p:sp>
          <p:nvSpPr>
            <p:cNvPr id="10" name="文本框 9"/>
            <p:cNvSpPr txBox="1"/>
            <p:nvPr/>
          </p:nvSpPr>
          <p:spPr>
            <a:xfrm>
              <a:off x="6664" y="8596"/>
              <a:ext cx="2176" cy="536"/>
            </a:xfrm>
            <a:prstGeom prst="round2DiagRect">
              <a:avLst/>
            </a:prstGeom>
            <a:solidFill>
              <a:srgbClr val="FF0000"/>
            </a:solidFill>
            <a:ln w="12700">
              <a:solidFill>
                <a:schemeClr val="bg1">
                  <a:lumMod val="75000"/>
                </a:schemeClr>
              </a:solidFill>
              <a:prstDash val="solid"/>
            </a:ln>
            <a:effectLst>
              <a:reflection stA="95000" endPos="40000" dir="5400000" sy="-100000" algn="bl" rotWithShape="0"/>
            </a:effectLst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400" b="1" i="0" u="none" strike="noStrike" cap="none" spc="0" normalizeH="0" baseline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+mn-ea"/>
                </a:rPr>
                <a:t>移动党课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grpSp>
          <p:nvGrpSpPr>
            <p:cNvPr id="36875" name="组合 16"/>
            <p:cNvGrpSpPr/>
            <p:nvPr/>
          </p:nvGrpSpPr>
          <p:grpSpPr>
            <a:xfrm>
              <a:off x="6477" y="3392"/>
              <a:ext cx="2575" cy="5345"/>
              <a:chOff x="3690768" y="2814442"/>
              <a:chExt cx="1635419" cy="3394955"/>
            </a:xfrm>
          </p:grpSpPr>
          <p:pic>
            <p:nvPicPr>
              <p:cNvPr id="36876" name="图片 17" descr="C7CB5B67007161270E6040AEB4DAAFB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31600" y="3194931"/>
                <a:ext cx="1383664" cy="2459844"/>
              </a:xfrm>
              <a:prstGeom prst="rect">
                <a:avLst/>
              </a:prstGeom>
              <a:noFill/>
              <a:ln w="9525" cap="flat" cmpd="sng">
                <a:solidFill>
                  <a:srgbClr val="D9D9D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pic>
          <p:pic>
            <p:nvPicPr>
              <p:cNvPr id="36877" name="图片 18" descr="图片包含 监视器, 电子产品, 计算机&#10;&#10;自动生成的说明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90768" y="2814442"/>
                <a:ext cx="1635419" cy="339495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grpSp>
        <p:nvGrpSpPr>
          <p:cNvPr id="8" name="组合 7"/>
          <p:cNvGrpSpPr/>
          <p:nvPr/>
        </p:nvGrpSpPr>
        <p:grpSpPr>
          <a:xfrm>
            <a:off x="9332913" y="2154238"/>
            <a:ext cx="1635125" cy="3644900"/>
            <a:chOff x="14698" y="3393"/>
            <a:chExt cx="2574" cy="5739"/>
          </a:xfrm>
        </p:grpSpPr>
        <p:sp>
          <p:nvSpPr>
            <p:cNvPr id="12" name="文本框 11"/>
            <p:cNvSpPr txBox="1"/>
            <p:nvPr/>
          </p:nvSpPr>
          <p:spPr>
            <a:xfrm>
              <a:off x="14901" y="8596"/>
              <a:ext cx="2176" cy="536"/>
            </a:xfrm>
            <a:prstGeom prst="round2DiagRect">
              <a:avLst/>
            </a:prstGeom>
            <a:solidFill>
              <a:srgbClr val="FF0000"/>
            </a:solidFill>
            <a:ln w="12700">
              <a:solidFill>
                <a:schemeClr val="bg1">
                  <a:lumMod val="75000"/>
                </a:schemeClr>
              </a:solidFill>
              <a:prstDash val="solid"/>
            </a:ln>
            <a:effectLst>
              <a:reflection stA="95000" endPos="40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pPr marR="0"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400" b="1" kern="1200" cap="none" spc="0" normalizeH="0" baseline="0" noProof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  <a:sym typeface="+mn-ea"/>
                </a:rPr>
                <a:t>党课随身听</a:t>
              </a:r>
              <a:endParaRPr kumimoji="0" lang="zh-CN" altLang="en-US" sz="1400" kern="1200" cap="none" spc="0" normalizeH="0" baseline="0" noProof="0" dirty="0">
                <a:solidFill>
                  <a:schemeClr val="bg1"/>
                </a:solidFill>
                <a:latin typeface="Arial" panose="020B0604020202020204"/>
                <a:ea typeface="微软雅黑 Light" panose="020B0502040204020203" charset="-122"/>
                <a:cs typeface="+mn-cs"/>
              </a:endParaRPr>
            </a:p>
          </p:txBody>
        </p:sp>
        <p:grpSp>
          <p:nvGrpSpPr>
            <p:cNvPr id="36880" name="组合 19"/>
            <p:cNvGrpSpPr/>
            <p:nvPr/>
          </p:nvGrpSpPr>
          <p:grpSpPr>
            <a:xfrm>
              <a:off x="14697" y="3392"/>
              <a:ext cx="2575" cy="5345"/>
              <a:chOff x="9149320" y="1614457"/>
              <a:chExt cx="1635419" cy="3394955"/>
            </a:xfrm>
          </p:grpSpPr>
          <p:pic>
            <p:nvPicPr>
              <p:cNvPr id="36881" name="图片 20" descr="6B83ECDA4B6741EF6D021B6E68D81A1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79295" y="1977014"/>
                <a:ext cx="1383664" cy="2459844"/>
              </a:xfrm>
              <a:prstGeom prst="rect">
                <a:avLst/>
              </a:prstGeom>
              <a:noFill/>
              <a:ln w="9525" cap="flat" cmpd="sng">
                <a:solidFill>
                  <a:srgbClr val="D9D9D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pic>
          <p:pic>
            <p:nvPicPr>
              <p:cNvPr id="36882" name="图片 21" descr="图片包含 监视器, 电子产品, 计算机&#10;&#10;自动生成的说明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49320" y="1614457"/>
                <a:ext cx="1635419" cy="339495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grpSp>
        <p:nvGrpSpPr>
          <p:cNvPr id="7" name="组合 6"/>
          <p:cNvGrpSpPr/>
          <p:nvPr/>
        </p:nvGrpSpPr>
        <p:grpSpPr>
          <a:xfrm>
            <a:off x="6734175" y="2154238"/>
            <a:ext cx="1635125" cy="3644900"/>
            <a:chOff x="10605" y="3393"/>
            <a:chExt cx="2574" cy="5739"/>
          </a:xfrm>
        </p:grpSpPr>
        <p:sp>
          <p:nvSpPr>
            <p:cNvPr id="11" name="文本框 10"/>
            <p:cNvSpPr txBox="1"/>
            <p:nvPr/>
          </p:nvSpPr>
          <p:spPr>
            <a:xfrm>
              <a:off x="10805" y="8596"/>
              <a:ext cx="2176" cy="536"/>
            </a:xfrm>
            <a:prstGeom prst="round2DiagRect">
              <a:avLst/>
            </a:prstGeom>
            <a:solidFill>
              <a:srgbClr val="FF0000"/>
            </a:solidFill>
            <a:ln w="12700">
              <a:solidFill>
                <a:schemeClr val="bg1">
                  <a:lumMod val="75000"/>
                </a:schemeClr>
              </a:solidFill>
              <a:prstDash val="solid"/>
            </a:ln>
            <a:effectLst>
              <a:reflection stA="95000" endPos="40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pPr marR="0"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1400" b="1" kern="1200" cap="none" spc="0" normalizeH="0" baseline="0" noProof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  <a:sym typeface="+mn-ea"/>
                </a:rPr>
                <a:t>党课随身听</a:t>
              </a:r>
              <a:endParaRPr kumimoji="0" lang="zh-CN" altLang="en-US" sz="1400" kern="1200" cap="none" spc="0" normalizeH="0" baseline="0" noProof="0" dirty="0">
                <a:solidFill>
                  <a:schemeClr val="bg1"/>
                </a:solidFill>
                <a:latin typeface="Arial" panose="020B0604020202020204"/>
                <a:ea typeface="微软雅黑 Light" panose="020B0502040204020203" charset="-122"/>
                <a:cs typeface="+mn-cs"/>
              </a:endParaRPr>
            </a:p>
          </p:txBody>
        </p:sp>
        <p:grpSp>
          <p:nvGrpSpPr>
            <p:cNvPr id="36885" name="组合 22"/>
            <p:cNvGrpSpPr/>
            <p:nvPr/>
          </p:nvGrpSpPr>
          <p:grpSpPr>
            <a:xfrm>
              <a:off x="10605" y="3392"/>
              <a:ext cx="2575" cy="5345"/>
              <a:chOff x="6420044" y="2298704"/>
              <a:chExt cx="1635419" cy="3394955"/>
            </a:xfrm>
          </p:grpSpPr>
          <p:pic>
            <p:nvPicPr>
              <p:cNvPr id="36886" name="图片 23" descr="1B5F70D63AF197351329B12E3B47828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55447" y="2682991"/>
                <a:ext cx="1383664" cy="2459844"/>
              </a:xfrm>
              <a:prstGeom prst="rect">
                <a:avLst/>
              </a:prstGeom>
              <a:noFill/>
              <a:ln w="9525" cap="flat" cmpd="sng">
                <a:solidFill>
                  <a:srgbClr val="D9D9D9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pic>
          <p:pic>
            <p:nvPicPr>
              <p:cNvPr id="36887" name="图片 24" descr="图片包含 监视器, 电子产品, 计算机&#10;&#10;自动生成的说明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20044" y="2298704"/>
                <a:ext cx="1635419" cy="339495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grpSp>
        <p:nvGrpSpPr>
          <p:cNvPr id="4" name="组合 3"/>
          <p:cNvGrpSpPr/>
          <p:nvPr/>
        </p:nvGrpSpPr>
        <p:grpSpPr>
          <a:xfrm>
            <a:off x="1911350" y="1393825"/>
            <a:ext cx="8196263" cy="436563"/>
            <a:chOff x="3010" y="2195"/>
            <a:chExt cx="12908" cy="687"/>
          </a:xfrm>
        </p:grpSpPr>
        <p:sp>
          <p:nvSpPr>
            <p:cNvPr id="3" name="矩形 2"/>
            <p:cNvSpPr/>
            <p:nvPr/>
          </p:nvSpPr>
          <p:spPr>
            <a:xfrm>
              <a:off x="3461" y="2248"/>
              <a:ext cx="12277" cy="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该栏目提供视频、音频和图文学习资源，方便党员及时了解学习，使教育实现常态化。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grpSp>
          <p:nvGrpSpPr>
            <p:cNvPr id="36890" name="组合 25"/>
            <p:cNvGrpSpPr/>
            <p:nvPr/>
          </p:nvGrpSpPr>
          <p:grpSpPr>
            <a:xfrm>
              <a:off x="3010" y="2247"/>
              <a:ext cx="380" cy="635"/>
              <a:chOff x="2261832" y="1048045"/>
              <a:chExt cx="2066787" cy="911642"/>
            </a:xfrm>
          </p:grpSpPr>
          <p:sp>
            <p:nvSpPr>
              <p:cNvPr id="27" name="任意多边形: 形状 53"/>
              <p:cNvSpPr/>
              <p:nvPr/>
            </p:nvSpPr>
            <p:spPr bwMode="auto">
              <a:xfrm>
                <a:off x="4060486" y="1048045"/>
                <a:ext cx="268133" cy="911642"/>
              </a:xfrm>
              <a:custGeom>
                <a:avLst/>
                <a:gdLst>
                  <a:gd name="connsiteX0" fmla="*/ 522514 w 522514"/>
                  <a:gd name="connsiteY0" fmla="*/ 0 h 1103085"/>
                  <a:gd name="connsiteX1" fmla="*/ 0 w 522514"/>
                  <a:gd name="connsiteY1" fmla="*/ 0 h 1103085"/>
                  <a:gd name="connsiteX2" fmla="*/ 0 w 522514"/>
                  <a:gd name="connsiteY2" fmla="*/ 1103085 h 1103085"/>
                  <a:gd name="connsiteX3" fmla="*/ 508000 w 522514"/>
                  <a:gd name="connsiteY3" fmla="*/ 1103085 h 1103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2514" h="1103085">
                    <a:moveTo>
                      <a:pt x="522514" y="0"/>
                    </a:moveTo>
                    <a:lnTo>
                      <a:pt x="0" y="0"/>
                    </a:lnTo>
                    <a:lnTo>
                      <a:pt x="0" y="1103085"/>
                    </a:lnTo>
                    <a:lnTo>
                      <a:pt x="508000" y="1103085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cxnSp>
            <p:nvCxnSpPr>
              <p:cNvPr id="36892" name="直接连接符 27"/>
              <p:cNvCxnSpPr/>
              <p:nvPr/>
            </p:nvCxnSpPr>
            <p:spPr>
              <a:xfrm>
                <a:off x="2261832" y="1503866"/>
                <a:ext cx="1798654" cy="0"/>
              </a:xfrm>
              <a:prstGeom prst="line">
                <a:avLst/>
              </a:prstGeom>
              <a:ln w="95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6893" name="组合 28"/>
            <p:cNvGrpSpPr/>
            <p:nvPr/>
          </p:nvGrpSpPr>
          <p:grpSpPr>
            <a:xfrm flipH="1">
              <a:off x="15540" y="2195"/>
              <a:ext cx="377" cy="635"/>
              <a:chOff x="2261832" y="1048045"/>
              <a:chExt cx="2066787" cy="911642"/>
            </a:xfrm>
          </p:grpSpPr>
          <p:sp>
            <p:nvSpPr>
              <p:cNvPr id="30" name="任意多边形: 形状 56"/>
              <p:cNvSpPr/>
              <p:nvPr/>
            </p:nvSpPr>
            <p:spPr bwMode="auto">
              <a:xfrm>
                <a:off x="4060486" y="1048045"/>
                <a:ext cx="268133" cy="911642"/>
              </a:xfrm>
              <a:custGeom>
                <a:avLst/>
                <a:gdLst>
                  <a:gd name="connsiteX0" fmla="*/ 522514 w 522514"/>
                  <a:gd name="connsiteY0" fmla="*/ 0 h 1103085"/>
                  <a:gd name="connsiteX1" fmla="*/ 0 w 522514"/>
                  <a:gd name="connsiteY1" fmla="*/ 0 h 1103085"/>
                  <a:gd name="connsiteX2" fmla="*/ 0 w 522514"/>
                  <a:gd name="connsiteY2" fmla="*/ 1103085 h 1103085"/>
                  <a:gd name="connsiteX3" fmla="*/ 508000 w 522514"/>
                  <a:gd name="connsiteY3" fmla="*/ 1103085 h 1103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2514" h="1103085">
                    <a:moveTo>
                      <a:pt x="522514" y="0"/>
                    </a:moveTo>
                    <a:lnTo>
                      <a:pt x="0" y="0"/>
                    </a:lnTo>
                    <a:lnTo>
                      <a:pt x="0" y="1103085"/>
                    </a:lnTo>
                    <a:lnTo>
                      <a:pt x="508000" y="1103085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  <p:cxnSp>
            <p:nvCxnSpPr>
              <p:cNvPr id="36895" name="直接连接符 30"/>
              <p:cNvCxnSpPr/>
              <p:nvPr/>
            </p:nvCxnSpPr>
            <p:spPr>
              <a:xfrm>
                <a:off x="2261832" y="1503866"/>
                <a:ext cx="1798654" cy="0"/>
              </a:xfrm>
              <a:prstGeom prst="line">
                <a:avLst/>
              </a:prstGeom>
              <a:ln w="95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53" name="组合 49"/>
          <p:cNvGrpSpPr/>
          <p:nvPr/>
        </p:nvGrpSpPr>
        <p:grpSpPr>
          <a:xfrm>
            <a:off x="8355013" y="995363"/>
            <a:ext cx="2455862" cy="4884737"/>
            <a:chOff x="8801233" y="1339301"/>
            <a:chExt cx="2455923" cy="4884932"/>
          </a:xfrm>
        </p:grpSpPr>
        <p:pic>
          <p:nvPicPr>
            <p:cNvPr id="37891" name="图片 5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6833" y="2048650"/>
              <a:ext cx="1987683" cy="332681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7892" name="图片 5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01233" y="1339301"/>
              <a:ext cx="2455923" cy="4884932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" name="组合 1"/>
          <p:cNvGrpSpPr/>
          <p:nvPr/>
        </p:nvGrpSpPr>
        <p:grpSpPr>
          <a:xfrm>
            <a:off x="4967288" y="1038225"/>
            <a:ext cx="2455862" cy="4884738"/>
            <a:chOff x="7767" y="1425"/>
            <a:chExt cx="3866" cy="7694"/>
          </a:xfrm>
        </p:grpSpPr>
        <p:pic>
          <p:nvPicPr>
            <p:cNvPr id="37894" name="图片 4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66" y="1425"/>
              <a:ext cx="3867" cy="769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7895" name="图片 4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27" y="2685"/>
              <a:ext cx="2832" cy="504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3554" name="文本框 3"/>
          <p:cNvSpPr txBox="1"/>
          <p:nvPr/>
        </p:nvSpPr>
        <p:spPr>
          <a:xfrm>
            <a:off x="4240213" y="171450"/>
            <a:ext cx="6059488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lang="zh-CN" altLang="en-US" sz="2400" b="1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如何</a:t>
            </a:r>
            <a:r>
              <a:rPr lang="zh-CN" altLang="en-US" sz="2400" b="1" spc="3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实现党员的学习教育</a:t>
            </a:r>
            <a:r>
              <a:rPr lang="zh-CN" altLang="en-US" sz="2400" b="1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？</a:t>
            </a:r>
            <a:endParaRPr lang="zh-CN" altLang="en-US" sz="2400" b="1" noProof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473200" y="1035050"/>
            <a:ext cx="2511425" cy="4886325"/>
            <a:chOff x="2320" y="1630"/>
            <a:chExt cx="3954" cy="7694"/>
          </a:xfrm>
        </p:grpSpPr>
        <p:pic>
          <p:nvPicPr>
            <p:cNvPr id="37898" name="图片 3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20" y="1630"/>
              <a:ext cx="3955" cy="769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7899" name="Picture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14" y="2784"/>
              <a:ext cx="2890" cy="514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5845" name="矩形 41"/>
          <p:cNvSpPr/>
          <p:nvPr/>
        </p:nvSpPr>
        <p:spPr>
          <a:xfrm>
            <a:off x="2270125" y="904875"/>
            <a:ext cx="868363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微党课</a:t>
            </a:r>
            <a:endParaRPr lang="zh-CN" altLang="en-US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846" name="矩形 42"/>
          <p:cNvSpPr/>
          <p:nvPr/>
        </p:nvSpPr>
        <p:spPr>
          <a:xfrm>
            <a:off x="5662613" y="904875"/>
            <a:ext cx="1096962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在线考试</a:t>
            </a:r>
            <a:endParaRPr lang="zh-CN" altLang="en-US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844550" y="5570538"/>
            <a:ext cx="3822700" cy="70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base">
              <a:lnSpc>
                <a:spcPct val="150000"/>
              </a:lnSpc>
            </a:pPr>
            <a:r>
              <a:rPr lang="zh-CN" altLang="en-US" sz="1400" strike="noStrike" spc="13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补充线下集中开班学习难的问题，必修课、公开课相结合，提高党员自主学习能力。</a:t>
            </a:r>
            <a:endParaRPr kumimoji="1" lang="zh-CN" altLang="en-US" sz="1400" strike="noStrike" spc="130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821238" y="5570538"/>
            <a:ext cx="3070225" cy="70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base">
              <a:lnSpc>
                <a:spcPct val="150000"/>
              </a:lnSpc>
            </a:pPr>
            <a:r>
              <a:rPr lang="zh-CN" altLang="en-US" sz="1400" strike="noStrike" spc="13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随时随地发起无纸化测评，检查党员学习效果。</a:t>
            </a:r>
            <a:endParaRPr kumimoji="1" lang="zh-CN" altLang="en-US" sz="1400" strike="noStrike" spc="130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5851" name="矩形 47"/>
          <p:cNvSpPr/>
          <p:nvPr/>
        </p:nvSpPr>
        <p:spPr>
          <a:xfrm>
            <a:off x="8007350" y="949325"/>
            <a:ext cx="3152775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专题教育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政策法规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反腐倡廉</a:t>
            </a:r>
            <a:endParaRPr lang="zh-CN" altLang="en-US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8047038" y="5570538"/>
            <a:ext cx="3152775" cy="70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base">
              <a:lnSpc>
                <a:spcPct val="150000"/>
              </a:lnSpc>
            </a:pPr>
            <a:r>
              <a:rPr kumimoji="1" lang="zh-CN" altLang="en-US" sz="1400" strike="noStrike" spc="13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党内教育、政策法规、反腐倡廉时刻提高党员的党性修养。</a:t>
            </a:r>
            <a:endParaRPr kumimoji="1" lang="zh-CN" altLang="en-US" sz="1400" strike="noStrike" spc="130" noProof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  <p:bldP spid="35846" grpId="0"/>
      <p:bldP spid="44" grpId="0"/>
      <p:bldP spid="45" grpId="0"/>
      <p:bldP spid="35851" grpId="0"/>
      <p:bldP spid="4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文本框 3"/>
          <p:cNvSpPr txBox="1"/>
          <p:nvPr/>
        </p:nvSpPr>
        <p:spPr>
          <a:xfrm>
            <a:off x="4240213" y="171450"/>
            <a:ext cx="6059487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buSzTx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党员教育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— 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知识竞赛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887913" y="4475163"/>
            <a:ext cx="6697662" cy="1881187"/>
            <a:chOff x="7698" y="7048"/>
            <a:chExt cx="10548" cy="2962"/>
          </a:xfrm>
        </p:grpSpPr>
        <p:sp>
          <p:nvSpPr>
            <p:cNvPr id="32" name="矩形 31"/>
            <p:cNvSpPr/>
            <p:nvPr/>
          </p:nvSpPr>
          <p:spPr>
            <a:xfrm>
              <a:off x="7867" y="7047"/>
              <a:ext cx="10257" cy="2962"/>
            </a:xfrm>
            <a:prstGeom prst="rect">
              <a:avLst/>
            </a:prstGeom>
            <a:gradFill>
              <a:gsLst>
                <a:gs pos="0">
                  <a:srgbClr val="F79994"/>
                </a:gs>
                <a:gs pos="100000">
                  <a:schemeClr val="accent1">
                    <a:lumMod val="5000"/>
                    <a:lumOff val="95000"/>
                    <a:alpha val="0"/>
                  </a:schemeClr>
                </a:gs>
                <a:gs pos="33000">
                  <a:srgbClr val="F79994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7697" y="7055"/>
              <a:ext cx="10547" cy="21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 </a:t>
              </a: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党员教育中的知识竞赛让党员随时随地、不受时间、地域限制利用碎片时间即可参与专题党建知识竞赛，入脑入心，覆盖面广，节约时间成本。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12713" y="1665288"/>
            <a:ext cx="4845050" cy="3973512"/>
            <a:chOff x="178" y="2623"/>
            <a:chExt cx="7630" cy="6256"/>
          </a:xfrm>
        </p:grpSpPr>
        <p:pic>
          <p:nvPicPr>
            <p:cNvPr id="38919" name="图片 2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7" y="2622"/>
              <a:ext cx="7630" cy="625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8920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2" y="2925"/>
              <a:ext cx="7125" cy="400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" name="组合 6"/>
          <p:cNvGrpSpPr/>
          <p:nvPr/>
        </p:nvGrpSpPr>
        <p:grpSpPr>
          <a:xfrm>
            <a:off x="5540375" y="955675"/>
            <a:ext cx="5067300" cy="3486150"/>
            <a:chOff x="8465" y="1610"/>
            <a:chExt cx="7980" cy="5488"/>
          </a:xfrm>
        </p:grpSpPr>
        <p:pic>
          <p:nvPicPr>
            <p:cNvPr id="38922" name="图片 6" descr="F:\Work\公司资料\互联网+党建资料\公司宣传资料\邱征响整理的PPT\Screenshot_20171213-192745.pngScreenshot_20171213-19274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07" y="1610"/>
              <a:ext cx="3087" cy="5487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38923" name="组合 41"/>
            <p:cNvGrpSpPr/>
            <p:nvPr/>
          </p:nvGrpSpPr>
          <p:grpSpPr>
            <a:xfrm>
              <a:off x="15895" y="2995"/>
              <a:ext cx="550" cy="3267"/>
              <a:chOff x="10092636" y="1902118"/>
              <a:chExt cx="350270" cy="2074785"/>
            </a:xfrm>
          </p:grpSpPr>
          <p:sp>
            <p:nvSpPr>
              <p:cNvPr id="43" name="矩形 42"/>
              <p:cNvSpPr/>
              <p:nvPr/>
            </p:nvSpPr>
            <p:spPr>
              <a:xfrm flipH="1">
                <a:off x="10092636" y="1902118"/>
                <a:ext cx="175135" cy="2074785"/>
              </a:xfrm>
              <a:prstGeom prst="rect">
                <a:avLst/>
              </a:prstGeom>
              <a:solidFill>
                <a:schemeClr val="bg1">
                  <a:lumMod val="75000"/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44" name="矩形 43"/>
              <p:cNvSpPr/>
              <p:nvPr/>
            </p:nvSpPr>
            <p:spPr>
              <a:xfrm flipH="1">
                <a:off x="10267771" y="2273111"/>
                <a:ext cx="175135" cy="1332798"/>
              </a:xfrm>
              <a:prstGeom prst="rect">
                <a:avLst/>
              </a:prstGeom>
              <a:solidFill>
                <a:srgbClr val="C00000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  <p:grpSp>
          <p:nvGrpSpPr>
            <p:cNvPr id="38926" name="组合 36"/>
            <p:cNvGrpSpPr/>
            <p:nvPr/>
          </p:nvGrpSpPr>
          <p:grpSpPr>
            <a:xfrm>
              <a:off x="8465" y="2919"/>
              <a:ext cx="552" cy="3267"/>
              <a:chOff x="6033067" y="1902118"/>
              <a:chExt cx="350270" cy="2074785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6208202" y="1902118"/>
                <a:ext cx="175135" cy="2074785"/>
              </a:xfrm>
              <a:prstGeom prst="rect">
                <a:avLst/>
              </a:prstGeom>
              <a:solidFill>
                <a:schemeClr val="bg1">
                  <a:lumMod val="75000"/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6033067" y="2273111"/>
                <a:ext cx="175135" cy="1332798"/>
              </a:xfrm>
              <a:prstGeom prst="rect">
                <a:avLst/>
              </a:prstGeom>
              <a:solidFill>
                <a:srgbClr val="C00000">
                  <a:alpha val="9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  <p:pic>
          <p:nvPicPr>
            <p:cNvPr id="38929" name="图片 4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17" y="1679"/>
              <a:ext cx="3007" cy="535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文本框 3"/>
          <p:cNvSpPr txBox="1"/>
          <p:nvPr/>
        </p:nvSpPr>
        <p:spPr>
          <a:xfrm>
            <a:off x="4240213" y="171450"/>
            <a:ext cx="6059487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buSzTx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党建大数据的价值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58838" y="1493838"/>
            <a:ext cx="10536237" cy="885825"/>
            <a:chOff x="1353" y="2353"/>
            <a:chExt cx="16593" cy="1394"/>
          </a:xfrm>
        </p:grpSpPr>
        <p:sp>
          <p:nvSpPr>
            <p:cNvPr id="19" name="矩形 18"/>
            <p:cNvSpPr/>
            <p:nvPr/>
          </p:nvSpPr>
          <p:spPr>
            <a:xfrm>
              <a:off x="1702" y="2472"/>
              <a:ext cx="15990" cy="11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通过云计算、大数据分析等互联网技术，加强对各级党支部党的建设和组织工作、实际成效的掌控，及时</a:t>
              </a: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发现问题、预测趋势、把握规律，为领导决策、指导工作、推进落实</a:t>
              </a: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提供重要参考。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5" name="任意多边形: 形状 44"/>
            <p:cNvSpPr/>
            <p:nvPr/>
          </p:nvSpPr>
          <p:spPr>
            <a:xfrm>
              <a:off x="1352" y="2352"/>
              <a:ext cx="700" cy="1395"/>
            </a:xfrm>
            <a:custGeom>
              <a:avLst/>
              <a:gdLst>
                <a:gd name="connsiteX0" fmla="*/ 443060 w 443060"/>
                <a:gd name="connsiteY0" fmla="*/ 0 h 886120"/>
                <a:gd name="connsiteX1" fmla="*/ 0 w 443060"/>
                <a:gd name="connsiteY1" fmla="*/ 0 h 886120"/>
                <a:gd name="connsiteX2" fmla="*/ 0 w 443060"/>
                <a:gd name="connsiteY2" fmla="*/ 886120 h 886120"/>
                <a:gd name="connsiteX3" fmla="*/ 424206 w 443060"/>
                <a:gd name="connsiteY3" fmla="*/ 886120 h 88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060" h="886120">
                  <a:moveTo>
                    <a:pt x="443060" y="0"/>
                  </a:moveTo>
                  <a:lnTo>
                    <a:pt x="0" y="0"/>
                  </a:lnTo>
                  <a:lnTo>
                    <a:pt x="0" y="886120"/>
                  </a:lnTo>
                  <a:lnTo>
                    <a:pt x="424206" y="886120"/>
                  </a:lnTo>
                </a:path>
              </a:pathLst>
            </a:custGeom>
            <a:noFill/>
            <a:ln w="25400">
              <a:solidFill>
                <a:srgbClr val="FF0000">
                  <a:alpha val="4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46" name="任意多边形: 形状 45"/>
            <p:cNvSpPr/>
            <p:nvPr/>
          </p:nvSpPr>
          <p:spPr>
            <a:xfrm flipH="1">
              <a:off x="17247" y="2352"/>
              <a:ext cx="697" cy="1395"/>
            </a:xfrm>
            <a:custGeom>
              <a:avLst/>
              <a:gdLst>
                <a:gd name="connsiteX0" fmla="*/ 443060 w 443060"/>
                <a:gd name="connsiteY0" fmla="*/ 0 h 886120"/>
                <a:gd name="connsiteX1" fmla="*/ 0 w 443060"/>
                <a:gd name="connsiteY1" fmla="*/ 0 h 886120"/>
                <a:gd name="connsiteX2" fmla="*/ 0 w 443060"/>
                <a:gd name="connsiteY2" fmla="*/ 886120 h 886120"/>
                <a:gd name="connsiteX3" fmla="*/ 424206 w 443060"/>
                <a:gd name="connsiteY3" fmla="*/ 886120 h 88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060" h="886120">
                  <a:moveTo>
                    <a:pt x="443060" y="0"/>
                  </a:moveTo>
                  <a:lnTo>
                    <a:pt x="0" y="0"/>
                  </a:lnTo>
                  <a:lnTo>
                    <a:pt x="0" y="886120"/>
                  </a:lnTo>
                  <a:lnTo>
                    <a:pt x="424206" y="886120"/>
                  </a:lnTo>
                </a:path>
              </a:pathLst>
            </a:custGeom>
            <a:noFill/>
            <a:ln w="25400">
              <a:solidFill>
                <a:srgbClr val="FF0000">
                  <a:alpha val="4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27050" y="2970213"/>
            <a:ext cx="11137900" cy="2605087"/>
            <a:chOff x="830" y="4678"/>
            <a:chExt cx="17540" cy="4102"/>
          </a:xfrm>
        </p:grpSpPr>
        <p:grpSp>
          <p:nvGrpSpPr>
            <p:cNvPr id="40968" name="组合 2"/>
            <p:cNvGrpSpPr/>
            <p:nvPr/>
          </p:nvGrpSpPr>
          <p:grpSpPr>
            <a:xfrm>
              <a:off x="830" y="4678"/>
              <a:ext cx="17540" cy="3058"/>
              <a:chOff x="830" y="4678"/>
              <a:chExt cx="17540" cy="3058"/>
            </a:xfrm>
          </p:grpSpPr>
          <p:pic>
            <p:nvPicPr>
              <p:cNvPr id="49" name="图片 48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>
              <a:xfrm>
                <a:off x="830" y="5058"/>
                <a:ext cx="17540" cy="2679"/>
              </a:xfrm>
              <a:custGeom>
                <a:avLst/>
                <a:gdLst>
                  <a:gd name="connsiteX0" fmla="*/ 0 w 11138357"/>
                  <a:gd name="connsiteY0" fmla="*/ 0 h 1700931"/>
                  <a:gd name="connsiteX1" fmla="*/ 11138357 w 11138357"/>
                  <a:gd name="connsiteY1" fmla="*/ 0 h 1700931"/>
                  <a:gd name="connsiteX2" fmla="*/ 11138357 w 11138357"/>
                  <a:gd name="connsiteY2" fmla="*/ 1700931 h 1700931"/>
                  <a:gd name="connsiteX3" fmla="*/ 10478115 w 11138357"/>
                  <a:gd name="connsiteY3" fmla="*/ 1700931 h 1700931"/>
                  <a:gd name="connsiteX4" fmla="*/ 10478115 w 11138357"/>
                  <a:gd name="connsiteY4" fmla="*/ 1465555 h 1700931"/>
                  <a:gd name="connsiteX5" fmla="*/ 660242 w 11138357"/>
                  <a:gd name="connsiteY5" fmla="*/ 1465555 h 1700931"/>
                  <a:gd name="connsiteX6" fmla="*/ 660242 w 11138357"/>
                  <a:gd name="connsiteY6" fmla="*/ 1700931 h 1700931"/>
                  <a:gd name="connsiteX7" fmla="*/ 0 w 11138357"/>
                  <a:gd name="connsiteY7" fmla="*/ 1700931 h 1700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138357" h="1700931">
                    <a:moveTo>
                      <a:pt x="0" y="0"/>
                    </a:moveTo>
                    <a:lnTo>
                      <a:pt x="11138357" y="0"/>
                    </a:lnTo>
                    <a:lnTo>
                      <a:pt x="11138357" y="1700931"/>
                    </a:lnTo>
                    <a:lnTo>
                      <a:pt x="10478115" y="1700931"/>
                    </a:lnTo>
                    <a:lnTo>
                      <a:pt x="10478115" y="1465555"/>
                    </a:lnTo>
                    <a:lnTo>
                      <a:pt x="660242" y="1465555"/>
                    </a:lnTo>
                    <a:lnTo>
                      <a:pt x="660242" y="1700931"/>
                    </a:lnTo>
                    <a:lnTo>
                      <a:pt x="0" y="1700931"/>
                    </a:lnTo>
                    <a:close/>
                  </a:path>
                </a:pathLst>
              </a:custGeom>
            </p:spPr>
          </p:pic>
          <p:sp>
            <p:nvSpPr>
              <p:cNvPr id="50" name="矩形 49"/>
              <p:cNvSpPr/>
              <p:nvPr/>
            </p:nvSpPr>
            <p:spPr>
              <a:xfrm>
                <a:off x="6765" y="4677"/>
                <a:ext cx="5670" cy="9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党建大数据中心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40971" name="组合 20"/>
            <p:cNvGrpSpPr/>
            <p:nvPr/>
          </p:nvGrpSpPr>
          <p:grpSpPr>
            <a:xfrm>
              <a:off x="14700" y="6297"/>
              <a:ext cx="2545" cy="2482"/>
              <a:chOff x="2802753" y="3249399"/>
              <a:chExt cx="1616847" cy="1575728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2889097" y="3719635"/>
                <a:ext cx="1485079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党员及组织画像精准化</a:t>
                </a:r>
                <a:endParaRPr kumimoji="0" lang="zh-CN" altLang="en-US" sz="20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0973" name="组合 22"/>
              <p:cNvGrpSpPr/>
              <p:nvPr/>
            </p:nvGrpSpPr>
            <p:grpSpPr>
              <a:xfrm>
                <a:off x="2802753" y="3249399"/>
                <a:ext cx="1616847" cy="1575728"/>
                <a:chOff x="2802753" y="3512777"/>
                <a:chExt cx="1346595" cy="1312349"/>
              </a:xfrm>
            </p:grpSpPr>
            <p:sp>
              <p:nvSpPr>
                <p:cNvPr id="24" name="椭圆 23"/>
                <p:cNvSpPr/>
                <p:nvPr/>
              </p:nvSpPr>
              <p:spPr>
                <a:xfrm>
                  <a:off x="2837000" y="3512777"/>
                  <a:ext cx="1312348" cy="1312349"/>
                </a:xfrm>
                <a:prstGeom prst="ellipse">
                  <a:avLst/>
                </a:prstGeom>
                <a:noFill/>
                <a:ln w="15875">
                  <a:solidFill>
                    <a:srgbClr val="D2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endParaRPr>
                </a:p>
              </p:txBody>
            </p:sp>
            <p:sp>
              <p:nvSpPr>
                <p:cNvPr id="25" name="椭圆 24"/>
                <p:cNvSpPr/>
                <p:nvPr/>
              </p:nvSpPr>
              <p:spPr>
                <a:xfrm>
                  <a:off x="2873611" y="3549388"/>
                  <a:ext cx="1239124" cy="1239126"/>
                </a:xfrm>
                <a:prstGeom prst="ellipse">
                  <a:avLst/>
                </a:prstGeom>
                <a:noFill/>
                <a:ln w="63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endParaRPr>
                </a:p>
              </p:txBody>
            </p:sp>
            <p:sp>
              <p:nvSpPr>
                <p:cNvPr id="26" name="空心弧 25"/>
                <p:cNvSpPr/>
                <p:nvPr/>
              </p:nvSpPr>
              <p:spPr>
                <a:xfrm>
                  <a:off x="2802753" y="3518074"/>
                  <a:ext cx="1270933" cy="1270934"/>
                </a:xfrm>
                <a:prstGeom prst="blockArc">
                  <a:avLst>
                    <a:gd name="adj1" fmla="val 9686971"/>
                    <a:gd name="adj2" fmla="val 13153425"/>
                    <a:gd name="adj3" fmla="val 6459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endParaRPr>
                </a:p>
              </p:txBody>
            </p:sp>
          </p:grpSp>
        </p:grpSp>
        <p:grpSp>
          <p:nvGrpSpPr>
            <p:cNvPr id="40977" name="组合 26"/>
            <p:cNvGrpSpPr/>
            <p:nvPr/>
          </p:nvGrpSpPr>
          <p:grpSpPr>
            <a:xfrm>
              <a:off x="10452" y="6297"/>
              <a:ext cx="2545" cy="2482"/>
              <a:chOff x="2802753" y="3249399"/>
              <a:chExt cx="1616847" cy="1575728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2889097" y="3719635"/>
                <a:ext cx="1485079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干部考核</a:t>
                </a:r>
                <a:endParaRPr kumimoji="0" lang="en-US" altLang="zh-CN" sz="20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评价智能化</a:t>
                </a:r>
                <a:endParaRPr kumimoji="0" lang="zh-CN" altLang="en-US" sz="20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0979" name="组合 28"/>
              <p:cNvGrpSpPr/>
              <p:nvPr/>
            </p:nvGrpSpPr>
            <p:grpSpPr>
              <a:xfrm>
                <a:off x="2802753" y="3249399"/>
                <a:ext cx="1616847" cy="1575728"/>
                <a:chOff x="2802753" y="3512777"/>
                <a:chExt cx="1346595" cy="1312349"/>
              </a:xfrm>
            </p:grpSpPr>
            <p:sp>
              <p:nvSpPr>
                <p:cNvPr id="30" name="椭圆 29"/>
                <p:cNvSpPr/>
                <p:nvPr/>
              </p:nvSpPr>
              <p:spPr>
                <a:xfrm>
                  <a:off x="2837000" y="3512777"/>
                  <a:ext cx="1312348" cy="1312349"/>
                </a:xfrm>
                <a:prstGeom prst="ellipse">
                  <a:avLst/>
                </a:prstGeom>
                <a:noFill/>
                <a:ln w="15875">
                  <a:solidFill>
                    <a:srgbClr val="D2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endParaRPr>
                </a:p>
              </p:txBody>
            </p:sp>
            <p:sp>
              <p:nvSpPr>
                <p:cNvPr id="31" name="椭圆 30"/>
                <p:cNvSpPr/>
                <p:nvPr/>
              </p:nvSpPr>
              <p:spPr>
                <a:xfrm>
                  <a:off x="2873611" y="3549388"/>
                  <a:ext cx="1239124" cy="1239126"/>
                </a:xfrm>
                <a:prstGeom prst="ellipse">
                  <a:avLst/>
                </a:prstGeom>
                <a:noFill/>
                <a:ln w="63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endParaRPr>
                </a:p>
              </p:txBody>
            </p:sp>
            <p:sp>
              <p:nvSpPr>
                <p:cNvPr id="32" name="空心弧 31"/>
                <p:cNvSpPr/>
                <p:nvPr/>
              </p:nvSpPr>
              <p:spPr>
                <a:xfrm>
                  <a:off x="2802753" y="3518074"/>
                  <a:ext cx="1270933" cy="1270934"/>
                </a:xfrm>
                <a:prstGeom prst="blockArc">
                  <a:avLst>
                    <a:gd name="adj1" fmla="val 9686971"/>
                    <a:gd name="adj2" fmla="val 13153425"/>
                    <a:gd name="adj3" fmla="val 6459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endParaRPr>
                </a:p>
              </p:txBody>
            </p:sp>
          </p:grpSp>
        </p:grpSp>
        <p:grpSp>
          <p:nvGrpSpPr>
            <p:cNvPr id="40983" name="组合 32"/>
            <p:cNvGrpSpPr/>
            <p:nvPr/>
          </p:nvGrpSpPr>
          <p:grpSpPr>
            <a:xfrm>
              <a:off x="6202" y="6297"/>
              <a:ext cx="2545" cy="2482"/>
              <a:chOff x="2802753" y="3249399"/>
              <a:chExt cx="1616847" cy="1575728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2889097" y="3719635"/>
                <a:ext cx="1485079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党建基础</a:t>
                </a:r>
                <a:endParaRPr kumimoji="0" lang="en-US" altLang="zh-CN" sz="20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工作数据化 </a:t>
                </a:r>
                <a:endParaRPr kumimoji="0" lang="zh-CN" altLang="en-US" sz="20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0985" name="组合 34"/>
              <p:cNvGrpSpPr/>
              <p:nvPr/>
            </p:nvGrpSpPr>
            <p:grpSpPr>
              <a:xfrm>
                <a:off x="2802753" y="3249399"/>
                <a:ext cx="1616847" cy="1575728"/>
                <a:chOff x="2802753" y="3512777"/>
                <a:chExt cx="1346595" cy="1312349"/>
              </a:xfrm>
            </p:grpSpPr>
            <p:sp>
              <p:nvSpPr>
                <p:cNvPr id="36" name="椭圆 35"/>
                <p:cNvSpPr/>
                <p:nvPr/>
              </p:nvSpPr>
              <p:spPr>
                <a:xfrm>
                  <a:off x="2837000" y="3512777"/>
                  <a:ext cx="1312348" cy="1312349"/>
                </a:xfrm>
                <a:prstGeom prst="ellipse">
                  <a:avLst/>
                </a:prstGeom>
                <a:noFill/>
                <a:ln w="15875">
                  <a:solidFill>
                    <a:srgbClr val="D2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endParaRPr>
                </a:p>
              </p:txBody>
            </p:sp>
            <p:sp>
              <p:nvSpPr>
                <p:cNvPr id="37" name="椭圆 36"/>
                <p:cNvSpPr/>
                <p:nvPr/>
              </p:nvSpPr>
              <p:spPr>
                <a:xfrm>
                  <a:off x="2873611" y="3549388"/>
                  <a:ext cx="1239124" cy="1239126"/>
                </a:xfrm>
                <a:prstGeom prst="ellipse">
                  <a:avLst/>
                </a:prstGeom>
                <a:noFill/>
                <a:ln w="63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endParaRPr>
                </a:p>
              </p:txBody>
            </p:sp>
            <p:sp>
              <p:nvSpPr>
                <p:cNvPr id="38" name="空心弧 37"/>
                <p:cNvSpPr/>
                <p:nvPr/>
              </p:nvSpPr>
              <p:spPr>
                <a:xfrm>
                  <a:off x="2802753" y="3518074"/>
                  <a:ext cx="1270933" cy="1270934"/>
                </a:xfrm>
                <a:prstGeom prst="blockArc">
                  <a:avLst>
                    <a:gd name="adj1" fmla="val 9686971"/>
                    <a:gd name="adj2" fmla="val 13153425"/>
                    <a:gd name="adj3" fmla="val 6459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endParaRPr>
                </a:p>
              </p:txBody>
            </p:sp>
          </p:grpSp>
        </p:grpSp>
        <p:grpSp>
          <p:nvGrpSpPr>
            <p:cNvPr id="40989" name="组合 38"/>
            <p:cNvGrpSpPr/>
            <p:nvPr/>
          </p:nvGrpSpPr>
          <p:grpSpPr>
            <a:xfrm>
              <a:off x="1907" y="6297"/>
              <a:ext cx="2547" cy="2482"/>
              <a:chOff x="2802753" y="3249399"/>
              <a:chExt cx="1616847" cy="1575728"/>
            </a:xfrm>
          </p:grpSpPr>
          <p:sp>
            <p:nvSpPr>
              <p:cNvPr id="40" name="矩形 39"/>
              <p:cNvSpPr/>
              <p:nvPr/>
            </p:nvSpPr>
            <p:spPr>
              <a:xfrm>
                <a:off x="2889097" y="3719635"/>
                <a:ext cx="1485079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领导决策</a:t>
                </a:r>
                <a:endParaRPr kumimoji="0" lang="en-US" altLang="zh-CN" sz="20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pitchFamily="18" charset="0"/>
                  </a:rPr>
                  <a:t>依据</a:t>
                </a:r>
                <a:endParaRPr kumimoji="0" lang="zh-CN" altLang="en-US" sz="2000" b="0" i="0" u="none" strike="noStrike" kern="1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0991" name="组合 40"/>
              <p:cNvGrpSpPr/>
              <p:nvPr/>
            </p:nvGrpSpPr>
            <p:grpSpPr>
              <a:xfrm>
                <a:off x="2802753" y="3249399"/>
                <a:ext cx="1616847" cy="1575728"/>
                <a:chOff x="2802753" y="3512777"/>
                <a:chExt cx="1346595" cy="1312349"/>
              </a:xfrm>
            </p:grpSpPr>
            <p:sp>
              <p:nvSpPr>
                <p:cNvPr id="42" name="椭圆 41"/>
                <p:cNvSpPr/>
                <p:nvPr/>
              </p:nvSpPr>
              <p:spPr>
                <a:xfrm>
                  <a:off x="2837000" y="3512777"/>
                  <a:ext cx="1312348" cy="1312349"/>
                </a:xfrm>
                <a:prstGeom prst="ellipse">
                  <a:avLst/>
                </a:prstGeom>
                <a:noFill/>
                <a:ln w="15875">
                  <a:solidFill>
                    <a:srgbClr val="D2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endParaRPr>
                </a:p>
              </p:txBody>
            </p:sp>
            <p:sp>
              <p:nvSpPr>
                <p:cNvPr id="43" name="椭圆 42"/>
                <p:cNvSpPr/>
                <p:nvPr/>
              </p:nvSpPr>
              <p:spPr>
                <a:xfrm>
                  <a:off x="2873611" y="3549388"/>
                  <a:ext cx="1239124" cy="1239126"/>
                </a:xfrm>
                <a:prstGeom prst="ellipse">
                  <a:avLst/>
                </a:prstGeom>
                <a:noFill/>
                <a:ln w="63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endParaRPr>
                </a:p>
              </p:txBody>
            </p:sp>
            <p:sp>
              <p:nvSpPr>
                <p:cNvPr id="44" name="空心弧 43"/>
                <p:cNvSpPr/>
                <p:nvPr/>
              </p:nvSpPr>
              <p:spPr>
                <a:xfrm>
                  <a:off x="2802753" y="3518074"/>
                  <a:ext cx="1270933" cy="1270934"/>
                </a:xfrm>
                <a:prstGeom prst="blockArc">
                  <a:avLst>
                    <a:gd name="adj1" fmla="val 9686971"/>
                    <a:gd name="adj2" fmla="val 13153425"/>
                    <a:gd name="adj3" fmla="val 6459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endParaRPr>
                </a:p>
              </p:txBody>
            </p:sp>
          </p:grpSp>
        </p:grpSp>
        <p:cxnSp>
          <p:nvCxnSpPr>
            <p:cNvPr id="51" name="直接连接符 50"/>
            <p:cNvCxnSpPr/>
            <p:nvPr/>
          </p:nvCxnSpPr>
          <p:spPr>
            <a:xfrm>
              <a:off x="5188" y="6452"/>
              <a:ext cx="0" cy="2115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tx1">
                      <a:lumMod val="85000"/>
                      <a:lumOff val="15000"/>
                      <a:alpha val="0"/>
                    </a:schemeClr>
                  </a:gs>
                  <a:gs pos="53000">
                    <a:srgbClr val="FF0000"/>
                  </a:gs>
                  <a:gs pos="100000">
                    <a:schemeClr val="tx1">
                      <a:lumMod val="85000"/>
                      <a:lumOff val="15000"/>
                      <a:alpha val="0"/>
                    </a:schemeClr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9558" y="6452"/>
              <a:ext cx="0" cy="2115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tx1">
                      <a:lumMod val="85000"/>
                      <a:lumOff val="15000"/>
                      <a:alpha val="0"/>
                    </a:schemeClr>
                  </a:gs>
                  <a:gs pos="53000">
                    <a:srgbClr val="FF0000"/>
                  </a:gs>
                  <a:gs pos="100000">
                    <a:schemeClr val="tx1">
                      <a:lumMod val="85000"/>
                      <a:lumOff val="15000"/>
                      <a:alpha val="0"/>
                    </a:schemeClr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13928" y="6595"/>
              <a:ext cx="0" cy="2115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tx1">
                      <a:lumMod val="85000"/>
                      <a:lumOff val="15000"/>
                      <a:alpha val="0"/>
                    </a:schemeClr>
                  </a:gs>
                  <a:gs pos="53000">
                    <a:srgbClr val="FF0000"/>
                  </a:gs>
                  <a:gs pos="100000">
                    <a:schemeClr val="tx1">
                      <a:lumMod val="85000"/>
                      <a:lumOff val="15000"/>
                      <a:alpha val="0"/>
                    </a:schemeClr>
                  </a:gs>
                </a:gsLst>
                <a:lin ang="54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文本框 3"/>
          <p:cNvSpPr txBox="1"/>
          <p:nvPr/>
        </p:nvSpPr>
        <p:spPr>
          <a:xfrm>
            <a:off x="4240213" y="171450"/>
            <a:ext cx="6059487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党建大数据</a:t>
            </a:r>
            <a:endParaRPr lang="zh-CN" altLang="en-US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9939" name="组合 2"/>
          <p:cNvGrpSpPr/>
          <p:nvPr/>
        </p:nvGrpSpPr>
        <p:grpSpPr>
          <a:xfrm>
            <a:off x="415925" y="1412875"/>
            <a:ext cx="11474450" cy="4908550"/>
            <a:chOff x="1077" y="3073"/>
            <a:chExt cx="17046" cy="7293"/>
          </a:xfrm>
        </p:grpSpPr>
        <p:sp>
          <p:nvSpPr>
            <p:cNvPr id="2" name="文本框 1"/>
            <p:cNvSpPr txBox="1"/>
            <p:nvPr/>
          </p:nvSpPr>
          <p:spPr>
            <a:xfrm>
              <a:off x="1077" y="3073"/>
              <a:ext cx="4000" cy="64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 defTabSz="685165">
                <a:lnSpc>
                  <a:spcPct val="150000"/>
                </a:lnSpc>
                <a:spcBef>
                  <a:spcPts val="0"/>
                </a:spcBef>
                <a:spcAft>
                  <a:spcPts val="1200"/>
                </a:spcAft>
                <a:buFont typeface="Wingdings" panose="05000000000000000000" pitchFamily="2" charset="2"/>
                <a:buChar char="Ø"/>
              </a:pPr>
              <a:r>
                <a:rPr lang="zh-CN" altLang="en-US" sz="1600" b="1" spc="300" noProof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  <a:sym typeface="+mn-ea"/>
                </a:rPr>
                <a:t>多维度数据展示</a:t>
              </a:r>
              <a:endParaRPr lang="en-US" altLang="zh-CN" sz="1600" b="1" kern="1000" spc="30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just" defTabSz="685165">
                <a:lnSpc>
                  <a:spcPct val="1500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zh-CN" altLang="en-US" sz="1400" spc="300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  <a:sym typeface="+mn-ea"/>
                </a:rPr>
                <a:t>党员信息、三会一课执行情况、党内学习情况一目了然。</a:t>
              </a:r>
              <a:endParaRPr lang="zh-CN" altLang="en-US" sz="1400" b="1" spc="30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algn="just" defTabSz="685165">
                <a:lnSpc>
                  <a:spcPct val="150000"/>
                </a:lnSpc>
                <a:spcBef>
                  <a:spcPts val="0"/>
                </a:spcBef>
                <a:spcAft>
                  <a:spcPts val="1200"/>
                </a:spcAft>
                <a:buFont typeface="Wingdings" panose="05000000000000000000" pitchFamily="2" charset="2"/>
                <a:buChar char="Ø"/>
              </a:pPr>
              <a:r>
                <a:rPr lang="zh-CN" altLang="en-US" sz="1600" b="1" spc="300" noProof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  <a:sym typeface="+mn-ea"/>
                </a:rPr>
                <a:t>自定义大屏名称</a:t>
              </a:r>
              <a:endParaRPr lang="en-US" altLang="zh-CN" sz="1600" b="1" kern="1000" spc="30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just" defTabSz="685165">
                <a:lnSpc>
                  <a:spcPct val="1500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zh-CN" altLang="en-US" sz="1400" spc="300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  <a:sym typeface="+mn-ea"/>
                </a:rPr>
                <a:t>根据组织使用场景显示大屏名称。</a:t>
              </a:r>
              <a:endParaRPr lang="zh-CN" altLang="en-US" sz="1400" b="1" spc="30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algn="just" defTabSz="685165">
                <a:lnSpc>
                  <a:spcPct val="150000"/>
                </a:lnSpc>
                <a:spcBef>
                  <a:spcPts val="0"/>
                </a:spcBef>
                <a:spcAft>
                  <a:spcPts val="1200"/>
                </a:spcAft>
                <a:buFont typeface="Wingdings" panose="05000000000000000000" pitchFamily="2" charset="2"/>
                <a:buChar char="Ø"/>
              </a:pPr>
              <a:r>
                <a:rPr lang="zh-CN" altLang="en-US" sz="1600" b="1" spc="300" noProof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  <a:sym typeface="+mn-ea"/>
                </a:rPr>
                <a:t>自定义展示数据</a:t>
              </a:r>
              <a:endParaRPr lang="en-US" altLang="zh-CN" sz="1600" b="1" spc="30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algn="just" defTabSz="685165">
                <a:lnSpc>
                  <a:spcPct val="1500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zh-CN" altLang="en-US" sz="1600" spc="300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  <a:sym typeface="+mn-ea"/>
                </a:rPr>
                <a:t>个性化展示组织架构、人员类型选中的数据。</a:t>
              </a:r>
              <a:endParaRPr lang="en-US" altLang="zh-CN" sz="1600" spc="300" noProof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pic>
          <p:nvPicPr>
            <p:cNvPr id="41989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04" y="3329"/>
              <a:ext cx="12619" cy="7037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文本框 3"/>
          <p:cNvSpPr txBox="1"/>
          <p:nvPr/>
        </p:nvSpPr>
        <p:spPr>
          <a:xfrm>
            <a:off x="4240213" y="171450"/>
            <a:ext cx="6059487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党建台账</a:t>
            </a:r>
            <a:endParaRPr lang="zh-CN" altLang="en-US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25425" y="1400175"/>
            <a:ext cx="3403600" cy="3286125"/>
            <a:chOff x="355" y="2205"/>
            <a:chExt cx="5360" cy="5175"/>
          </a:xfrm>
        </p:grpSpPr>
        <p:pic>
          <p:nvPicPr>
            <p:cNvPr id="43012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5" y="3227"/>
              <a:ext cx="5360" cy="415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3013" name="矩形 7"/>
            <p:cNvSpPr/>
            <p:nvPr/>
          </p:nvSpPr>
          <p:spPr>
            <a:xfrm>
              <a:off x="1670" y="2205"/>
              <a:ext cx="2090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党组织概况</a:t>
              </a:r>
              <a:endParaRPr lang="zh-CN" altLang="en-US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225425" y="5148263"/>
            <a:ext cx="11685588" cy="8302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685165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</a:pPr>
            <a:r>
              <a:rPr lang="zh-CN" altLang="en-US" sz="1600" b="1" spc="300" noProof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提供智能分析，多维度，可视化的数据台账，为党建管理和组织决策提供切实有效的数据依据，从而更好地对党员进行管理、教育和监督。</a:t>
            </a:r>
            <a:endParaRPr lang="zh-CN" altLang="en-US" sz="1600" b="1" spc="300" noProof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865563" y="1457325"/>
            <a:ext cx="3678237" cy="3286125"/>
            <a:chOff x="6088" y="2205"/>
            <a:chExt cx="5792" cy="5175"/>
          </a:xfrm>
        </p:grpSpPr>
        <p:sp>
          <p:nvSpPr>
            <p:cNvPr id="43016" name="矩形 6"/>
            <p:cNvSpPr/>
            <p:nvPr/>
          </p:nvSpPr>
          <p:spPr>
            <a:xfrm>
              <a:off x="7760" y="2205"/>
              <a:ext cx="2450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三会一课统计</a:t>
              </a:r>
              <a:endParaRPr lang="zh-CN" altLang="en-US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43017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87" y="3237"/>
              <a:ext cx="5792" cy="4142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4" name="组合 3"/>
          <p:cNvGrpSpPr/>
          <p:nvPr/>
        </p:nvGrpSpPr>
        <p:grpSpPr>
          <a:xfrm>
            <a:off x="7832725" y="1457325"/>
            <a:ext cx="4222750" cy="3286125"/>
            <a:chOff x="12183" y="2205"/>
            <a:chExt cx="6650" cy="5175"/>
          </a:xfrm>
        </p:grpSpPr>
        <p:pic>
          <p:nvPicPr>
            <p:cNvPr id="43019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182" y="3240"/>
              <a:ext cx="6650" cy="41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3020" name="矩形 13"/>
            <p:cNvSpPr/>
            <p:nvPr/>
          </p:nvSpPr>
          <p:spPr>
            <a:xfrm>
              <a:off x="14282" y="2205"/>
              <a:ext cx="2447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在线考试统计</a:t>
              </a:r>
              <a:endParaRPr lang="zh-CN" altLang="en-US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组合 2"/>
          <p:cNvGrpSpPr/>
          <p:nvPr/>
        </p:nvGrpSpPr>
        <p:grpSpPr>
          <a:xfrm>
            <a:off x="3998913" y="844550"/>
            <a:ext cx="1309687" cy="890588"/>
            <a:chOff x="8813" y="1875"/>
            <a:chExt cx="2061" cy="1402"/>
          </a:xfrm>
        </p:grpSpPr>
        <p:sp>
          <p:nvSpPr>
            <p:cNvPr id="44035" name="文本框 3"/>
            <p:cNvSpPr txBox="1"/>
            <p:nvPr/>
          </p:nvSpPr>
          <p:spPr>
            <a:xfrm>
              <a:off x="8813" y="1875"/>
              <a:ext cx="2061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200" b="1">
                  <a:latin typeface="微软雅黑" panose="020B0503020204020204" charset="-122"/>
                  <a:ea typeface="微软雅黑" panose="020B0503020204020204" charset="-122"/>
                </a:rPr>
                <a:t>目  录</a:t>
              </a:r>
              <a:endParaRPr lang="zh-CN" altLang="en-US" sz="32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4036" name="文本框 3"/>
            <p:cNvSpPr txBox="1"/>
            <p:nvPr/>
          </p:nvSpPr>
          <p:spPr>
            <a:xfrm>
              <a:off x="8879" y="2794"/>
              <a:ext cx="1929" cy="4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14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CONTENTS</a:t>
              </a:r>
              <a:endParaRPr lang="zh-CN" altLang="en-US" sz="1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0245" name="组合 3"/>
          <p:cNvGrpSpPr/>
          <p:nvPr/>
        </p:nvGrpSpPr>
        <p:grpSpPr>
          <a:xfrm>
            <a:off x="3998913" y="1851025"/>
            <a:ext cx="4370387" cy="581025"/>
            <a:chOff x="6298" y="2915"/>
            <a:chExt cx="6881" cy="914"/>
          </a:xfrm>
        </p:grpSpPr>
        <p:sp>
          <p:nvSpPr>
            <p:cNvPr id="2" name="圆角矩形 1"/>
            <p:cNvSpPr/>
            <p:nvPr/>
          </p:nvSpPr>
          <p:spPr>
            <a:xfrm>
              <a:off x="6298" y="2915"/>
              <a:ext cx="1104" cy="914"/>
            </a:xfrm>
            <a:prstGeom prst="roundRect">
              <a:avLst/>
            </a:prstGeom>
            <a:solidFill>
              <a:srgbClr val="E90502"/>
            </a:solidFill>
            <a:ln>
              <a:solidFill>
                <a:srgbClr val="E905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en-US" altLang="zh-CN" sz="3200" b="1" strike="noStrike" noProof="1"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endParaRPr lang="en-US" altLang="zh-CN" sz="3200" b="1" strike="noStrike" noProof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7283" y="2915"/>
              <a:ext cx="5897" cy="91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E905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2000" b="1" strike="noStrike" noProof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互联网</a:t>
              </a:r>
              <a:r>
                <a:rPr lang="en-US" altLang="zh-CN" sz="2000" b="1" strike="noStrike" noProof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+</a:t>
              </a:r>
              <a:r>
                <a:rPr lang="zh-CN" altLang="en-US" sz="2000" b="1" strike="noStrike" noProof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智慧党建：</a:t>
              </a:r>
              <a:r>
                <a:rPr lang="zh-CN" altLang="en-US" sz="2000" b="1" strike="noStrike" noProof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建设背景</a:t>
              </a:r>
              <a:r>
                <a:rPr lang="en-US" altLang="zh-CN" sz="2400" b="1" strike="noStrike" noProof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endParaRPr lang="en-US" altLang="zh-CN" sz="2400" b="1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10248" name="组合 7"/>
          <p:cNvGrpSpPr/>
          <p:nvPr/>
        </p:nvGrpSpPr>
        <p:grpSpPr>
          <a:xfrm>
            <a:off x="3998913" y="2752725"/>
            <a:ext cx="4370387" cy="581025"/>
            <a:chOff x="6298" y="2915"/>
            <a:chExt cx="6881" cy="914"/>
          </a:xfrm>
        </p:grpSpPr>
        <p:sp>
          <p:nvSpPr>
            <p:cNvPr id="9" name="圆角矩形 8"/>
            <p:cNvSpPr/>
            <p:nvPr/>
          </p:nvSpPr>
          <p:spPr>
            <a:xfrm>
              <a:off x="6298" y="2915"/>
              <a:ext cx="1104" cy="914"/>
            </a:xfrm>
            <a:prstGeom prst="roundRect">
              <a:avLst/>
            </a:prstGeom>
            <a:solidFill>
              <a:srgbClr val="E90502"/>
            </a:solidFill>
            <a:ln>
              <a:solidFill>
                <a:srgbClr val="E905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en-US" altLang="zh-CN" sz="3200" b="1" strike="noStrike" noProof="1"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endParaRPr lang="en-US" altLang="zh-CN" sz="3200" b="1" strike="noStrike" noProof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7283" y="2915"/>
              <a:ext cx="5897" cy="91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E905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2000" b="1" strike="noStrike" noProof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互联网</a:t>
              </a:r>
              <a:r>
                <a:rPr lang="en-US" altLang="zh-CN" sz="2000" b="1" strike="noStrike" noProof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+</a:t>
              </a:r>
              <a:r>
                <a:rPr lang="zh-CN" altLang="en-US" sz="2000" b="1" strike="noStrike" noProof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智慧党建：</a:t>
              </a:r>
              <a:r>
                <a:rPr lang="zh-CN" altLang="en-US" sz="20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软件建设</a:t>
              </a:r>
              <a:endParaRPr lang="en-US" altLang="zh-CN" sz="2400" b="1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10251" name="组合 10"/>
          <p:cNvGrpSpPr/>
          <p:nvPr/>
        </p:nvGrpSpPr>
        <p:grpSpPr>
          <a:xfrm>
            <a:off x="3998913" y="3649663"/>
            <a:ext cx="4370387" cy="581025"/>
            <a:chOff x="6298" y="2915"/>
            <a:chExt cx="6881" cy="914"/>
          </a:xfrm>
        </p:grpSpPr>
        <p:sp>
          <p:nvSpPr>
            <p:cNvPr id="12" name="圆角矩形 11"/>
            <p:cNvSpPr/>
            <p:nvPr/>
          </p:nvSpPr>
          <p:spPr>
            <a:xfrm>
              <a:off x="6298" y="2915"/>
              <a:ext cx="1104" cy="914"/>
            </a:xfrm>
            <a:prstGeom prst="roundRect">
              <a:avLst/>
            </a:prstGeom>
            <a:solidFill>
              <a:srgbClr val="E90502"/>
            </a:solidFill>
            <a:ln>
              <a:solidFill>
                <a:srgbClr val="E905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en-US" altLang="zh-CN" sz="3200" b="1" strike="noStrike" noProof="1"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  <a:endParaRPr lang="en-US" altLang="zh-CN" sz="3200" b="1" strike="noStrike" noProof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7283" y="2915"/>
              <a:ext cx="5897" cy="91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E905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2000" b="1" strike="noStrike" noProof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互联网</a:t>
              </a:r>
              <a:r>
                <a:rPr lang="en-US" altLang="zh-CN" sz="2000" b="1" strike="noStrike" noProof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+</a:t>
              </a:r>
              <a:r>
                <a:rPr lang="zh-CN" altLang="en-US" sz="2000" b="1" strike="noStrike" noProof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智慧党建：</a:t>
              </a:r>
              <a:r>
                <a:rPr lang="zh-CN" altLang="en-US" sz="2000" b="1" strike="noStrike" noProof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展厅建设</a:t>
              </a:r>
              <a:r>
                <a:rPr lang="en-US" altLang="zh-CN" sz="2400" b="1" strike="noStrike" noProof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endParaRPr lang="en-US" altLang="zh-CN" sz="2400" b="1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4624388" y="3649663"/>
            <a:ext cx="3744913" cy="581025"/>
          </a:xfrm>
          <a:prstGeom prst="rect">
            <a:avLst/>
          </a:prstGeom>
          <a:solidFill>
            <a:srgbClr val="FFC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z="2400" b="1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2400" b="1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文本框 3"/>
          <p:cNvSpPr txBox="1"/>
          <p:nvPr/>
        </p:nvSpPr>
        <p:spPr>
          <a:xfrm>
            <a:off x="4240213" y="171450"/>
            <a:ext cx="6059487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展厅效果</a:t>
            </a:r>
            <a:endParaRPr lang="zh-CN" altLang="en-US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 descr="757eba6bcd4442f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074545" y="795655"/>
            <a:ext cx="8757285" cy="5577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文本框 3"/>
          <p:cNvSpPr txBox="1"/>
          <p:nvPr/>
        </p:nvSpPr>
        <p:spPr>
          <a:xfrm>
            <a:off x="4240213" y="171450"/>
            <a:ext cx="6059487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展厅效果</a:t>
            </a:r>
            <a:endParaRPr lang="zh-CN" altLang="en-US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585" y="1139825"/>
            <a:ext cx="7910195" cy="45777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本框 3"/>
          <p:cNvSpPr txBox="1"/>
          <p:nvPr/>
        </p:nvSpPr>
        <p:spPr>
          <a:xfrm>
            <a:off x="4240213" y="171450"/>
            <a:ext cx="6059487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党建工作面临的难点、痛点</a:t>
            </a:r>
            <a:endParaRPr lang="zh-CN" altLang="en-US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3315" name="组合 70"/>
          <p:cNvGrpSpPr/>
          <p:nvPr/>
        </p:nvGrpSpPr>
        <p:grpSpPr>
          <a:xfrm>
            <a:off x="583248" y="405130"/>
            <a:ext cx="2627312" cy="4270375"/>
            <a:chOff x="1017" y="2554"/>
            <a:chExt cx="4138" cy="6726"/>
          </a:xfrm>
        </p:grpSpPr>
        <p:grpSp>
          <p:nvGrpSpPr>
            <p:cNvPr id="16388" name="组合 69"/>
            <p:cNvGrpSpPr/>
            <p:nvPr/>
          </p:nvGrpSpPr>
          <p:grpSpPr>
            <a:xfrm>
              <a:off x="1017" y="5564"/>
              <a:ext cx="4138" cy="3716"/>
              <a:chOff x="1017" y="5564"/>
              <a:chExt cx="4138" cy="3716"/>
            </a:xfrm>
          </p:grpSpPr>
          <p:sp>
            <p:nvSpPr>
              <p:cNvPr id="16389" name="文本框 21"/>
              <p:cNvSpPr txBox="1"/>
              <p:nvPr/>
            </p:nvSpPr>
            <p:spPr>
              <a:xfrm>
                <a:off x="1130" y="6678"/>
                <a:ext cx="3933" cy="200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algn="just">
                  <a:lnSpc>
                    <a:spcPct val="120000"/>
                  </a:lnSpc>
                  <a:buSzTx/>
                </a:pPr>
                <a:r>
                  <a:rPr lang="zh-CN" altLang="en-US" sz="1600">
                    <a:latin typeface="微软雅黑" panose="020B0503020204020204" charset="-122"/>
                    <a:ea typeface="微软雅黑" panose="020B0503020204020204" charset="-122"/>
                  </a:rPr>
                  <a:t>党务管理中的“三会一课”等标准化管理难，各</a:t>
                </a:r>
                <a:r>
                  <a:rPr lang="zh-CN" altLang="en-US" sz="1600">
                    <a:latin typeface="微软雅黑" panose="020B0503020204020204" charset="-122"/>
                    <a:ea typeface="微软雅黑" panose="020B0503020204020204" charset="-122"/>
                    <a:sym typeface="宋体" panose="02010600030101010101" pitchFamily="2" charset="-122"/>
                  </a:rPr>
                  <a:t>支部会议内容格式混乱、难统一、难汇总。</a:t>
                </a:r>
                <a:endParaRPr lang="en-US" altLang="zh-CN" sz="1600" dirty="0">
                  <a:solidFill>
                    <a:srgbClr val="3B3838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grpSp>
            <p:nvGrpSpPr>
              <p:cNvPr id="16390" name="组合 68"/>
              <p:cNvGrpSpPr/>
              <p:nvPr/>
            </p:nvGrpSpPr>
            <p:grpSpPr>
              <a:xfrm>
                <a:off x="1017" y="5564"/>
                <a:ext cx="4138" cy="3716"/>
                <a:chOff x="1017" y="5564"/>
                <a:chExt cx="4138" cy="3716"/>
              </a:xfrm>
            </p:grpSpPr>
            <p:sp>
              <p:nvSpPr>
                <p:cNvPr id="23" name="矩形 22"/>
                <p:cNvSpPr/>
                <p:nvPr/>
              </p:nvSpPr>
              <p:spPr>
                <a:xfrm>
                  <a:off x="1017" y="6084"/>
                  <a:ext cx="4138" cy="3196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endParaRPr>
                </a:p>
              </p:txBody>
            </p:sp>
            <p:sp>
              <p:nvSpPr>
                <p:cNvPr id="24" name="椭圆 23"/>
                <p:cNvSpPr/>
                <p:nvPr/>
              </p:nvSpPr>
              <p:spPr>
                <a:xfrm>
                  <a:off x="2528" y="5564"/>
                  <a:ext cx="1114" cy="111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endParaRPr>
                </a:p>
              </p:txBody>
            </p:sp>
            <p:grpSp>
              <p:nvGrpSpPr>
                <p:cNvPr id="25" name="组合 24"/>
                <p:cNvGrpSpPr/>
                <p:nvPr/>
              </p:nvGrpSpPr>
              <p:grpSpPr>
                <a:xfrm>
                  <a:off x="2795" y="5850"/>
                  <a:ext cx="580" cy="542"/>
                  <a:chOff x="1362075" y="-1284288"/>
                  <a:chExt cx="869950" cy="812800"/>
                </a:xfrm>
                <a:solidFill>
                  <a:srgbClr val="E90502"/>
                </a:solidFill>
              </p:grpSpPr>
              <p:sp>
                <p:nvSpPr>
                  <p:cNvPr id="26" name="Freeform 5"/>
                  <p:cNvSpPr>
                    <a:spLocks noEditPoints="1"/>
                  </p:cNvSpPr>
                  <p:nvPr/>
                </p:nvSpPr>
                <p:spPr bwMode="auto">
                  <a:xfrm>
                    <a:off x="1695450" y="-962026"/>
                    <a:ext cx="158750" cy="158750"/>
                  </a:xfrm>
                  <a:custGeom>
                    <a:avLst/>
                    <a:gdLst>
                      <a:gd name="T0" fmla="*/ 296 w 593"/>
                      <a:gd name="T1" fmla="*/ 0 h 593"/>
                      <a:gd name="T2" fmla="*/ 0 w 593"/>
                      <a:gd name="T3" fmla="*/ 297 h 593"/>
                      <a:gd name="T4" fmla="*/ 296 w 593"/>
                      <a:gd name="T5" fmla="*/ 593 h 593"/>
                      <a:gd name="T6" fmla="*/ 593 w 593"/>
                      <a:gd name="T7" fmla="*/ 297 h 593"/>
                      <a:gd name="T8" fmla="*/ 296 w 593"/>
                      <a:gd name="T9" fmla="*/ 0 h 593"/>
                      <a:gd name="T10" fmla="*/ 296 w 593"/>
                      <a:gd name="T11" fmla="*/ 497 h 593"/>
                      <a:gd name="T12" fmla="*/ 96 w 593"/>
                      <a:gd name="T13" fmla="*/ 297 h 593"/>
                      <a:gd name="T14" fmla="*/ 296 w 593"/>
                      <a:gd name="T15" fmla="*/ 96 h 593"/>
                      <a:gd name="T16" fmla="*/ 497 w 593"/>
                      <a:gd name="T17" fmla="*/ 297 h 593"/>
                      <a:gd name="T18" fmla="*/ 296 w 593"/>
                      <a:gd name="T19" fmla="*/ 497 h 593"/>
                      <a:gd name="T20" fmla="*/ 296 w 593"/>
                      <a:gd name="T21" fmla="*/ 497 h 593"/>
                      <a:gd name="T22" fmla="*/ 296 w 593"/>
                      <a:gd name="T23" fmla="*/ 497 h 5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593" h="593">
                        <a:moveTo>
                          <a:pt x="296" y="0"/>
                        </a:moveTo>
                        <a:cubicBezTo>
                          <a:pt x="133" y="0"/>
                          <a:pt x="0" y="133"/>
                          <a:pt x="0" y="297"/>
                        </a:cubicBezTo>
                        <a:cubicBezTo>
                          <a:pt x="0" y="460"/>
                          <a:pt x="133" y="593"/>
                          <a:pt x="296" y="593"/>
                        </a:cubicBezTo>
                        <a:cubicBezTo>
                          <a:pt x="460" y="593"/>
                          <a:pt x="593" y="460"/>
                          <a:pt x="593" y="297"/>
                        </a:cubicBezTo>
                        <a:cubicBezTo>
                          <a:pt x="593" y="133"/>
                          <a:pt x="460" y="0"/>
                          <a:pt x="296" y="0"/>
                        </a:cubicBezTo>
                        <a:close/>
                        <a:moveTo>
                          <a:pt x="296" y="497"/>
                        </a:moveTo>
                        <a:cubicBezTo>
                          <a:pt x="186" y="497"/>
                          <a:pt x="96" y="407"/>
                          <a:pt x="96" y="297"/>
                        </a:cubicBezTo>
                        <a:cubicBezTo>
                          <a:pt x="96" y="186"/>
                          <a:pt x="186" y="96"/>
                          <a:pt x="296" y="96"/>
                        </a:cubicBezTo>
                        <a:cubicBezTo>
                          <a:pt x="407" y="96"/>
                          <a:pt x="497" y="186"/>
                          <a:pt x="497" y="297"/>
                        </a:cubicBezTo>
                        <a:cubicBezTo>
                          <a:pt x="497" y="407"/>
                          <a:pt x="407" y="497"/>
                          <a:pt x="296" y="497"/>
                        </a:cubicBezTo>
                        <a:close/>
                        <a:moveTo>
                          <a:pt x="296" y="497"/>
                        </a:moveTo>
                        <a:cubicBezTo>
                          <a:pt x="296" y="497"/>
                          <a:pt x="296" y="497"/>
                          <a:pt x="296" y="497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10600030101010101" charset="-122"/>
                      <a:ea typeface="等线" panose="02010600030101010101" charset="-122"/>
                      <a:cs typeface="+mn-cs"/>
                    </a:endParaRPr>
                  </a:p>
                </p:txBody>
              </p:sp>
              <p:sp>
                <p:nvSpPr>
                  <p:cNvPr id="27" name="Freeform 6"/>
                  <p:cNvSpPr>
                    <a:spLocks noEditPoints="1"/>
                  </p:cNvSpPr>
                  <p:nvPr/>
                </p:nvSpPr>
                <p:spPr bwMode="auto">
                  <a:xfrm>
                    <a:off x="1362075" y="-1284288"/>
                    <a:ext cx="869950" cy="812800"/>
                  </a:xfrm>
                  <a:custGeom>
                    <a:avLst/>
                    <a:gdLst>
                      <a:gd name="T0" fmla="*/ 2978 w 3256"/>
                      <a:gd name="T1" fmla="*/ 1259 h 3036"/>
                      <a:gd name="T2" fmla="*/ 2723 w 3256"/>
                      <a:gd name="T3" fmla="*/ 714 h 3036"/>
                      <a:gd name="T4" fmla="*/ 2351 w 3256"/>
                      <a:gd name="T5" fmla="*/ 345 h 3036"/>
                      <a:gd name="T6" fmla="*/ 1805 w 3256"/>
                      <a:gd name="T7" fmla="*/ 143 h 3036"/>
                      <a:gd name="T8" fmla="*/ 1283 w 3256"/>
                      <a:gd name="T9" fmla="*/ 143 h 3036"/>
                      <a:gd name="T10" fmla="*/ 737 w 3256"/>
                      <a:gd name="T11" fmla="*/ 341 h 3036"/>
                      <a:gd name="T12" fmla="*/ 369 w 3256"/>
                      <a:gd name="T13" fmla="*/ 713 h 3036"/>
                      <a:gd name="T14" fmla="*/ 108 w 3256"/>
                      <a:gd name="T15" fmla="*/ 1259 h 3036"/>
                      <a:gd name="T16" fmla="*/ 108 w 3256"/>
                      <a:gd name="T17" fmla="*/ 1780 h 3036"/>
                      <a:gd name="T18" fmla="*/ 370 w 3256"/>
                      <a:gd name="T19" fmla="*/ 2326 h 3036"/>
                      <a:gd name="T20" fmla="*/ 738 w 3256"/>
                      <a:gd name="T21" fmla="*/ 2696 h 3036"/>
                      <a:gd name="T22" fmla="*/ 1283 w 3256"/>
                      <a:gd name="T23" fmla="*/ 2918 h 3036"/>
                      <a:gd name="T24" fmla="*/ 1805 w 3256"/>
                      <a:gd name="T25" fmla="*/ 2918 h 3036"/>
                      <a:gd name="T26" fmla="*/ 1979 w 3256"/>
                      <a:gd name="T27" fmla="*/ 2746 h 3036"/>
                      <a:gd name="T28" fmla="*/ 3132 w 3256"/>
                      <a:gd name="T29" fmla="*/ 1714 h 3036"/>
                      <a:gd name="T30" fmla="*/ 1732 w 3256"/>
                      <a:gd name="T31" fmla="*/ 2703 h 3036"/>
                      <a:gd name="T32" fmla="*/ 1392 w 3256"/>
                      <a:gd name="T33" fmla="*/ 2941 h 3036"/>
                      <a:gd name="T34" fmla="*/ 1318 w 3256"/>
                      <a:gd name="T35" fmla="*/ 2655 h 3036"/>
                      <a:gd name="T36" fmla="*/ 677 w 3256"/>
                      <a:gd name="T37" fmla="*/ 2622 h 3036"/>
                      <a:gd name="T38" fmla="*/ 443 w 3256"/>
                      <a:gd name="T39" fmla="*/ 2387 h 3036"/>
                      <a:gd name="T40" fmla="*/ 418 w 3256"/>
                      <a:gd name="T41" fmla="*/ 1746 h 3036"/>
                      <a:gd name="T42" fmla="*/ 85 w 3256"/>
                      <a:gd name="T43" fmla="*/ 1676 h 3036"/>
                      <a:gd name="T44" fmla="*/ 370 w 3256"/>
                      <a:gd name="T45" fmla="*/ 1331 h 3036"/>
                      <a:gd name="T46" fmla="*/ 577 w 3256"/>
                      <a:gd name="T47" fmla="*/ 819 h 3036"/>
                      <a:gd name="T48" fmla="*/ 643 w 3256"/>
                      <a:gd name="T49" fmla="*/ 401 h 3036"/>
                      <a:gd name="T50" fmla="*/ 896 w 3256"/>
                      <a:gd name="T51" fmla="*/ 545 h 3036"/>
                      <a:gd name="T52" fmla="*/ 1378 w 3256"/>
                      <a:gd name="T53" fmla="*/ 153 h 3036"/>
                      <a:gd name="T54" fmla="*/ 1710 w 3256"/>
                      <a:gd name="T55" fmla="*/ 153 h 3036"/>
                      <a:gd name="T56" fmla="*/ 2211 w 3256"/>
                      <a:gd name="T57" fmla="*/ 538 h 3036"/>
                      <a:gd name="T58" fmla="*/ 2446 w 3256"/>
                      <a:gd name="T59" fmla="*/ 404 h 3036"/>
                      <a:gd name="T60" fmla="*/ 2540 w 3256"/>
                      <a:gd name="T61" fmla="*/ 794 h 3036"/>
                      <a:gd name="T62" fmla="*/ 2775 w 3256"/>
                      <a:gd name="T63" fmla="*/ 1335 h 3036"/>
                      <a:gd name="T64" fmla="*/ 3036 w 3256"/>
                      <a:gd name="T65" fmla="*/ 1629 h 3036"/>
                      <a:gd name="T66" fmla="*/ 2455 w 3256"/>
                      <a:gd name="T67" fmla="*/ 1377 h 3036"/>
                      <a:gd name="T68" fmla="*/ 1544 w 3256"/>
                      <a:gd name="T69" fmla="*/ 2418 h 3036"/>
                      <a:gd name="T70" fmla="*/ 1921 w 3256"/>
                      <a:gd name="T71" fmla="*/ 2660 h 3036"/>
                      <a:gd name="T72" fmla="*/ 1712 w 3256"/>
                      <a:gd name="T73" fmla="*/ 2136 h 3036"/>
                      <a:gd name="T74" fmla="*/ 673 w 3256"/>
                      <a:gd name="T75" fmla="*/ 1499 h 3036"/>
                      <a:gd name="T76" fmla="*/ 2472 w 3256"/>
                      <a:gd name="T77" fmla="*/ 2824 h 3036"/>
                      <a:gd name="T78" fmla="*/ 1974 w 3256"/>
                      <a:gd name="T79" fmla="*/ 2645 h 3036"/>
                      <a:gd name="T80" fmla="*/ 1792 w 3256"/>
                      <a:gd name="T81" fmla="*/ 2348 h 3036"/>
                      <a:gd name="T82" fmla="*/ 2916 w 3256"/>
                      <a:gd name="T83" fmla="*/ 1580 h 3036"/>
                      <a:gd name="T84" fmla="*/ 3038 w 3256"/>
                      <a:gd name="T85" fmla="*/ 1746 h 3036"/>
                      <a:gd name="T86" fmla="*/ 2472 w 3256"/>
                      <a:gd name="T87" fmla="*/ 2824 h 30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3256" h="3036">
                        <a:moveTo>
                          <a:pt x="3132" y="1714"/>
                        </a:moveTo>
                        <a:cubicBezTo>
                          <a:pt x="3132" y="1363"/>
                          <a:pt x="3132" y="1363"/>
                          <a:pt x="3132" y="1363"/>
                        </a:cubicBezTo>
                        <a:cubicBezTo>
                          <a:pt x="3132" y="1290"/>
                          <a:pt x="3018" y="1263"/>
                          <a:pt x="2978" y="1259"/>
                        </a:cubicBezTo>
                        <a:cubicBezTo>
                          <a:pt x="2819" y="1244"/>
                          <a:pt x="2819" y="1244"/>
                          <a:pt x="2819" y="1244"/>
                        </a:cubicBezTo>
                        <a:cubicBezTo>
                          <a:pt x="2788" y="1102"/>
                          <a:pt x="2726" y="962"/>
                          <a:pt x="2636" y="825"/>
                        </a:cubicBezTo>
                        <a:cubicBezTo>
                          <a:pt x="2723" y="714"/>
                          <a:pt x="2723" y="714"/>
                          <a:pt x="2723" y="714"/>
                        </a:cubicBezTo>
                        <a:cubicBezTo>
                          <a:pt x="2766" y="662"/>
                          <a:pt x="2770" y="592"/>
                          <a:pt x="2733" y="555"/>
                        </a:cubicBezTo>
                        <a:cubicBezTo>
                          <a:pt x="2510" y="334"/>
                          <a:pt x="2510" y="334"/>
                          <a:pt x="2510" y="334"/>
                        </a:cubicBezTo>
                        <a:cubicBezTo>
                          <a:pt x="2473" y="296"/>
                          <a:pt x="2405" y="301"/>
                          <a:pt x="2351" y="345"/>
                        </a:cubicBezTo>
                        <a:cubicBezTo>
                          <a:pt x="2234" y="441"/>
                          <a:pt x="2234" y="441"/>
                          <a:pt x="2234" y="441"/>
                        </a:cubicBezTo>
                        <a:cubicBezTo>
                          <a:pt x="2107" y="362"/>
                          <a:pt x="1969" y="308"/>
                          <a:pt x="1822" y="278"/>
                        </a:cubicBezTo>
                        <a:cubicBezTo>
                          <a:pt x="1805" y="143"/>
                          <a:pt x="1805" y="143"/>
                          <a:pt x="1805" y="143"/>
                        </a:cubicBezTo>
                        <a:cubicBezTo>
                          <a:pt x="1801" y="104"/>
                          <a:pt x="1774" y="0"/>
                          <a:pt x="1701" y="0"/>
                        </a:cubicBezTo>
                        <a:cubicBezTo>
                          <a:pt x="1388" y="0"/>
                          <a:pt x="1388" y="0"/>
                          <a:pt x="1388" y="0"/>
                        </a:cubicBezTo>
                        <a:cubicBezTo>
                          <a:pt x="1315" y="0"/>
                          <a:pt x="1287" y="104"/>
                          <a:pt x="1283" y="143"/>
                        </a:cubicBezTo>
                        <a:cubicBezTo>
                          <a:pt x="1266" y="269"/>
                          <a:pt x="1266" y="269"/>
                          <a:pt x="1266" y="269"/>
                        </a:cubicBezTo>
                        <a:cubicBezTo>
                          <a:pt x="1132" y="302"/>
                          <a:pt x="1000" y="362"/>
                          <a:pt x="871" y="446"/>
                        </a:cubicBezTo>
                        <a:cubicBezTo>
                          <a:pt x="737" y="341"/>
                          <a:pt x="737" y="341"/>
                          <a:pt x="737" y="341"/>
                        </a:cubicBezTo>
                        <a:cubicBezTo>
                          <a:pt x="685" y="298"/>
                          <a:pt x="615" y="294"/>
                          <a:pt x="578" y="331"/>
                        </a:cubicBezTo>
                        <a:cubicBezTo>
                          <a:pt x="357" y="553"/>
                          <a:pt x="357" y="553"/>
                          <a:pt x="357" y="553"/>
                        </a:cubicBezTo>
                        <a:cubicBezTo>
                          <a:pt x="320" y="591"/>
                          <a:pt x="325" y="659"/>
                          <a:pt x="369" y="713"/>
                        </a:cubicBezTo>
                        <a:cubicBezTo>
                          <a:pt x="483" y="853"/>
                          <a:pt x="483" y="853"/>
                          <a:pt x="483" y="853"/>
                        </a:cubicBezTo>
                        <a:cubicBezTo>
                          <a:pt x="410" y="972"/>
                          <a:pt x="358" y="1103"/>
                          <a:pt x="328" y="1240"/>
                        </a:cubicBezTo>
                        <a:cubicBezTo>
                          <a:pt x="108" y="1259"/>
                          <a:pt x="108" y="1259"/>
                          <a:pt x="108" y="1259"/>
                        </a:cubicBezTo>
                        <a:cubicBezTo>
                          <a:pt x="42" y="1265"/>
                          <a:pt x="0" y="1309"/>
                          <a:pt x="0" y="1363"/>
                        </a:cubicBezTo>
                        <a:cubicBezTo>
                          <a:pt x="0" y="1676"/>
                          <a:pt x="0" y="1676"/>
                          <a:pt x="0" y="1676"/>
                        </a:cubicBezTo>
                        <a:cubicBezTo>
                          <a:pt x="0" y="1730"/>
                          <a:pt x="42" y="1774"/>
                          <a:pt x="108" y="1780"/>
                        </a:cubicBezTo>
                        <a:cubicBezTo>
                          <a:pt x="333" y="1800"/>
                          <a:pt x="333" y="1800"/>
                          <a:pt x="333" y="1800"/>
                        </a:cubicBezTo>
                        <a:cubicBezTo>
                          <a:pt x="363" y="1934"/>
                          <a:pt x="416" y="2063"/>
                          <a:pt x="489" y="2180"/>
                        </a:cubicBezTo>
                        <a:cubicBezTo>
                          <a:pt x="370" y="2326"/>
                          <a:pt x="370" y="2326"/>
                          <a:pt x="370" y="2326"/>
                        </a:cubicBezTo>
                        <a:cubicBezTo>
                          <a:pt x="326" y="2380"/>
                          <a:pt x="321" y="2448"/>
                          <a:pt x="358" y="2485"/>
                        </a:cubicBezTo>
                        <a:cubicBezTo>
                          <a:pt x="579" y="2707"/>
                          <a:pt x="579" y="2707"/>
                          <a:pt x="579" y="2707"/>
                        </a:cubicBezTo>
                        <a:cubicBezTo>
                          <a:pt x="616" y="2744"/>
                          <a:pt x="684" y="2739"/>
                          <a:pt x="738" y="2696"/>
                        </a:cubicBezTo>
                        <a:cubicBezTo>
                          <a:pt x="882" y="2578"/>
                          <a:pt x="882" y="2578"/>
                          <a:pt x="882" y="2578"/>
                        </a:cubicBezTo>
                        <a:cubicBezTo>
                          <a:pt x="1000" y="2653"/>
                          <a:pt x="1129" y="2708"/>
                          <a:pt x="1265" y="2741"/>
                        </a:cubicBezTo>
                        <a:cubicBezTo>
                          <a:pt x="1283" y="2918"/>
                          <a:pt x="1283" y="2918"/>
                          <a:pt x="1283" y="2918"/>
                        </a:cubicBezTo>
                        <a:cubicBezTo>
                          <a:pt x="1290" y="2985"/>
                          <a:pt x="1335" y="3036"/>
                          <a:pt x="1388" y="3036"/>
                        </a:cubicBezTo>
                        <a:cubicBezTo>
                          <a:pt x="1701" y="3036"/>
                          <a:pt x="1701" y="3036"/>
                          <a:pt x="1701" y="3036"/>
                        </a:cubicBezTo>
                        <a:cubicBezTo>
                          <a:pt x="1754" y="3036"/>
                          <a:pt x="1798" y="2985"/>
                          <a:pt x="1805" y="2918"/>
                        </a:cubicBezTo>
                        <a:cubicBezTo>
                          <a:pt x="1822" y="2752"/>
                          <a:pt x="1822" y="2752"/>
                          <a:pt x="1822" y="2752"/>
                        </a:cubicBezTo>
                        <a:cubicBezTo>
                          <a:pt x="1836" y="2752"/>
                          <a:pt x="1849" y="2753"/>
                          <a:pt x="1864" y="2754"/>
                        </a:cubicBezTo>
                        <a:cubicBezTo>
                          <a:pt x="1902" y="2756"/>
                          <a:pt x="1941" y="2757"/>
                          <a:pt x="1979" y="2746"/>
                        </a:cubicBezTo>
                        <a:cubicBezTo>
                          <a:pt x="2119" y="2859"/>
                          <a:pt x="2293" y="2921"/>
                          <a:pt x="2472" y="2920"/>
                        </a:cubicBezTo>
                        <a:cubicBezTo>
                          <a:pt x="2904" y="2920"/>
                          <a:pt x="3256" y="2569"/>
                          <a:pt x="3256" y="2136"/>
                        </a:cubicBezTo>
                        <a:cubicBezTo>
                          <a:pt x="3256" y="1986"/>
                          <a:pt x="3213" y="1840"/>
                          <a:pt x="3132" y="1714"/>
                        </a:cubicBezTo>
                        <a:close/>
                        <a:moveTo>
                          <a:pt x="1869" y="2658"/>
                        </a:moveTo>
                        <a:cubicBezTo>
                          <a:pt x="1837" y="2657"/>
                          <a:pt x="1804" y="2655"/>
                          <a:pt x="1771" y="2661"/>
                        </a:cubicBezTo>
                        <a:cubicBezTo>
                          <a:pt x="1750" y="2664"/>
                          <a:pt x="1734" y="2682"/>
                          <a:pt x="1732" y="2703"/>
                        </a:cubicBezTo>
                        <a:cubicBezTo>
                          <a:pt x="1710" y="2908"/>
                          <a:pt x="1710" y="2908"/>
                          <a:pt x="1710" y="2908"/>
                        </a:cubicBezTo>
                        <a:cubicBezTo>
                          <a:pt x="1708" y="2928"/>
                          <a:pt x="1699" y="2939"/>
                          <a:pt x="1701" y="2940"/>
                        </a:cubicBezTo>
                        <a:cubicBezTo>
                          <a:pt x="1392" y="2941"/>
                          <a:pt x="1392" y="2941"/>
                          <a:pt x="1392" y="2941"/>
                        </a:cubicBezTo>
                        <a:cubicBezTo>
                          <a:pt x="1389" y="2939"/>
                          <a:pt x="1380" y="2928"/>
                          <a:pt x="1378" y="2908"/>
                        </a:cubicBezTo>
                        <a:cubicBezTo>
                          <a:pt x="1356" y="2697"/>
                          <a:pt x="1356" y="2697"/>
                          <a:pt x="1356" y="2697"/>
                        </a:cubicBezTo>
                        <a:cubicBezTo>
                          <a:pt x="1354" y="2676"/>
                          <a:pt x="1338" y="2659"/>
                          <a:pt x="1318" y="2655"/>
                        </a:cubicBezTo>
                        <a:cubicBezTo>
                          <a:pt x="1171" y="2624"/>
                          <a:pt x="1031" y="2564"/>
                          <a:pt x="906" y="2480"/>
                        </a:cubicBezTo>
                        <a:cubicBezTo>
                          <a:pt x="888" y="2468"/>
                          <a:pt x="865" y="2469"/>
                          <a:pt x="849" y="2482"/>
                        </a:cubicBezTo>
                        <a:cubicBezTo>
                          <a:pt x="677" y="2622"/>
                          <a:pt x="677" y="2622"/>
                          <a:pt x="677" y="2622"/>
                        </a:cubicBezTo>
                        <a:cubicBezTo>
                          <a:pt x="663" y="2634"/>
                          <a:pt x="650" y="2636"/>
                          <a:pt x="643" y="2637"/>
                        </a:cubicBezTo>
                        <a:cubicBezTo>
                          <a:pt x="428" y="2421"/>
                          <a:pt x="428" y="2421"/>
                          <a:pt x="428" y="2421"/>
                        </a:cubicBezTo>
                        <a:cubicBezTo>
                          <a:pt x="428" y="2415"/>
                          <a:pt x="431" y="2401"/>
                          <a:pt x="443" y="2387"/>
                        </a:cubicBezTo>
                        <a:cubicBezTo>
                          <a:pt x="585" y="2214"/>
                          <a:pt x="585" y="2214"/>
                          <a:pt x="585" y="2214"/>
                        </a:cubicBezTo>
                        <a:cubicBezTo>
                          <a:pt x="598" y="2197"/>
                          <a:pt x="599" y="2174"/>
                          <a:pt x="588" y="2157"/>
                        </a:cubicBezTo>
                        <a:cubicBezTo>
                          <a:pt x="506" y="2034"/>
                          <a:pt x="449" y="1896"/>
                          <a:pt x="418" y="1746"/>
                        </a:cubicBezTo>
                        <a:cubicBezTo>
                          <a:pt x="414" y="1726"/>
                          <a:pt x="397" y="1711"/>
                          <a:pt x="377" y="1709"/>
                        </a:cubicBezTo>
                        <a:cubicBezTo>
                          <a:pt x="112" y="1686"/>
                          <a:pt x="112" y="1686"/>
                          <a:pt x="112" y="1686"/>
                        </a:cubicBezTo>
                        <a:cubicBezTo>
                          <a:pt x="93" y="1684"/>
                          <a:pt x="85" y="1676"/>
                          <a:pt x="85" y="1676"/>
                        </a:cubicBezTo>
                        <a:cubicBezTo>
                          <a:pt x="85" y="1365"/>
                          <a:pt x="85" y="1365"/>
                          <a:pt x="85" y="1365"/>
                        </a:cubicBezTo>
                        <a:cubicBezTo>
                          <a:pt x="86" y="1363"/>
                          <a:pt x="93" y="1355"/>
                          <a:pt x="113" y="1353"/>
                        </a:cubicBezTo>
                        <a:cubicBezTo>
                          <a:pt x="370" y="1331"/>
                          <a:pt x="370" y="1331"/>
                          <a:pt x="370" y="1331"/>
                        </a:cubicBezTo>
                        <a:cubicBezTo>
                          <a:pt x="391" y="1328"/>
                          <a:pt x="408" y="1313"/>
                          <a:pt x="412" y="1292"/>
                        </a:cubicBezTo>
                        <a:cubicBezTo>
                          <a:pt x="440" y="1144"/>
                          <a:pt x="497" y="1002"/>
                          <a:pt x="580" y="875"/>
                        </a:cubicBezTo>
                        <a:cubicBezTo>
                          <a:pt x="592" y="858"/>
                          <a:pt x="590" y="836"/>
                          <a:pt x="577" y="819"/>
                        </a:cubicBezTo>
                        <a:cubicBezTo>
                          <a:pt x="442" y="653"/>
                          <a:pt x="442" y="653"/>
                          <a:pt x="442" y="653"/>
                        </a:cubicBezTo>
                        <a:cubicBezTo>
                          <a:pt x="430" y="638"/>
                          <a:pt x="427" y="623"/>
                          <a:pt x="427" y="618"/>
                        </a:cubicBezTo>
                        <a:cubicBezTo>
                          <a:pt x="643" y="401"/>
                          <a:pt x="643" y="401"/>
                          <a:pt x="643" y="401"/>
                        </a:cubicBezTo>
                        <a:cubicBezTo>
                          <a:pt x="648" y="400"/>
                          <a:pt x="662" y="403"/>
                          <a:pt x="678" y="415"/>
                        </a:cubicBezTo>
                        <a:cubicBezTo>
                          <a:pt x="839" y="543"/>
                          <a:pt x="839" y="543"/>
                          <a:pt x="839" y="543"/>
                        </a:cubicBezTo>
                        <a:cubicBezTo>
                          <a:pt x="856" y="556"/>
                          <a:pt x="878" y="557"/>
                          <a:pt x="896" y="545"/>
                        </a:cubicBezTo>
                        <a:cubicBezTo>
                          <a:pt x="1034" y="449"/>
                          <a:pt x="1177" y="386"/>
                          <a:pt x="1320" y="356"/>
                        </a:cubicBezTo>
                        <a:cubicBezTo>
                          <a:pt x="1340" y="352"/>
                          <a:pt x="1355" y="337"/>
                          <a:pt x="1357" y="316"/>
                        </a:cubicBezTo>
                        <a:cubicBezTo>
                          <a:pt x="1378" y="153"/>
                          <a:pt x="1378" y="153"/>
                          <a:pt x="1378" y="153"/>
                        </a:cubicBezTo>
                        <a:cubicBezTo>
                          <a:pt x="1380" y="129"/>
                          <a:pt x="1391" y="96"/>
                          <a:pt x="1399" y="96"/>
                        </a:cubicBezTo>
                        <a:cubicBezTo>
                          <a:pt x="1689" y="96"/>
                          <a:pt x="1689" y="96"/>
                          <a:pt x="1689" y="96"/>
                        </a:cubicBezTo>
                        <a:cubicBezTo>
                          <a:pt x="1697" y="96"/>
                          <a:pt x="1708" y="128"/>
                          <a:pt x="1710" y="153"/>
                        </a:cubicBezTo>
                        <a:cubicBezTo>
                          <a:pt x="1730" y="319"/>
                          <a:pt x="1730" y="319"/>
                          <a:pt x="1730" y="319"/>
                        </a:cubicBezTo>
                        <a:cubicBezTo>
                          <a:pt x="1732" y="341"/>
                          <a:pt x="1748" y="358"/>
                          <a:pt x="1769" y="362"/>
                        </a:cubicBezTo>
                        <a:cubicBezTo>
                          <a:pt x="1927" y="390"/>
                          <a:pt x="2077" y="449"/>
                          <a:pt x="2211" y="538"/>
                        </a:cubicBezTo>
                        <a:cubicBezTo>
                          <a:pt x="2228" y="549"/>
                          <a:pt x="2251" y="548"/>
                          <a:pt x="2267" y="535"/>
                        </a:cubicBezTo>
                        <a:cubicBezTo>
                          <a:pt x="2411" y="418"/>
                          <a:pt x="2411" y="418"/>
                          <a:pt x="2411" y="418"/>
                        </a:cubicBezTo>
                        <a:cubicBezTo>
                          <a:pt x="2426" y="406"/>
                          <a:pt x="2442" y="404"/>
                          <a:pt x="2446" y="404"/>
                        </a:cubicBezTo>
                        <a:cubicBezTo>
                          <a:pt x="2663" y="618"/>
                          <a:pt x="2663" y="618"/>
                          <a:pt x="2663" y="618"/>
                        </a:cubicBezTo>
                        <a:cubicBezTo>
                          <a:pt x="2664" y="622"/>
                          <a:pt x="2663" y="637"/>
                          <a:pt x="2649" y="654"/>
                        </a:cubicBezTo>
                        <a:cubicBezTo>
                          <a:pt x="2540" y="794"/>
                          <a:pt x="2540" y="794"/>
                          <a:pt x="2540" y="794"/>
                        </a:cubicBezTo>
                        <a:cubicBezTo>
                          <a:pt x="2527" y="810"/>
                          <a:pt x="2526" y="833"/>
                          <a:pt x="2538" y="850"/>
                        </a:cubicBezTo>
                        <a:cubicBezTo>
                          <a:pt x="2639" y="996"/>
                          <a:pt x="2704" y="1146"/>
                          <a:pt x="2732" y="1296"/>
                        </a:cubicBezTo>
                        <a:cubicBezTo>
                          <a:pt x="2736" y="1317"/>
                          <a:pt x="2753" y="1333"/>
                          <a:pt x="2775" y="1335"/>
                        </a:cubicBezTo>
                        <a:cubicBezTo>
                          <a:pt x="2968" y="1353"/>
                          <a:pt x="2968" y="1353"/>
                          <a:pt x="2968" y="1353"/>
                        </a:cubicBezTo>
                        <a:cubicBezTo>
                          <a:pt x="2994" y="1356"/>
                          <a:pt x="3036" y="1367"/>
                          <a:pt x="3036" y="1375"/>
                        </a:cubicBezTo>
                        <a:cubicBezTo>
                          <a:pt x="3036" y="1629"/>
                          <a:pt x="3036" y="1629"/>
                          <a:pt x="3036" y="1629"/>
                        </a:cubicBezTo>
                        <a:cubicBezTo>
                          <a:pt x="3009" y="1597"/>
                          <a:pt x="2979" y="1568"/>
                          <a:pt x="2946" y="1543"/>
                        </a:cubicBezTo>
                        <a:cubicBezTo>
                          <a:pt x="2812" y="1435"/>
                          <a:pt x="2644" y="1377"/>
                          <a:pt x="2472" y="1376"/>
                        </a:cubicBezTo>
                        <a:cubicBezTo>
                          <a:pt x="2466" y="1376"/>
                          <a:pt x="2461" y="1377"/>
                          <a:pt x="2455" y="1377"/>
                        </a:cubicBezTo>
                        <a:cubicBezTo>
                          <a:pt x="2395" y="920"/>
                          <a:pt x="2005" y="579"/>
                          <a:pt x="1544" y="579"/>
                        </a:cubicBezTo>
                        <a:cubicBezTo>
                          <a:pt x="1037" y="579"/>
                          <a:pt x="625" y="992"/>
                          <a:pt x="625" y="1499"/>
                        </a:cubicBezTo>
                        <a:cubicBezTo>
                          <a:pt x="625" y="2006"/>
                          <a:pt x="1037" y="2418"/>
                          <a:pt x="1544" y="2418"/>
                        </a:cubicBezTo>
                        <a:cubicBezTo>
                          <a:pt x="1616" y="2418"/>
                          <a:pt x="1687" y="2409"/>
                          <a:pt x="1756" y="2393"/>
                        </a:cubicBezTo>
                        <a:cubicBezTo>
                          <a:pt x="1784" y="2469"/>
                          <a:pt x="1823" y="2541"/>
                          <a:pt x="1873" y="2605"/>
                        </a:cubicBezTo>
                        <a:cubicBezTo>
                          <a:pt x="1888" y="2624"/>
                          <a:pt x="1905" y="2642"/>
                          <a:pt x="1921" y="2660"/>
                        </a:cubicBezTo>
                        <a:cubicBezTo>
                          <a:pt x="1905" y="2660"/>
                          <a:pt x="1887" y="2659"/>
                          <a:pt x="1869" y="2658"/>
                        </a:cubicBezTo>
                        <a:close/>
                        <a:moveTo>
                          <a:pt x="2407" y="1380"/>
                        </a:moveTo>
                        <a:cubicBezTo>
                          <a:pt x="2018" y="1413"/>
                          <a:pt x="1712" y="1739"/>
                          <a:pt x="1712" y="2136"/>
                        </a:cubicBezTo>
                        <a:cubicBezTo>
                          <a:pt x="1712" y="2209"/>
                          <a:pt x="1722" y="2279"/>
                          <a:pt x="1742" y="2347"/>
                        </a:cubicBezTo>
                        <a:cubicBezTo>
                          <a:pt x="1677" y="2362"/>
                          <a:pt x="1611" y="2370"/>
                          <a:pt x="1544" y="2370"/>
                        </a:cubicBezTo>
                        <a:cubicBezTo>
                          <a:pt x="1064" y="2370"/>
                          <a:pt x="673" y="1979"/>
                          <a:pt x="673" y="1499"/>
                        </a:cubicBezTo>
                        <a:cubicBezTo>
                          <a:pt x="673" y="1018"/>
                          <a:pt x="1064" y="627"/>
                          <a:pt x="1544" y="627"/>
                        </a:cubicBezTo>
                        <a:cubicBezTo>
                          <a:pt x="1980" y="627"/>
                          <a:pt x="2348" y="948"/>
                          <a:pt x="2407" y="1380"/>
                        </a:cubicBezTo>
                        <a:close/>
                        <a:moveTo>
                          <a:pt x="2472" y="2824"/>
                        </a:moveTo>
                        <a:cubicBezTo>
                          <a:pt x="2291" y="2824"/>
                          <a:pt x="2161" y="2772"/>
                          <a:pt x="2029" y="2663"/>
                        </a:cubicBezTo>
                        <a:cubicBezTo>
                          <a:pt x="2017" y="2652"/>
                          <a:pt x="1995" y="2646"/>
                          <a:pt x="1975" y="2646"/>
                        </a:cubicBezTo>
                        <a:cubicBezTo>
                          <a:pt x="1975" y="2646"/>
                          <a:pt x="1975" y="2645"/>
                          <a:pt x="1974" y="2645"/>
                        </a:cubicBezTo>
                        <a:cubicBezTo>
                          <a:pt x="1895" y="2568"/>
                          <a:pt x="1835" y="2473"/>
                          <a:pt x="1798" y="2368"/>
                        </a:cubicBezTo>
                        <a:cubicBezTo>
                          <a:pt x="1799" y="2365"/>
                          <a:pt x="1799" y="2361"/>
                          <a:pt x="1798" y="2358"/>
                        </a:cubicBezTo>
                        <a:cubicBezTo>
                          <a:pt x="1797" y="2354"/>
                          <a:pt x="1795" y="2351"/>
                          <a:pt x="1792" y="2348"/>
                        </a:cubicBezTo>
                        <a:cubicBezTo>
                          <a:pt x="1771" y="2279"/>
                          <a:pt x="1760" y="2208"/>
                          <a:pt x="1760" y="2136"/>
                        </a:cubicBezTo>
                        <a:cubicBezTo>
                          <a:pt x="1760" y="1744"/>
                          <a:pt x="2079" y="1424"/>
                          <a:pt x="2472" y="1424"/>
                        </a:cubicBezTo>
                        <a:cubicBezTo>
                          <a:pt x="2635" y="1424"/>
                          <a:pt x="2789" y="1478"/>
                          <a:pt x="2916" y="1580"/>
                        </a:cubicBezTo>
                        <a:cubicBezTo>
                          <a:pt x="2970" y="1623"/>
                          <a:pt x="3007" y="1664"/>
                          <a:pt x="3031" y="1704"/>
                        </a:cubicBezTo>
                        <a:cubicBezTo>
                          <a:pt x="3031" y="1705"/>
                          <a:pt x="3032" y="1705"/>
                          <a:pt x="3032" y="1706"/>
                        </a:cubicBezTo>
                        <a:cubicBezTo>
                          <a:pt x="3028" y="1719"/>
                          <a:pt x="3030" y="1734"/>
                          <a:pt x="3038" y="1746"/>
                        </a:cubicBezTo>
                        <a:cubicBezTo>
                          <a:pt x="3118" y="1861"/>
                          <a:pt x="3160" y="1997"/>
                          <a:pt x="3160" y="2136"/>
                        </a:cubicBezTo>
                        <a:cubicBezTo>
                          <a:pt x="3160" y="2515"/>
                          <a:pt x="2851" y="2824"/>
                          <a:pt x="2472" y="2824"/>
                        </a:cubicBezTo>
                        <a:close/>
                        <a:moveTo>
                          <a:pt x="2472" y="2824"/>
                        </a:moveTo>
                        <a:cubicBezTo>
                          <a:pt x="2472" y="2824"/>
                          <a:pt x="2472" y="2824"/>
                          <a:pt x="2472" y="2824"/>
                        </a:cubicBezTo>
                      </a:path>
                    </a:pathLst>
                  </a:custGeom>
                  <a:solidFill>
                    <a:srgbClr val="E6201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10600030101010101" charset="-122"/>
                      <a:ea typeface="等线" panose="02010600030101010101" charset="-122"/>
                      <a:cs typeface="+mn-cs"/>
                    </a:endParaRPr>
                  </a:p>
                </p:txBody>
              </p:sp>
              <p:sp>
                <p:nvSpPr>
                  <p:cNvPr id="28" name="Freeform 7"/>
                  <p:cNvSpPr>
                    <a:spLocks noEditPoints="1"/>
                  </p:cNvSpPr>
                  <p:nvPr/>
                </p:nvSpPr>
                <p:spPr bwMode="auto">
                  <a:xfrm>
                    <a:off x="1873250" y="-868363"/>
                    <a:ext cx="296863" cy="296863"/>
                  </a:xfrm>
                  <a:custGeom>
                    <a:avLst/>
                    <a:gdLst>
                      <a:gd name="T0" fmla="*/ 554 w 1108"/>
                      <a:gd name="T1" fmla="*/ 0 h 1109"/>
                      <a:gd name="T2" fmla="*/ 0 w 1108"/>
                      <a:gd name="T3" fmla="*/ 554 h 1109"/>
                      <a:gd name="T4" fmla="*/ 554 w 1108"/>
                      <a:gd name="T5" fmla="*/ 1109 h 1109"/>
                      <a:gd name="T6" fmla="*/ 1108 w 1108"/>
                      <a:gd name="T7" fmla="*/ 554 h 1109"/>
                      <a:gd name="T8" fmla="*/ 554 w 1108"/>
                      <a:gd name="T9" fmla="*/ 0 h 1109"/>
                      <a:gd name="T10" fmla="*/ 554 w 1108"/>
                      <a:gd name="T11" fmla="*/ 1060 h 1109"/>
                      <a:gd name="T12" fmla="*/ 48 w 1108"/>
                      <a:gd name="T13" fmla="*/ 554 h 1109"/>
                      <a:gd name="T14" fmla="*/ 554 w 1108"/>
                      <a:gd name="T15" fmla="*/ 49 h 1109"/>
                      <a:gd name="T16" fmla="*/ 1060 w 1108"/>
                      <a:gd name="T17" fmla="*/ 554 h 1109"/>
                      <a:gd name="T18" fmla="*/ 554 w 1108"/>
                      <a:gd name="T19" fmla="*/ 1060 h 1109"/>
                      <a:gd name="T20" fmla="*/ 554 w 1108"/>
                      <a:gd name="T21" fmla="*/ 1060 h 1109"/>
                      <a:gd name="T22" fmla="*/ 554 w 1108"/>
                      <a:gd name="T23" fmla="*/ 1060 h 11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108" h="1109">
                        <a:moveTo>
                          <a:pt x="554" y="0"/>
                        </a:moveTo>
                        <a:cubicBezTo>
                          <a:pt x="248" y="0"/>
                          <a:pt x="0" y="249"/>
                          <a:pt x="0" y="554"/>
                        </a:cubicBezTo>
                        <a:cubicBezTo>
                          <a:pt x="0" y="860"/>
                          <a:pt x="248" y="1109"/>
                          <a:pt x="554" y="1109"/>
                        </a:cubicBezTo>
                        <a:cubicBezTo>
                          <a:pt x="859" y="1109"/>
                          <a:pt x="1108" y="860"/>
                          <a:pt x="1108" y="554"/>
                        </a:cubicBezTo>
                        <a:cubicBezTo>
                          <a:pt x="1108" y="249"/>
                          <a:pt x="859" y="0"/>
                          <a:pt x="554" y="0"/>
                        </a:cubicBezTo>
                        <a:close/>
                        <a:moveTo>
                          <a:pt x="554" y="1060"/>
                        </a:moveTo>
                        <a:cubicBezTo>
                          <a:pt x="275" y="1060"/>
                          <a:pt x="48" y="833"/>
                          <a:pt x="48" y="554"/>
                        </a:cubicBezTo>
                        <a:cubicBezTo>
                          <a:pt x="48" y="276"/>
                          <a:pt x="275" y="49"/>
                          <a:pt x="554" y="49"/>
                        </a:cubicBezTo>
                        <a:cubicBezTo>
                          <a:pt x="833" y="49"/>
                          <a:pt x="1060" y="276"/>
                          <a:pt x="1060" y="554"/>
                        </a:cubicBezTo>
                        <a:cubicBezTo>
                          <a:pt x="1060" y="833"/>
                          <a:pt x="833" y="1060"/>
                          <a:pt x="554" y="1060"/>
                        </a:cubicBezTo>
                        <a:close/>
                        <a:moveTo>
                          <a:pt x="554" y="1060"/>
                        </a:moveTo>
                        <a:cubicBezTo>
                          <a:pt x="554" y="1060"/>
                          <a:pt x="554" y="1060"/>
                          <a:pt x="554" y="106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10600030101010101" charset="-122"/>
                      <a:ea typeface="等线" panose="02010600030101010101" charset="-122"/>
                      <a:cs typeface="+mn-cs"/>
                    </a:endParaRPr>
                  </a:p>
                </p:txBody>
              </p:sp>
              <p:sp>
                <p:nvSpPr>
                  <p:cNvPr id="29" name="Freeform 8"/>
                  <p:cNvSpPr>
                    <a:spLocks noEditPoints="1"/>
                  </p:cNvSpPr>
                  <p:nvPr/>
                </p:nvSpPr>
                <p:spPr bwMode="auto">
                  <a:xfrm>
                    <a:off x="1952625" y="-788988"/>
                    <a:ext cx="138113" cy="138113"/>
                  </a:xfrm>
                  <a:custGeom>
                    <a:avLst/>
                    <a:gdLst>
                      <a:gd name="T0" fmla="*/ 260 w 520"/>
                      <a:gd name="T1" fmla="*/ 0 h 521"/>
                      <a:gd name="T2" fmla="*/ 0 w 520"/>
                      <a:gd name="T3" fmla="*/ 260 h 521"/>
                      <a:gd name="T4" fmla="*/ 260 w 520"/>
                      <a:gd name="T5" fmla="*/ 521 h 521"/>
                      <a:gd name="T6" fmla="*/ 520 w 520"/>
                      <a:gd name="T7" fmla="*/ 260 h 521"/>
                      <a:gd name="T8" fmla="*/ 260 w 520"/>
                      <a:gd name="T9" fmla="*/ 0 h 521"/>
                      <a:gd name="T10" fmla="*/ 260 w 520"/>
                      <a:gd name="T11" fmla="*/ 424 h 521"/>
                      <a:gd name="T12" fmla="*/ 96 w 520"/>
                      <a:gd name="T13" fmla="*/ 260 h 521"/>
                      <a:gd name="T14" fmla="*/ 260 w 520"/>
                      <a:gd name="T15" fmla="*/ 97 h 521"/>
                      <a:gd name="T16" fmla="*/ 424 w 520"/>
                      <a:gd name="T17" fmla="*/ 260 h 521"/>
                      <a:gd name="T18" fmla="*/ 260 w 520"/>
                      <a:gd name="T19" fmla="*/ 424 h 521"/>
                      <a:gd name="T20" fmla="*/ 260 w 520"/>
                      <a:gd name="T21" fmla="*/ 424 h 521"/>
                      <a:gd name="T22" fmla="*/ 260 w 520"/>
                      <a:gd name="T23" fmla="*/ 424 h 5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520" h="521">
                        <a:moveTo>
                          <a:pt x="260" y="0"/>
                        </a:moveTo>
                        <a:cubicBezTo>
                          <a:pt x="116" y="0"/>
                          <a:pt x="0" y="117"/>
                          <a:pt x="0" y="260"/>
                        </a:cubicBezTo>
                        <a:cubicBezTo>
                          <a:pt x="0" y="404"/>
                          <a:pt x="116" y="521"/>
                          <a:pt x="260" y="521"/>
                        </a:cubicBezTo>
                        <a:cubicBezTo>
                          <a:pt x="403" y="521"/>
                          <a:pt x="520" y="404"/>
                          <a:pt x="520" y="260"/>
                        </a:cubicBezTo>
                        <a:cubicBezTo>
                          <a:pt x="520" y="117"/>
                          <a:pt x="403" y="0"/>
                          <a:pt x="260" y="0"/>
                        </a:cubicBezTo>
                        <a:close/>
                        <a:moveTo>
                          <a:pt x="260" y="424"/>
                        </a:moveTo>
                        <a:cubicBezTo>
                          <a:pt x="170" y="424"/>
                          <a:pt x="96" y="351"/>
                          <a:pt x="96" y="260"/>
                        </a:cubicBezTo>
                        <a:cubicBezTo>
                          <a:pt x="96" y="170"/>
                          <a:pt x="170" y="97"/>
                          <a:pt x="260" y="97"/>
                        </a:cubicBezTo>
                        <a:cubicBezTo>
                          <a:pt x="350" y="97"/>
                          <a:pt x="424" y="170"/>
                          <a:pt x="424" y="260"/>
                        </a:cubicBezTo>
                        <a:cubicBezTo>
                          <a:pt x="424" y="351"/>
                          <a:pt x="350" y="424"/>
                          <a:pt x="260" y="424"/>
                        </a:cubicBezTo>
                        <a:close/>
                        <a:moveTo>
                          <a:pt x="260" y="424"/>
                        </a:moveTo>
                        <a:cubicBezTo>
                          <a:pt x="260" y="424"/>
                          <a:pt x="260" y="424"/>
                          <a:pt x="260" y="424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10600030101010101" charset="-122"/>
                      <a:ea typeface="等线" panose="02010600030101010101" charset="-122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16394" name="组合 51"/>
            <p:cNvGrpSpPr/>
            <p:nvPr/>
          </p:nvGrpSpPr>
          <p:grpSpPr>
            <a:xfrm>
              <a:off x="1899" y="2554"/>
              <a:ext cx="2372" cy="2180"/>
              <a:chOff x="2049" y="2945"/>
              <a:chExt cx="2372" cy="2180"/>
            </a:xfrm>
          </p:grpSpPr>
          <p:sp>
            <p:nvSpPr>
              <p:cNvPr id="9" name="缺角矩形 8"/>
              <p:cNvSpPr/>
              <p:nvPr/>
            </p:nvSpPr>
            <p:spPr>
              <a:xfrm>
                <a:off x="2223" y="3094"/>
                <a:ext cx="2048" cy="1882"/>
              </a:xfrm>
              <a:prstGeom prst="plaque">
                <a:avLst/>
              </a:prstGeom>
              <a:solidFill>
                <a:srgbClr val="E90502"/>
              </a:solidFill>
              <a:ln>
                <a:solidFill>
                  <a:srgbClr val="FF0000"/>
                </a:solidFill>
              </a:ln>
              <a:effectLst>
                <a:reflection blurRad="6350" stA="50000" endA="275" endPos="33000" dist="1016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r>
                  <a:rPr lang="zh-CN" altLang="en-US" sz="2400" b="1" strike="noStrike" noProof="1">
                    <a:latin typeface="微软雅黑" panose="020B0503020204020204" charset="-122"/>
                    <a:ea typeface="微软雅黑" panose="020B0503020204020204" charset="-122"/>
                  </a:rPr>
                  <a:t>管 理</a:t>
                </a:r>
                <a:endParaRPr lang="zh-CN" altLang="en-US" sz="2400" b="1" strike="noStrike" noProof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" name="缺角矩形 10"/>
              <p:cNvSpPr/>
              <p:nvPr/>
            </p:nvSpPr>
            <p:spPr>
              <a:xfrm>
                <a:off x="2049" y="2945"/>
                <a:ext cx="2372" cy="2180"/>
              </a:xfrm>
              <a:prstGeom prst="plaqu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trike="noStrike" noProof="1"/>
              </a:p>
            </p:txBody>
          </p:sp>
        </p:grpSp>
      </p:grpSp>
      <p:grpSp>
        <p:nvGrpSpPr>
          <p:cNvPr id="13325" name="组合 72"/>
          <p:cNvGrpSpPr/>
          <p:nvPr/>
        </p:nvGrpSpPr>
        <p:grpSpPr>
          <a:xfrm>
            <a:off x="3359785" y="405130"/>
            <a:ext cx="2627313" cy="4270375"/>
            <a:chOff x="5390" y="2554"/>
            <a:chExt cx="4138" cy="6726"/>
          </a:xfrm>
        </p:grpSpPr>
        <p:grpSp>
          <p:nvGrpSpPr>
            <p:cNvPr id="16398" name="组合 71"/>
            <p:cNvGrpSpPr/>
            <p:nvPr/>
          </p:nvGrpSpPr>
          <p:grpSpPr>
            <a:xfrm>
              <a:off x="5390" y="5564"/>
              <a:ext cx="4138" cy="3716"/>
              <a:chOff x="5390" y="5564"/>
              <a:chExt cx="4138" cy="3716"/>
            </a:xfrm>
          </p:grpSpPr>
          <p:sp>
            <p:nvSpPr>
              <p:cNvPr id="16399" name="文本框 30"/>
              <p:cNvSpPr txBox="1"/>
              <p:nvPr/>
            </p:nvSpPr>
            <p:spPr>
              <a:xfrm>
                <a:off x="5493" y="6678"/>
                <a:ext cx="3933" cy="200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algn="just">
                  <a:lnSpc>
                    <a:spcPct val="120000"/>
                  </a:lnSpc>
                  <a:buSzTx/>
                </a:pPr>
                <a:r>
                  <a:rPr lang="zh-CN" altLang="en-US" sz="1600" dirty="0">
                    <a:solidFill>
                      <a:srgbClr val="3B3838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党员理想信念不坚定，党员教育很难有效的组织起来集中学习，活动形式单一、学习教育流于形式。</a:t>
                </a:r>
                <a:endParaRPr lang="zh-CN" altLang="en-US" sz="1600" dirty="0">
                  <a:solidFill>
                    <a:srgbClr val="3B3838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5390" y="6084"/>
                <a:ext cx="4138" cy="3196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6902" y="5564"/>
                <a:ext cx="1114" cy="111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grpSp>
            <p:nvGrpSpPr>
              <p:cNvPr id="34" name="组合 33"/>
              <p:cNvGrpSpPr/>
              <p:nvPr/>
            </p:nvGrpSpPr>
            <p:grpSpPr>
              <a:xfrm>
                <a:off x="7125" y="5909"/>
                <a:ext cx="667" cy="424"/>
                <a:chOff x="3465513" y="-2454276"/>
                <a:chExt cx="3133724" cy="1990726"/>
              </a:xfrm>
              <a:solidFill>
                <a:srgbClr val="FF0000"/>
              </a:solidFill>
            </p:grpSpPr>
            <p:sp>
              <p:nvSpPr>
                <p:cNvPr id="35" name="Freeform 12"/>
                <p:cNvSpPr>
                  <a:spLocks noEditPoints="1"/>
                </p:cNvSpPr>
                <p:nvPr/>
              </p:nvSpPr>
              <p:spPr bwMode="auto">
                <a:xfrm>
                  <a:off x="4025900" y="-1370013"/>
                  <a:ext cx="1987550" cy="906463"/>
                </a:xfrm>
                <a:custGeom>
                  <a:avLst/>
                  <a:gdLst>
                    <a:gd name="T0" fmla="*/ 1018 w 2022"/>
                    <a:gd name="T1" fmla="*/ 245 h 922"/>
                    <a:gd name="T2" fmla="*/ 823 w 2022"/>
                    <a:gd name="T3" fmla="*/ 213 h 922"/>
                    <a:gd name="T4" fmla="*/ 270 w 2022"/>
                    <a:gd name="T5" fmla="*/ 0 h 922"/>
                    <a:gd name="T6" fmla="*/ 0 w 2022"/>
                    <a:gd name="T7" fmla="*/ 0 h 922"/>
                    <a:gd name="T8" fmla="*/ 0 w 2022"/>
                    <a:gd name="T9" fmla="*/ 332 h 922"/>
                    <a:gd name="T10" fmla="*/ 169 w 2022"/>
                    <a:gd name="T11" fmla="*/ 590 h 922"/>
                    <a:gd name="T12" fmla="*/ 838 w 2022"/>
                    <a:gd name="T13" fmla="*/ 881 h 922"/>
                    <a:gd name="T14" fmla="*/ 1177 w 2022"/>
                    <a:gd name="T15" fmla="*/ 881 h 922"/>
                    <a:gd name="T16" fmla="*/ 1853 w 2022"/>
                    <a:gd name="T17" fmla="*/ 589 h 922"/>
                    <a:gd name="T18" fmla="*/ 2022 w 2022"/>
                    <a:gd name="T19" fmla="*/ 332 h 922"/>
                    <a:gd name="T20" fmla="*/ 2022 w 2022"/>
                    <a:gd name="T21" fmla="*/ 0 h 922"/>
                    <a:gd name="T22" fmla="*/ 1723 w 2022"/>
                    <a:gd name="T23" fmla="*/ 0 h 922"/>
                    <a:gd name="T24" fmla="*/ 1234 w 2022"/>
                    <a:gd name="T25" fmla="*/ 207 h 922"/>
                    <a:gd name="T26" fmla="*/ 1018 w 2022"/>
                    <a:gd name="T27" fmla="*/ 245 h 922"/>
                    <a:gd name="T28" fmla="*/ 1018 w 2022"/>
                    <a:gd name="T29" fmla="*/ 245 h 922"/>
                    <a:gd name="T30" fmla="*/ 1018 w 2022"/>
                    <a:gd name="T31" fmla="*/ 245 h 9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022" h="922">
                      <a:moveTo>
                        <a:pt x="1018" y="245"/>
                      </a:moveTo>
                      <a:cubicBezTo>
                        <a:pt x="967" y="245"/>
                        <a:pt x="892" y="240"/>
                        <a:pt x="823" y="213"/>
                      </a:cubicBezTo>
                      <a:cubicBezTo>
                        <a:pt x="270" y="0"/>
                        <a:pt x="270" y="0"/>
                        <a:pt x="27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32"/>
                        <a:pt x="0" y="332"/>
                        <a:pt x="0" y="332"/>
                      </a:cubicBezTo>
                      <a:cubicBezTo>
                        <a:pt x="0" y="434"/>
                        <a:pt x="76" y="549"/>
                        <a:pt x="169" y="590"/>
                      </a:cubicBezTo>
                      <a:cubicBezTo>
                        <a:pt x="838" y="881"/>
                        <a:pt x="838" y="881"/>
                        <a:pt x="838" y="881"/>
                      </a:cubicBezTo>
                      <a:cubicBezTo>
                        <a:pt x="931" y="922"/>
                        <a:pt x="1083" y="922"/>
                        <a:pt x="1177" y="881"/>
                      </a:cubicBezTo>
                      <a:cubicBezTo>
                        <a:pt x="1853" y="589"/>
                        <a:pt x="1853" y="589"/>
                        <a:pt x="1853" y="589"/>
                      </a:cubicBezTo>
                      <a:cubicBezTo>
                        <a:pt x="1946" y="549"/>
                        <a:pt x="2022" y="434"/>
                        <a:pt x="2022" y="332"/>
                      </a:cubicBezTo>
                      <a:cubicBezTo>
                        <a:pt x="2022" y="0"/>
                        <a:pt x="2022" y="0"/>
                        <a:pt x="2022" y="0"/>
                      </a:cubicBezTo>
                      <a:cubicBezTo>
                        <a:pt x="1723" y="0"/>
                        <a:pt x="1723" y="0"/>
                        <a:pt x="1723" y="0"/>
                      </a:cubicBezTo>
                      <a:cubicBezTo>
                        <a:pt x="1234" y="207"/>
                        <a:pt x="1234" y="207"/>
                        <a:pt x="1234" y="207"/>
                      </a:cubicBezTo>
                      <a:cubicBezTo>
                        <a:pt x="1175" y="232"/>
                        <a:pt x="1098" y="245"/>
                        <a:pt x="1018" y="245"/>
                      </a:cubicBezTo>
                      <a:close/>
                      <a:moveTo>
                        <a:pt x="1018" y="245"/>
                      </a:moveTo>
                      <a:cubicBezTo>
                        <a:pt x="1018" y="245"/>
                        <a:pt x="1018" y="245"/>
                        <a:pt x="1018" y="24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endParaRPr>
                </a:p>
              </p:txBody>
            </p:sp>
            <p:sp>
              <p:nvSpPr>
                <p:cNvPr id="36" name="Freeform 13"/>
                <p:cNvSpPr>
                  <a:spLocks noEditPoints="1"/>
                </p:cNvSpPr>
                <p:nvPr/>
              </p:nvSpPr>
              <p:spPr bwMode="auto">
                <a:xfrm>
                  <a:off x="3465513" y="-2454276"/>
                  <a:ext cx="3133724" cy="1666875"/>
                </a:xfrm>
                <a:custGeom>
                  <a:avLst/>
                  <a:gdLst>
                    <a:gd name="T0" fmla="*/ 95 w 3190"/>
                    <a:gd name="T1" fmla="*/ 669 h 1694"/>
                    <a:gd name="T2" fmla="*/ 1427 w 3190"/>
                    <a:gd name="T3" fmla="*/ 1182 h 1694"/>
                    <a:gd name="T4" fmla="*/ 1769 w 3190"/>
                    <a:gd name="T5" fmla="*/ 1176 h 1694"/>
                    <a:gd name="T6" fmla="*/ 3041 w 3190"/>
                    <a:gd name="T7" fmla="*/ 640 h 1694"/>
                    <a:gd name="T8" fmla="*/ 3041 w 3190"/>
                    <a:gd name="T9" fmla="*/ 1431 h 1694"/>
                    <a:gd name="T10" fmla="*/ 2962 w 3190"/>
                    <a:gd name="T11" fmla="*/ 1694 h 1694"/>
                    <a:gd name="T12" fmla="*/ 3190 w 3190"/>
                    <a:gd name="T13" fmla="*/ 1694 h 1694"/>
                    <a:gd name="T14" fmla="*/ 3108 w 3190"/>
                    <a:gd name="T15" fmla="*/ 1429 h 1694"/>
                    <a:gd name="T16" fmla="*/ 3108 w 3190"/>
                    <a:gd name="T17" fmla="*/ 608 h 1694"/>
                    <a:gd name="T18" fmla="*/ 3106 w 3190"/>
                    <a:gd name="T19" fmla="*/ 608 h 1694"/>
                    <a:gd name="T20" fmla="*/ 3067 w 3190"/>
                    <a:gd name="T21" fmla="*/ 494 h 1694"/>
                    <a:gd name="T22" fmla="*/ 1773 w 3190"/>
                    <a:gd name="T23" fmla="*/ 34 h 1694"/>
                    <a:gd name="T24" fmla="*/ 1426 w 3190"/>
                    <a:gd name="T25" fmla="*/ 37 h 1694"/>
                    <a:gd name="T26" fmla="*/ 96 w 3190"/>
                    <a:gd name="T27" fmla="*/ 537 h 1694"/>
                    <a:gd name="T28" fmla="*/ 95 w 3190"/>
                    <a:gd name="T29" fmla="*/ 669 h 1694"/>
                    <a:gd name="T30" fmla="*/ 95 w 3190"/>
                    <a:gd name="T31" fmla="*/ 669 h 1694"/>
                    <a:gd name="T32" fmla="*/ 95 w 3190"/>
                    <a:gd name="T33" fmla="*/ 669 h 16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190" h="1694">
                      <a:moveTo>
                        <a:pt x="95" y="669"/>
                      </a:moveTo>
                      <a:cubicBezTo>
                        <a:pt x="1427" y="1182"/>
                        <a:pt x="1427" y="1182"/>
                        <a:pt x="1427" y="1182"/>
                      </a:cubicBezTo>
                      <a:cubicBezTo>
                        <a:pt x="1522" y="1218"/>
                        <a:pt x="1675" y="1216"/>
                        <a:pt x="1769" y="1176"/>
                      </a:cubicBezTo>
                      <a:cubicBezTo>
                        <a:pt x="3041" y="640"/>
                        <a:pt x="3041" y="640"/>
                        <a:pt x="3041" y="640"/>
                      </a:cubicBezTo>
                      <a:cubicBezTo>
                        <a:pt x="3041" y="1431"/>
                        <a:pt x="3041" y="1431"/>
                        <a:pt x="3041" y="1431"/>
                      </a:cubicBezTo>
                      <a:cubicBezTo>
                        <a:pt x="2962" y="1694"/>
                        <a:pt x="2962" y="1694"/>
                        <a:pt x="2962" y="1694"/>
                      </a:cubicBezTo>
                      <a:cubicBezTo>
                        <a:pt x="3190" y="1694"/>
                        <a:pt x="3190" y="1694"/>
                        <a:pt x="3190" y="1694"/>
                      </a:cubicBezTo>
                      <a:cubicBezTo>
                        <a:pt x="3108" y="1429"/>
                        <a:pt x="3108" y="1429"/>
                        <a:pt x="3108" y="1429"/>
                      </a:cubicBezTo>
                      <a:cubicBezTo>
                        <a:pt x="3108" y="608"/>
                        <a:pt x="3108" y="608"/>
                        <a:pt x="3108" y="608"/>
                      </a:cubicBezTo>
                      <a:cubicBezTo>
                        <a:pt x="3106" y="608"/>
                        <a:pt x="3106" y="608"/>
                        <a:pt x="3106" y="608"/>
                      </a:cubicBezTo>
                      <a:cubicBezTo>
                        <a:pt x="3161" y="571"/>
                        <a:pt x="3148" y="523"/>
                        <a:pt x="3067" y="494"/>
                      </a:cubicBezTo>
                      <a:cubicBezTo>
                        <a:pt x="1773" y="34"/>
                        <a:pt x="1773" y="34"/>
                        <a:pt x="1773" y="34"/>
                      </a:cubicBezTo>
                      <a:cubicBezTo>
                        <a:pt x="1677" y="0"/>
                        <a:pt x="1522" y="1"/>
                        <a:pt x="1426" y="37"/>
                      </a:cubicBezTo>
                      <a:cubicBezTo>
                        <a:pt x="96" y="537"/>
                        <a:pt x="96" y="537"/>
                        <a:pt x="96" y="537"/>
                      </a:cubicBezTo>
                      <a:cubicBezTo>
                        <a:pt x="0" y="573"/>
                        <a:pt x="0" y="632"/>
                        <a:pt x="95" y="669"/>
                      </a:cubicBezTo>
                      <a:close/>
                      <a:moveTo>
                        <a:pt x="95" y="669"/>
                      </a:moveTo>
                      <a:cubicBezTo>
                        <a:pt x="95" y="669"/>
                        <a:pt x="95" y="669"/>
                        <a:pt x="95" y="669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endParaRPr>
                </a:p>
              </p:txBody>
            </p:sp>
          </p:grpSp>
        </p:grpSp>
        <p:grpSp>
          <p:nvGrpSpPr>
            <p:cNvPr id="16403" name="组合 52"/>
            <p:cNvGrpSpPr/>
            <p:nvPr/>
          </p:nvGrpSpPr>
          <p:grpSpPr>
            <a:xfrm>
              <a:off x="6262" y="2554"/>
              <a:ext cx="2372" cy="2180"/>
              <a:chOff x="2049" y="2945"/>
              <a:chExt cx="2372" cy="2180"/>
            </a:xfrm>
          </p:grpSpPr>
          <p:sp>
            <p:nvSpPr>
              <p:cNvPr id="54" name="缺角矩形 53"/>
              <p:cNvSpPr/>
              <p:nvPr/>
            </p:nvSpPr>
            <p:spPr>
              <a:xfrm>
                <a:off x="2223" y="3094"/>
                <a:ext cx="2048" cy="1882"/>
              </a:xfrm>
              <a:prstGeom prst="plaque">
                <a:avLst/>
              </a:prstGeom>
              <a:solidFill>
                <a:srgbClr val="E90502"/>
              </a:solidFill>
              <a:ln>
                <a:solidFill>
                  <a:srgbClr val="FF0000"/>
                </a:solidFill>
              </a:ln>
              <a:effectLst>
                <a:reflection blurRad="6350" stA="50000" endA="275" endPos="33000" dist="1016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r>
                  <a:rPr lang="zh-CN" altLang="en-US" sz="2400" b="1" strike="noStrike" noProof="1">
                    <a:latin typeface="微软雅黑" panose="020B0503020204020204" charset="-122"/>
                    <a:ea typeface="微软雅黑" panose="020B0503020204020204" charset="-122"/>
                  </a:rPr>
                  <a:t>教育</a:t>
                </a:r>
                <a:endParaRPr lang="zh-CN" altLang="en-US" sz="2400" b="1" strike="noStrike" noProof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5" name="缺角矩形 54"/>
              <p:cNvSpPr/>
              <p:nvPr/>
            </p:nvSpPr>
            <p:spPr>
              <a:xfrm>
                <a:off x="2049" y="2945"/>
                <a:ext cx="2372" cy="2180"/>
              </a:xfrm>
              <a:prstGeom prst="plaqu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trike="noStrike" noProof="1"/>
              </a:p>
            </p:txBody>
          </p:sp>
        </p:grpSp>
      </p:grpSp>
      <p:grpSp>
        <p:nvGrpSpPr>
          <p:cNvPr id="13334" name="组合 74"/>
          <p:cNvGrpSpPr/>
          <p:nvPr/>
        </p:nvGrpSpPr>
        <p:grpSpPr>
          <a:xfrm>
            <a:off x="6137910" y="405130"/>
            <a:ext cx="2627313" cy="4270375"/>
            <a:chOff x="9764" y="2554"/>
            <a:chExt cx="4138" cy="6726"/>
          </a:xfrm>
        </p:grpSpPr>
        <p:grpSp>
          <p:nvGrpSpPr>
            <p:cNvPr id="16407" name="组合 73"/>
            <p:cNvGrpSpPr/>
            <p:nvPr/>
          </p:nvGrpSpPr>
          <p:grpSpPr>
            <a:xfrm>
              <a:off x="9764" y="5564"/>
              <a:ext cx="4138" cy="3716"/>
              <a:chOff x="9764" y="5564"/>
              <a:chExt cx="4138" cy="3716"/>
            </a:xfrm>
          </p:grpSpPr>
          <p:sp>
            <p:nvSpPr>
              <p:cNvPr id="16408" name="文本框 37"/>
              <p:cNvSpPr txBox="1"/>
              <p:nvPr/>
            </p:nvSpPr>
            <p:spPr>
              <a:xfrm>
                <a:off x="9866" y="6678"/>
                <a:ext cx="3933" cy="200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algn="just">
                  <a:lnSpc>
                    <a:spcPct val="120000"/>
                  </a:lnSpc>
                  <a:buSzTx/>
                </a:pPr>
                <a:r>
                  <a:rPr lang="zh-CN" altLang="en-US" sz="1600" dirty="0">
                    <a:solidFill>
                      <a:srgbClr val="3B3838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考核形式单一，内容缺乏全面性  ，难以时时跟进，缺乏监督性，结果笼统，缺乏指导性。</a:t>
                </a:r>
                <a:endParaRPr lang="zh-CN" altLang="en-US" sz="1600" dirty="0">
                  <a:solidFill>
                    <a:srgbClr val="3B3838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9764" y="6084"/>
                <a:ext cx="4138" cy="3196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11275" y="5564"/>
                <a:ext cx="1114" cy="111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grpSp>
            <p:nvGrpSpPr>
              <p:cNvPr id="41" name="组合 40"/>
              <p:cNvGrpSpPr/>
              <p:nvPr/>
            </p:nvGrpSpPr>
            <p:grpSpPr>
              <a:xfrm>
                <a:off x="11562" y="5855"/>
                <a:ext cx="541" cy="525"/>
                <a:chOff x="7167563" y="-1284288"/>
                <a:chExt cx="962026" cy="933451"/>
              </a:xfrm>
              <a:solidFill>
                <a:srgbClr val="FF0000"/>
              </a:solidFill>
            </p:grpSpPr>
            <p:sp>
              <p:nvSpPr>
                <p:cNvPr id="42" name="Freeform 17"/>
                <p:cNvSpPr>
                  <a:spLocks noEditPoints="1"/>
                </p:cNvSpPr>
                <p:nvPr/>
              </p:nvSpPr>
              <p:spPr bwMode="auto">
                <a:xfrm>
                  <a:off x="7391401" y="-1089025"/>
                  <a:ext cx="738188" cy="738188"/>
                </a:xfrm>
                <a:custGeom>
                  <a:avLst/>
                  <a:gdLst>
                    <a:gd name="T0" fmla="*/ 2343 w 2425"/>
                    <a:gd name="T1" fmla="*/ 2424 h 2424"/>
                    <a:gd name="T2" fmla="*/ 82 w 2425"/>
                    <a:gd name="T3" fmla="*/ 2424 h 2424"/>
                    <a:gd name="T4" fmla="*/ 0 w 2425"/>
                    <a:gd name="T5" fmla="*/ 2342 h 2424"/>
                    <a:gd name="T6" fmla="*/ 0 w 2425"/>
                    <a:gd name="T7" fmla="*/ 1687 h 2424"/>
                    <a:gd name="T8" fmla="*/ 82 w 2425"/>
                    <a:gd name="T9" fmla="*/ 1605 h 2424"/>
                    <a:gd name="T10" fmla="*/ 164 w 2425"/>
                    <a:gd name="T11" fmla="*/ 1687 h 2424"/>
                    <a:gd name="T12" fmla="*/ 164 w 2425"/>
                    <a:gd name="T13" fmla="*/ 2261 h 2424"/>
                    <a:gd name="T14" fmla="*/ 2261 w 2425"/>
                    <a:gd name="T15" fmla="*/ 2261 h 2424"/>
                    <a:gd name="T16" fmla="*/ 2261 w 2425"/>
                    <a:gd name="T17" fmla="*/ 163 h 2424"/>
                    <a:gd name="T18" fmla="*/ 1671 w 2425"/>
                    <a:gd name="T19" fmla="*/ 163 h 2424"/>
                    <a:gd name="T20" fmla="*/ 1590 w 2425"/>
                    <a:gd name="T21" fmla="*/ 81 h 2424"/>
                    <a:gd name="T22" fmla="*/ 1671 w 2425"/>
                    <a:gd name="T23" fmla="*/ 0 h 2424"/>
                    <a:gd name="T24" fmla="*/ 2343 w 2425"/>
                    <a:gd name="T25" fmla="*/ 0 h 2424"/>
                    <a:gd name="T26" fmla="*/ 2425 w 2425"/>
                    <a:gd name="T27" fmla="*/ 81 h 2424"/>
                    <a:gd name="T28" fmla="*/ 2425 w 2425"/>
                    <a:gd name="T29" fmla="*/ 2342 h 2424"/>
                    <a:gd name="T30" fmla="*/ 2343 w 2425"/>
                    <a:gd name="T31" fmla="*/ 2424 h 2424"/>
                    <a:gd name="T32" fmla="*/ 2343 w 2425"/>
                    <a:gd name="T33" fmla="*/ 2424 h 2424"/>
                    <a:gd name="T34" fmla="*/ 2343 w 2425"/>
                    <a:gd name="T35" fmla="*/ 2424 h 2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425" h="2424">
                      <a:moveTo>
                        <a:pt x="2343" y="2424"/>
                      </a:moveTo>
                      <a:cubicBezTo>
                        <a:pt x="82" y="2424"/>
                        <a:pt x="82" y="2424"/>
                        <a:pt x="82" y="2424"/>
                      </a:cubicBezTo>
                      <a:cubicBezTo>
                        <a:pt x="36" y="2424"/>
                        <a:pt x="0" y="2388"/>
                        <a:pt x="0" y="2342"/>
                      </a:cubicBezTo>
                      <a:cubicBezTo>
                        <a:pt x="0" y="1687"/>
                        <a:pt x="0" y="1687"/>
                        <a:pt x="0" y="1687"/>
                      </a:cubicBezTo>
                      <a:cubicBezTo>
                        <a:pt x="0" y="1641"/>
                        <a:pt x="36" y="1605"/>
                        <a:pt x="82" y="1605"/>
                      </a:cubicBezTo>
                      <a:cubicBezTo>
                        <a:pt x="128" y="1605"/>
                        <a:pt x="164" y="1641"/>
                        <a:pt x="164" y="1687"/>
                      </a:cubicBezTo>
                      <a:cubicBezTo>
                        <a:pt x="164" y="2261"/>
                        <a:pt x="164" y="2261"/>
                        <a:pt x="164" y="2261"/>
                      </a:cubicBezTo>
                      <a:cubicBezTo>
                        <a:pt x="2261" y="2261"/>
                        <a:pt x="2261" y="2261"/>
                        <a:pt x="2261" y="2261"/>
                      </a:cubicBezTo>
                      <a:cubicBezTo>
                        <a:pt x="2261" y="163"/>
                        <a:pt x="2261" y="163"/>
                        <a:pt x="2261" y="163"/>
                      </a:cubicBezTo>
                      <a:cubicBezTo>
                        <a:pt x="1671" y="163"/>
                        <a:pt x="1671" y="163"/>
                        <a:pt x="1671" y="163"/>
                      </a:cubicBezTo>
                      <a:cubicBezTo>
                        <a:pt x="1626" y="163"/>
                        <a:pt x="1590" y="127"/>
                        <a:pt x="1590" y="81"/>
                      </a:cubicBezTo>
                      <a:cubicBezTo>
                        <a:pt x="1590" y="36"/>
                        <a:pt x="1626" y="0"/>
                        <a:pt x="1671" y="0"/>
                      </a:cubicBezTo>
                      <a:cubicBezTo>
                        <a:pt x="2343" y="0"/>
                        <a:pt x="2343" y="0"/>
                        <a:pt x="2343" y="0"/>
                      </a:cubicBezTo>
                      <a:cubicBezTo>
                        <a:pt x="2389" y="0"/>
                        <a:pt x="2425" y="36"/>
                        <a:pt x="2425" y="81"/>
                      </a:cubicBezTo>
                      <a:cubicBezTo>
                        <a:pt x="2425" y="2342"/>
                        <a:pt x="2425" y="2342"/>
                        <a:pt x="2425" y="2342"/>
                      </a:cubicBezTo>
                      <a:cubicBezTo>
                        <a:pt x="2425" y="2388"/>
                        <a:pt x="2389" y="2424"/>
                        <a:pt x="2343" y="2424"/>
                      </a:cubicBezTo>
                      <a:close/>
                      <a:moveTo>
                        <a:pt x="2343" y="2424"/>
                      </a:moveTo>
                      <a:cubicBezTo>
                        <a:pt x="2343" y="2424"/>
                        <a:pt x="2343" y="2424"/>
                        <a:pt x="2343" y="242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endParaRPr>
                </a:p>
              </p:txBody>
            </p:sp>
            <p:sp>
              <p:nvSpPr>
                <p:cNvPr id="43" name="Freeform 18"/>
                <p:cNvSpPr>
                  <a:spLocks noEditPoints="1"/>
                </p:cNvSpPr>
                <p:nvPr/>
              </p:nvSpPr>
              <p:spPr bwMode="auto">
                <a:xfrm>
                  <a:off x="7167563" y="-1284288"/>
                  <a:ext cx="738188" cy="738188"/>
                </a:xfrm>
                <a:custGeom>
                  <a:avLst/>
                  <a:gdLst>
                    <a:gd name="T0" fmla="*/ 2343 w 2425"/>
                    <a:gd name="T1" fmla="*/ 2424 h 2424"/>
                    <a:gd name="T2" fmla="*/ 82 w 2425"/>
                    <a:gd name="T3" fmla="*/ 2424 h 2424"/>
                    <a:gd name="T4" fmla="*/ 0 w 2425"/>
                    <a:gd name="T5" fmla="*/ 2342 h 2424"/>
                    <a:gd name="T6" fmla="*/ 0 w 2425"/>
                    <a:gd name="T7" fmla="*/ 81 h 2424"/>
                    <a:gd name="T8" fmla="*/ 82 w 2425"/>
                    <a:gd name="T9" fmla="*/ 0 h 2424"/>
                    <a:gd name="T10" fmla="*/ 2343 w 2425"/>
                    <a:gd name="T11" fmla="*/ 0 h 2424"/>
                    <a:gd name="T12" fmla="*/ 2425 w 2425"/>
                    <a:gd name="T13" fmla="*/ 81 h 2424"/>
                    <a:gd name="T14" fmla="*/ 2425 w 2425"/>
                    <a:gd name="T15" fmla="*/ 2342 h 2424"/>
                    <a:gd name="T16" fmla="*/ 2343 w 2425"/>
                    <a:gd name="T17" fmla="*/ 2424 h 2424"/>
                    <a:gd name="T18" fmla="*/ 164 w 2425"/>
                    <a:gd name="T19" fmla="*/ 2261 h 2424"/>
                    <a:gd name="T20" fmla="*/ 2261 w 2425"/>
                    <a:gd name="T21" fmla="*/ 2261 h 2424"/>
                    <a:gd name="T22" fmla="*/ 2261 w 2425"/>
                    <a:gd name="T23" fmla="*/ 163 h 2424"/>
                    <a:gd name="T24" fmla="*/ 164 w 2425"/>
                    <a:gd name="T25" fmla="*/ 163 h 2424"/>
                    <a:gd name="T26" fmla="*/ 164 w 2425"/>
                    <a:gd name="T27" fmla="*/ 2261 h 2424"/>
                    <a:gd name="T28" fmla="*/ 164 w 2425"/>
                    <a:gd name="T29" fmla="*/ 2261 h 2424"/>
                    <a:gd name="T30" fmla="*/ 164 w 2425"/>
                    <a:gd name="T31" fmla="*/ 2261 h 2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425" h="2424">
                      <a:moveTo>
                        <a:pt x="2343" y="2424"/>
                      </a:moveTo>
                      <a:cubicBezTo>
                        <a:pt x="82" y="2424"/>
                        <a:pt x="82" y="2424"/>
                        <a:pt x="82" y="2424"/>
                      </a:cubicBezTo>
                      <a:cubicBezTo>
                        <a:pt x="36" y="2424"/>
                        <a:pt x="0" y="2388"/>
                        <a:pt x="0" y="2342"/>
                      </a:cubicBezTo>
                      <a:cubicBezTo>
                        <a:pt x="0" y="81"/>
                        <a:pt x="0" y="81"/>
                        <a:pt x="0" y="81"/>
                      </a:cubicBezTo>
                      <a:cubicBezTo>
                        <a:pt x="0" y="36"/>
                        <a:pt x="36" y="0"/>
                        <a:pt x="82" y="0"/>
                      </a:cubicBezTo>
                      <a:cubicBezTo>
                        <a:pt x="2343" y="0"/>
                        <a:pt x="2343" y="0"/>
                        <a:pt x="2343" y="0"/>
                      </a:cubicBezTo>
                      <a:cubicBezTo>
                        <a:pt x="2389" y="0"/>
                        <a:pt x="2425" y="36"/>
                        <a:pt x="2425" y="81"/>
                      </a:cubicBezTo>
                      <a:cubicBezTo>
                        <a:pt x="2425" y="2342"/>
                        <a:pt x="2425" y="2342"/>
                        <a:pt x="2425" y="2342"/>
                      </a:cubicBezTo>
                      <a:cubicBezTo>
                        <a:pt x="2425" y="2388"/>
                        <a:pt x="2389" y="2424"/>
                        <a:pt x="2343" y="2424"/>
                      </a:cubicBezTo>
                      <a:close/>
                      <a:moveTo>
                        <a:pt x="164" y="2261"/>
                      </a:moveTo>
                      <a:cubicBezTo>
                        <a:pt x="2261" y="2261"/>
                        <a:pt x="2261" y="2261"/>
                        <a:pt x="2261" y="2261"/>
                      </a:cubicBezTo>
                      <a:cubicBezTo>
                        <a:pt x="2261" y="163"/>
                        <a:pt x="2261" y="163"/>
                        <a:pt x="2261" y="163"/>
                      </a:cubicBezTo>
                      <a:cubicBezTo>
                        <a:pt x="164" y="163"/>
                        <a:pt x="164" y="163"/>
                        <a:pt x="164" y="163"/>
                      </a:cubicBezTo>
                      <a:lnTo>
                        <a:pt x="164" y="2261"/>
                      </a:lnTo>
                      <a:close/>
                      <a:moveTo>
                        <a:pt x="164" y="2261"/>
                      </a:moveTo>
                      <a:cubicBezTo>
                        <a:pt x="164" y="2261"/>
                        <a:pt x="164" y="2261"/>
                        <a:pt x="164" y="226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endParaRPr>
                </a:p>
              </p:txBody>
            </p:sp>
            <p:sp>
              <p:nvSpPr>
                <p:cNvPr id="44" name="Freeform 19"/>
                <p:cNvSpPr>
                  <a:spLocks noEditPoints="1"/>
                </p:cNvSpPr>
                <p:nvPr/>
              </p:nvSpPr>
              <p:spPr bwMode="auto">
                <a:xfrm>
                  <a:off x="7346951" y="-1119188"/>
                  <a:ext cx="558800" cy="398463"/>
                </a:xfrm>
                <a:custGeom>
                  <a:avLst/>
                  <a:gdLst>
                    <a:gd name="T0" fmla="*/ 1163 w 1835"/>
                    <a:gd name="T1" fmla="*/ 164 h 1311"/>
                    <a:gd name="T2" fmla="*/ 82 w 1835"/>
                    <a:gd name="T3" fmla="*/ 164 h 1311"/>
                    <a:gd name="T4" fmla="*/ 0 w 1835"/>
                    <a:gd name="T5" fmla="*/ 82 h 1311"/>
                    <a:gd name="T6" fmla="*/ 82 w 1835"/>
                    <a:gd name="T7" fmla="*/ 0 h 1311"/>
                    <a:gd name="T8" fmla="*/ 1163 w 1835"/>
                    <a:gd name="T9" fmla="*/ 0 h 1311"/>
                    <a:gd name="T10" fmla="*/ 1245 w 1835"/>
                    <a:gd name="T11" fmla="*/ 82 h 1311"/>
                    <a:gd name="T12" fmla="*/ 1163 w 1835"/>
                    <a:gd name="T13" fmla="*/ 164 h 1311"/>
                    <a:gd name="T14" fmla="*/ 1753 w 1835"/>
                    <a:gd name="T15" fmla="*/ 738 h 1311"/>
                    <a:gd name="T16" fmla="*/ 688 w 1835"/>
                    <a:gd name="T17" fmla="*/ 738 h 1311"/>
                    <a:gd name="T18" fmla="*/ 606 w 1835"/>
                    <a:gd name="T19" fmla="*/ 656 h 1311"/>
                    <a:gd name="T20" fmla="*/ 688 w 1835"/>
                    <a:gd name="T21" fmla="*/ 574 h 1311"/>
                    <a:gd name="T22" fmla="*/ 1753 w 1835"/>
                    <a:gd name="T23" fmla="*/ 574 h 1311"/>
                    <a:gd name="T24" fmla="*/ 1835 w 1835"/>
                    <a:gd name="T25" fmla="*/ 656 h 1311"/>
                    <a:gd name="T26" fmla="*/ 1753 w 1835"/>
                    <a:gd name="T27" fmla="*/ 738 h 1311"/>
                    <a:gd name="T28" fmla="*/ 1163 w 1835"/>
                    <a:gd name="T29" fmla="*/ 1311 h 1311"/>
                    <a:gd name="T30" fmla="*/ 82 w 1835"/>
                    <a:gd name="T31" fmla="*/ 1311 h 1311"/>
                    <a:gd name="T32" fmla="*/ 0 w 1835"/>
                    <a:gd name="T33" fmla="*/ 1229 h 1311"/>
                    <a:gd name="T34" fmla="*/ 82 w 1835"/>
                    <a:gd name="T35" fmla="*/ 1147 h 1311"/>
                    <a:gd name="T36" fmla="*/ 1163 w 1835"/>
                    <a:gd name="T37" fmla="*/ 1147 h 1311"/>
                    <a:gd name="T38" fmla="*/ 1245 w 1835"/>
                    <a:gd name="T39" fmla="*/ 1229 h 1311"/>
                    <a:gd name="T40" fmla="*/ 1163 w 1835"/>
                    <a:gd name="T41" fmla="*/ 1311 h 1311"/>
                    <a:gd name="T42" fmla="*/ 1163 w 1835"/>
                    <a:gd name="T43" fmla="*/ 1311 h 1311"/>
                    <a:gd name="T44" fmla="*/ 1163 w 1835"/>
                    <a:gd name="T45" fmla="*/ 1311 h 13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835" h="1311">
                      <a:moveTo>
                        <a:pt x="1163" y="164"/>
                      </a:moveTo>
                      <a:cubicBezTo>
                        <a:pt x="82" y="164"/>
                        <a:pt x="82" y="164"/>
                        <a:pt x="82" y="164"/>
                      </a:cubicBezTo>
                      <a:cubicBezTo>
                        <a:pt x="36" y="164"/>
                        <a:pt x="0" y="128"/>
                        <a:pt x="0" y="82"/>
                      </a:cubicBezTo>
                      <a:cubicBezTo>
                        <a:pt x="0" y="36"/>
                        <a:pt x="36" y="0"/>
                        <a:pt x="82" y="0"/>
                      </a:cubicBezTo>
                      <a:cubicBezTo>
                        <a:pt x="1163" y="0"/>
                        <a:pt x="1163" y="0"/>
                        <a:pt x="1163" y="0"/>
                      </a:cubicBezTo>
                      <a:cubicBezTo>
                        <a:pt x="1209" y="0"/>
                        <a:pt x="1245" y="36"/>
                        <a:pt x="1245" y="82"/>
                      </a:cubicBezTo>
                      <a:cubicBezTo>
                        <a:pt x="1245" y="128"/>
                        <a:pt x="1209" y="164"/>
                        <a:pt x="1163" y="164"/>
                      </a:cubicBezTo>
                      <a:close/>
                      <a:moveTo>
                        <a:pt x="1753" y="738"/>
                      </a:moveTo>
                      <a:cubicBezTo>
                        <a:pt x="688" y="738"/>
                        <a:pt x="688" y="738"/>
                        <a:pt x="688" y="738"/>
                      </a:cubicBezTo>
                      <a:cubicBezTo>
                        <a:pt x="642" y="738"/>
                        <a:pt x="606" y="701"/>
                        <a:pt x="606" y="656"/>
                      </a:cubicBezTo>
                      <a:cubicBezTo>
                        <a:pt x="606" y="610"/>
                        <a:pt x="642" y="574"/>
                        <a:pt x="688" y="574"/>
                      </a:cubicBezTo>
                      <a:cubicBezTo>
                        <a:pt x="1753" y="574"/>
                        <a:pt x="1753" y="574"/>
                        <a:pt x="1753" y="574"/>
                      </a:cubicBezTo>
                      <a:cubicBezTo>
                        <a:pt x="1799" y="574"/>
                        <a:pt x="1835" y="610"/>
                        <a:pt x="1835" y="656"/>
                      </a:cubicBezTo>
                      <a:cubicBezTo>
                        <a:pt x="1835" y="701"/>
                        <a:pt x="1799" y="738"/>
                        <a:pt x="1753" y="738"/>
                      </a:cubicBezTo>
                      <a:close/>
                      <a:moveTo>
                        <a:pt x="1163" y="1311"/>
                      </a:moveTo>
                      <a:cubicBezTo>
                        <a:pt x="82" y="1311"/>
                        <a:pt x="82" y="1311"/>
                        <a:pt x="82" y="1311"/>
                      </a:cubicBezTo>
                      <a:cubicBezTo>
                        <a:pt x="36" y="1311"/>
                        <a:pt x="0" y="1275"/>
                        <a:pt x="0" y="1229"/>
                      </a:cubicBezTo>
                      <a:cubicBezTo>
                        <a:pt x="0" y="1183"/>
                        <a:pt x="36" y="1147"/>
                        <a:pt x="82" y="1147"/>
                      </a:cubicBezTo>
                      <a:cubicBezTo>
                        <a:pt x="1163" y="1147"/>
                        <a:pt x="1163" y="1147"/>
                        <a:pt x="1163" y="1147"/>
                      </a:cubicBezTo>
                      <a:cubicBezTo>
                        <a:pt x="1209" y="1147"/>
                        <a:pt x="1245" y="1183"/>
                        <a:pt x="1245" y="1229"/>
                      </a:cubicBezTo>
                      <a:cubicBezTo>
                        <a:pt x="1245" y="1275"/>
                        <a:pt x="1209" y="1311"/>
                        <a:pt x="1163" y="1311"/>
                      </a:cubicBezTo>
                      <a:close/>
                      <a:moveTo>
                        <a:pt x="1163" y="1311"/>
                      </a:moveTo>
                      <a:cubicBezTo>
                        <a:pt x="1163" y="1311"/>
                        <a:pt x="1163" y="1311"/>
                        <a:pt x="1163" y="1311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endParaRPr>
                </a:p>
              </p:txBody>
            </p:sp>
            <p:sp>
              <p:nvSpPr>
                <p:cNvPr id="45" name="Freeform 20"/>
                <p:cNvSpPr>
                  <a:spLocks noEditPoints="1"/>
                </p:cNvSpPr>
                <p:nvPr/>
              </p:nvSpPr>
              <p:spPr bwMode="auto">
                <a:xfrm>
                  <a:off x="7485063" y="-1033463"/>
                  <a:ext cx="144463" cy="231775"/>
                </a:xfrm>
                <a:custGeom>
                  <a:avLst/>
                  <a:gdLst>
                    <a:gd name="T0" fmla="*/ 384 w 475"/>
                    <a:gd name="T1" fmla="*/ 762 h 762"/>
                    <a:gd name="T2" fmla="*/ 326 w 475"/>
                    <a:gd name="T3" fmla="*/ 738 h 762"/>
                    <a:gd name="T4" fmla="*/ 33 w 475"/>
                    <a:gd name="T5" fmla="*/ 444 h 762"/>
                    <a:gd name="T6" fmla="*/ 33 w 475"/>
                    <a:gd name="T7" fmla="*/ 328 h 762"/>
                    <a:gd name="T8" fmla="*/ 326 w 475"/>
                    <a:gd name="T9" fmla="*/ 33 h 762"/>
                    <a:gd name="T10" fmla="*/ 443 w 475"/>
                    <a:gd name="T11" fmla="*/ 33 h 762"/>
                    <a:gd name="T12" fmla="*/ 443 w 475"/>
                    <a:gd name="T13" fmla="*/ 149 h 762"/>
                    <a:gd name="T14" fmla="*/ 207 w 475"/>
                    <a:gd name="T15" fmla="*/ 387 h 762"/>
                    <a:gd name="T16" fmla="*/ 443 w 475"/>
                    <a:gd name="T17" fmla="*/ 623 h 762"/>
                    <a:gd name="T18" fmla="*/ 443 w 475"/>
                    <a:gd name="T19" fmla="*/ 739 h 762"/>
                    <a:gd name="T20" fmla="*/ 384 w 475"/>
                    <a:gd name="T21" fmla="*/ 762 h 762"/>
                    <a:gd name="T22" fmla="*/ 384 w 475"/>
                    <a:gd name="T23" fmla="*/ 762 h 762"/>
                    <a:gd name="T24" fmla="*/ 384 w 475"/>
                    <a:gd name="T25" fmla="*/ 762 h 7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75" h="762">
                      <a:moveTo>
                        <a:pt x="384" y="762"/>
                      </a:moveTo>
                      <a:cubicBezTo>
                        <a:pt x="362" y="762"/>
                        <a:pt x="341" y="754"/>
                        <a:pt x="326" y="738"/>
                      </a:cubicBezTo>
                      <a:cubicBezTo>
                        <a:pt x="33" y="444"/>
                        <a:pt x="33" y="444"/>
                        <a:pt x="33" y="444"/>
                      </a:cubicBezTo>
                      <a:cubicBezTo>
                        <a:pt x="2" y="413"/>
                        <a:pt x="0" y="361"/>
                        <a:pt x="33" y="328"/>
                      </a:cubicBezTo>
                      <a:cubicBezTo>
                        <a:pt x="326" y="33"/>
                        <a:pt x="326" y="33"/>
                        <a:pt x="326" y="33"/>
                      </a:cubicBezTo>
                      <a:cubicBezTo>
                        <a:pt x="357" y="0"/>
                        <a:pt x="410" y="0"/>
                        <a:pt x="443" y="33"/>
                      </a:cubicBezTo>
                      <a:cubicBezTo>
                        <a:pt x="475" y="64"/>
                        <a:pt x="475" y="117"/>
                        <a:pt x="443" y="149"/>
                      </a:cubicBezTo>
                      <a:cubicBezTo>
                        <a:pt x="207" y="387"/>
                        <a:pt x="207" y="387"/>
                        <a:pt x="207" y="387"/>
                      </a:cubicBezTo>
                      <a:cubicBezTo>
                        <a:pt x="443" y="623"/>
                        <a:pt x="443" y="623"/>
                        <a:pt x="443" y="623"/>
                      </a:cubicBezTo>
                      <a:cubicBezTo>
                        <a:pt x="475" y="656"/>
                        <a:pt x="475" y="707"/>
                        <a:pt x="443" y="739"/>
                      </a:cubicBezTo>
                      <a:cubicBezTo>
                        <a:pt x="426" y="754"/>
                        <a:pt x="405" y="762"/>
                        <a:pt x="384" y="762"/>
                      </a:cubicBezTo>
                      <a:close/>
                      <a:moveTo>
                        <a:pt x="384" y="762"/>
                      </a:moveTo>
                      <a:cubicBezTo>
                        <a:pt x="384" y="762"/>
                        <a:pt x="384" y="762"/>
                        <a:pt x="384" y="76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endParaRPr>
                </a:p>
              </p:txBody>
            </p:sp>
          </p:grpSp>
        </p:grpSp>
        <p:grpSp>
          <p:nvGrpSpPr>
            <p:cNvPr id="16412" name="组合 55"/>
            <p:cNvGrpSpPr/>
            <p:nvPr/>
          </p:nvGrpSpPr>
          <p:grpSpPr>
            <a:xfrm>
              <a:off x="10571" y="2554"/>
              <a:ext cx="2372" cy="2180"/>
              <a:chOff x="2049" y="2945"/>
              <a:chExt cx="2372" cy="2180"/>
            </a:xfrm>
          </p:grpSpPr>
          <p:sp>
            <p:nvSpPr>
              <p:cNvPr id="57" name="缺角矩形 56"/>
              <p:cNvSpPr/>
              <p:nvPr/>
            </p:nvSpPr>
            <p:spPr>
              <a:xfrm>
                <a:off x="2223" y="3094"/>
                <a:ext cx="2048" cy="1882"/>
              </a:xfrm>
              <a:prstGeom prst="plaque">
                <a:avLst/>
              </a:prstGeom>
              <a:solidFill>
                <a:srgbClr val="E90502"/>
              </a:solidFill>
              <a:ln>
                <a:solidFill>
                  <a:srgbClr val="FF0000"/>
                </a:solidFill>
              </a:ln>
              <a:effectLst>
                <a:reflection blurRad="6350" stA="50000" endA="275" endPos="33000" dist="1016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r>
                  <a:rPr lang="zh-CN" altLang="en-US" sz="2400" b="1" strike="noStrike" noProof="1">
                    <a:latin typeface="微软雅黑" panose="020B0503020204020204" charset="-122"/>
                    <a:ea typeface="微软雅黑" panose="020B0503020204020204" charset="-122"/>
                  </a:rPr>
                  <a:t>考 核</a:t>
                </a:r>
                <a:endParaRPr lang="zh-CN" altLang="en-US" sz="2400" b="1" strike="noStrike" noProof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8" name="缺角矩形 57"/>
              <p:cNvSpPr/>
              <p:nvPr/>
            </p:nvSpPr>
            <p:spPr>
              <a:xfrm>
                <a:off x="2049" y="2945"/>
                <a:ext cx="2372" cy="2180"/>
              </a:xfrm>
              <a:prstGeom prst="plaqu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trike="noStrike" noProof="1"/>
              </a:p>
            </p:txBody>
          </p:sp>
        </p:grpSp>
      </p:grpSp>
      <p:grpSp>
        <p:nvGrpSpPr>
          <p:cNvPr id="13343" name="组合 76"/>
          <p:cNvGrpSpPr/>
          <p:nvPr/>
        </p:nvGrpSpPr>
        <p:grpSpPr>
          <a:xfrm>
            <a:off x="8914448" y="405130"/>
            <a:ext cx="2627312" cy="4270375"/>
            <a:chOff x="14137" y="2554"/>
            <a:chExt cx="4138" cy="6725"/>
          </a:xfrm>
        </p:grpSpPr>
        <p:grpSp>
          <p:nvGrpSpPr>
            <p:cNvPr id="16416" name="组合 75"/>
            <p:cNvGrpSpPr/>
            <p:nvPr/>
          </p:nvGrpSpPr>
          <p:grpSpPr>
            <a:xfrm>
              <a:off x="14137" y="5561"/>
              <a:ext cx="4138" cy="3719"/>
              <a:chOff x="14137" y="5561"/>
              <a:chExt cx="4138" cy="3719"/>
            </a:xfrm>
          </p:grpSpPr>
          <p:sp>
            <p:nvSpPr>
              <p:cNvPr id="16417" name="文本框 46"/>
              <p:cNvSpPr txBox="1"/>
              <p:nvPr/>
            </p:nvSpPr>
            <p:spPr>
              <a:xfrm>
                <a:off x="14239" y="6678"/>
                <a:ext cx="3933" cy="200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algn="just">
                  <a:lnSpc>
                    <a:spcPct val="120000"/>
                  </a:lnSpc>
                  <a:buSzTx/>
                </a:pPr>
                <a:r>
                  <a:rPr lang="zh-CN" altLang="en-US" sz="1600" dirty="0">
                    <a:solidFill>
                      <a:srgbClr val="3B3838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上报数据不够精细化，领导难以查看各支部党建工作落实情况，难以及时发现问题。</a:t>
                </a:r>
                <a:endParaRPr lang="zh-CN" altLang="en-US" sz="1600" dirty="0">
                  <a:solidFill>
                    <a:srgbClr val="3B3838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14137" y="6084"/>
                <a:ext cx="4138" cy="3196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15649" y="5561"/>
                <a:ext cx="1114" cy="111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50" name="Freeform 24"/>
              <p:cNvSpPr>
                <a:spLocks noEditPoints="1"/>
              </p:cNvSpPr>
              <p:nvPr/>
            </p:nvSpPr>
            <p:spPr bwMode="auto">
              <a:xfrm>
                <a:off x="15939" y="5855"/>
                <a:ext cx="534" cy="532"/>
              </a:xfrm>
              <a:custGeom>
                <a:avLst/>
                <a:gdLst>
                  <a:gd name="T0" fmla="*/ 1711 w 3283"/>
                  <a:gd name="T1" fmla="*/ 0 h 3270"/>
                  <a:gd name="T2" fmla="*/ 1646 w 3283"/>
                  <a:gd name="T3" fmla="*/ 0 h 3270"/>
                  <a:gd name="T4" fmla="*/ 1646 w 3283"/>
                  <a:gd name="T5" fmla="*/ 1500 h 3270"/>
                  <a:gd name="T6" fmla="*/ 1670 w 3283"/>
                  <a:gd name="T7" fmla="*/ 1557 h 3270"/>
                  <a:gd name="T8" fmla="*/ 1728 w 3283"/>
                  <a:gd name="T9" fmla="*/ 1582 h 3270"/>
                  <a:gd name="T10" fmla="*/ 3275 w 3283"/>
                  <a:gd name="T11" fmla="*/ 1582 h 3270"/>
                  <a:gd name="T12" fmla="*/ 3275 w 3283"/>
                  <a:gd name="T13" fmla="*/ 1516 h 3270"/>
                  <a:gd name="T14" fmla="*/ 1711 w 3283"/>
                  <a:gd name="T15" fmla="*/ 0 h 3270"/>
                  <a:gd name="T16" fmla="*/ 1777 w 3283"/>
                  <a:gd name="T17" fmla="*/ 1451 h 3270"/>
                  <a:gd name="T18" fmla="*/ 1777 w 3283"/>
                  <a:gd name="T19" fmla="*/ 131 h 3270"/>
                  <a:gd name="T20" fmla="*/ 3144 w 3283"/>
                  <a:gd name="T21" fmla="*/ 1451 h 3270"/>
                  <a:gd name="T22" fmla="*/ 1777 w 3283"/>
                  <a:gd name="T23" fmla="*/ 1451 h 3270"/>
                  <a:gd name="T24" fmla="*/ 1556 w 3283"/>
                  <a:gd name="T25" fmla="*/ 3270 h 3270"/>
                  <a:gd name="T26" fmla="*/ 3136 w 3283"/>
                  <a:gd name="T27" fmla="*/ 1746 h 3270"/>
                  <a:gd name="T28" fmla="*/ 3136 w 3283"/>
                  <a:gd name="T29" fmla="*/ 1680 h 3270"/>
                  <a:gd name="T30" fmla="*/ 1539 w 3283"/>
                  <a:gd name="T31" fmla="*/ 1680 h 3270"/>
                  <a:gd name="T32" fmla="*/ 1539 w 3283"/>
                  <a:gd name="T33" fmla="*/ 131 h 3270"/>
                  <a:gd name="T34" fmla="*/ 1474 w 3283"/>
                  <a:gd name="T35" fmla="*/ 131 h 3270"/>
                  <a:gd name="T36" fmla="*/ 0 w 3283"/>
                  <a:gd name="T37" fmla="*/ 1738 h 3270"/>
                  <a:gd name="T38" fmla="*/ 1556 w 3283"/>
                  <a:gd name="T39" fmla="*/ 3270 h 3270"/>
                  <a:gd name="T40" fmla="*/ 1400 w 3283"/>
                  <a:gd name="T41" fmla="*/ 270 h 3270"/>
                  <a:gd name="T42" fmla="*/ 1400 w 3283"/>
                  <a:gd name="T43" fmla="*/ 1738 h 3270"/>
                  <a:gd name="T44" fmla="*/ 1425 w 3283"/>
                  <a:gd name="T45" fmla="*/ 1795 h 3270"/>
                  <a:gd name="T46" fmla="*/ 1482 w 3283"/>
                  <a:gd name="T47" fmla="*/ 1820 h 3270"/>
                  <a:gd name="T48" fmla="*/ 2997 w 3283"/>
                  <a:gd name="T49" fmla="*/ 1820 h 3270"/>
                  <a:gd name="T50" fmla="*/ 1556 w 3283"/>
                  <a:gd name="T51" fmla="*/ 3139 h 3270"/>
                  <a:gd name="T52" fmla="*/ 131 w 3283"/>
                  <a:gd name="T53" fmla="*/ 1738 h 3270"/>
                  <a:gd name="T54" fmla="*/ 1400 w 3283"/>
                  <a:gd name="T55" fmla="*/ 270 h 3270"/>
                  <a:gd name="T56" fmla="*/ 1400 w 3283"/>
                  <a:gd name="T57" fmla="*/ 270 h 3270"/>
                  <a:gd name="T58" fmla="*/ 1400 w 3283"/>
                  <a:gd name="T59" fmla="*/ 270 h 3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283" h="3270">
                    <a:moveTo>
                      <a:pt x="1711" y="0"/>
                    </a:moveTo>
                    <a:cubicBezTo>
                      <a:pt x="1646" y="0"/>
                      <a:pt x="1646" y="0"/>
                      <a:pt x="1646" y="0"/>
                    </a:cubicBezTo>
                    <a:cubicBezTo>
                      <a:pt x="1646" y="1500"/>
                      <a:pt x="1646" y="1500"/>
                      <a:pt x="1646" y="1500"/>
                    </a:cubicBezTo>
                    <a:cubicBezTo>
                      <a:pt x="1646" y="1524"/>
                      <a:pt x="1654" y="1541"/>
                      <a:pt x="1670" y="1557"/>
                    </a:cubicBezTo>
                    <a:cubicBezTo>
                      <a:pt x="1687" y="1574"/>
                      <a:pt x="1711" y="1582"/>
                      <a:pt x="1728" y="1582"/>
                    </a:cubicBezTo>
                    <a:cubicBezTo>
                      <a:pt x="3275" y="1582"/>
                      <a:pt x="3275" y="1582"/>
                      <a:pt x="3275" y="1582"/>
                    </a:cubicBezTo>
                    <a:cubicBezTo>
                      <a:pt x="3275" y="1516"/>
                      <a:pt x="3275" y="1516"/>
                      <a:pt x="3275" y="1516"/>
                    </a:cubicBezTo>
                    <a:cubicBezTo>
                      <a:pt x="3283" y="664"/>
                      <a:pt x="2587" y="0"/>
                      <a:pt x="1711" y="0"/>
                    </a:cubicBezTo>
                    <a:close/>
                    <a:moveTo>
                      <a:pt x="1777" y="1451"/>
                    </a:moveTo>
                    <a:cubicBezTo>
                      <a:pt x="1777" y="131"/>
                      <a:pt x="1777" y="131"/>
                      <a:pt x="1777" y="131"/>
                    </a:cubicBezTo>
                    <a:cubicBezTo>
                      <a:pt x="2530" y="164"/>
                      <a:pt x="3111" y="729"/>
                      <a:pt x="3144" y="1451"/>
                    </a:cubicBezTo>
                    <a:lnTo>
                      <a:pt x="1777" y="1451"/>
                    </a:lnTo>
                    <a:close/>
                    <a:moveTo>
                      <a:pt x="1556" y="3270"/>
                    </a:moveTo>
                    <a:cubicBezTo>
                      <a:pt x="2424" y="3270"/>
                      <a:pt x="3136" y="2590"/>
                      <a:pt x="3136" y="1746"/>
                    </a:cubicBezTo>
                    <a:cubicBezTo>
                      <a:pt x="3136" y="1680"/>
                      <a:pt x="3136" y="1680"/>
                      <a:pt x="3136" y="1680"/>
                    </a:cubicBezTo>
                    <a:cubicBezTo>
                      <a:pt x="1539" y="1680"/>
                      <a:pt x="1539" y="1680"/>
                      <a:pt x="1539" y="1680"/>
                    </a:cubicBezTo>
                    <a:cubicBezTo>
                      <a:pt x="1539" y="131"/>
                      <a:pt x="1539" y="131"/>
                      <a:pt x="1539" y="131"/>
                    </a:cubicBezTo>
                    <a:cubicBezTo>
                      <a:pt x="1474" y="131"/>
                      <a:pt x="1474" y="131"/>
                      <a:pt x="1474" y="131"/>
                    </a:cubicBezTo>
                    <a:cubicBezTo>
                      <a:pt x="663" y="131"/>
                      <a:pt x="0" y="852"/>
                      <a:pt x="0" y="1738"/>
                    </a:cubicBezTo>
                    <a:cubicBezTo>
                      <a:pt x="0" y="2598"/>
                      <a:pt x="688" y="3270"/>
                      <a:pt x="1556" y="3270"/>
                    </a:cubicBezTo>
                    <a:close/>
                    <a:moveTo>
                      <a:pt x="1400" y="270"/>
                    </a:moveTo>
                    <a:cubicBezTo>
                      <a:pt x="1400" y="1738"/>
                      <a:pt x="1400" y="1738"/>
                      <a:pt x="1400" y="1738"/>
                    </a:cubicBezTo>
                    <a:cubicBezTo>
                      <a:pt x="1400" y="1762"/>
                      <a:pt x="1408" y="1779"/>
                      <a:pt x="1425" y="1795"/>
                    </a:cubicBezTo>
                    <a:cubicBezTo>
                      <a:pt x="1441" y="1811"/>
                      <a:pt x="1466" y="1820"/>
                      <a:pt x="1482" y="1820"/>
                    </a:cubicBezTo>
                    <a:cubicBezTo>
                      <a:pt x="2997" y="1820"/>
                      <a:pt x="2997" y="1820"/>
                      <a:pt x="2997" y="1820"/>
                    </a:cubicBezTo>
                    <a:cubicBezTo>
                      <a:pt x="2964" y="2549"/>
                      <a:pt x="2325" y="3139"/>
                      <a:pt x="1556" y="3139"/>
                    </a:cubicBezTo>
                    <a:cubicBezTo>
                      <a:pt x="761" y="3139"/>
                      <a:pt x="131" y="2524"/>
                      <a:pt x="131" y="1738"/>
                    </a:cubicBezTo>
                    <a:cubicBezTo>
                      <a:pt x="131" y="951"/>
                      <a:pt x="696" y="303"/>
                      <a:pt x="1400" y="270"/>
                    </a:cubicBezTo>
                    <a:close/>
                    <a:moveTo>
                      <a:pt x="1400" y="270"/>
                    </a:moveTo>
                    <a:cubicBezTo>
                      <a:pt x="1400" y="270"/>
                      <a:pt x="1400" y="270"/>
                      <a:pt x="1400" y="270"/>
                    </a:cubicBezTo>
                  </a:path>
                </a:pathLst>
              </a:custGeom>
              <a:solidFill>
                <a:srgbClr val="E6201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  <p:grpSp>
          <p:nvGrpSpPr>
            <p:cNvPr id="16421" name="组合 58"/>
            <p:cNvGrpSpPr/>
            <p:nvPr/>
          </p:nvGrpSpPr>
          <p:grpSpPr>
            <a:xfrm>
              <a:off x="15007" y="2554"/>
              <a:ext cx="2372" cy="2180"/>
              <a:chOff x="2049" y="2945"/>
              <a:chExt cx="2372" cy="2180"/>
            </a:xfrm>
          </p:grpSpPr>
          <p:sp>
            <p:nvSpPr>
              <p:cNvPr id="60" name="缺角矩形 59"/>
              <p:cNvSpPr/>
              <p:nvPr/>
            </p:nvSpPr>
            <p:spPr>
              <a:xfrm>
                <a:off x="2223" y="3094"/>
                <a:ext cx="2048" cy="1882"/>
              </a:xfrm>
              <a:prstGeom prst="plaque">
                <a:avLst/>
              </a:prstGeom>
              <a:solidFill>
                <a:srgbClr val="E90502"/>
              </a:solidFill>
              <a:ln>
                <a:solidFill>
                  <a:srgbClr val="FF0000"/>
                </a:solidFill>
              </a:ln>
              <a:effectLst>
                <a:reflection blurRad="6350" stA="50000" endA="275" endPos="33000" dist="1016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r>
                  <a:rPr lang="zh-CN" altLang="en-US" sz="2400" b="1" strike="noStrike" noProof="1">
                    <a:latin typeface="微软雅黑" panose="020B0503020204020204" charset="-122"/>
                    <a:ea typeface="微软雅黑" panose="020B0503020204020204" charset="-122"/>
                  </a:rPr>
                  <a:t>数 据</a:t>
                </a:r>
                <a:endParaRPr lang="zh-CN" altLang="en-US" sz="2400" b="1" strike="noStrike" noProof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1" name="缺角矩形 60"/>
              <p:cNvSpPr/>
              <p:nvPr/>
            </p:nvSpPr>
            <p:spPr>
              <a:xfrm>
                <a:off x="2049" y="2945"/>
                <a:ext cx="2372" cy="2180"/>
              </a:xfrm>
              <a:prstGeom prst="plaqu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trike="noStrike" noProof="1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文本框 3"/>
          <p:cNvSpPr txBox="1"/>
          <p:nvPr/>
        </p:nvSpPr>
        <p:spPr>
          <a:xfrm>
            <a:off x="4240213" y="171450"/>
            <a:ext cx="6059487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展厅效果</a:t>
            </a:r>
            <a:endParaRPr lang="zh-CN" altLang="en-US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 descr="2b25235bbd302aae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956435" y="782955"/>
            <a:ext cx="8279130" cy="5522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图片 5" descr="小图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060905"/>
            <a:ext cx="12188825" cy="4333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06" name="标题 1"/>
          <p:cNvSpPr>
            <a:spLocks noGrp="1"/>
          </p:cNvSpPr>
          <p:nvPr>
            <p:ph type="title"/>
          </p:nvPr>
        </p:nvSpPr>
        <p:spPr>
          <a:xfrm>
            <a:off x="2639760" y="2180126"/>
            <a:ext cx="7070725" cy="1009650"/>
          </a:xfrm>
        </p:spPr>
        <p:txBody>
          <a:bodyPr anchor="ctr"/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谢 谢 ！</a:t>
            </a:r>
            <a:endParaRPr lang="zh-CN" altLang="en-US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7108" name="图片 4" descr="小图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9600" y="85725"/>
            <a:ext cx="2690813" cy="1123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4732500" y="3717840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信通达智能科技有限公司</a:t>
            </a:r>
            <a:endParaRPr lang="zh-CN" altLang="en-US" dirty="0">
              <a:solidFill>
                <a:schemeClr val="bg2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组合 2"/>
          <p:cNvGrpSpPr/>
          <p:nvPr/>
        </p:nvGrpSpPr>
        <p:grpSpPr>
          <a:xfrm>
            <a:off x="3998913" y="844550"/>
            <a:ext cx="1309687" cy="890588"/>
            <a:chOff x="8813" y="1875"/>
            <a:chExt cx="2061" cy="1402"/>
          </a:xfrm>
        </p:grpSpPr>
        <p:sp>
          <p:nvSpPr>
            <p:cNvPr id="17411" name="文本框 3"/>
            <p:cNvSpPr txBox="1"/>
            <p:nvPr/>
          </p:nvSpPr>
          <p:spPr>
            <a:xfrm>
              <a:off x="8813" y="1875"/>
              <a:ext cx="2061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200" b="1">
                  <a:latin typeface="微软雅黑" panose="020B0503020204020204" charset="-122"/>
                  <a:ea typeface="微软雅黑" panose="020B0503020204020204" charset="-122"/>
                </a:rPr>
                <a:t>目  录</a:t>
              </a:r>
              <a:endParaRPr lang="zh-CN" altLang="en-US" sz="3200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412" name="文本框 3"/>
            <p:cNvSpPr txBox="1"/>
            <p:nvPr/>
          </p:nvSpPr>
          <p:spPr>
            <a:xfrm>
              <a:off x="8879" y="2794"/>
              <a:ext cx="1929" cy="4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14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CONTENTS</a:t>
              </a:r>
              <a:endParaRPr lang="zh-CN" altLang="en-US" sz="1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0245" name="组合 3"/>
          <p:cNvGrpSpPr/>
          <p:nvPr/>
        </p:nvGrpSpPr>
        <p:grpSpPr>
          <a:xfrm>
            <a:off x="3998913" y="1851025"/>
            <a:ext cx="4370387" cy="581025"/>
            <a:chOff x="6298" y="2915"/>
            <a:chExt cx="6881" cy="914"/>
          </a:xfrm>
        </p:grpSpPr>
        <p:sp>
          <p:nvSpPr>
            <p:cNvPr id="2" name="圆角矩形 1"/>
            <p:cNvSpPr/>
            <p:nvPr/>
          </p:nvSpPr>
          <p:spPr>
            <a:xfrm>
              <a:off x="6298" y="2915"/>
              <a:ext cx="1104" cy="914"/>
            </a:xfrm>
            <a:prstGeom prst="roundRect">
              <a:avLst/>
            </a:prstGeom>
            <a:solidFill>
              <a:srgbClr val="E90502"/>
            </a:solidFill>
            <a:ln>
              <a:solidFill>
                <a:srgbClr val="E905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en-US" altLang="zh-CN" sz="3200" b="1" strike="noStrike" noProof="1"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endParaRPr lang="en-US" altLang="zh-CN" sz="3200" b="1" strike="noStrike" noProof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7283" y="2915"/>
              <a:ext cx="5897" cy="91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E905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2000" b="1" strike="noStrike" noProof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互联网</a:t>
              </a:r>
              <a:r>
                <a:rPr lang="en-US" altLang="zh-CN" sz="2000" b="1" strike="noStrike" noProof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+</a:t>
              </a:r>
              <a:r>
                <a:rPr lang="zh-CN" altLang="en-US" sz="2000" b="1" strike="noStrike" noProof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智慧党建：</a:t>
              </a:r>
              <a:r>
                <a:rPr lang="zh-CN" altLang="en-US" sz="2000" b="1" strike="noStrike" noProof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建设背景</a:t>
              </a:r>
              <a:r>
                <a:rPr lang="en-US" altLang="zh-CN" sz="2400" b="1" strike="noStrike" noProof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endParaRPr lang="en-US" altLang="zh-CN" sz="2400" b="1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10248" name="组合 7"/>
          <p:cNvGrpSpPr/>
          <p:nvPr/>
        </p:nvGrpSpPr>
        <p:grpSpPr>
          <a:xfrm>
            <a:off x="3998913" y="2752725"/>
            <a:ext cx="4370387" cy="581025"/>
            <a:chOff x="6298" y="2915"/>
            <a:chExt cx="6881" cy="914"/>
          </a:xfrm>
        </p:grpSpPr>
        <p:sp>
          <p:nvSpPr>
            <p:cNvPr id="9" name="圆角矩形 8"/>
            <p:cNvSpPr/>
            <p:nvPr/>
          </p:nvSpPr>
          <p:spPr>
            <a:xfrm>
              <a:off x="6298" y="2915"/>
              <a:ext cx="1104" cy="914"/>
            </a:xfrm>
            <a:prstGeom prst="roundRect">
              <a:avLst/>
            </a:prstGeom>
            <a:solidFill>
              <a:srgbClr val="E90502"/>
            </a:solidFill>
            <a:ln>
              <a:solidFill>
                <a:srgbClr val="E905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en-US" altLang="zh-CN" sz="3200" b="1" strike="noStrike" noProof="1"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endParaRPr lang="en-US" altLang="zh-CN" sz="3200" b="1" strike="noStrike" noProof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7283" y="2915"/>
              <a:ext cx="5897" cy="91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E905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2000" b="1" strike="noStrike" noProof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互联网</a:t>
              </a:r>
              <a:r>
                <a:rPr lang="en-US" altLang="zh-CN" sz="2000" b="1" strike="noStrike" noProof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+</a:t>
              </a:r>
              <a:r>
                <a:rPr lang="zh-CN" altLang="en-US" sz="2000" b="1" strike="noStrike" noProof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智慧党建：</a:t>
              </a:r>
              <a:r>
                <a:rPr lang="zh-CN" altLang="en-US" sz="2000" b="1" strike="noStrike" noProof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解决方案</a:t>
              </a:r>
              <a:r>
                <a:rPr lang="en-US" altLang="zh-CN" sz="2400" b="1" strike="noStrike" noProof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endParaRPr lang="en-US" altLang="zh-CN" sz="2400" b="1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10251" name="组合 10"/>
          <p:cNvGrpSpPr/>
          <p:nvPr/>
        </p:nvGrpSpPr>
        <p:grpSpPr>
          <a:xfrm>
            <a:off x="3998913" y="3649663"/>
            <a:ext cx="4370387" cy="581025"/>
            <a:chOff x="6298" y="2915"/>
            <a:chExt cx="6881" cy="914"/>
          </a:xfrm>
        </p:grpSpPr>
        <p:sp>
          <p:nvSpPr>
            <p:cNvPr id="12" name="圆角矩形 11"/>
            <p:cNvSpPr/>
            <p:nvPr/>
          </p:nvSpPr>
          <p:spPr>
            <a:xfrm>
              <a:off x="6298" y="2915"/>
              <a:ext cx="1104" cy="914"/>
            </a:xfrm>
            <a:prstGeom prst="roundRect">
              <a:avLst/>
            </a:prstGeom>
            <a:solidFill>
              <a:srgbClr val="E90502"/>
            </a:solidFill>
            <a:ln>
              <a:solidFill>
                <a:srgbClr val="E905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en-US" altLang="zh-CN" sz="3200" b="1" strike="noStrike" noProof="1"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  <a:endParaRPr lang="en-US" altLang="zh-CN" sz="3200" b="1" strike="noStrike" noProof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7283" y="2915"/>
              <a:ext cx="5897" cy="91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E905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2000" b="1" strike="noStrike" noProof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互联网</a:t>
              </a:r>
              <a:r>
                <a:rPr lang="en-US" altLang="zh-CN" sz="2000" b="1" strike="noStrike" noProof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+</a:t>
              </a:r>
              <a:r>
                <a:rPr lang="zh-CN" altLang="en-US" sz="2000" b="1" strike="noStrike" noProof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智慧党建：</a:t>
              </a:r>
              <a:r>
                <a:rPr lang="zh-CN" altLang="en-US" sz="20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展厅建设</a:t>
              </a:r>
              <a:r>
                <a:rPr lang="en-US" altLang="zh-CN" sz="2400" b="1" strike="noStrike" noProof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endParaRPr lang="en-US" altLang="zh-CN" sz="2400" b="1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4624388" y="2752725"/>
            <a:ext cx="3744913" cy="581025"/>
          </a:xfrm>
          <a:prstGeom prst="rect">
            <a:avLst/>
          </a:prstGeom>
          <a:solidFill>
            <a:srgbClr val="FFC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z="2400" b="1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2400" b="1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本框 3"/>
          <p:cNvSpPr txBox="1"/>
          <p:nvPr/>
        </p:nvSpPr>
        <p:spPr>
          <a:xfrm>
            <a:off x="4240213" y="171450"/>
            <a:ext cx="6059487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互联网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+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智慧党建云平台结构</a:t>
            </a: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5363" name="图片 2" descr="QQ图片201906281722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660" y="836930"/>
            <a:ext cx="9694863" cy="5624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826000" y="3244850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人民大会堂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本框 3"/>
          <p:cNvSpPr txBox="1"/>
          <p:nvPr/>
        </p:nvSpPr>
        <p:spPr>
          <a:xfrm>
            <a:off x="4247198" y="116840"/>
            <a:ext cx="6059488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 noProof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智慧党建</a:t>
            </a:r>
            <a:r>
              <a:rPr lang="en-US" altLang="zh-CN" sz="2400" b="1" noProof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1+4+8</a:t>
            </a:r>
            <a:endParaRPr lang="en-US" altLang="zh-CN" sz="2400" b="1" noProof="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34035" y="2255077"/>
            <a:ext cx="11125200" cy="659168"/>
            <a:chOff x="492125" y="2295082"/>
            <a:chExt cx="11125200" cy="659168"/>
          </a:xfrm>
          <a:gradFill>
            <a:gsLst>
              <a:gs pos="0">
                <a:schemeClr val="bg1"/>
              </a:gs>
              <a:gs pos="54000">
                <a:srgbClr val="F8C4D2">
                  <a:alpha val="100000"/>
                </a:srgbClr>
              </a:gs>
              <a:gs pos="100000">
                <a:schemeClr val="bg1"/>
              </a:gs>
            </a:gsLst>
            <a:lin scaled="1"/>
          </a:gradFill>
        </p:grpSpPr>
        <p:sp>
          <p:nvSpPr>
            <p:cNvPr id="14" name="矩形 13"/>
            <p:cNvSpPr/>
            <p:nvPr/>
          </p:nvSpPr>
          <p:spPr>
            <a:xfrm>
              <a:off x="492125" y="2295082"/>
              <a:ext cx="11125200" cy="6591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1756477" y="2356028"/>
              <a:ext cx="1839839" cy="53727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党组织信息库</a:t>
              </a:r>
              <a:endPara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4044680" y="2356028"/>
              <a:ext cx="1839839" cy="53727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党员信息库</a:t>
              </a:r>
              <a:endPara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6298593" y="2356028"/>
              <a:ext cx="1839839" cy="53727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党建资料库</a:t>
              </a:r>
              <a:endPara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8621086" y="2356028"/>
              <a:ext cx="1839839" cy="53727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学习资料库</a:t>
              </a:r>
              <a:endPara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3" name="矩形 62"/>
          <p:cNvSpPr/>
          <p:nvPr/>
        </p:nvSpPr>
        <p:spPr>
          <a:xfrm>
            <a:off x="895350" y="1250950"/>
            <a:ext cx="10423525" cy="522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智慧党建＝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个党建大数据中心＋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大核心数据库＋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8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大平台定位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grpSp>
        <p:nvGrpSpPr>
          <p:cNvPr id="19462" name="组合 165"/>
          <p:cNvGrpSpPr/>
          <p:nvPr/>
        </p:nvGrpSpPr>
        <p:grpSpPr>
          <a:xfrm>
            <a:off x="516255" y="3383280"/>
            <a:ext cx="11180445" cy="2849245"/>
            <a:chOff x="813" y="5348"/>
            <a:chExt cx="17608" cy="4488"/>
          </a:xfrm>
        </p:grpSpPr>
        <p:sp>
          <p:nvSpPr>
            <p:cNvPr id="66" name="任意多边形: 形状 65"/>
            <p:cNvSpPr/>
            <p:nvPr/>
          </p:nvSpPr>
          <p:spPr>
            <a:xfrm>
              <a:off x="812" y="5787"/>
              <a:ext cx="17607" cy="3822"/>
            </a:xfrm>
            <a:custGeom>
              <a:avLst/>
              <a:gdLst>
                <a:gd name="connsiteX0" fmla="*/ 0 w 11180835"/>
                <a:gd name="connsiteY0" fmla="*/ 1213276 h 2426554"/>
                <a:gd name="connsiteX1" fmla="*/ 0 w 11180835"/>
                <a:gd name="connsiteY1" fmla="*/ 1213277 h 2426554"/>
                <a:gd name="connsiteX2" fmla="*/ 0 w 11180835"/>
                <a:gd name="connsiteY2" fmla="*/ 1213277 h 2426554"/>
                <a:gd name="connsiteX3" fmla="*/ 1213277 w 11180835"/>
                <a:gd name="connsiteY3" fmla="*/ 0 h 2426554"/>
                <a:gd name="connsiteX4" fmla="*/ 9967558 w 11180835"/>
                <a:gd name="connsiteY4" fmla="*/ 0 h 2426554"/>
                <a:gd name="connsiteX5" fmla="*/ 11180835 w 11180835"/>
                <a:gd name="connsiteY5" fmla="*/ 1213277 h 2426554"/>
                <a:gd name="connsiteX6" fmla="*/ 11180834 w 11180835"/>
                <a:gd name="connsiteY6" fmla="*/ 1213277 h 2426554"/>
                <a:gd name="connsiteX7" fmla="*/ 9967557 w 11180835"/>
                <a:gd name="connsiteY7" fmla="*/ 2426554 h 2426554"/>
                <a:gd name="connsiteX8" fmla="*/ 6663646 w 11180835"/>
                <a:gd name="connsiteY8" fmla="*/ 2426554 h 2426554"/>
                <a:gd name="connsiteX9" fmla="*/ 6663646 w 11180835"/>
                <a:gd name="connsiteY9" fmla="*/ 2201145 h 2426554"/>
                <a:gd name="connsiteX10" fmla="*/ 4517188 w 11180835"/>
                <a:gd name="connsiteY10" fmla="*/ 2201145 h 2426554"/>
                <a:gd name="connsiteX11" fmla="*/ 4517188 w 11180835"/>
                <a:gd name="connsiteY11" fmla="*/ 2426554 h 2426554"/>
                <a:gd name="connsiteX12" fmla="*/ 1213277 w 11180835"/>
                <a:gd name="connsiteY12" fmla="*/ 2426553 h 2426554"/>
                <a:gd name="connsiteX13" fmla="*/ 24650 w 11180835"/>
                <a:gd name="connsiteY13" fmla="*/ 1457794 h 2426554"/>
                <a:gd name="connsiteX14" fmla="*/ 0 w 11180835"/>
                <a:gd name="connsiteY14" fmla="*/ 1213277 h 2426554"/>
                <a:gd name="connsiteX15" fmla="*/ 24650 w 11180835"/>
                <a:gd name="connsiteY15" fmla="*/ 968760 h 2426554"/>
                <a:gd name="connsiteX16" fmla="*/ 1213277 w 11180835"/>
                <a:gd name="connsiteY16" fmla="*/ 0 h 2426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180835" h="2426554">
                  <a:moveTo>
                    <a:pt x="0" y="1213276"/>
                  </a:moveTo>
                  <a:lnTo>
                    <a:pt x="0" y="1213277"/>
                  </a:lnTo>
                  <a:lnTo>
                    <a:pt x="0" y="1213277"/>
                  </a:lnTo>
                  <a:close/>
                  <a:moveTo>
                    <a:pt x="1213277" y="0"/>
                  </a:moveTo>
                  <a:lnTo>
                    <a:pt x="9967558" y="0"/>
                  </a:lnTo>
                  <a:cubicBezTo>
                    <a:pt x="10637632" y="0"/>
                    <a:pt x="11180835" y="543203"/>
                    <a:pt x="11180835" y="1213277"/>
                  </a:cubicBezTo>
                  <a:lnTo>
                    <a:pt x="11180834" y="1213277"/>
                  </a:lnTo>
                  <a:cubicBezTo>
                    <a:pt x="11180834" y="1883351"/>
                    <a:pt x="10637631" y="2426554"/>
                    <a:pt x="9967557" y="2426554"/>
                  </a:cubicBezTo>
                  <a:lnTo>
                    <a:pt x="6663646" y="2426554"/>
                  </a:lnTo>
                  <a:lnTo>
                    <a:pt x="6663646" y="2201145"/>
                  </a:lnTo>
                  <a:lnTo>
                    <a:pt x="4517188" y="2201145"/>
                  </a:lnTo>
                  <a:lnTo>
                    <a:pt x="4517188" y="2426554"/>
                  </a:lnTo>
                  <a:lnTo>
                    <a:pt x="1213277" y="2426553"/>
                  </a:lnTo>
                  <a:cubicBezTo>
                    <a:pt x="626963" y="2426553"/>
                    <a:pt x="137783" y="2010663"/>
                    <a:pt x="24650" y="1457794"/>
                  </a:cubicBezTo>
                  <a:lnTo>
                    <a:pt x="0" y="1213277"/>
                  </a:lnTo>
                  <a:lnTo>
                    <a:pt x="24650" y="968760"/>
                  </a:lnTo>
                  <a:cubicBezTo>
                    <a:pt x="137783" y="415890"/>
                    <a:pt x="626963" y="0"/>
                    <a:pt x="1213277" y="0"/>
                  </a:cubicBez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endParaRPr>
            </a:p>
          </p:txBody>
        </p:sp>
        <p:grpSp>
          <p:nvGrpSpPr>
            <p:cNvPr id="19464" name="组合 23"/>
            <p:cNvGrpSpPr/>
            <p:nvPr/>
          </p:nvGrpSpPr>
          <p:grpSpPr>
            <a:xfrm>
              <a:off x="6290" y="5347"/>
              <a:ext cx="6525" cy="805"/>
              <a:chOff x="3993374" y="3395085"/>
              <a:chExt cx="4144000" cy="511888"/>
            </a:xfrm>
          </p:grpSpPr>
          <p:grpSp>
            <p:nvGrpSpPr>
              <p:cNvPr id="19465" name="组合 70"/>
              <p:cNvGrpSpPr/>
              <p:nvPr/>
            </p:nvGrpSpPr>
            <p:grpSpPr>
              <a:xfrm>
                <a:off x="4246741" y="3395085"/>
                <a:ext cx="3698518" cy="511888"/>
                <a:chOff x="5273801" y="2550298"/>
                <a:chExt cx="1638468" cy="511888"/>
              </a:xfrm>
            </p:grpSpPr>
            <p:sp>
              <p:nvSpPr>
                <p:cNvPr id="82" name="矩形 81"/>
                <p:cNvSpPr/>
                <p:nvPr/>
              </p:nvSpPr>
              <p:spPr>
                <a:xfrm>
                  <a:off x="5273801" y="2550298"/>
                  <a:ext cx="1638468" cy="5118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charset="-122"/>
                    <a:cs typeface="+mn-cs"/>
                  </a:endParaRPr>
                </a:p>
              </p:txBody>
            </p:sp>
            <p:sp>
              <p:nvSpPr>
                <p:cNvPr id="83" name="矩形 82"/>
                <p:cNvSpPr/>
                <p:nvPr/>
              </p:nvSpPr>
              <p:spPr>
                <a:xfrm>
                  <a:off x="5408479" y="2637157"/>
                  <a:ext cx="1369111" cy="369332"/>
                </a:xfrm>
                <a:prstGeom prst="rect">
                  <a:avLst/>
                </a:prstGeom>
                <a:solidFill>
                  <a:srgbClr val="FF0000"/>
                </a:solidFill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800" b="1" i="0" u="none" strike="noStrike" kern="1200" cap="none" spc="60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微软雅黑" panose="020B0503020204020204" charset="-122"/>
                      <a:ea typeface="微软雅黑" panose="020B0503020204020204" charset="-122"/>
                      <a:cs typeface="+mn-cs"/>
                    </a:rPr>
                    <a:t>一个党建大数据中心</a:t>
                  </a:r>
                  <a:endParaRPr kumimoji="0" lang="zh-CN" altLang="en-US" sz="1800" b="1" i="0" u="none" strike="noStrike" kern="1200" cap="none" spc="6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endParaRPr>
                </a:p>
              </p:txBody>
            </p:sp>
          </p:grpSp>
          <p:sp>
            <p:nvSpPr>
              <p:cNvPr id="69" name="等腰三角形 68"/>
              <p:cNvSpPr/>
              <p:nvPr/>
            </p:nvSpPr>
            <p:spPr>
              <a:xfrm rot="5400000">
                <a:off x="7845253" y="3552001"/>
                <a:ext cx="324409" cy="259822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70" name="等腰三角形 69"/>
              <p:cNvSpPr/>
              <p:nvPr/>
            </p:nvSpPr>
            <p:spPr>
              <a:xfrm rot="16200000" flipH="1">
                <a:off x="3961075" y="3552001"/>
                <a:ext cx="324409" cy="259822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charset="-122"/>
                  <a:cs typeface="+mn-cs"/>
                </a:endParaRPr>
              </a:p>
            </p:txBody>
          </p:sp>
        </p:grpSp>
        <p:sp>
          <p:nvSpPr>
            <p:cNvPr id="164" name="矩形 163"/>
            <p:cNvSpPr/>
            <p:nvPr/>
          </p:nvSpPr>
          <p:spPr>
            <a:xfrm>
              <a:off x="6835" y="9207"/>
              <a:ext cx="5565" cy="627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strike="noStrike" kern="400" spc="3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信息技术与党建工作深度融合</a:t>
              </a:r>
              <a:endParaRPr kumimoji="0" lang="zh-CN" altLang="en-US" sz="2000" b="1" i="0" strike="noStrike" kern="400" spc="3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19472" name="组合 1"/>
          <p:cNvGrpSpPr/>
          <p:nvPr/>
        </p:nvGrpSpPr>
        <p:grpSpPr>
          <a:xfrm>
            <a:off x="2399347" y="4312285"/>
            <a:ext cx="995680" cy="985361"/>
            <a:chOff x="893738" y="4337112"/>
            <a:chExt cx="996315" cy="986755"/>
          </a:xfrm>
          <a:solidFill>
            <a:schemeClr val="accent1">
              <a:lumMod val="10000"/>
            </a:schemeClr>
          </a:solidFill>
        </p:grpSpPr>
        <p:sp>
          <p:nvSpPr>
            <p:cNvPr id="87" name="等腰三角形 86"/>
            <p:cNvSpPr/>
            <p:nvPr/>
          </p:nvSpPr>
          <p:spPr>
            <a:xfrm flipV="1">
              <a:off x="1271395" y="4884699"/>
              <a:ext cx="252907" cy="9644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88" name="矩形 87"/>
            <p:cNvSpPr/>
            <p:nvPr/>
          </p:nvSpPr>
          <p:spPr>
            <a:xfrm>
              <a:off x="893738" y="4986205"/>
              <a:ext cx="996315" cy="33766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会务平台</a:t>
              </a:r>
              <a:endParaRPr kumimoji="0" lang="zh-CN" altLang="en-US" sz="16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9" name="KSO_Shape"/>
            <p:cNvSpPr/>
            <p:nvPr/>
          </p:nvSpPr>
          <p:spPr bwMode="auto">
            <a:xfrm>
              <a:off x="1144117" y="4337112"/>
              <a:ext cx="530006" cy="446088"/>
            </a:xfrm>
            <a:custGeom>
              <a:avLst/>
              <a:gdLst>
                <a:gd name="T0" fmla="*/ 1134092 w 2300288"/>
                <a:gd name="T1" fmla="*/ 968860 h 1936750"/>
                <a:gd name="T2" fmla="*/ 1214775 w 2300288"/>
                <a:gd name="T3" fmla="*/ 1049028 h 1936750"/>
                <a:gd name="T4" fmla="*/ 1216884 w 2300288"/>
                <a:gd name="T5" fmla="*/ 1064537 h 1936750"/>
                <a:gd name="T6" fmla="*/ 1151230 w 2300288"/>
                <a:gd name="T7" fmla="*/ 1136031 h 1936750"/>
                <a:gd name="T8" fmla="*/ 1182871 w 2300288"/>
                <a:gd name="T9" fmla="*/ 1247216 h 1936750"/>
                <a:gd name="T10" fmla="*/ 1204228 w 2300288"/>
                <a:gd name="T11" fmla="*/ 1413599 h 1936750"/>
                <a:gd name="T12" fmla="*/ 1046025 w 2300288"/>
                <a:gd name="T13" fmla="*/ 1361555 h 1936750"/>
                <a:gd name="T14" fmla="*/ 1071074 w 2300288"/>
                <a:gd name="T15" fmla="*/ 1209103 h 1936750"/>
                <a:gd name="T16" fmla="*/ 1033632 w 2300288"/>
                <a:gd name="T17" fmla="*/ 1075313 h 1936750"/>
                <a:gd name="T18" fmla="*/ 1028095 w 2300288"/>
                <a:gd name="T19" fmla="*/ 1060068 h 1936750"/>
                <a:gd name="T20" fmla="*/ 1033632 w 2300288"/>
                <a:gd name="T21" fmla="*/ 1045086 h 1936750"/>
                <a:gd name="T22" fmla="*/ 1116162 w 2300288"/>
                <a:gd name="T23" fmla="*/ 967020 h 1936750"/>
                <a:gd name="T24" fmla="*/ 1415999 w 2300288"/>
                <a:gd name="T25" fmla="*/ 862909 h 1936750"/>
                <a:gd name="T26" fmla="*/ 1591713 w 2300288"/>
                <a:gd name="T27" fmla="*/ 924102 h 1936750"/>
                <a:gd name="T28" fmla="*/ 1763745 w 2300288"/>
                <a:gd name="T29" fmla="*/ 983456 h 1936750"/>
                <a:gd name="T30" fmla="*/ 1808726 w 2300288"/>
                <a:gd name="T31" fmla="*/ 1009194 h 1936750"/>
                <a:gd name="T32" fmla="*/ 1836345 w 2300288"/>
                <a:gd name="T33" fmla="*/ 1041235 h 1936750"/>
                <a:gd name="T34" fmla="*/ 1870541 w 2300288"/>
                <a:gd name="T35" fmla="*/ 1114771 h 1936750"/>
                <a:gd name="T36" fmla="*/ 1893952 w 2300288"/>
                <a:gd name="T37" fmla="*/ 1212469 h 1936750"/>
                <a:gd name="T38" fmla="*/ 1905000 w 2300288"/>
                <a:gd name="T39" fmla="*/ 1335643 h 1936750"/>
                <a:gd name="T40" fmla="*/ 1899740 w 2300288"/>
                <a:gd name="T41" fmla="*/ 1362957 h 1936750"/>
                <a:gd name="T42" fmla="*/ 1874487 w 2300288"/>
                <a:gd name="T43" fmla="*/ 1383704 h 1936750"/>
                <a:gd name="T44" fmla="*/ 1781895 w 2300288"/>
                <a:gd name="T45" fmla="*/ 1418897 h 1936750"/>
                <a:gd name="T46" fmla="*/ 1625909 w 2300288"/>
                <a:gd name="T47" fmla="*/ 1447524 h 1936750"/>
                <a:gd name="T48" fmla="*/ 1404950 w 2300288"/>
                <a:gd name="T49" fmla="*/ 1464857 h 1936750"/>
                <a:gd name="T50" fmla="*/ 948915 w 2300288"/>
                <a:gd name="T51" fmla="*/ 1532887 h 1936750"/>
                <a:gd name="T52" fmla="*/ 96732 w 2300288"/>
                <a:gd name="T53" fmla="*/ 835367 h 1936750"/>
                <a:gd name="T54" fmla="*/ 1152637 w 2300288"/>
                <a:gd name="T55" fmla="*/ 1576 h 1936750"/>
                <a:gd name="T56" fmla="*/ 1203190 w 2300288"/>
                <a:gd name="T57" fmla="*/ 12613 h 1936750"/>
                <a:gd name="T58" fmla="*/ 1249793 w 2300288"/>
                <a:gd name="T59" fmla="*/ 32847 h 1936750"/>
                <a:gd name="T60" fmla="*/ 1292446 w 2300288"/>
                <a:gd name="T61" fmla="*/ 62015 h 1936750"/>
                <a:gd name="T62" fmla="*/ 1357480 w 2300288"/>
                <a:gd name="T63" fmla="*/ 134804 h 1936750"/>
                <a:gd name="T64" fmla="*/ 1402767 w 2300288"/>
                <a:gd name="T65" fmla="*/ 235972 h 1936750"/>
                <a:gd name="T66" fmla="*/ 1414352 w 2300288"/>
                <a:gd name="T67" fmla="*/ 301403 h 1936750"/>
                <a:gd name="T68" fmla="*/ 1414615 w 2300288"/>
                <a:gd name="T69" fmla="*/ 367360 h 1936750"/>
                <a:gd name="T70" fmla="*/ 1402767 w 2300288"/>
                <a:gd name="T71" fmla="*/ 444090 h 1936750"/>
                <a:gd name="T72" fmla="*/ 1379596 w 2300288"/>
                <a:gd name="T73" fmla="*/ 521346 h 1936750"/>
                <a:gd name="T74" fmla="*/ 1346158 w 2300288"/>
                <a:gd name="T75" fmla="*/ 595186 h 1936750"/>
                <a:gd name="T76" fmla="*/ 1304295 w 2300288"/>
                <a:gd name="T77" fmla="*/ 661143 h 1936750"/>
                <a:gd name="T78" fmla="*/ 1223990 w 2300288"/>
                <a:gd name="T79" fmla="*/ 866108 h 1936750"/>
                <a:gd name="T80" fmla="*/ 1146318 w 2300288"/>
                <a:gd name="T81" fmla="*/ 934430 h 1936750"/>
                <a:gd name="T82" fmla="*/ 1120778 w 2300288"/>
                <a:gd name="T83" fmla="*/ 944678 h 1936750"/>
                <a:gd name="T84" fmla="*/ 1086550 w 2300288"/>
                <a:gd name="T85" fmla="*/ 925758 h 1936750"/>
                <a:gd name="T86" fmla="*/ 993607 w 2300288"/>
                <a:gd name="T87" fmla="*/ 837202 h 1936750"/>
                <a:gd name="T88" fmla="*/ 928310 w 2300288"/>
                <a:gd name="T89" fmla="*/ 643274 h 1936750"/>
                <a:gd name="T90" fmla="*/ 888553 w 2300288"/>
                <a:gd name="T91" fmla="*/ 574427 h 1936750"/>
                <a:gd name="T92" fmla="*/ 858011 w 2300288"/>
                <a:gd name="T93" fmla="*/ 499273 h 1936750"/>
                <a:gd name="T94" fmla="*/ 837737 w 2300288"/>
                <a:gd name="T95" fmla="*/ 421754 h 1936750"/>
                <a:gd name="T96" fmla="*/ 829575 w 2300288"/>
                <a:gd name="T97" fmla="*/ 346075 h 1936750"/>
                <a:gd name="T98" fmla="*/ 832734 w 2300288"/>
                <a:gd name="T99" fmla="*/ 284848 h 1936750"/>
                <a:gd name="T100" fmla="*/ 852482 w 2300288"/>
                <a:gd name="T101" fmla="*/ 204965 h 1936750"/>
                <a:gd name="T102" fmla="*/ 905667 w 2300288"/>
                <a:gd name="T103" fmla="*/ 109840 h 1936750"/>
                <a:gd name="T104" fmla="*/ 964645 w 2300288"/>
                <a:gd name="T105" fmla="*/ 52818 h 1936750"/>
                <a:gd name="T106" fmla="*/ 1008615 w 2300288"/>
                <a:gd name="T107" fmla="*/ 26277 h 1936750"/>
                <a:gd name="T108" fmla="*/ 1056535 w 2300288"/>
                <a:gd name="T109" fmla="*/ 8671 h 1936750"/>
                <a:gd name="T110" fmla="*/ 1107614 w 2300288"/>
                <a:gd name="T111" fmla="*/ 262 h 193675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300288" h="1936750">
                  <a:moveTo>
                    <a:pt x="1352860" y="1166813"/>
                  </a:moveTo>
                  <a:lnTo>
                    <a:pt x="1355725" y="1166813"/>
                  </a:lnTo>
                  <a:lnTo>
                    <a:pt x="1358272" y="1166813"/>
                  </a:lnTo>
                  <a:lnTo>
                    <a:pt x="1361456" y="1167131"/>
                  </a:lnTo>
                  <a:lnTo>
                    <a:pt x="1364003" y="1168083"/>
                  </a:lnTo>
                  <a:lnTo>
                    <a:pt x="1366869" y="1168718"/>
                  </a:lnTo>
                  <a:lnTo>
                    <a:pt x="1369416" y="1170306"/>
                  </a:lnTo>
                  <a:lnTo>
                    <a:pt x="1371644" y="1171258"/>
                  </a:lnTo>
                  <a:lnTo>
                    <a:pt x="1374192" y="1173163"/>
                  </a:lnTo>
                  <a:lnTo>
                    <a:pt x="1376420" y="1175386"/>
                  </a:lnTo>
                  <a:lnTo>
                    <a:pt x="1461429" y="1260158"/>
                  </a:lnTo>
                  <a:lnTo>
                    <a:pt x="1463339" y="1262381"/>
                  </a:lnTo>
                  <a:lnTo>
                    <a:pt x="1465249" y="1264603"/>
                  </a:lnTo>
                  <a:lnTo>
                    <a:pt x="1466841" y="1267143"/>
                  </a:lnTo>
                  <a:lnTo>
                    <a:pt x="1467797" y="1269683"/>
                  </a:lnTo>
                  <a:lnTo>
                    <a:pt x="1469070" y="1272223"/>
                  </a:lnTo>
                  <a:lnTo>
                    <a:pt x="1469388" y="1275081"/>
                  </a:lnTo>
                  <a:lnTo>
                    <a:pt x="1469707" y="1277938"/>
                  </a:lnTo>
                  <a:lnTo>
                    <a:pt x="1470025" y="1280478"/>
                  </a:lnTo>
                  <a:lnTo>
                    <a:pt x="1469707" y="1283336"/>
                  </a:lnTo>
                  <a:lnTo>
                    <a:pt x="1469388" y="1285876"/>
                  </a:lnTo>
                  <a:lnTo>
                    <a:pt x="1469070" y="1289051"/>
                  </a:lnTo>
                  <a:lnTo>
                    <a:pt x="1467797" y="1291591"/>
                  </a:lnTo>
                  <a:lnTo>
                    <a:pt x="1466841" y="1294131"/>
                  </a:lnTo>
                  <a:lnTo>
                    <a:pt x="1465249" y="1296671"/>
                  </a:lnTo>
                  <a:lnTo>
                    <a:pt x="1463339" y="1298893"/>
                  </a:lnTo>
                  <a:lnTo>
                    <a:pt x="1461429" y="1301116"/>
                  </a:lnTo>
                  <a:lnTo>
                    <a:pt x="1390111" y="1372236"/>
                  </a:lnTo>
                  <a:lnTo>
                    <a:pt x="1396160" y="1386206"/>
                  </a:lnTo>
                  <a:lnTo>
                    <a:pt x="1401573" y="1402081"/>
                  </a:lnTo>
                  <a:lnTo>
                    <a:pt x="1407304" y="1420178"/>
                  </a:lnTo>
                  <a:lnTo>
                    <a:pt x="1412716" y="1439228"/>
                  </a:lnTo>
                  <a:lnTo>
                    <a:pt x="1418447" y="1460501"/>
                  </a:lnTo>
                  <a:lnTo>
                    <a:pt x="1423541" y="1483043"/>
                  </a:lnTo>
                  <a:lnTo>
                    <a:pt x="1428317" y="1506538"/>
                  </a:lnTo>
                  <a:lnTo>
                    <a:pt x="1433093" y="1531938"/>
                  </a:lnTo>
                  <a:lnTo>
                    <a:pt x="1437550" y="1558608"/>
                  </a:lnTo>
                  <a:lnTo>
                    <a:pt x="1441689" y="1586231"/>
                  </a:lnTo>
                  <a:lnTo>
                    <a:pt x="1445191" y="1614806"/>
                  </a:lnTo>
                  <a:lnTo>
                    <a:pt x="1448693" y="1644651"/>
                  </a:lnTo>
                  <a:lnTo>
                    <a:pt x="1451559" y="1675448"/>
                  </a:lnTo>
                  <a:lnTo>
                    <a:pt x="1454106" y="1707516"/>
                  </a:lnTo>
                  <a:lnTo>
                    <a:pt x="1456016" y="1739901"/>
                  </a:lnTo>
                  <a:lnTo>
                    <a:pt x="1457608" y="1773238"/>
                  </a:lnTo>
                  <a:lnTo>
                    <a:pt x="1254161" y="1773238"/>
                  </a:lnTo>
                  <a:lnTo>
                    <a:pt x="1255753" y="1739901"/>
                  </a:lnTo>
                  <a:lnTo>
                    <a:pt x="1257344" y="1707516"/>
                  </a:lnTo>
                  <a:lnTo>
                    <a:pt x="1260210" y="1675448"/>
                  </a:lnTo>
                  <a:lnTo>
                    <a:pt x="1263075" y="1644651"/>
                  </a:lnTo>
                  <a:lnTo>
                    <a:pt x="1266259" y="1614806"/>
                  </a:lnTo>
                  <a:lnTo>
                    <a:pt x="1270080" y="1586231"/>
                  </a:lnTo>
                  <a:lnTo>
                    <a:pt x="1274219" y="1558608"/>
                  </a:lnTo>
                  <a:lnTo>
                    <a:pt x="1278676" y="1531938"/>
                  </a:lnTo>
                  <a:lnTo>
                    <a:pt x="1283452" y="1506538"/>
                  </a:lnTo>
                  <a:lnTo>
                    <a:pt x="1288228" y="1483043"/>
                  </a:lnTo>
                  <a:lnTo>
                    <a:pt x="1293322" y="1460501"/>
                  </a:lnTo>
                  <a:lnTo>
                    <a:pt x="1298734" y="1439228"/>
                  </a:lnTo>
                  <a:lnTo>
                    <a:pt x="1304465" y="1419861"/>
                  </a:lnTo>
                  <a:lnTo>
                    <a:pt x="1309878" y="1402081"/>
                  </a:lnTo>
                  <a:lnTo>
                    <a:pt x="1315609" y="1386206"/>
                  </a:lnTo>
                  <a:lnTo>
                    <a:pt x="1321340" y="1371918"/>
                  </a:lnTo>
                  <a:lnTo>
                    <a:pt x="1250022" y="1301116"/>
                  </a:lnTo>
                  <a:lnTo>
                    <a:pt x="1248111" y="1298893"/>
                  </a:lnTo>
                  <a:lnTo>
                    <a:pt x="1246519" y="1296671"/>
                  </a:lnTo>
                  <a:lnTo>
                    <a:pt x="1244927" y="1294131"/>
                  </a:lnTo>
                  <a:lnTo>
                    <a:pt x="1243654" y="1291591"/>
                  </a:lnTo>
                  <a:lnTo>
                    <a:pt x="1242699" y="1289051"/>
                  </a:lnTo>
                  <a:lnTo>
                    <a:pt x="1242380" y="1285876"/>
                  </a:lnTo>
                  <a:lnTo>
                    <a:pt x="1242062" y="1283336"/>
                  </a:lnTo>
                  <a:lnTo>
                    <a:pt x="1241425" y="1280478"/>
                  </a:lnTo>
                  <a:lnTo>
                    <a:pt x="1242062" y="1277938"/>
                  </a:lnTo>
                  <a:lnTo>
                    <a:pt x="1242380" y="1275081"/>
                  </a:lnTo>
                  <a:lnTo>
                    <a:pt x="1243017" y="1272223"/>
                  </a:lnTo>
                  <a:lnTo>
                    <a:pt x="1243654" y="1269683"/>
                  </a:lnTo>
                  <a:lnTo>
                    <a:pt x="1244927" y="1267143"/>
                  </a:lnTo>
                  <a:lnTo>
                    <a:pt x="1246519" y="1264603"/>
                  </a:lnTo>
                  <a:lnTo>
                    <a:pt x="1248111" y="1262381"/>
                  </a:lnTo>
                  <a:lnTo>
                    <a:pt x="1250340" y="1260158"/>
                  </a:lnTo>
                  <a:lnTo>
                    <a:pt x="1335030" y="1175386"/>
                  </a:lnTo>
                  <a:lnTo>
                    <a:pt x="1337259" y="1173163"/>
                  </a:lnTo>
                  <a:lnTo>
                    <a:pt x="1339806" y="1171258"/>
                  </a:lnTo>
                  <a:lnTo>
                    <a:pt x="1342035" y="1170306"/>
                  </a:lnTo>
                  <a:lnTo>
                    <a:pt x="1344582" y="1168718"/>
                  </a:lnTo>
                  <a:lnTo>
                    <a:pt x="1347766" y="1168083"/>
                  </a:lnTo>
                  <a:lnTo>
                    <a:pt x="1350313" y="1167131"/>
                  </a:lnTo>
                  <a:lnTo>
                    <a:pt x="1352860" y="1166813"/>
                  </a:lnTo>
                  <a:close/>
                  <a:moveTo>
                    <a:pt x="1634223" y="1009650"/>
                  </a:moveTo>
                  <a:lnTo>
                    <a:pt x="1652963" y="1018533"/>
                  </a:lnTo>
                  <a:lnTo>
                    <a:pt x="1672339" y="1027098"/>
                  </a:lnTo>
                  <a:lnTo>
                    <a:pt x="1691079" y="1034712"/>
                  </a:lnTo>
                  <a:lnTo>
                    <a:pt x="1709819" y="1042326"/>
                  </a:lnTo>
                  <a:lnTo>
                    <a:pt x="1728241" y="1049939"/>
                  </a:lnTo>
                  <a:lnTo>
                    <a:pt x="1746663" y="1057236"/>
                  </a:lnTo>
                  <a:lnTo>
                    <a:pt x="1783191" y="1070560"/>
                  </a:lnTo>
                  <a:lnTo>
                    <a:pt x="1819083" y="1082932"/>
                  </a:lnTo>
                  <a:lnTo>
                    <a:pt x="1854022" y="1094670"/>
                  </a:lnTo>
                  <a:lnTo>
                    <a:pt x="1888325" y="1105773"/>
                  </a:lnTo>
                  <a:lnTo>
                    <a:pt x="1921994" y="1116242"/>
                  </a:lnTo>
                  <a:lnTo>
                    <a:pt x="1986155" y="1136545"/>
                  </a:lnTo>
                  <a:lnTo>
                    <a:pt x="2017282" y="1146379"/>
                  </a:lnTo>
                  <a:lnTo>
                    <a:pt x="2046821" y="1156213"/>
                  </a:lnTo>
                  <a:lnTo>
                    <a:pt x="2075408" y="1166682"/>
                  </a:lnTo>
                  <a:lnTo>
                    <a:pt x="2103042" y="1176834"/>
                  </a:lnTo>
                  <a:lnTo>
                    <a:pt x="2116700" y="1182544"/>
                  </a:lnTo>
                  <a:lnTo>
                    <a:pt x="2129722" y="1187937"/>
                  </a:lnTo>
                  <a:lnTo>
                    <a:pt x="2142427" y="1193965"/>
                  </a:lnTo>
                  <a:lnTo>
                    <a:pt x="2155132" y="1199675"/>
                  </a:lnTo>
                  <a:lnTo>
                    <a:pt x="2161167" y="1203164"/>
                  </a:lnTo>
                  <a:lnTo>
                    <a:pt x="2166885" y="1206337"/>
                  </a:lnTo>
                  <a:lnTo>
                    <a:pt x="2172920" y="1210461"/>
                  </a:lnTo>
                  <a:lnTo>
                    <a:pt x="2178319" y="1214585"/>
                  </a:lnTo>
                  <a:lnTo>
                    <a:pt x="2184037" y="1219026"/>
                  </a:lnTo>
                  <a:lnTo>
                    <a:pt x="2189119" y="1223785"/>
                  </a:lnTo>
                  <a:lnTo>
                    <a:pt x="2194201" y="1228861"/>
                  </a:lnTo>
                  <a:lnTo>
                    <a:pt x="2198965" y="1233936"/>
                  </a:lnTo>
                  <a:lnTo>
                    <a:pt x="2203729" y="1239647"/>
                  </a:lnTo>
                  <a:lnTo>
                    <a:pt x="2208494" y="1245357"/>
                  </a:lnTo>
                  <a:lnTo>
                    <a:pt x="2212941" y="1251384"/>
                  </a:lnTo>
                  <a:lnTo>
                    <a:pt x="2217387" y="1257729"/>
                  </a:lnTo>
                  <a:lnTo>
                    <a:pt x="2221517" y="1264391"/>
                  </a:lnTo>
                  <a:lnTo>
                    <a:pt x="2225646" y="1271053"/>
                  </a:lnTo>
                  <a:lnTo>
                    <a:pt x="2233269" y="1285011"/>
                  </a:lnTo>
                  <a:lnTo>
                    <a:pt x="2240257" y="1299287"/>
                  </a:lnTo>
                  <a:lnTo>
                    <a:pt x="2246927" y="1314832"/>
                  </a:lnTo>
                  <a:lnTo>
                    <a:pt x="2253279" y="1330693"/>
                  </a:lnTo>
                  <a:lnTo>
                    <a:pt x="2258679" y="1346555"/>
                  </a:lnTo>
                  <a:lnTo>
                    <a:pt x="2264079" y="1363052"/>
                  </a:lnTo>
                  <a:lnTo>
                    <a:pt x="2268843" y="1379865"/>
                  </a:lnTo>
                  <a:lnTo>
                    <a:pt x="2273290" y="1396996"/>
                  </a:lnTo>
                  <a:lnTo>
                    <a:pt x="2277101" y="1413809"/>
                  </a:lnTo>
                  <a:lnTo>
                    <a:pt x="2280595" y="1430940"/>
                  </a:lnTo>
                  <a:lnTo>
                    <a:pt x="2283772" y="1447754"/>
                  </a:lnTo>
                  <a:lnTo>
                    <a:pt x="2286948" y="1464567"/>
                  </a:lnTo>
                  <a:lnTo>
                    <a:pt x="2288854" y="1481381"/>
                  </a:lnTo>
                  <a:lnTo>
                    <a:pt x="2291077" y="1497243"/>
                  </a:lnTo>
                  <a:lnTo>
                    <a:pt x="2293300" y="1513104"/>
                  </a:lnTo>
                  <a:lnTo>
                    <a:pt x="2296477" y="1542925"/>
                  </a:lnTo>
                  <a:lnTo>
                    <a:pt x="2298382" y="1570207"/>
                  </a:lnTo>
                  <a:lnTo>
                    <a:pt x="2299653" y="1593682"/>
                  </a:lnTo>
                  <a:lnTo>
                    <a:pt x="2300288" y="1613351"/>
                  </a:lnTo>
                  <a:lnTo>
                    <a:pt x="2300288" y="1627944"/>
                  </a:lnTo>
                  <a:lnTo>
                    <a:pt x="2300288" y="1630799"/>
                  </a:lnTo>
                  <a:lnTo>
                    <a:pt x="2299653" y="1633971"/>
                  </a:lnTo>
                  <a:lnTo>
                    <a:pt x="2299018" y="1636827"/>
                  </a:lnTo>
                  <a:lnTo>
                    <a:pt x="2297430" y="1639999"/>
                  </a:lnTo>
                  <a:lnTo>
                    <a:pt x="2296159" y="1643171"/>
                  </a:lnTo>
                  <a:lnTo>
                    <a:pt x="2293936" y="1646344"/>
                  </a:lnTo>
                  <a:lnTo>
                    <a:pt x="2291077" y="1649199"/>
                  </a:lnTo>
                  <a:lnTo>
                    <a:pt x="2288536" y="1652688"/>
                  </a:lnTo>
                  <a:lnTo>
                    <a:pt x="2285360" y="1655544"/>
                  </a:lnTo>
                  <a:lnTo>
                    <a:pt x="2281548" y="1659033"/>
                  </a:lnTo>
                  <a:lnTo>
                    <a:pt x="2278054" y="1661888"/>
                  </a:lnTo>
                  <a:lnTo>
                    <a:pt x="2273608" y="1665061"/>
                  </a:lnTo>
                  <a:lnTo>
                    <a:pt x="2263443" y="1671405"/>
                  </a:lnTo>
                  <a:lnTo>
                    <a:pt x="2252644" y="1677750"/>
                  </a:lnTo>
                  <a:lnTo>
                    <a:pt x="2239621" y="1684095"/>
                  </a:lnTo>
                  <a:lnTo>
                    <a:pt x="2225328" y="1690122"/>
                  </a:lnTo>
                  <a:lnTo>
                    <a:pt x="2208811" y="1696150"/>
                  </a:lnTo>
                  <a:lnTo>
                    <a:pt x="2191660" y="1701860"/>
                  </a:lnTo>
                  <a:lnTo>
                    <a:pt x="2172602" y="1707888"/>
                  </a:lnTo>
                  <a:lnTo>
                    <a:pt x="2151639" y="1713915"/>
                  </a:lnTo>
                  <a:lnTo>
                    <a:pt x="2129722" y="1719308"/>
                  </a:lnTo>
                  <a:lnTo>
                    <a:pt x="2105900" y="1724384"/>
                  </a:lnTo>
                  <a:lnTo>
                    <a:pt x="2080490" y="1730094"/>
                  </a:lnTo>
                  <a:lnTo>
                    <a:pt x="2053809" y="1734853"/>
                  </a:lnTo>
                  <a:lnTo>
                    <a:pt x="2025223" y="1739611"/>
                  </a:lnTo>
                  <a:lnTo>
                    <a:pt x="1995048" y="1744052"/>
                  </a:lnTo>
                  <a:lnTo>
                    <a:pt x="1963285" y="1748494"/>
                  </a:lnTo>
                  <a:lnTo>
                    <a:pt x="1930252" y="1752618"/>
                  </a:lnTo>
                  <a:lnTo>
                    <a:pt x="1895313" y="1756107"/>
                  </a:lnTo>
                  <a:lnTo>
                    <a:pt x="1858786" y="1759597"/>
                  </a:lnTo>
                  <a:lnTo>
                    <a:pt x="1820671" y="1762452"/>
                  </a:lnTo>
                  <a:lnTo>
                    <a:pt x="1780967" y="1765307"/>
                  </a:lnTo>
                  <a:lnTo>
                    <a:pt x="1739676" y="1767528"/>
                  </a:lnTo>
                  <a:lnTo>
                    <a:pt x="1696478" y="1769431"/>
                  </a:lnTo>
                  <a:lnTo>
                    <a:pt x="1652011" y="1771335"/>
                  </a:lnTo>
                  <a:lnTo>
                    <a:pt x="1605955" y="1772287"/>
                  </a:lnTo>
                  <a:lnTo>
                    <a:pt x="1557993" y="1773238"/>
                  </a:lnTo>
                  <a:lnTo>
                    <a:pt x="1508125" y="1773238"/>
                  </a:lnTo>
                  <a:lnTo>
                    <a:pt x="1634223" y="1009650"/>
                  </a:lnTo>
                  <a:close/>
                  <a:moveTo>
                    <a:pt x="969658" y="942975"/>
                  </a:moveTo>
                  <a:lnTo>
                    <a:pt x="1145815" y="1851606"/>
                  </a:lnTo>
                  <a:lnTo>
                    <a:pt x="1263254" y="1851606"/>
                  </a:lnTo>
                  <a:lnTo>
                    <a:pt x="2020888" y="1851606"/>
                  </a:lnTo>
                  <a:lnTo>
                    <a:pt x="2020888" y="1936750"/>
                  </a:lnTo>
                  <a:lnTo>
                    <a:pt x="1163907" y="1936750"/>
                  </a:lnTo>
                  <a:lnTo>
                    <a:pt x="194249" y="1936750"/>
                  </a:lnTo>
                  <a:lnTo>
                    <a:pt x="0" y="1009057"/>
                  </a:lnTo>
                  <a:lnTo>
                    <a:pt x="116804" y="1009057"/>
                  </a:lnTo>
                  <a:lnTo>
                    <a:pt x="969658" y="942975"/>
                  </a:lnTo>
                  <a:close/>
                  <a:moveTo>
                    <a:pt x="1346346" y="0"/>
                  </a:moveTo>
                  <a:lnTo>
                    <a:pt x="1355566" y="0"/>
                  </a:lnTo>
                  <a:lnTo>
                    <a:pt x="1364786" y="0"/>
                  </a:lnTo>
                  <a:lnTo>
                    <a:pt x="1373688" y="317"/>
                  </a:lnTo>
                  <a:lnTo>
                    <a:pt x="1382908" y="952"/>
                  </a:lnTo>
                  <a:lnTo>
                    <a:pt x="1391810" y="1904"/>
                  </a:lnTo>
                  <a:lnTo>
                    <a:pt x="1400712" y="3174"/>
                  </a:lnTo>
                  <a:lnTo>
                    <a:pt x="1409613" y="4444"/>
                  </a:lnTo>
                  <a:lnTo>
                    <a:pt x="1418515" y="6348"/>
                  </a:lnTo>
                  <a:lnTo>
                    <a:pt x="1426782" y="8252"/>
                  </a:lnTo>
                  <a:lnTo>
                    <a:pt x="1435684" y="10474"/>
                  </a:lnTo>
                  <a:lnTo>
                    <a:pt x="1444268" y="12379"/>
                  </a:lnTo>
                  <a:lnTo>
                    <a:pt x="1452852" y="15236"/>
                  </a:lnTo>
                  <a:lnTo>
                    <a:pt x="1460800" y="18092"/>
                  </a:lnTo>
                  <a:lnTo>
                    <a:pt x="1469384" y="21266"/>
                  </a:lnTo>
                  <a:lnTo>
                    <a:pt x="1477650" y="24758"/>
                  </a:lnTo>
                  <a:lnTo>
                    <a:pt x="1485598" y="27932"/>
                  </a:lnTo>
                  <a:lnTo>
                    <a:pt x="1493228" y="31741"/>
                  </a:lnTo>
                  <a:lnTo>
                    <a:pt x="1501495" y="35867"/>
                  </a:lnTo>
                  <a:lnTo>
                    <a:pt x="1509125" y="39676"/>
                  </a:lnTo>
                  <a:lnTo>
                    <a:pt x="1517073" y="44120"/>
                  </a:lnTo>
                  <a:lnTo>
                    <a:pt x="1524385" y="48881"/>
                  </a:lnTo>
                  <a:lnTo>
                    <a:pt x="1531698" y="53960"/>
                  </a:lnTo>
                  <a:lnTo>
                    <a:pt x="1539010" y="58721"/>
                  </a:lnTo>
                  <a:lnTo>
                    <a:pt x="1546640" y="63800"/>
                  </a:lnTo>
                  <a:lnTo>
                    <a:pt x="1553635" y="69196"/>
                  </a:lnTo>
                  <a:lnTo>
                    <a:pt x="1560629" y="74909"/>
                  </a:lnTo>
                  <a:lnTo>
                    <a:pt x="1567624" y="80305"/>
                  </a:lnTo>
                  <a:lnTo>
                    <a:pt x="1580976" y="92684"/>
                  </a:lnTo>
                  <a:lnTo>
                    <a:pt x="1593694" y="105380"/>
                  </a:lnTo>
                  <a:lnTo>
                    <a:pt x="1606093" y="118712"/>
                  </a:lnTo>
                  <a:lnTo>
                    <a:pt x="1617856" y="132678"/>
                  </a:lnTo>
                  <a:lnTo>
                    <a:pt x="1628984" y="147596"/>
                  </a:lnTo>
                  <a:lnTo>
                    <a:pt x="1639157" y="162832"/>
                  </a:lnTo>
                  <a:lnTo>
                    <a:pt x="1649331" y="178703"/>
                  </a:lnTo>
                  <a:lnTo>
                    <a:pt x="1658551" y="195525"/>
                  </a:lnTo>
                  <a:lnTo>
                    <a:pt x="1666817" y="212348"/>
                  </a:lnTo>
                  <a:lnTo>
                    <a:pt x="1674765" y="229806"/>
                  </a:lnTo>
                  <a:lnTo>
                    <a:pt x="1682078" y="247581"/>
                  </a:lnTo>
                  <a:lnTo>
                    <a:pt x="1688436" y="266308"/>
                  </a:lnTo>
                  <a:lnTo>
                    <a:pt x="1693841" y="285036"/>
                  </a:lnTo>
                  <a:lnTo>
                    <a:pt x="1698610" y="304080"/>
                  </a:lnTo>
                  <a:lnTo>
                    <a:pt x="1700517" y="314237"/>
                  </a:lnTo>
                  <a:lnTo>
                    <a:pt x="1702743" y="324077"/>
                  </a:lnTo>
                  <a:lnTo>
                    <a:pt x="1704332" y="333917"/>
                  </a:lnTo>
                  <a:lnTo>
                    <a:pt x="1705604" y="344074"/>
                  </a:lnTo>
                  <a:lnTo>
                    <a:pt x="1706876" y="353914"/>
                  </a:lnTo>
                  <a:lnTo>
                    <a:pt x="1707830" y="364071"/>
                  </a:lnTo>
                  <a:lnTo>
                    <a:pt x="1708466" y="374546"/>
                  </a:lnTo>
                  <a:lnTo>
                    <a:pt x="1709419" y="385020"/>
                  </a:lnTo>
                  <a:lnTo>
                    <a:pt x="1709737" y="395178"/>
                  </a:lnTo>
                  <a:lnTo>
                    <a:pt x="1709737" y="405652"/>
                  </a:lnTo>
                  <a:lnTo>
                    <a:pt x="1709737" y="418031"/>
                  </a:lnTo>
                  <a:lnTo>
                    <a:pt x="1709101" y="431045"/>
                  </a:lnTo>
                  <a:lnTo>
                    <a:pt x="1708148" y="443742"/>
                  </a:lnTo>
                  <a:lnTo>
                    <a:pt x="1707194" y="456755"/>
                  </a:lnTo>
                  <a:lnTo>
                    <a:pt x="1705604" y="470087"/>
                  </a:lnTo>
                  <a:lnTo>
                    <a:pt x="1703697" y="482783"/>
                  </a:lnTo>
                  <a:lnTo>
                    <a:pt x="1702107" y="496114"/>
                  </a:lnTo>
                  <a:lnTo>
                    <a:pt x="1699881" y="509446"/>
                  </a:lnTo>
                  <a:lnTo>
                    <a:pt x="1696702" y="522777"/>
                  </a:lnTo>
                  <a:lnTo>
                    <a:pt x="1693841" y="536426"/>
                  </a:lnTo>
                  <a:lnTo>
                    <a:pt x="1690979" y="549757"/>
                  </a:lnTo>
                  <a:lnTo>
                    <a:pt x="1687164" y="562771"/>
                  </a:lnTo>
                  <a:lnTo>
                    <a:pt x="1683667" y="576420"/>
                  </a:lnTo>
                  <a:lnTo>
                    <a:pt x="1679534" y="589751"/>
                  </a:lnTo>
                  <a:lnTo>
                    <a:pt x="1675401" y="603082"/>
                  </a:lnTo>
                  <a:lnTo>
                    <a:pt x="1670632" y="616414"/>
                  </a:lnTo>
                  <a:lnTo>
                    <a:pt x="1665863" y="629745"/>
                  </a:lnTo>
                  <a:lnTo>
                    <a:pt x="1661094" y="642441"/>
                  </a:lnTo>
                  <a:lnTo>
                    <a:pt x="1655372" y="655773"/>
                  </a:lnTo>
                  <a:lnTo>
                    <a:pt x="1650285" y="668787"/>
                  </a:lnTo>
                  <a:lnTo>
                    <a:pt x="1644244" y="681166"/>
                  </a:lnTo>
                  <a:lnTo>
                    <a:pt x="1638521" y="693862"/>
                  </a:lnTo>
                  <a:lnTo>
                    <a:pt x="1632163" y="706241"/>
                  </a:lnTo>
                  <a:lnTo>
                    <a:pt x="1625486" y="718938"/>
                  </a:lnTo>
                  <a:lnTo>
                    <a:pt x="1618810" y="730682"/>
                  </a:lnTo>
                  <a:lnTo>
                    <a:pt x="1612133" y="742744"/>
                  </a:lnTo>
                  <a:lnTo>
                    <a:pt x="1605139" y="754170"/>
                  </a:lnTo>
                  <a:lnTo>
                    <a:pt x="1597827" y="765597"/>
                  </a:lnTo>
                  <a:lnTo>
                    <a:pt x="1590514" y="777024"/>
                  </a:lnTo>
                  <a:lnTo>
                    <a:pt x="1582566" y="787816"/>
                  </a:lnTo>
                  <a:lnTo>
                    <a:pt x="1574936" y="798608"/>
                  </a:lnTo>
                  <a:lnTo>
                    <a:pt x="1566988" y="808765"/>
                  </a:lnTo>
                  <a:lnTo>
                    <a:pt x="1566988" y="950966"/>
                  </a:lnTo>
                  <a:lnTo>
                    <a:pt x="1559357" y="959219"/>
                  </a:lnTo>
                  <a:lnTo>
                    <a:pt x="1539964" y="980485"/>
                  </a:lnTo>
                  <a:lnTo>
                    <a:pt x="1511350" y="1011274"/>
                  </a:lnTo>
                  <a:lnTo>
                    <a:pt x="1495136" y="1028415"/>
                  </a:lnTo>
                  <a:lnTo>
                    <a:pt x="1477968" y="1046190"/>
                  </a:lnTo>
                  <a:lnTo>
                    <a:pt x="1459846" y="1063965"/>
                  </a:lnTo>
                  <a:lnTo>
                    <a:pt x="1441724" y="1081105"/>
                  </a:lnTo>
                  <a:lnTo>
                    <a:pt x="1423920" y="1096976"/>
                  </a:lnTo>
                  <a:lnTo>
                    <a:pt x="1407388" y="1111576"/>
                  </a:lnTo>
                  <a:lnTo>
                    <a:pt x="1399122" y="1118242"/>
                  </a:lnTo>
                  <a:lnTo>
                    <a:pt x="1391492" y="1123638"/>
                  </a:lnTo>
                  <a:lnTo>
                    <a:pt x="1384179" y="1128717"/>
                  </a:lnTo>
                  <a:lnTo>
                    <a:pt x="1377503" y="1133160"/>
                  </a:lnTo>
                  <a:lnTo>
                    <a:pt x="1371144" y="1136652"/>
                  </a:lnTo>
                  <a:lnTo>
                    <a:pt x="1365104" y="1139191"/>
                  </a:lnTo>
                  <a:lnTo>
                    <a:pt x="1360017" y="1140461"/>
                  </a:lnTo>
                  <a:lnTo>
                    <a:pt x="1357791" y="1141096"/>
                  </a:lnTo>
                  <a:lnTo>
                    <a:pt x="1355566" y="1141413"/>
                  </a:lnTo>
                  <a:lnTo>
                    <a:pt x="1353340" y="1141096"/>
                  </a:lnTo>
                  <a:lnTo>
                    <a:pt x="1351115" y="1140461"/>
                  </a:lnTo>
                  <a:lnTo>
                    <a:pt x="1346028" y="1139191"/>
                  </a:lnTo>
                  <a:lnTo>
                    <a:pt x="1340305" y="1136652"/>
                  </a:lnTo>
                  <a:lnTo>
                    <a:pt x="1333947" y="1133160"/>
                  </a:lnTo>
                  <a:lnTo>
                    <a:pt x="1327270" y="1128717"/>
                  </a:lnTo>
                  <a:lnTo>
                    <a:pt x="1319958" y="1123638"/>
                  </a:lnTo>
                  <a:lnTo>
                    <a:pt x="1312010" y="1118242"/>
                  </a:lnTo>
                  <a:lnTo>
                    <a:pt x="1304061" y="1111576"/>
                  </a:lnTo>
                  <a:lnTo>
                    <a:pt x="1287211" y="1096976"/>
                  </a:lnTo>
                  <a:lnTo>
                    <a:pt x="1269725" y="1081105"/>
                  </a:lnTo>
                  <a:lnTo>
                    <a:pt x="1251603" y="1063965"/>
                  </a:lnTo>
                  <a:lnTo>
                    <a:pt x="1233482" y="1046190"/>
                  </a:lnTo>
                  <a:lnTo>
                    <a:pt x="1215996" y="1028415"/>
                  </a:lnTo>
                  <a:lnTo>
                    <a:pt x="1199781" y="1011274"/>
                  </a:lnTo>
                  <a:lnTo>
                    <a:pt x="1171486" y="980485"/>
                  </a:lnTo>
                  <a:lnTo>
                    <a:pt x="1151774" y="959219"/>
                  </a:lnTo>
                  <a:lnTo>
                    <a:pt x="1144462" y="950966"/>
                  </a:lnTo>
                  <a:lnTo>
                    <a:pt x="1144462" y="808765"/>
                  </a:lnTo>
                  <a:lnTo>
                    <a:pt x="1136196" y="798608"/>
                  </a:lnTo>
                  <a:lnTo>
                    <a:pt x="1128565" y="787816"/>
                  </a:lnTo>
                  <a:lnTo>
                    <a:pt x="1120935" y="777024"/>
                  </a:lnTo>
                  <a:lnTo>
                    <a:pt x="1113305" y="765597"/>
                  </a:lnTo>
                  <a:lnTo>
                    <a:pt x="1105993" y="754170"/>
                  </a:lnTo>
                  <a:lnTo>
                    <a:pt x="1098998" y="742744"/>
                  </a:lnTo>
                  <a:lnTo>
                    <a:pt x="1092322" y="730682"/>
                  </a:lnTo>
                  <a:lnTo>
                    <a:pt x="1085645" y="718938"/>
                  </a:lnTo>
                  <a:lnTo>
                    <a:pt x="1078969" y="706241"/>
                  </a:lnTo>
                  <a:lnTo>
                    <a:pt x="1072928" y="693862"/>
                  </a:lnTo>
                  <a:lnTo>
                    <a:pt x="1066887" y="681166"/>
                  </a:lnTo>
                  <a:lnTo>
                    <a:pt x="1061165" y="668787"/>
                  </a:lnTo>
                  <a:lnTo>
                    <a:pt x="1055442" y="655773"/>
                  </a:lnTo>
                  <a:lnTo>
                    <a:pt x="1050355" y="642441"/>
                  </a:lnTo>
                  <a:lnTo>
                    <a:pt x="1045268" y="629745"/>
                  </a:lnTo>
                  <a:lnTo>
                    <a:pt x="1040499" y="616414"/>
                  </a:lnTo>
                  <a:lnTo>
                    <a:pt x="1036048" y="603082"/>
                  </a:lnTo>
                  <a:lnTo>
                    <a:pt x="1031915" y="589751"/>
                  </a:lnTo>
                  <a:lnTo>
                    <a:pt x="1027782" y="576420"/>
                  </a:lnTo>
                  <a:lnTo>
                    <a:pt x="1023967" y="562771"/>
                  </a:lnTo>
                  <a:lnTo>
                    <a:pt x="1020470" y="549757"/>
                  </a:lnTo>
                  <a:lnTo>
                    <a:pt x="1016973" y="536426"/>
                  </a:lnTo>
                  <a:lnTo>
                    <a:pt x="1014429" y="522777"/>
                  </a:lnTo>
                  <a:lnTo>
                    <a:pt x="1011568" y="509446"/>
                  </a:lnTo>
                  <a:lnTo>
                    <a:pt x="1009343" y="496114"/>
                  </a:lnTo>
                  <a:lnTo>
                    <a:pt x="1007435" y="482783"/>
                  </a:lnTo>
                  <a:lnTo>
                    <a:pt x="1005527" y="470087"/>
                  </a:lnTo>
                  <a:lnTo>
                    <a:pt x="1004256" y="456755"/>
                  </a:lnTo>
                  <a:lnTo>
                    <a:pt x="1002984" y="443742"/>
                  </a:lnTo>
                  <a:lnTo>
                    <a:pt x="1002348" y="431045"/>
                  </a:lnTo>
                  <a:lnTo>
                    <a:pt x="1001712" y="418031"/>
                  </a:lnTo>
                  <a:lnTo>
                    <a:pt x="1001712" y="405652"/>
                  </a:lnTo>
                  <a:lnTo>
                    <a:pt x="1001712" y="395178"/>
                  </a:lnTo>
                  <a:lnTo>
                    <a:pt x="1002030" y="385020"/>
                  </a:lnTo>
                  <a:lnTo>
                    <a:pt x="1002666" y="374546"/>
                  </a:lnTo>
                  <a:lnTo>
                    <a:pt x="1003302" y="364071"/>
                  </a:lnTo>
                  <a:lnTo>
                    <a:pt x="1004574" y="353914"/>
                  </a:lnTo>
                  <a:lnTo>
                    <a:pt x="1005527" y="344074"/>
                  </a:lnTo>
                  <a:lnTo>
                    <a:pt x="1007117" y="333917"/>
                  </a:lnTo>
                  <a:lnTo>
                    <a:pt x="1008707" y="324077"/>
                  </a:lnTo>
                  <a:lnTo>
                    <a:pt x="1010296" y="314237"/>
                  </a:lnTo>
                  <a:lnTo>
                    <a:pt x="1012522" y="304080"/>
                  </a:lnTo>
                  <a:lnTo>
                    <a:pt x="1017609" y="285036"/>
                  </a:lnTo>
                  <a:lnTo>
                    <a:pt x="1023013" y="266308"/>
                  </a:lnTo>
                  <a:lnTo>
                    <a:pt x="1029372" y="247581"/>
                  </a:lnTo>
                  <a:lnTo>
                    <a:pt x="1036366" y="229806"/>
                  </a:lnTo>
                  <a:lnTo>
                    <a:pt x="1044315" y="212348"/>
                  </a:lnTo>
                  <a:lnTo>
                    <a:pt x="1052899" y="195525"/>
                  </a:lnTo>
                  <a:lnTo>
                    <a:pt x="1062119" y="178703"/>
                  </a:lnTo>
                  <a:lnTo>
                    <a:pt x="1071656" y="162832"/>
                  </a:lnTo>
                  <a:lnTo>
                    <a:pt x="1082466" y="147596"/>
                  </a:lnTo>
                  <a:lnTo>
                    <a:pt x="1093593" y="132678"/>
                  </a:lnTo>
                  <a:lnTo>
                    <a:pt x="1105357" y="118712"/>
                  </a:lnTo>
                  <a:lnTo>
                    <a:pt x="1117438" y="105380"/>
                  </a:lnTo>
                  <a:lnTo>
                    <a:pt x="1130473" y="92684"/>
                  </a:lnTo>
                  <a:lnTo>
                    <a:pt x="1143826" y="80305"/>
                  </a:lnTo>
                  <a:lnTo>
                    <a:pt x="1150820" y="74909"/>
                  </a:lnTo>
                  <a:lnTo>
                    <a:pt x="1157815" y="69196"/>
                  </a:lnTo>
                  <a:lnTo>
                    <a:pt x="1164809" y="63800"/>
                  </a:lnTo>
                  <a:lnTo>
                    <a:pt x="1172121" y="58721"/>
                  </a:lnTo>
                  <a:lnTo>
                    <a:pt x="1179434" y="53960"/>
                  </a:lnTo>
                  <a:lnTo>
                    <a:pt x="1187064" y="48881"/>
                  </a:lnTo>
                  <a:lnTo>
                    <a:pt x="1194376" y="44120"/>
                  </a:lnTo>
                  <a:lnTo>
                    <a:pt x="1202007" y="39676"/>
                  </a:lnTo>
                  <a:lnTo>
                    <a:pt x="1209955" y="35867"/>
                  </a:lnTo>
                  <a:lnTo>
                    <a:pt x="1217903" y="31741"/>
                  </a:lnTo>
                  <a:lnTo>
                    <a:pt x="1225851" y="27932"/>
                  </a:lnTo>
                  <a:lnTo>
                    <a:pt x="1233799" y="24758"/>
                  </a:lnTo>
                  <a:lnTo>
                    <a:pt x="1242066" y="21266"/>
                  </a:lnTo>
                  <a:lnTo>
                    <a:pt x="1250332" y="18092"/>
                  </a:lnTo>
                  <a:lnTo>
                    <a:pt x="1258916" y="15236"/>
                  </a:lnTo>
                  <a:lnTo>
                    <a:pt x="1267182" y="12379"/>
                  </a:lnTo>
                  <a:lnTo>
                    <a:pt x="1275766" y="10474"/>
                  </a:lnTo>
                  <a:lnTo>
                    <a:pt x="1284350" y="8252"/>
                  </a:lnTo>
                  <a:lnTo>
                    <a:pt x="1292934" y="6348"/>
                  </a:lnTo>
                  <a:lnTo>
                    <a:pt x="1301836" y="4444"/>
                  </a:lnTo>
                  <a:lnTo>
                    <a:pt x="1310738" y="3174"/>
                  </a:lnTo>
                  <a:lnTo>
                    <a:pt x="1319322" y="1904"/>
                  </a:lnTo>
                  <a:lnTo>
                    <a:pt x="1328224" y="952"/>
                  </a:lnTo>
                  <a:lnTo>
                    <a:pt x="1337444" y="317"/>
                  </a:lnTo>
                  <a:lnTo>
                    <a:pt x="13463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9476" name="组合 7"/>
          <p:cNvGrpSpPr/>
          <p:nvPr/>
        </p:nvGrpSpPr>
        <p:grpSpPr>
          <a:xfrm>
            <a:off x="3716338" y="4312285"/>
            <a:ext cx="995680" cy="953763"/>
            <a:chOff x="4951006" y="4369024"/>
            <a:chExt cx="996210" cy="954695"/>
          </a:xfrm>
          <a:solidFill>
            <a:schemeClr val="accent1">
              <a:lumMod val="10000"/>
            </a:schemeClr>
          </a:solidFill>
        </p:grpSpPr>
        <p:sp>
          <p:nvSpPr>
            <p:cNvPr id="117" name="等腰三角形 116"/>
            <p:cNvSpPr/>
            <p:nvPr/>
          </p:nvSpPr>
          <p:spPr>
            <a:xfrm flipV="1">
              <a:off x="5322656" y="4884699"/>
              <a:ext cx="252907" cy="9644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8" name="矩形 117"/>
            <p:cNvSpPr/>
            <p:nvPr/>
          </p:nvSpPr>
          <p:spPr>
            <a:xfrm>
              <a:off x="4951006" y="4986205"/>
              <a:ext cx="996210" cy="33751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学习平台</a:t>
              </a:r>
              <a:endParaRPr kumimoji="0" lang="zh-CN" altLang="en-US" sz="16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0" name="KSO_Shape"/>
            <p:cNvSpPr/>
            <p:nvPr/>
          </p:nvSpPr>
          <p:spPr bwMode="auto">
            <a:xfrm>
              <a:off x="5134987" y="4369024"/>
              <a:ext cx="628244" cy="382265"/>
            </a:xfrm>
            <a:custGeom>
              <a:avLst/>
              <a:gdLst>
                <a:gd name="T0" fmla="*/ 1395067 w 3931"/>
                <a:gd name="T1" fmla="*/ 589725 h 2392"/>
                <a:gd name="T2" fmla="*/ 928365 w 3931"/>
                <a:gd name="T3" fmla="*/ 389484 h 2392"/>
                <a:gd name="T4" fmla="*/ 403040 w 3931"/>
                <a:gd name="T5" fmla="*/ 589725 h 2392"/>
                <a:gd name="T6" fmla="*/ 256480 w 3931"/>
                <a:gd name="T7" fmla="*/ 528782 h 2392"/>
                <a:gd name="T8" fmla="*/ 256480 w 3931"/>
                <a:gd name="T9" fmla="*/ 708403 h 2392"/>
                <a:gd name="T10" fmla="*/ 296326 w 3931"/>
                <a:gd name="T11" fmla="*/ 763389 h 2392"/>
                <a:gd name="T12" fmla="*/ 255564 w 3931"/>
                <a:gd name="T13" fmla="*/ 818375 h 2392"/>
                <a:gd name="T14" fmla="*/ 299074 w 3931"/>
                <a:gd name="T15" fmla="*/ 1011742 h 2392"/>
                <a:gd name="T16" fmla="*/ 170834 w 3931"/>
                <a:gd name="T17" fmla="*/ 1011742 h 2392"/>
                <a:gd name="T18" fmla="*/ 214802 w 3931"/>
                <a:gd name="T19" fmla="*/ 817458 h 2392"/>
                <a:gd name="T20" fmla="*/ 179078 w 3931"/>
                <a:gd name="T21" fmla="*/ 763389 h 2392"/>
                <a:gd name="T22" fmla="*/ 213428 w 3931"/>
                <a:gd name="T23" fmla="*/ 709777 h 2392"/>
                <a:gd name="T24" fmla="*/ 213428 w 3931"/>
                <a:gd name="T25" fmla="*/ 510911 h 2392"/>
                <a:gd name="T26" fmla="*/ 0 w 3931"/>
                <a:gd name="T27" fmla="*/ 421559 h 2392"/>
                <a:gd name="T28" fmla="*/ 938899 w 3931"/>
                <a:gd name="T29" fmla="*/ 0 h 2392"/>
                <a:gd name="T30" fmla="*/ 1800397 w 3931"/>
                <a:gd name="T31" fmla="*/ 427058 h 2392"/>
                <a:gd name="T32" fmla="*/ 1395067 w 3931"/>
                <a:gd name="T33" fmla="*/ 589725 h 2392"/>
                <a:gd name="T34" fmla="*/ 917831 w 3931"/>
                <a:gd name="T35" fmla="*/ 491208 h 2392"/>
                <a:gd name="T36" fmla="*/ 1341481 w 3931"/>
                <a:gd name="T37" fmla="*/ 635088 h 2392"/>
                <a:gd name="T38" fmla="*/ 1341481 w 3931"/>
                <a:gd name="T39" fmla="*/ 983791 h 2392"/>
                <a:gd name="T40" fmla="*/ 896306 w 3931"/>
                <a:gd name="T41" fmla="*/ 1096054 h 2392"/>
                <a:gd name="T42" fmla="*/ 503342 w 3931"/>
                <a:gd name="T43" fmla="*/ 983791 h 2392"/>
                <a:gd name="T44" fmla="*/ 503342 w 3931"/>
                <a:gd name="T45" fmla="*/ 635088 h 2392"/>
                <a:gd name="T46" fmla="*/ 917831 w 3931"/>
                <a:gd name="T47" fmla="*/ 491208 h 2392"/>
                <a:gd name="T48" fmla="*/ 912335 w 3931"/>
                <a:gd name="T49" fmla="*/ 1031904 h 2392"/>
                <a:gd name="T50" fmla="*/ 1254003 w 3931"/>
                <a:gd name="T51" fmla="*/ 946675 h 2392"/>
                <a:gd name="T52" fmla="*/ 912335 w 3931"/>
                <a:gd name="T53" fmla="*/ 860989 h 2392"/>
                <a:gd name="T54" fmla="*/ 571126 w 3931"/>
                <a:gd name="T55" fmla="*/ 946675 h 2392"/>
                <a:gd name="T56" fmla="*/ 912335 w 3931"/>
                <a:gd name="T57" fmla="*/ 1031904 h 239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1" h="2392">
                  <a:moveTo>
                    <a:pt x="3046" y="1287"/>
                  </a:moveTo>
                  <a:cubicBezTo>
                    <a:pt x="3046" y="1287"/>
                    <a:pt x="2618" y="850"/>
                    <a:pt x="2027" y="850"/>
                  </a:cubicBezTo>
                  <a:cubicBezTo>
                    <a:pt x="1450" y="850"/>
                    <a:pt x="880" y="1287"/>
                    <a:pt x="880" y="1287"/>
                  </a:cubicBezTo>
                  <a:cubicBezTo>
                    <a:pt x="560" y="1154"/>
                    <a:pt x="560" y="1154"/>
                    <a:pt x="560" y="1154"/>
                  </a:cubicBezTo>
                  <a:cubicBezTo>
                    <a:pt x="560" y="1546"/>
                    <a:pt x="560" y="1546"/>
                    <a:pt x="560" y="1546"/>
                  </a:cubicBezTo>
                  <a:cubicBezTo>
                    <a:pt x="610" y="1563"/>
                    <a:pt x="647" y="1610"/>
                    <a:pt x="647" y="1666"/>
                  </a:cubicBezTo>
                  <a:cubicBezTo>
                    <a:pt x="647" y="1723"/>
                    <a:pt x="609" y="1769"/>
                    <a:pt x="558" y="1786"/>
                  </a:cubicBezTo>
                  <a:cubicBezTo>
                    <a:pt x="653" y="2208"/>
                    <a:pt x="653" y="2208"/>
                    <a:pt x="653" y="2208"/>
                  </a:cubicBezTo>
                  <a:cubicBezTo>
                    <a:pt x="373" y="2208"/>
                    <a:pt x="373" y="2208"/>
                    <a:pt x="373" y="2208"/>
                  </a:cubicBezTo>
                  <a:cubicBezTo>
                    <a:pt x="469" y="1784"/>
                    <a:pt x="469" y="1784"/>
                    <a:pt x="469" y="1784"/>
                  </a:cubicBezTo>
                  <a:cubicBezTo>
                    <a:pt x="423" y="1764"/>
                    <a:pt x="391" y="1719"/>
                    <a:pt x="391" y="1666"/>
                  </a:cubicBezTo>
                  <a:cubicBezTo>
                    <a:pt x="391" y="1614"/>
                    <a:pt x="422" y="1570"/>
                    <a:pt x="466" y="1549"/>
                  </a:cubicBezTo>
                  <a:cubicBezTo>
                    <a:pt x="466" y="1115"/>
                    <a:pt x="466" y="1115"/>
                    <a:pt x="466" y="1115"/>
                  </a:cubicBezTo>
                  <a:cubicBezTo>
                    <a:pt x="0" y="920"/>
                    <a:pt x="0" y="920"/>
                    <a:pt x="0" y="920"/>
                  </a:cubicBezTo>
                  <a:cubicBezTo>
                    <a:pt x="2050" y="0"/>
                    <a:pt x="2050" y="0"/>
                    <a:pt x="2050" y="0"/>
                  </a:cubicBezTo>
                  <a:cubicBezTo>
                    <a:pt x="3931" y="932"/>
                    <a:pt x="3931" y="932"/>
                    <a:pt x="3931" y="932"/>
                  </a:cubicBezTo>
                  <a:lnTo>
                    <a:pt x="3046" y="1287"/>
                  </a:lnTo>
                  <a:close/>
                  <a:moveTo>
                    <a:pt x="2004" y="1072"/>
                  </a:moveTo>
                  <a:cubicBezTo>
                    <a:pt x="2598" y="1072"/>
                    <a:pt x="2929" y="1386"/>
                    <a:pt x="2929" y="1386"/>
                  </a:cubicBezTo>
                  <a:cubicBezTo>
                    <a:pt x="2929" y="2147"/>
                    <a:pt x="2929" y="2147"/>
                    <a:pt x="2929" y="2147"/>
                  </a:cubicBezTo>
                  <a:cubicBezTo>
                    <a:pt x="2929" y="2147"/>
                    <a:pt x="2586" y="2392"/>
                    <a:pt x="1957" y="2392"/>
                  </a:cubicBezTo>
                  <a:cubicBezTo>
                    <a:pt x="1328" y="2392"/>
                    <a:pt x="1099" y="2147"/>
                    <a:pt x="1099" y="2147"/>
                  </a:cubicBezTo>
                  <a:cubicBezTo>
                    <a:pt x="1099" y="1386"/>
                    <a:pt x="1099" y="1386"/>
                    <a:pt x="1099" y="1386"/>
                  </a:cubicBezTo>
                  <a:cubicBezTo>
                    <a:pt x="1099" y="1386"/>
                    <a:pt x="1410" y="1072"/>
                    <a:pt x="2004" y="1072"/>
                  </a:cubicBezTo>
                  <a:close/>
                  <a:moveTo>
                    <a:pt x="1992" y="2252"/>
                  </a:moveTo>
                  <a:cubicBezTo>
                    <a:pt x="2404" y="2252"/>
                    <a:pt x="2738" y="2168"/>
                    <a:pt x="2738" y="2066"/>
                  </a:cubicBezTo>
                  <a:cubicBezTo>
                    <a:pt x="2738" y="1963"/>
                    <a:pt x="2404" y="1879"/>
                    <a:pt x="1992" y="1879"/>
                  </a:cubicBezTo>
                  <a:cubicBezTo>
                    <a:pt x="1581" y="1879"/>
                    <a:pt x="1247" y="1963"/>
                    <a:pt x="1247" y="2066"/>
                  </a:cubicBezTo>
                  <a:cubicBezTo>
                    <a:pt x="1247" y="2168"/>
                    <a:pt x="1581" y="2252"/>
                    <a:pt x="1992" y="22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9480" name="组合 8"/>
          <p:cNvGrpSpPr/>
          <p:nvPr/>
        </p:nvGrpSpPr>
        <p:grpSpPr>
          <a:xfrm>
            <a:off x="6296342" y="4312285"/>
            <a:ext cx="995680" cy="996933"/>
            <a:chOff x="6297615" y="4325247"/>
            <a:chExt cx="996315" cy="998762"/>
          </a:xfrm>
          <a:solidFill>
            <a:schemeClr val="accent1">
              <a:lumMod val="10000"/>
            </a:schemeClr>
          </a:solidFill>
        </p:grpSpPr>
        <p:sp>
          <p:nvSpPr>
            <p:cNvPr id="127" name="等腰三角形 126"/>
            <p:cNvSpPr/>
            <p:nvPr/>
          </p:nvSpPr>
          <p:spPr>
            <a:xfrm flipV="1">
              <a:off x="6669319" y="4884699"/>
              <a:ext cx="252907" cy="9644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28" name="矩形 127"/>
            <p:cNvSpPr/>
            <p:nvPr/>
          </p:nvSpPr>
          <p:spPr>
            <a:xfrm>
              <a:off x="6297615" y="4986205"/>
              <a:ext cx="996315" cy="33780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服务平台</a:t>
              </a:r>
              <a:endParaRPr kumimoji="0" lang="zh-CN" altLang="en-US" sz="16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1" name="KSO_Shape"/>
            <p:cNvSpPr/>
            <p:nvPr/>
          </p:nvSpPr>
          <p:spPr bwMode="auto">
            <a:xfrm>
              <a:off x="6539630" y="4325247"/>
              <a:ext cx="512284" cy="469819"/>
            </a:xfrm>
            <a:custGeom>
              <a:avLst/>
              <a:gdLst>
                <a:gd name="T0" fmla="*/ 714858487 w 3746"/>
                <a:gd name="T1" fmla="*/ 582812132 h 3435"/>
                <a:gd name="T2" fmla="*/ 578584914 w 3746"/>
                <a:gd name="T3" fmla="*/ 702469979 h 3435"/>
                <a:gd name="T4" fmla="*/ 297492227 w 3746"/>
                <a:gd name="T5" fmla="*/ 712865271 h 3435"/>
                <a:gd name="T6" fmla="*/ 175538758 w 3746"/>
                <a:gd name="T7" fmla="*/ 461075515 h 3435"/>
                <a:gd name="T8" fmla="*/ 434689460 w 3746"/>
                <a:gd name="T9" fmla="*/ 74612703 h 3435"/>
                <a:gd name="T10" fmla="*/ 692454191 w 3746"/>
                <a:gd name="T11" fmla="*/ 442364662 h 3435"/>
                <a:gd name="T12" fmla="*/ 729872055 w 3746"/>
                <a:gd name="T13" fmla="*/ 485099367 h 3435"/>
                <a:gd name="T14" fmla="*/ 738417598 w 3746"/>
                <a:gd name="T15" fmla="*/ 354815521 h 3435"/>
                <a:gd name="T16" fmla="*/ 738879909 w 3746"/>
                <a:gd name="T17" fmla="*/ 235157674 h 3435"/>
                <a:gd name="T18" fmla="*/ 433534644 w 3746"/>
                <a:gd name="T19" fmla="*/ 32109186 h 3435"/>
                <a:gd name="T20" fmla="*/ 431917998 w 3746"/>
                <a:gd name="T21" fmla="*/ 32109186 h 3435"/>
                <a:gd name="T22" fmla="*/ 236977563 w 3746"/>
                <a:gd name="T23" fmla="*/ 89859100 h 3435"/>
                <a:gd name="T24" fmla="*/ 217575886 w 3746"/>
                <a:gd name="T25" fmla="*/ 103950036 h 3435"/>
                <a:gd name="T26" fmla="*/ 199559699 w 3746"/>
                <a:gd name="T27" fmla="*/ 119657847 h 3435"/>
                <a:gd name="T28" fmla="*/ 182929964 w 3746"/>
                <a:gd name="T29" fmla="*/ 136289930 h 3435"/>
                <a:gd name="T30" fmla="*/ 168147551 w 3746"/>
                <a:gd name="T31" fmla="*/ 154076992 h 3435"/>
                <a:gd name="T32" fmla="*/ 154982264 w 3746"/>
                <a:gd name="T33" fmla="*/ 173019032 h 3435"/>
                <a:gd name="T34" fmla="*/ 143433624 w 3746"/>
                <a:gd name="T35" fmla="*/ 192884864 h 3435"/>
                <a:gd name="T36" fmla="*/ 133963940 w 3746"/>
                <a:gd name="T37" fmla="*/ 213443779 h 3435"/>
                <a:gd name="T38" fmla="*/ 146898072 w 3746"/>
                <a:gd name="T39" fmla="*/ 242549924 h 3435"/>
                <a:gd name="T40" fmla="*/ 151055986 w 3746"/>
                <a:gd name="T41" fmla="*/ 477938305 h 3435"/>
                <a:gd name="T42" fmla="*/ 0 w 3746"/>
                <a:gd name="T43" fmla="*/ 361514688 h 3435"/>
                <a:gd name="T44" fmla="*/ 432148673 w 3746"/>
                <a:gd name="T45" fmla="*/ 0 h 3435"/>
                <a:gd name="T46" fmla="*/ 433303489 w 3746"/>
                <a:gd name="T47" fmla="*/ 0 h 3435"/>
                <a:gd name="T48" fmla="*/ 865221487 w 3746"/>
                <a:gd name="T49" fmla="*/ 361514688 h 3435"/>
                <a:gd name="T50" fmla="*/ 664737647 w 3746"/>
                <a:gd name="T51" fmla="*/ 377915582 h 3435"/>
                <a:gd name="T52" fmla="*/ 649031573 w 3746"/>
                <a:gd name="T53" fmla="*/ 372833771 h 3435"/>
                <a:gd name="T54" fmla="*/ 633325499 w 3746"/>
                <a:gd name="T55" fmla="*/ 366365792 h 3435"/>
                <a:gd name="T56" fmla="*/ 612537850 w 3746"/>
                <a:gd name="T57" fmla="*/ 355277416 h 3435"/>
                <a:gd name="T58" fmla="*/ 594522144 w 3746"/>
                <a:gd name="T59" fmla="*/ 343727626 h 3435"/>
                <a:gd name="T60" fmla="*/ 572579679 w 3746"/>
                <a:gd name="T61" fmla="*/ 325247481 h 3435"/>
                <a:gd name="T62" fmla="*/ 555488114 w 3746"/>
                <a:gd name="T63" fmla="*/ 306767816 h 3435"/>
                <a:gd name="T64" fmla="*/ 536317111 w 3746"/>
                <a:gd name="T65" fmla="*/ 278585462 h 3435"/>
                <a:gd name="T66" fmla="*/ 373943640 w 3746"/>
                <a:gd name="T67" fmla="*/ 395240748 h 3435"/>
                <a:gd name="T68" fmla="*/ 398888723 w 3746"/>
                <a:gd name="T69" fmla="*/ 252944735 h 3435"/>
                <a:gd name="T70" fmla="*/ 385030451 w 3746"/>
                <a:gd name="T71" fmla="*/ 276044797 h 3435"/>
                <a:gd name="T72" fmla="*/ 369093221 w 3746"/>
                <a:gd name="T73" fmla="*/ 298682482 h 3435"/>
                <a:gd name="T74" fmla="*/ 331675838 w 3746"/>
                <a:gd name="T75" fmla="*/ 341648375 h 3435"/>
                <a:gd name="T76" fmla="*/ 314121962 w 3746"/>
                <a:gd name="T77" fmla="*/ 358280458 h 3435"/>
                <a:gd name="T78" fmla="*/ 295644426 w 3746"/>
                <a:gd name="T79" fmla="*/ 374219457 h 3435"/>
                <a:gd name="T80" fmla="*/ 275087932 w 3746"/>
                <a:gd name="T81" fmla="*/ 390620352 h 3435"/>
                <a:gd name="T82" fmla="*/ 259150703 w 3746"/>
                <a:gd name="T83" fmla="*/ 401939435 h 3435"/>
                <a:gd name="T84" fmla="*/ 244137614 w 3746"/>
                <a:gd name="T85" fmla="*/ 412103539 h 3435"/>
                <a:gd name="T86" fmla="*/ 230510017 w 3746"/>
                <a:gd name="T87" fmla="*/ 420650287 h 3435"/>
                <a:gd name="T88" fmla="*/ 220347348 w 3746"/>
                <a:gd name="T89" fmla="*/ 426656371 h 3435"/>
                <a:gd name="T90" fmla="*/ 434227630 w 3746"/>
                <a:gd name="T91" fmla="*/ 745436353 h 3435"/>
                <a:gd name="T92" fmla="*/ 509524227 w 3746"/>
                <a:gd name="T93" fmla="*/ 663893295 h 3435"/>
                <a:gd name="T94" fmla="*/ 426143437 w 3746"/>
                <a:gd name="T95" fmla="*/ 644951254 h 3435"/>
                <a:gd name="T96" fmla="*/ 511372029 w 3746"/>
                <a:gd name="T97" fmla="*/ 630629130 h 3435"/>
                <a:gd name="T98" fmla="*/ 664737647 w 3746"/>
                <a:gd name="T99" fmla="*/ 377915582 h 3435"/>
                <a:gd name="T100" fmla="*/ 612769005 w 3746"/>
                <a:gd name="T101" fmla="*/ 487640514 h 3435"/>
                <a:gd name="T102" fmla="*/ 537010097 w 3746"/>
                <a:gd name="T103" fmla="*/ 437975454 h 3435"/>
                <a:gd name="T104" fmla="*/ 414825952 w 3746"/>
                <a:gd name="T105" fmla="*/ 487640514 h 3435"/>
                <a:gd name="T106" fmla="*/ 339067044 w 3746"/>
                <a:gd name="T107" fmla="*/ 437975454 h 343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746" h="3435">
                  <a:moveTo>
                    <a:pt x="3292" y="2123"/>
                  </a:moveTo>
                  <a:cubicBezTo>
                    <a:pt x="3263" y="2291"/>
                    <a:pt x="3190" y="2422"/>
                    <a:pt x="3095" y="2523"/>
                  </a:cubicBezTo>
                  <a:cubicBezTo>
                    <a:pt x="3200" y="3020"/>
                    <a:pt x="3325" y="3140"/>
                    <a:pt x="3443" y="3168"/>
                  </a:cubicBezTo>
                  <a:cubicBezTo>
                    <a:pt x="3414" y="3215"/>
                    <a:pt x="2780" y="3404"/>
                    <a:pt x="2505" y="3041"/>
                  </a:cubicBezTo>
                  <a:cubicBezTo>
                    <a:pt x="2317" y="3280"/>
                    <a:pt x="2098" y="3435"/>
                    <a:pt x="1882" y="3435"/>
                  </a:cubicBezTo>
                  <a:cubicBezTo>
                    <a:pt x="1680" y="3435"/>
                    <a:pt x="1472" y="3299"/>
                    <a:pt x="1288" y="3086"/>
                  </a:cubicBezTo>
                  <a:cubicBezTo>
                    <a:pt x="994" y="3383"/>
                    <a:pt x="389" y="3168"/>
                    <a:pt x="389" y="3168"/>
                  </a:cubicBezTo>
                  <a:cubicBezTo>
                    <a:pt x="389" y="3168"/>
                    <a:pt x="656" y="3041"/>
                    <a:pt x="760" y="1996"/>
                  </a:cubicBezTo>
                  <a:cubicBezTo>
                    <a:pt x="722" y="1830"/>
                    <a:pt x="701" y="1664"/>
                    <a:pt x="701" y="1504"/>
                  </a:cubicBezTo>
                  <a:cubicBezTo>
                    <a:pt x="701" y="645"/>
                    <a:pt x="1313" y="323"/>
                    <a:pt x="1882" y="323"/>
                  </a:cubicBezTo>
                  <a:cubicBezTo>
                    <a:pt x="2451" y="323"/>
                    <a:pt x="3038" y="645"/>
                    <a:pt x="3038" y="1504"/>
                  </a:cubicBezTo>
                  <a:cubicBezTo>
                    <a:pt x="3038" y="1637"/>
                    <a:pt x="3024" y="1776"/>
                    <a:pt x="2998" y="1915"/>
                  </a:cubicBezTo>
                  <a:cubicBezTo>
                    <a:pt x="3017" y="2069"/>
                    <a:pt x="3036" y="2203"/>
                    <a:pt x="3056" y="2322"/>
                  </a:cubicBezTo>
                  <a:cubicBezTo>
                    <a:pt x="3098" y="2258"/>
                    <a:pt x="3134" y="2185"/>
                    <a:pt x="3160" y="2100"/>
                  </a:cubicBezTo>
                  <a:cubicBezTo>
                    <a:pt x="3137" y="2091"/>
                    <a:pt x="3114" y="2082"/>
                    <a:pt x="3093" y="2069"/>
                  </a:cubicBezTo>
                  <a:cubicBezTo>
                    <a:pt x="3159" y="1904"/>
                    <a:pt x="3197" y="1724"/>
                    <a:pt x="3197" y="1536"/>
                  </a:cubicBezTo>
                  <a:cubicBezTo>
                    <a:pt x="3197" y="1365"/>
                    <a:pt x="3165" y="1202"/>
                    <a:pt x="3110" y="1050"/>
                  </a:cubicBezTo>
                  <a:cubicBezTo>
                    <a:pt x="3139" y="1036"/>
                    <a:pt x="3169" y="1025"/>
                    <a:pt x="3199" y="1018"/>
                  </a:cubicBezTo>
                  <a:cubicBezTo>
                    <a:pt x="3049" y="513"/>
                    <a:pt x="2515" y="139"/>
                    <a:pt x="1877" y="139"/>
                  </a:cubicBezTo>
                  <a:cubicBezTo>
                    <a:pt x="1877" y="139"/>
                    <a:pt x="1877" y="139"/>
                    <a:pt x="1877" y="139"/>
                  </a:cubicBezTo>
                  <a:cubicBezTo>
                    <a:pt x="1876" y="139"/>
                    <a:pt x="1874" y="139"/>
                    <a:pt x="1873" y="139"/>
                  </a:cubicBezTo>
                  <a:cubicBezTo>
                    <a:pt x="1872" y="139"/>
                    <a:pt x="1871" y="139"/>
                    <a:pt x="1870" y="139"/>
                  </a:cubicBezTo>
                  <a:cubicBezTo>
                    <a:pt x="1870" y="139"/>
                    <a:pt x="1870" y="139"/>
                    <a:pt x="1870" y="139"/>
                  </a:cubicBezTo>
                  <a:cubicBezTo>
                    <a:pt x="1551" y="139"/>
                    <a:pt x="1258" y="232"/>
                    <a:pt x="1026" y="389"/>
                  </a:cubicBezTo>
                  <a:cubicBezTo>
                    <a:pt x="1024" y="390"/>
                    <a:pt x="1022" y="391"/>
                    <a:pt x="1021" y="392"/>
                  </a:cubicBezTo>
                  <a:cubicBezTo>
                    <a:pt x="994" y="411"/>
                    <a:pt x="967" y="430"/>
                    <a:pt x="942" y="450"/>
                  </a:cubicBezTo>
                  <a:cubicBezTo>
                    <a:pt x="938" y="453"/>
                    <a:pt x="935" y="457"/>
                    <a:pt x="931" y="459"/>
                  </a:cubicBezTo>
                  <a:cubicBezTo>
                    <a:pt x="908" y="478"/>
                    <a:pt x="885" y="497"/>
                    <a:pt x="864" y="518"/>
                  </a:cubicBezTo>
                  <a:cubicBezTo>
                    <a:pt x="858" y="522"/>
                    <a:pt x="854" y="528"/>
                    <a:pt x="848" y="533"/>
                  </a:cubicBezTo>
                  <a:cubicBezTo>
                    <a:pt x="829" y="552"/>
                    <a:pt x="810" y="570"/>
                    <a:pt x="792" y="590"/>
                  </a:cubicBezTo>
                  <a:cubicBezTo>
                    <a:pt x="785" y="598"/>
                    <a:pt x="779" y="606"/>
                    <a:pt x="773" y="613"/>
                  </a:cubicBezTo>
                  <a:cubicBezTo>
                    <a:pt x="757" y="631"/>
                    <a:pt x="742" y="649"/>
                    <a:pt x="728" y="667"/>
                  </a:cubicBezTo>
                  <a:cubicBezTo>
                    <a:pt x="720" y="678"/>
                    <a:pt x="713" y="689"/>
                    <a:pt x="705" y="699"/>
                  </a:cubicBezTo>
                  <a:cubicBezTo>
                    <a:pt x="693" y="716"/>
                    <a:pt x="681" y="732"/>
                    <a:pt x="671" y="749"/>
                  </a:cubicBezTo>
                  <a:cubicBezTo>
                    <a:pt x="662" y="763"/>
                    <a:pt x="654" y="777"/>
                    <a:pt x="646" y="792"/>
                  </a:cubicBezTo>
                  <a:cubicBezTo>
                    <a:pt x="638" y="806"/>
                    <a:pt x="629" y="820"/>
                    <a:pt x="621" y="835"/>
                  </a:cubicBezTo>
                  <a:cubicBezTo>
                    <a:pt x="612" y="853"/>
                    <a:pt x="603" y="872"/>
                    <a:pt x="595" y="891"/>
                  </a:cubicBezTo>
                  <a:cubicBezTo>
                    <a:pt x="590" y="902"/>
                    <a:pt x="585" y="913"/>
                    <a:pt x="580" y="924"/>
                  </a:cubicBezTo>
                  <a:cubicBezTo>
                    <a:pt x="568" y="955"/>
                    <a:pt x="557" y="986"/>
                    <a:pt x="547" y="1018"/>
                  </a:cubicBezTo>
                  <a:cubicBezTo>
                    <a:pt x="578" y="1025"/>
                    <a:pt x="608" y="1036"/>
                    <a:pt x="636" y="1050"/>
                  </a:cubicBezTo>
                  <a:cubicBezTo>
                    <a:pt x="581" y="1202"/>
                    <a:pt x="550" y="1365"/>
                    <a:pt x="550" y="1536"/>
                  </a:cubicBezTo>
                  <a:cubicBezTo>
                    <a:pt x="550" y="1724"/>
                    <a:pt x="587" y="1904"/>
                    <a:pt x="654" y="2069"/>
                  </a:cubicBezTo>
                  <a:cubicBezTo>
                    <a:pt x="595" y="2104"/>
                    <a:pt x="528" y="2123"/>
                    <a:pt x="458" y="2123"/>
                  </a:cubicBezTo>
                  <a:cubicBezTo>
                    <a:pt x="205" y="2123"/>
                    <a:pt x="0" y="1873"/>
                    <a:pt x="0" y="1565"/>
                  </a:cubicBezTo>
                  <a:cubicBezTo>
                    <a:pt x="0" y="1289"/>
                    <a:pt x="165" y="1061"/>
                    <a:pt x="380" y="1016"/>
                  </a:cubicBezTo>
                  <a:cubicBezTo>
                    <a:pt x="535" y="435"/>
                    <a:pt x="1143" y="0"/>
                    <a:pt x="1871" y="0"/>
                  </a:cubicBezTo>
                  <a:cubicBezTo>
                    <a:pt x="1872" y="0"/>
                    <a:pt x="1872" y="0"/>
                    <a:pt x="1873" y="0"/>
                  </a:cubicBezTo>
                  <a:cubicBezTo>
                    <a:pt x="1874" y="0"/>
                    <a:pt x="1875" y="0"/>
                    <a:pt x="1876" y="0"/>
                  </a:cubicBezTo>
                  <a:cubicBezTo>
                    <a:pt x="2604" y="0"/>
                    <a:pt x="3212" y="435"/>
                    <a:pt x="3366" y="1016"/>
                  </a:cubicBezTo>
                  <a:cubicBezTo>
                    <a:pt x="3582" y="1061"/>
                    <a:pt x="3746" y="1289"/>
                    <a:pt x="3746" y="1565"/>
                  </a:cubicBezTo>
                  <a:cubicBezTo>
                    <a:pt x="3746" y="1872"/>
                    <a:pt x="3543" y="2120"/>
                    <a:pt x="3292" y="2123"/>
                  </a:cubicBezTo>
                  <a:close/>
                  <a:moveTo>
                    <a:pt x="2878" y="1636"/>
                  </a:moveTo>
                  <a:cubicBezTo>
                    <a:pt x="2862" y="1631"/>
                    <a:pt x="2843" y="1625"/>
                    <a:pt x="2823" y="1618"/>
                  </a:cubicBezTo>
                  <a:cubicBezTo>
                    <a:pt x="2819" y="1616"/>
                    <a:pt x="2815" y="1615"/>
                    <a:pt x="2810" y="1614"/>
                  </a:cubicBezTo>
                  <a:cubicBezTo>
                    <a:pt x="2791" y="1606"/>
                    <a:pt x="2771" y="1599"/>
                    <a:pt x="2749" y="1589"/>
                  </a:cubicBezTo>
                  <a:cubicBezTo>
                    <a:pt x="2747" y="1588"/>
                    <a:pt x="2745" y="1587"/>
                    <a:pt x="2742" y="1586"/>
                  </a:cubicBezTo>
                  <a:cubicBezTo>
                    <a:pt x="2719" y="1575"/>
                    <a:pt x="2695" y="1563"/>
                    <a:pt x="2671" y="1549"/>
                  </a:cubicBezTo>
                  <a:cubicBezTo>
                    <a:pt x="2665" y="1546"/>
                    <a:pt x="2658" y="1542"/>
                    <a:pt x="2652" y="1538"/>
                  </a:cubicBezTo>
                  <a:cubicBezTo>
                    <a:pt x="2629" y="1525"/>
                    <a:pt x="2606" y="1510"/>
                    <a:pt x="2582" y="1493"/>
                  </a:cubicBezTo>
                  <a:cubicBezTo>
                    <a:pt x="2580" y="1491"/>
                    <a:pt x="2577" y="1490"/>
                    <a:pt x="2574" y="1488"/>
                  </a:cubicBezTo>
                  <a:cubicBezTo>
                    <a:pt x="2549" y="1469"/>
                    <a:pt x="2524" y="1448"/>
                    <a:pt x="2499" y="1426"/>
                  </a:cubicBezTo>
                  <a:cubicBezTo>
                    <a:pt x="2492" y="1420"/>
                    <a:pt x="2486" y="1414"/>
                    <a:pt x="2479" y="1408"/>
                  </a:cubicBezTo>
                  <a:cubicBezTo>
                    <a:pt x="2455" y="1385"/>
                    <a:pt x="2432" y="1360"/>
                    <a:pt x="2409" y="1332"/>
                  </a:cubicBezTo>
                  <a:cubicBezTo>
                    <a:pt x="2408" y="1331"/>
                    <a:pt x="2406" y="1329"/>
                    <a:pt x="2405" y="1328"/>
                  </a:cubicBezTo>
                  <a:cubicBezTo>
                    <a:pt x="2381" y="1299"/>
                    <a:pt x="2359" y="1267"/>
                    <a:pt x="2338" y="1232"/>
                  </a:cubicBezTo>
                  <a:cubicBezTo>
                    <a:pt x="2333" y="1224"/>
                    <a:pt x="2327" y="1215"/>
                    <a:pt x="2322" y="1206"/>
                  </a:cubicBezTo>
                  <a:cubicBezTo>
                    <a:pt x="2302" y="1170"/>
                    <a:pt x="2282" y="1132"/>
                    <a:pt x="2264" y="1090"/>
                  </a:cubicBezTo>
                  <a:cubicBezTo>
                    <a:pt x="2060" y="1680"/>
                    <a:pt x="1619" y="1711"/>
                    <a:pt x="1619" y="1711"/>
                  </a:cubicBezTo>
                  <a:cubicBezTo>
                    <a:pt x="1619" y="1711"/>
                    <a:pt x="1819" y="1458"/>
                    <a:pt x="1780" y="990"/>
                  </a:cubicBezTo>
                  <a:cubicBezTo>
                    <a:pt x="1763" y="1027"/>
                    <a:pt x="1745" y="1061"/>
                    <a:pt x="1727" y="1095"/>
                  </a:cubicBezTo>
                  <a:cubicBezTo>
                    <a:pt x="1721" y="1106"/>
                    <a:pt x="1715" y="1116"/>
                    <a:pt x="1709" y="1126"/>
                  </a:cubicBezTo>
                  <a:cubicBezTo>
                    <a:pt x="1695" y="1150"/>
                    <a:pt x="1681" y="1173"/>
                    <a:pt x="1667" y="1195"/>
                  </a:cubicBezTo>
                  <a:cubicBezTo>
                    <a:pt x="1660" y="1206"/>
                    <a:pt x="1653" y="1216"/>
                    <a:pt x="1646" y="1226"/>
                  </a:cubicBezTo>
                  <a:cubicBezTo>
                    <a:pt x="1630" y="1249"/>
                    <a:pt x="1614" y="1271"/>
                    <a:pt x="1598" y="1293"/>
                  </a:cubicBezTo>
                  <a:cubicBezTo>
                    <a:pt x="1592" y="1301"/>
                    <a:pt x="1586" y="1309"/>
                    <a:pt x="1580" y="1317"/>
                  </a:cubicBezTo>
                  <a:cubicBezTo>
                    <a:pt x="1534" y="1375"/>
                    <a:pt x="1485" y="1429"/>
                    <a:pt x="1436" y="1479"/>
                  </a:cubicBezTo>
                  <a:cubicBezTo>
                    <a:pt x="1429" y="1485"/>
                    <a:pt x="1423" y="1492"/>
                    <a:pt x="1417" y="1498"/>
                  </a:cubicBezTo>
                  <a:cubicBezTo>
                    <a:pt x="1398" y="1516"/>
                    <a:pt x="1379" y="1534"/>
                    <a:pt x="1360" y="1551"/>
                  </a:cubicBezTo>
                  <a:cubicBezTo>
                    <a:pt x="1353" y="1558"/>
                    <a:pt x="1346" y="1564"/>
                    <a:pt x="1339" y="1570"/>
                  </a:cubicBezTo>
                  <a:cubicBezTo>
                    <a:pt x="1319" y="1588"/>
                    <a:pt x="1300" y="1604"/>
                    <a:pt x="1280" y="1620"/>
                  </a:cubicBezTo>
                  <a:cubicBezTo>
                    <a:pt x="1275" y="1625"/>
                    <a:pt x="1270" y="1629"/>
                    <a:pt x="1264" y="1634"/>
                  </a:cubicBezTo>
                  <a:cubicBezTo>
                    <a:pt x="1240" y="1654"/>
                    <a:pt x="1215" y="1673"/>
                    <a:pt x="1191" y="1691"/>
                  </a:cubicBezTo>
                  <a:cubicBezTo>
                    <a:pt x="1189" y="1692"/>
                    <a:pt x="1188" y="1693"/>
                    <a:pt x="1186" y="1695"/>
                  </a:cubicBezTo>
                  <a:cubicBezTo>
                    <a:pt x="1164" y="1711"/>
                    <a:pt x="1143" y="1726"/>
                    <a:pt x="1122" y="1740"/>
                  </a:cubicBezTo>
                  <a:cubicBezTo>
                    <a:pt x="1114" y="1746"/>
                    <a:pt x="1107" y="1751"/>
                    <a:pt x="1100" y="1756"/>
                  </a:cubicBezTo>
                  <a:cubicBezTo>
                    <a:pt x="1085" y="1765"/>
                    <a:pt x="1071" y="1775"/>
                    <a:pt x="1057" y="1784"/>
                  </a:cubicBezTo>
                  <a:cubicBezTo>
                    <a:pt x="1049" y="1789"/>
                    <a:pt x="1041" y="1794"/>
                    <a:pt x="1032" y="1800"/>
                  </a:cubicBezTo>
                  <a:cubicBezTo>
                    <a:pt x="1021" y="1807"/>
                    <a:pt x="1009" y="1814"/>
                    <a:pt x="998" y="1821"/>
                  </a:cubicBezTo>
                  <a:cubicBezTo>
                    <a:pt x="990" y="1826"/>
                    <a:pt x="981" y="1831"/>
                    <a:pt x="973" y="1836"/>
                  </a:cubicBezTo>
                  <a:cubicBezTo>
                    <a:pt x="966" y="1840"/>
                    <a:pt x="960" y="1843"/>
                    <a:pt x="954" y="1847"/>
                  </a:cubicBezTo>
                  <a:cubicBezTo>
                    <a:pt x="930" y="1861"/>
                    <a:pt x="908" y="1872"/>
                    <a:pt x="890" y="1882"/>
                  </a:cubicBezTo>
                  <a:cubicBezTo>
                    <a:pt x="1010" y="2545"/>
                    <a:pt x="1458" y="3227"/>
                    <a:pt x="1880" y="3227"/>
                  </a:cubicBezTo>
                  <a:cubicBezTo>
                    <a:pt x="2080" y="3227"/>
                    <a:pt x="2282" y="3073"/>
                    <a:pt x="2451" y="2842"/>
                  </a:cubicBezTo>
                  <a:cubicBezTo>
                    <a:pt x="2354" y="2861"/>
                    <a:pt x="2268" y="2870"/>
                    <a:pt x="2206" y="2874"/>
                  </a:cubicBezTo>
                  <a:cubicBezTo>
                    <a:pt x="2175" y="2938"/>
                    <a:pt x="2111" y="2982"/>
                    <a:pt x="2035" y="2982"/>
                  </a:cubicBezTo>
                  <a:cubicBezTo>
                    <a:pt x="1930" y="2982"/>
                    <a:pt x="1845" y="2897"/>
                    <a:pt x="1845" y="2792"/>
                  </a:cubicBezTo>
                  <a:cubicBezTo>
                    <a:pt x="1845" y="2687"/>
                    <a:pt x="1930" y="2602"/>
                    <a:pt x="2035" y="2602"/>
                  </a:cubicBezTo>
                  <a:cubicBezTo>
                    <a:pt x="2118" y="2602"/>
                    <a:pt x="2188" y="2656"/>
                    <a:pt x="2214" y="2730"/>
                  </a:cubicBezTo>
                  <a:cubicBezTo>
                    <a:pt x="2305" y="2726"/>
                    <a:pt x="2430" y="2712"/>
                    <a:pt x="2563" y="2671"/>
                  </a:cubicBezTo>
                  <a:cubicBezTo>
                    <a:pt x="2739" y="2370"/>
                    <a:pt x="2862" y="1987"/>
                    <a:pt x="2878" y="1636"/>
                  </a:cubicBezTo>
                  <a:close/>
                  <a:moveTo>
                    <a:pt x="2325" y="1896"/>
                  </a:moveTo>
                  <a:cubicBezTo>
                    <a:pt x="2489" y="1896"/>
                    <a:pt x="2625" y="1989"/>
                    <a:pt x="2653" y="2111"/>
                  </a:cubicBezTo>
                  <a:cubicBezTo>
                    <a:pt x="1997" y="2111"/>
                    <a:pt x="1997" y="2111"/>
                    <a:pt x="1997" y="2111"/>
                  </a:cubicBezTo>
                  <a:cubicBezTo>
                    <a:pt x="2025" y="1989"/>
                    <a:pt x="2161" y="1896"/>
                    <a:pt x="2325" y="1896"/>
                  </a:cubicBezTo>
                  <a:close/>
                  <a:moveTo>
                    <a:pt x="1468" y="1896"/>
                  </a:moveTo>
                  <a:cubicBezTo>
                    <a:pt x="1632" y="1896"/>
                    <a:pt x="1768" y="1989"/>
                    <a:pt x="1796" y="2111"/>
                  </a:cubicBezTo>
                  <a:cubicBezTo>
                    <a:pt x="1140" y="2111"/>
                    <a:pt x="1140" y="2111"/>
                    <a:pt x="1140" y="2111"/>
                  </a:cubicBezTo>
                  <a:cubicBezTo>
                    <a:pt x="1168" y="1989"/>
                    <a:pt x="1303" y="1896"/>
                    <a:pt x="1468" y="18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9484" name="组合 2"/>
          <p:cNvGrpSpPr/>
          <p:nvPr/>
        </p:nvGrpSpPr>
        <p:grpSpPr>
          <a:xfrm>
            <a:off x="1121410" y="4319905"/>
            <a:ext cx="996950" cy="984885"/>
            <a:chOff x="2257944" y="4337682"/>
            <a:chExt cx="995680" cy="985708"/>
          </a:xfrm>
          <a:solidFill>
            <a:schemeClr val="accent1">
              <a:lumMod val="10000"/>
            </a:schemeClr>
          </a:solidFill>
        </p:grpSpPr>
        <p:sp>
          <p:nvSpPr>
            <p:cNvPr id="97" name="等腰三角形 96"/>
            <p:cNvSpPr/>
            <p:nvPr/>
          </p:nvSpPr>
          <p:spPr>
            <a:xfrm flipV="1">
              <a:off x="2629330" y="4884699"/>
              <a:ext cx="252907" cy="9644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2257944" y="4986205"/>
              <a:ext cx="995680" cy="33718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管理平台</a:t>
              </a:r>
              <a:endParaRPr kumimoji="0" lang="zh-CN" altLang="en-US" sz="1600" b="1" i="0" u="none" strike="noStrike" kern="1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2533524" y="4337682"/>
              <a:ext cx="444518" cy="444949"/>
              <a:chOff x="-4294188" y="-276225"/>
              <a:chExt cx="3275012" cy="3278188"/>
            </a:xfrm>
            <a:grpFill/>
          </p:grpSpPr>
          <p:sp>
            <p:nvSpPr>
              <p:cNvPr id="5" name="Freeform 5"/>
              <p:cNvSpPr>
                <a:spLocks noEditPoints="1"/>
              </p:cNvSpPr>
              <p:nvPr/>
            </p:nvSpPr>
            <p:spPr bwMode="auto">
              <a:xfrm>
                <a:off x="-4294188" y="-276225"/>
                <a:ext cx="3244850" cy="3248026"/>
              </a:xfrm>
              <a:custGeom>
                <a:avLst/>
                <a:gdLst>
                  <a:gd name="T0" fmla="*/ 2748 w 3167"/>
                  <a:gd name="T1" fmla="*/ 1274 h 3168"/>
                  <a:gd name="T2" fmla="*/ 2784 w 3167"/>
                  <a:gd name="T3" fmla="*/ 849 h 3168"/>
                  <a:gd name="T4" fmla="*/ 2694 w 3167"/>
                  <a:gd name="T5" fmla="*/ 399 h 3168"/>
                  <a:gd name="T6" fmla="*/ 2335 w 3167"/>
                  <a:gd name="T7" fmla="*/ 399 h 3168"/>
                  <a:gd name="T8" fmla="*/ 1901 w 3167"/>
                  <a:gd name="T9" fmla="*/ 425 h 3168"/>
                  <a:gd name="T10" fmla="*/ 1827 w 3167"/>
                  <a:gd name="T11" fmla="*/ 75 h 3168"/>
                  <a:gd name="T12" fmla="*/ 1520 w 3167"/>
                  <a:gd name="T13" fmla="*/ 0 h 3168"/>
                  <a:gd name="T14" fmla="*/ 1266 w 3167"/>
                  <a:gd name="T15" fmla="*/ 254 h 3168"/>
                  <a:gd name="T16" fmla="*/ 978 w 3167"/>
                  <a:gd name="T17" fmla="*/ 545 h 3168"/>
                  <a:gd name="T18" fmla="*/ 652 w 3167"/>
                  <a:gd name="T19" fmla="*/ 325 h 3168"/>
                  <a:gd name="T20" fmla="*/ 383 w 3167"/>
                  <a:gd name="T21" fmla="*/ 489 h 3168"/>
                  <a:gd name="T22" fmla="*/ 532 w 3167"/>
                  <a:gd name="T23" fmla="*/ 997 h 3168"/>
                  <a:gd name="T24" fmla="*/ 254 w 3167"/>
                  <a:gd name="T25" fmla="*/ 1274 h 3168"/>
                  <a:gd name="T26" fmla="*/ 0 w 3167"/>
                  <a:gd name="T27" fmla="*/ 1655 h 3168"/>
                  <a:gd name="T28" fmla="*/ 254 w 3167"/>
                  <a:gd name="T29" fmla="*/ 1909 h 3168"/>
                  <a:gd name="T30" fmla="*/ 538 w 3167"/>
                  <a:gd name="T31" fmla="*/ 2188 h 3168"/>
                  <a:gd name="T32" fmla="*/ 383 w 3167"/>
                  <a:gd name="T33" fmla="*/ 2703 h 3168"/>
                  <a:gd name="T34" fmla="*/ 653 w 3167"/>
                  <a:gd name="T35" fmla="*/ 2867 h 3168"/>
                  <a:gd name="T36" fmla="*/ 988 w 3167"/>
                  <a:gd name="T37" fmla="*/ 2637 h 3168"/>
                  <a:gd name="T38" fmla="*/ 1266 w 3167"/>
                  <a:gd name="T39" fmla="*/ 2914 h 3168"/>
                  <a:gd name="T40" fmla="*/ 1520 w 3167"/>
                  <a:gd name="T41" fmla="*/ 3168 h 3168"/>
                  <a:gd name="T42" fmla="*/ 1827 w 3167"/>
                  <a:gd name="T43" fmla="*/ 3094 h 3168"/>
                  <a:gd name="T44" fmla="*/ 1901 w 3167"/>
                  <a:gd name="T45" fmla="*/ 2751 h 3168"/>
                  <a:gd name="T46" fmla="*/ 1966 w 3167"/>
                  <a:gd name="T47" fmla="*/ 2573 h 3168"/>
                  <a:gd name="T48" fmla="*/ 1731 w 3167"/>
                  <a:gd name="T49" fmla="*/ 2390 h 3168"/>
                  <a:gd name="T50" fmla="*/ 782 w 3167"/>
                  <a:gd name="T51" fmla="*/ 1694 h 3168"/>
                  <a:gd name="T52" fmla="*/ 2381 w 3167"/>
                  <a:gd name="T53" fmla="*/ 1462 h 3168"/>
                  <a:gd name="T54" fmla="*/ 2411 w 3167"/>
                  <a:gd name="T55" fmla="*/ 1840 h 3168"/>
                  <a:gd name="T56" fmla="*/ 2739 w 3167"/>
                  <a:gd name="T57" fmla="*/ 1934 h 3168"/>
                  <a:gd name="T58" fmla="*/ 2913 w 3167"/>
                  <a:gd name="T59" fmla="*/ 1909 h 3168"/>
                  <a:gd name="T60" fmla="*/ 3167 w 3167"/>
                  <a:gd name="T61" fmla="*/ 1656 h 3168"/>
                  <a:gd name="T62" fmla="*/ 3093 w 3167"/>
                  <a:gd name="T63" fmla="*/ 1349 h 3168"/>
                  <a:gd name="T64" fmla="*/ 2914 w 3167"/>
                  <a:gd name="T65" fmla="*/ 1274 h 3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167" h="3168">
                    <a:moveTo>
                      <a:pt x="2914" y="1274"/>
                    </a:moveTo>
                    <a:cubicBezTo>
                      <a:pt x="2748" y="1274"/>
                      <a:pt x="2748" y="1274"/>
                      <a:pt x="2748" y="1274"/>
                    </a:cubicBezTo>
                    <a:cubicBezTo>
                      <a:pt x="2722" y="1178"/>
                      <a:pt x="2684" y="1085"/>
                      <a:pt x="2635" y="997"/>
                    </a:cubicBezTo>
                    <a:cubicBezTo>
                      <a:pt x="2784" y="849"/>
                      <a:pt x="2784" y="849"/>
                      <a:pt x="2784" y="849"/>
                    </a:cubicBezTo>
                    <a:cubicBezTo>
                      <a:pt x="2883" y="749"/>
                      <a:pt x="2883" y="588"/>
                      <a:pt x="2784" y="489"/>
                    </a:cubicBezTo>
                    <a:cubicBezTo>
                      <a:pt x="2694" y="399"/>
                      <a:pt x="2694" y="399"/>
                      <a:pt x="2694" y="399"/>
                    </a:cubicBezTo>
                    <a:cubicBezTo>
                      <a:pt x="2647" y="352"/>
                      <a:pt x="2582" y="325"/>
                      <a:pt x="2515" y="325"/>
                    </a:cubicBezTo>
                    <a:cubicBezTo>
                      <a:pt x="2447" y="325"/>
                      <a:pt x="2383" y="352"/>
                      <a:pt x="2335" y="399"/>
                    </a:cubicBezTo>
                    <a:cubicBezTo>
                      <a:pt x="2189" y="546"/>
                      <a:pt x="2189" y="546"/>
                      <a:pt x="2189" y="546"/>
                    </a:cubicBezTo>
                    <a:cubicBezTo>
                      <a:pt x="2099" y="493"/>
                      <a:pt x="2002" y="452"/>
                      <a:pt x="1901" y="425"/>
                    </a:cubicBezTo>
                    <a:cubicBezTo>
                      <a:pt x="1901" y="254"/>
                      <a:pt x="1901" y="254"/>
                      <a:pt x="1901" y="254"/>
                    </a:cubicBezTo>
                    <a:cubicBezTo>
                      <a:pt x="1901" y="187"/>
                      <a:pt x="1874" y="122"/>
                      <a:pt x="1827" y="75"/>
                    </a:cubicBezTo>
                    <a:cubicBezTo>
                      <a:pt x="1779" y="27"/>
                      <a:pt x="1714" y="0"/>
                      <a:pt x="1647" y="0"/>
                    </a:cubicBezTo>
                    <a:cubicBezTo>
                      <a:pt x="1520" y="0"/>
                      <a:pt x="1520" y="0"/>
                      <a:pt x="1520" y="0"/>
                    </a:cubicBezTo>
                    <a:cubicBezTo>
                      <a:pt x="1453" y="0"/>
                      <a:pt x="1388" y="27"/>
                      <a:pt x="1340" y="75"/>
                    </a:cubicBezTo>
                    <a:cubicBezTo>
                      <a:pt x="1293" y="122"/>
                      <a:pt x="1266" y="187"/>
                      <a:pt x="1266" y="254"/>
                    </a:cubicBezTo>
                    <a:cubicBezTo>
                      <a:pt x="1266" y="425"/>
                      <a:pt x="1266" y="425"/>
                      <a:pt x="1266" y="425"/>
                    </a:cubicBezTo>
                    <a:cubicBezTo>
                      <a:pt x="1165" y="452"/>
                      <a:pt x="1069" y="493"/>
                      <a:pt x="978" y="545"/>
                    </a:cubicBezTo>
                    <a:cubicBezTo>
                      <a:pt x="832" y="399"/>
                      <a:pt x="832" y="399"/>
                      <a:pt x="832" y="399"/>
                    </a:cubicBezTo>
                    <a:cubicBezTo>
                      <a:pt x="784" y="351"/>
                      <a:pt x="720" y="325"/>
                      <a:pt x="652" y="325"/>
                    </a:cubicBezTo>
                    <a:cubicBezTo>
                      <a:pt x="585" y="325"/>
                      <a:pt x="520" y="351"/>
                      <a:pt x="473" y="399"/>
                    </a:cubicBezTo>
                    <a:cubicBezTo>
                      <a:pt x="383" y="489"/>
                      <a:pt x="383" y="489"/>
                      <a:pt x="383" y="489"/>
                    </a:cubicBezTo>
                    <a:cubicBezTo>
                      <a:pt x="284" y="588"/>
                      <a:pt x="284" y="749"/>
                      <a:pt x="383" y="848"/>
                    </a:cubicBezTo>
                    <a:cubicBezTo>
                      <a:pt x="532" y="997"/>
                      <a:pt x="532" y="997"/>
                      <a:pt x="532" y="997"/>
                    </a:cubicBezTo>
                    <a:cubicBezTo>
                      <a:pt x="483" y="1085"/>
                      <a:pt x="445" y="1178"/>
                      <a:pt x="420" y="1274"/>
                    </a:cubicBezTo>
                    <a:cubicBezTo>
                      <a:pt x="254" y="1274"/>
                      <a:pt x="254" y="1274"/>
                      <a:pt x="254" y="1274"/>
                    </a:cubicBezTo>
                    <a:cubicBezTo>
                      <a:pt x="114" y="1274"/>
                      <a:pt x="0" y="1388"/>
                      <a:pt x="0" y="1528"/>
                    </a:cubicBezTo>
                    <a:cubicBezTo>
                      <a:pt x="0" y="1655"/>
                      <a:pt x="0" y="1655"/>
                      <a:pt x="0" y="1655"/>
                    </a:cubicBezTo>
                    <a:cubicBezTo>
                      <a:pt x="0" y="1723"/>
                      <a:pt x="27" y="1787"/>
                      <a:pt x="74" y="1835"/>
                    </a:cubicBezTo>
                    <a:cubicBezTo>
                      <a:pt x="122" y="1883"/>
                      <a:pt x="187" y="1909"/>
                      <a:pt x="254" y="1909"/>
                    </a:cubicBezTo>
                    <a:cubicBezTo>
                      <a:pt x="422" y="1909"/>
                      <a:pt x="422" y="1909"/>
                      <a:pt x="422" y="1909"/>
                    </a:cubicBezTo>
                    <a:cubicBezTo>
                      <a:pt x="449" y="2007"/>
                      <a:pt x="488" y="2101"/>
                      <a:pt x="538" y="2188"/>
                    </a:cubicBezTo>
                    <a:cubicBezTo>
                      <a:pt x="383" y="2343"/>
                      <a:pt x="383" y="2343"/>
                      <a:pt x="383" y="2343"/>
                    </a:cubicBezTo>
                    <a:cubicBezTo>
                      <a:pt x="284" y="2443"/>
                      <a:pt x="284" y="2603"/>
                      <a:pt x="383" y="2703"/>
                    </a:cubicBezTo>
                    <a:cubicBezTo>
                      <a:pt x="473" y="2793"/>
                      <a:pt x="473" y="2793"/>
                      <a:pt x="473" y="2793"/>
                    </a:cubicBezTo>
                    <a:cubicBezTo>
                      <a:pt x="520" y="2840"/>
                      <a:pt x="585" y="2867"/>
                      <a:pt x="653" y="2867"/>
                    </a:cubicBezTo>
                    <a:cubicBezTo>
                      <a:pt x="720" y="2867"/>
                      <a:pt x="785" y="2840"/>
                      <a:pt x="832" y="2793"/>
                    </a:cubicBezTo>
                    <a:cubicBezTo>
                      <a:pt x="988" y="2637"/>
                      <a:pt x="988" y="2637"/>
                      <a:pt x="988" y="2637"/>
                    </a:cubicBezTo>
                    <a:cubicBezTo>
                      <a:pt x="1076" y="2687"/>
                      <a:pt x="1169" y="2725"/>
                      <a:pt x="1266" y="2751"/>
                    </a:cubicBezTo>
                    <a:cubicBezTo>
                      <a:pt x="1266" y="2914"/>
                      <a:pt x="1266" y="2914"/>
                      <a:pt x="1266" y="2914"/>
                    </a:cubicBezTo>
                    <a:cubicBezTo>
                      <a:pt x="1266" y="2981"/>
                      <a:pt x="1293" y="3046"/>
                      <a:pt x="1341" y="3094"/>
                    </a:cubicBezTo>
                    <a:cubicBezTo>
                      <a:pt x="1388" y="3141"/>
                      <a:pt x="1453" y="3168"/>
                      <a:pt x="1520" y="3168"/>
                    </a:cubicBezTo>
                    <a:cubicBezTo>
                      <a:pt x="1647" y="3168"/>
                      <a:pt x="1647" y="3168"/>
                      <a:pt x="1647" y="3168"/>
                    </a:cubicBezTo>
                    <a:cubicBezTo>
                      <a:pt x="1715" y="3168"/>
                      <a:pt x="1779" y="3141"/>
                      <a:pt x="1827" y="3094"/>
                    </a:cubicBezTo>
                    <a:cubicBezTo>
                      <a:pt x="1874" y="3046"/>
                      <a:pt x="1901" y="2981"/>
                      <a:pt x="1901" y="2914"/>
                    </a:cubicBezTo>
                    <a:cubicBezTo>
                      <a:pt x="1901" y="2751"/>
                      <a:pt x="1901" y="2751"/>
                      <a:pt x="1901" y="2751"/>
                    </a:cubicBezTo>
                    <a:cubicBezTo>
                      <a:pt x="1919" y="2746"/>
                      <a:pt x="1919" y="2746"/>
                      <a:pt x="1919" y="2746"/>
                    </a:cubicBezTo>
                    <a:cubicBezTo>
                      <a:pt x="1994" y="2725"/>
                      <a:pt x="2019" y="2630"/>
                      <a:pt x="1966" y="2573"/>
                    </a:cubicBezTo>
                    <a:cubicBezTo>
                      <a:pt x="1825" y="2422"/>
                      <a:pt x="1825" y="2422"/>
                      <a:pt x="1825" y="2422"/>
                    </a:cubicBezTo>
                    <a:cubicBezTo>
                      <a:pt x="1801" y="2396"/>
                      <a:pt x="1766" y="2384"/>
                      <a:pt x="1731" y="2390"/>
                    </a:cubicBezTo>
                    <a:cubicBezTo>
                      <a:pt x="1637" y="2407"/>
                      <a:pt x="1542" y="2408"/>
                      <a:pt x="1448" y="2392"/>
                    </a:cubicBezTo>
                    <a:cubicBezTo>
                      <a:pt x="1098" y="2335"/>
                      <a:pt x="823" y="2046"/>
                      <a:pt x="782" y="1694"/>
                    </a:cubicBezTo>
                    <a:cubicBezTo>
                      <a:pt x="720" y="1169"/>
                      <a:pt x="1161" y="730"/>
                      <a:pt x="1686" y="794"/>
                    </a:cubicBezTo>
                    <a:cubicBezTo>
                      <a:pt x="2037" y="837"/>
                      <a:pt x="2324" y="1113"/>
                      <a:pt x="2381" y="1462"/>
                    </a:cubicBezTo>
                    <a:cubicBezTo>
                      <a:pt x="2397" y="1560"/>
                      <a:pt x="2395" y="1655"/>
                      <a:pt x="2378" y="1744"/>
                    </a:cubicBezTo>
                    <a:cubicBezTo>
                      <a:pt x="2372" y="1780"/>
                      <a:pt x="2384" y="1816"/>
                      <a:pt x="2411" y="1840"/>
                    </a:cubicBezTo>
                    <a:cubicBezTo>
                      <a:pt x="2566" y="1981"/>
                      <a:pt x="2566" y="1981"/>
                      <a:pt x="2566" y="1981"/>
                    </a:cubicBezTo>
                    <a:cubicBezTo>
                      <a:pt x="2624" y="2033"/>
                      <a:pt x="2717" y="2008"/>
                      <a:pt x="2739" y="1934"/>
                    </a:cubicBezTo>
                    <a:cubicBezTo>
                      <a:pt x="2741" y="1926"/>
                      <a:pt x="2744" y="1918"/>
                      <a:pt x="2746" y="1909"/>
                    </a:cubicBezTo>
                    <a:cubicBezTo>
                      <a:pt x="2913" y="1909"/>
                      <a:pt x="2913" y="1909"/>
                      <a:pt x="2913" y="1909"/>
                    </a:cubicBezTo>
                    <a:cubicBezTo>
                      <a:pt x="2981" y="1909"/>
                      <a:pt x="3045" y="1883"/>
                      <a:pt x="3093" y="1835"/>
                    </a:cubicBezTo>
                    <a:cubicBezTo>
                      <a:pt x="3141" y="1787"/>
                      <a:pt x="3167" y="1723"/>
                      <a:pt x="3167" y="1656"/>
                    </a:cubicBezTo>
                    <a:cubicBezTo>
                      <a:pt x="3167" y="1528"/>
                      <a:pt x="3167" y="1528"/>
                      <a:pt x="3167" y="1528"/>
                    </a:cubicBezTo>
                    <a:cubicBezTo>
                      <a:pt x="3167" y="1461"/>
                      <a:pt x="3141" y="1396"/>
                      <a:pt x="3093" y="1349"/>
                    </a:cubicBezTo>
                    <a:cubicBezTo>
                      <a:pt x="3046" y="1301"/>
                      <a:pt x="2981" y="1274"/>
                      <a:pt x="2914" y="1274"/>
                    </a:cubicBezTo>
                    <a:close/>
                    <a:moveTo>
                      <a:pt x="2914" y="1274"/>
                    </a:moveTo>
                    <a:cubicBezTo>
                      <a:pt x="2914" y="1274"/>
                      <a:pt x="2914" y="1274"/>
                      <a:pt x="2914" y="127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6" name="Freeform 6"/>
              <p:cNvSpPr>
                <a:spLocks noEditPoints="1"/>
              </p:cNvSpPr>
              <p:nvPr/>
            </p:nvSpPr>
            <p:spPr bwMode="auto">
              <a:xfrm>
                <a:off x="-3297238" y="733425"/>
                <a:ext cx="2278062" cy="2268538"/>
              </a:xfrm>
              <a:custGeom>
                <a:avLst/>
                <a:gdLst>
                  <a:gd name="T0" fmla="*/ 2114 w 2222"/>
                  <a:gd name="T1" fmla="*/ 1737 h 2213"/>
                  <a:gd name="T2" fmla="*/ 1243 w 2222"/>
                  <a:gd name="T3" fmla="*/ 947 h 2213"/>
                  <a:gd name="T4" fmla="*/ 1243 w 2222"/>
                  <a:gd name="T5" fmla="*/ 947 h 2213"/>
                  <a:gd name="T6" fmla="*/ 1228 w 2222"/>
                  <a:gd name="T7" fmla="*/ 932 h 2213"/>
                  <a:gd name="T8" fmla="*/ 1212 w 2222"/>
                  <a:gd name="T9" fmla="*/ 813 h 2213"/>
                  <a:gd name="T10" fmla="*/ 1078 w 2222"/>
                  <a:gd name="T11" fmla="*/ 181 h 2213"/>
                  <a:gd name="T12" fmla="*/ 715 w 2222"/>
                  <a:gd name="T13" fmla="*/ 3 h 2213"/>
                  <a:gd name="T14" fmla="*/ 592 w 2222"/>
                  <a:gd name="T15" fmla="*/ 22 h 2213"/>
                  <a:gd name="T16" fmla="*/ 558 w 2222"/>
                  <a:gd name="T17" fmla="*/ 194 h 2213"/>
                  <a:gd name="T18" fmla="*/ 745 w 2222"/>
                  <a:gd name="T19" fmla="*/ 381 h 2213"/>
                  <a:gd name="T20" fmla="*/ 774 w 2222"/>
                  <a:gd name="T21" fmla="*/ 475 h 2213"/>
                  <a:gd name="T22" fmla="*/ 741 w 2222"/>
                  <a:gd name="T23" fmla="*/ 657 h 2213"/>
                  <a:gd name="T24" fmla="*/ 656 w 2222"/>
                  <a:gd name="T25" fmla="*/ 742 h 2213"/>
                  <a:gd name="T26" fmla="*/ 473 w 2222"/>
                  <a:gd name="T27" fmla="*/ 775 h 2213"/>
                  <a:gd name="T28" fmla="*/ 380 w 2222"/>
                  <a:gd name="T29" fmla="*/ 746 h 2213"/>
                  <a:gd name="T30" fmla="*/ 194 w 2222"/>
                  <a:gd name="T31" fmla="*/ 560 h 2213"/>
                  <a:gd name="T32" fmla="*/ 21 w 2222"/>
                  <a:gd name="T33" fmla="*/ 598 h 2213"/>
                  <a:gd name="T34" fmla="*/ 1 w 2222"/>
                  <a:gd name="T35" fmla="*/ 716 h 2213"/>
                  <a:gd name="T36" fmla="*/ 181 w 2222"/>
                  <a:gd name="T37" fmla="*/ 1078 h 2213"/>
                  <a:gd name="T38" fmla="*/ 812 w 2222"/>
                  <a:gd name="T39" fmla="*/ 1214 h 2213"/>
                  <a:gd name="T40" fmla="*/ 931 w 2222"/>
                  <a:gd name="T41" fmla="*/ 1230 h 2213"/>
                  <a:gd name="T42" fmla="*/ 1748 w 2222"/>
                  <a:gd name="T43" fmla="*/ 2104 h 2213"/>
                  <a:gd name="T44" fmla="*/ 2116 w 2222"/>
                  <a:gd name="T45" fmla="*/ 2105 h 2213"/>
                  <a:gd name="T46" fmla="*/ 2114 w 2222"/>
                  <a:gd name="T47" fmla="*/ 1737 h 2213"/>
                  <a:gd name="T48" fmla="*/ 1921 w 2222"/>
                  <a:gd name="T49" fmla="*/ 2011 h 2213"/>
                  <a:gd name="T50" fmla="*/ 1822 w 2222"/>
                  <a:gd name="T51" fmla="*/ 1912 h 2213"/>
                  <a:gd name="T52" fmla="*/ 1921 w 2222"/>
                  <a:gd name="T53" fmla="*/ 1812 h 2213"/>
                  <a:gd name="T54" fmla="*/ 2021 w 2222"/>
                  <a:gd name="T55" fmla="*/ 1912 h 2213"/>
                  <a:gd name="T56" fmla="*/ 1921 w 2222"/>
                  <a:gd name="T57" fmla="*/ 2011 h 2213"/>
                  <a:gd name="T58" fmla="*/ 1921 w 2222"/>
                  <a:gd name="T59" fmla="*/ 2011 h 2213"/>
                  <a:gd name="T60" fmla="*/ 1921 w 2222"/>
                  <a:gd name="T61" fmla="*/ 2011 h 2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22" h="2213">
                    <a:moveTo>
                      <a:pt x="2114" y="1737"/>
                    </a:moveTo>
                    <a:cubicBezTo>
                      <a:pt x="1243" y="947"/>
                      <a:pt x="1243" y="947"/>
                      <a:pt x="1243" y="947"/>
                    </a:cubicBezTo>
                    <a:cubicBezTo>
                      <a:pt x="1243" y="947"/>
                      <a:pt x="1243" y="947"/>
                      <a:pt x="1243" y="947"/>
                    </a:cubicBezTo>
                    <a:cubicBezTo>
                      <a:pt x="1236" y="940"/>
                      <a:pt x="1231" y="935"/>
                      <a:pt x="1228" y="932"/>
                    </a:cubicBezTo>
                    <a:cubicBezTo>
                      <a:pt x="1181" y="884"/>
                      <a:pt x="1197" y="842"/>
                      <a:pt x="1212" y="813"/>
                    </a:cubicBezTo>
                    <a:cubicBezTo>
                      <a:pt x="1315" y="613"/>
                      <a:pt x="1225" y="329"/>
                      <a:pt x="1078" y="181"/>
                    </a:cubicBezTo>
                    <a:cubicBezTo>
                      <a:pt x="930" y="34"/>
                      <a:pt x="788" y="7"/>
                      <a:pt x="715" y="3"/>
                    </a:cubicBezTo>
                    <a:cubicBezTo>
                      <a:pt x="673" y="0"/>
                      <a:pt x="631" y="7"/>
                      <a:pt x="592" y="22"/>
                    </a:cubicBezTo>
                    <a:cubicBezTo>
                      <a:pt x="521" y="48"/>
                      <a:pt x="504" y="141"/>
                      <a:pt x="558" y="194"/>
                    </a:cubicBezTo>
                    <a:cubicBezTo>
                      <a:pt x="745" y="381"/>
                      <a:pt x="745" y="381"/>
                      <a:pt x="745" y="381"/>
                    </a:cubicBezTo>
                    <a:cubicBezTo>
                      <a:pt x="770" y="406"/>
                      <a:pt x="781" y="441"/>
                      <a:pt x="774" y="475"/>
                    </a:cubicBezTo>
                    <a:cubicBezTo>
                      <a:pt x="741" y="657"/>
                      <a:pt x="741" y="657"/>
                      <a:pt x="741" y="657"/>
                    </a:cubicBezTo>
                    <a:cubicBezTo>
                      <a:pt x="733" y="701"/>
                      <a:pt x="700" y="735"/>
                      <a:pt x="656" y="742"/>
                    </a:cubicBezTo>
                    <a:cubicBezTo>
                      <a:pt x="473" y="775"/>
                      <a:pt x="473" y="775"/>
                      <a:pt x="473" y="775"/>
                    </a:cubicBezTo>
                    <a:cubicBezTo>
                      <a:pt x="440" y="781"/>
                      <a:pt x="405" y="770"/>
                      <a:pt x="380" y="746"/>
                    </a:cubicBezTo>
                    <a:cubicBezTo>
                      <a:pt x="194" y="560"/>
                      <a:pt x="194" y="560"/>
                      <a:pt x="194" y="560"/>
                    </a:cubicBezTo>
                    <a:cubicBezTo>
                      <a:pt x="140" y="506"/>
                      <a:pt x="46" y="526"/>
                      <a:pt x="21" y="598"/>
                    </a:cubicBezTo>
                    <a:cubicBezTo>
                      <a:pt x="6" y="639"/>
                      <a:pt x="0" y="680"/>
                      <a:pt x="1" y="716"/>
                    </a:cubicBezTo>
                    <a:cubicBezTo>
                      <a:pt x="5" y="792"/>
                      <a:pt x="48" y="953"/>
                      <a:pt x="181" y="1078"/>
                    </a:cubicBezTo>
                    <a:cubicBezTo>
                      <a:pt x="309" y="1199"/>
                      <a:pt x="547" y="1327"/>
                      <a:pt x="812" y="1214"/>
                    </a:cubicBezTo>
                    <a:cubicBezTo>
                      <a:pt x="844" y="1201"/>
                      <a:pt x="886" y="1185"/>
                      <a:pt x="931" y="1230"/>
                    </a:cubicBezTo>
                    <a:cubicBezTo>
                      <a:pt x="938" y="1238"/>
                      <a:pt x="1748" y="2104"/>
                      <a:pt x="1748" y="2104"/>
                    </a:cubicBezTo>
                    <a:cubicBezTo>
                      <a:pt x="1842" y="2213"/>
                      <a:pt x="2015" y="2205"/>
                      <a:pt x="2116" y="2105"/>
                    </a:cubicBezTo>
                    <a:cubicBezTo>
                      <a:pt x="2216" y="2003"/>
                      <a:pt x="2222" y="1831"/>
                      <a:pt x="2114" y="1737"/>
                    </a:cubicBezTo>
                    <a:close/>
                    <a:moveTo>
                      <a:pt x="1921" y="2011"/>
                    </a:moveTo>
                    <a:cubicBezTo>
                      <a:pt x="1866" y="2011"/>
                      <a:pt x="1822" y="1966"/>
                      <a:pt x="1822" y="1912"/>
                    </a:cubicBezTo>
                    <a:cubicBezTo>
                      <a:pt x="1822" y="1857"/>
                      <a:pt x="1866" y="1812"/>
                      <a:pt x="1921" y="1812"/>
                    </a:cubicBezTo>
                    <a:cubicBezTo>
                      <a:pt x="1976" y="1812"/>
                      <a:pt x="2021" y="1857"/>
                      <a:pt x="2021" y="1912"/>
                    </a:cubicBezTo>
                    <a:cubicBezTo>
                      <a:pt x="2021" y="1966"/>
                      <a:pt x="1976" y="2011"/>
                      <a:pt x="1921" y="2011"/>
                    </a:cubicBezTo>
                    <a:close/>
                    <a:moveTo>
                      <a:pt x="1921" y="2011"/>
                    </a:moveTo>
                    <a:cubicBezTo>
                      <a:pt x="1921" y="2011"/>
                      <a:pt x="1921" y="2011"/>
                      <a:pt x="1921" y="201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</p:grpSp>
      <p:grpSp>
        <p:nvGrpSpPr>
          <p:cNvPr id="19488" name="组合 3"/>
          <p:cNvGrpSpPr/>
          <p:nvPr/>
        </p:nvGrpSpPr>
        <p:grpSpPr>
          <a:xfrm>
            <a:off x="5039043" y="4345940"/>
            <a:ext cx="995680" cy="956940"/>
            <a:chOff x="3604343" y="4365791"/>
            <a:chExt cx="996210" cy="957957"/>
          </a:xfrm>
          <a:solidFill>
            <a:schemeClr val="accent1">
              <a:lumMod val="10000"/>
            </a:schemeClr>
          </a:solidFill>
        </p:grpSpPr>
        <p:sp>
          <p:nvSpPr>
            <p:cNvPr id="107" name="等腰三角形 106"/>
            <p:cNvSpPr/>
            <p:nvPr/>
          </p:nvSpPr>
          <p:spPr>
            <a:xfrm flipV="1">
              <a:off x="3975993" y="4884699"/>
              <a:ext cx="252907" cy="9644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08" name="矩形 107"/>
            <p:cNvSpPr/>
            <p:nvPr/>
          </p:nvSpPr>
          <p:spPr>
            <a:xfrm>
              <a:off x="3604343" y="4986205"/>
              <a:ext cx="996210" cy="337543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考核平台</a:t>
              </a:r>
              <a:endParaRPr kumimoji="0" lang="zh-CN" altLang="en-US" sz="16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3908081" y="4365791"/>
              <a:ext cx="388731" cy="388731"/>
            </a:xfrm>
            <a:custGeom>
              <a:avLst/>
              <a:gdLst>
                <a:gd name="T0" fmla="*/ 2564 w 3269"/>
                <a:gd name="T1" fmla="*/ 503 h 3269"/>
                <a:gd name="T2" fmla="*/ 2436 w 3269"/>
                <a:gd name="T3" fmla="*/ 377 h 3269"/>
                <a:gd name="T4" fmla="*/ 2115 w 3269"/>
                <a:gd name="T5" fmla="*/ 377 h 3269"/>
                <a:gd name="T6" fmla="*/ 2115 w 3269"/>
                <a:gd name="T7" fmla="*/ 503 h 3269"/>
                <a:gd name="T8" fmla="*/ 1987 w 3269"/>
                <a:gd name="T9" fmla="*/ 629 h 3269"/>
                <a:gd name="T10" fmla="*/ 897 w 3269"/>
                <a:gd name="T11" fmla="*/ 629 h 3269"/>
                <a:gd name="T12" fmla="*/ 769 w 3269"/>
                <a:gd name="T13" fmla="*/ 503 h 3269"/>
                <a:gd name="T14" fmla="*/ 769 w 3269"/>
                <a:gd name="T15" fmla="*/ 377 h 3269"/>
                <a:gd name="T16" fmla="*/ 385 w 3269"/>
                <a:gd name="T17" fmla="*/ 377 h 3269"/>
                <a:gd name="T18" fmla="*/ 256 w 3269"/>
                <a:gd name="T19" fmla="*/ 503 h 3269"/>
                <a:gd name="T20" fmla="*/ 256 w 3269"/>
                <a:gd name="T21" fmla="*/ 2892 h 3269"/>
                <a:gd name="T22" fmla="*/ 385 w 3269"/>
                <a:gd name="T23" fmla="*/ 3018 h 3269"/>
                <a:gd name="T24" fmla="*/ 1410 w 3269"/>
                <a:gd name="T25" fmla="*/ 3018 h 3269"/>
                <a:gd name="T26" fmla="*/ 1667 w 3269"/>
                <a:gd name="T27" fmla="*/ 3269 h 3269"/>
                <a:gd name="T28" fmla="*/ 256 w 3269"/>
                <a:gd name="T29" fmla="*/ 3269 h 3269"/>
                <a:gd name="T30" fmla="*/ 0 w 3269"/>
                <a:gd name="T31" fmla="*/ 3018 h 3269"/>
                <a:gd name="T32" fmla="*/ 0 w 3269"/>
                <a:gd name="T33" fmla="*/ 377 h 3269"/>
                <a:gd name="T34" fmla="*/ 256 w 3269"/>
                <a:gd name="T35" fmla="*/ 126 h 3269"/>
                <a:gd name="T36" fmla="*/ 769 w 3269"/>
                <a:gd name="T37" fmla="*/ 126 h 3269"/>
                <a:gd name="T38" fmla="*/ 897 w 3269"/>
                <a:gd name="T39" fmla="*/ 0 h 3269"/>
                <a:gd name="T40" fmla="*/ 1987 w 3269"/>
                <a:gd name="T41" fmla="*/ 0 h 3269"/>
                <a:gd name="T42" fmla="*/ 2115 w 3269"/>
                <a:gd name="T43" fmla="*/ 126 h 3269"/>
                <a:gd name="T44" fmla="*/ 2564 w 3269"/>
                <a:gd name="T45" fmla="*/ 126 h 3269"/>
                <a:gd name="T46" fmla="*/ 2820 w 3269"/>
                <a:gd name="T47" fmla="*/ 377 h 3269"/>
                <a:gd name="T48" fmla="*/ 2820 w 3269"/>
                <a:gd name="T49" fmla="*/ 1531 h 3269"/>
                <a:gd name="T50" fmla="*/ 2564 w 3269"/>
                <a:gd name="T51" fmla="*/ 1792 h 3269"/>
                <a:gd name="T52" fmla="*/ 2564 w 3269"/>
                <a:gd name="T53" fmla="*/ 503 h 3269"/>
                <a:gd name="T54" fmla="*/ 1987 w 3269"/>
                <a:gd name="T55" fmla="*/ 1383 h 3269"/>
                <a:gd name="T56" fmla="*/ 833 w 3269"/>
                <a:gd name="T57" fmla="*/ 1383 h 3269"/>
                <a:gd name="T58" fmla="*/ 769 w 3269"/>
                <a:gd name="T59" fmla="*/ 1320 h 3269"/>
                <a:gd name="T60" fmla="*/ 769 w 3269"/>
                <a:gd name="T61" fmla="*/ 1257 h 3269"/>
                <a:gd name="T62" fmla="*/ 833 w 3269"/>
                <a:gd name="T63" fmla="*/ 1195 h 3269"/>
                <a:gd name="T64" fmla="*/ 1987 w 3269"/>
                <a:gd name="T65" fmla="*/ 1195 h 3269"/>
                <a:gd name="T66" fmla="*/ 2051 w 3269"/>
                <a:gd name="T67" fmla="*/ 1257 h 3269"/>
                <a:gd name="T68" fmla="*/ 2051 w 3269"/>
                <a:gd name="T69" fmla="*/ 1320 h 3269"/>
                <a:gd name="T70" fmla="*/ 1987 w 3269"/>
                <a:gd name="T71" fmla="*/ 1383 h 3269"/>
                <a:gd name="T72" fmla="*/ 2051 w 3269"/>
                <a:gd name="T73" fmla="*/ 2012 h 3269"/>
                <a:gd name="T74" fmla="*/ 1987 w 3269"/>
                <a:gd name="T75" fmla="*/ 2075 h 3269"/>
                <a:gd name="T76" fmla="*/ 833 w 3269"/>
                <a:gd name="T77" fmla="*/ 2075 h 3269"/>
                <a:gd name="T78" fmla="*/ 769 w 3269"/>
                <a:gd name="T79" fmla="*/ 2012 h 3269"/>
                <a:gd name="T80" fmla="*/ 769 w 3269"/>
                <a:gd name="T81" fmla="*/ 1949 h 3269"/>
                <a:gd name="T82" fmla="*/ 833 w 3269"/>
                <a:gd name="T83" fmla="*/ 1886 h 3269"/>
                <a:gd name="T84" fmla="*/ 1987 w 3269"/>
                <a:gd name="T85" fmla="*/ 1886 h 3269"/>
                <a:gd name="T86" fmla="*/ 2051 w 3269"/>
                <a:gd name="T87" fmla="*/ 1949 h 3269"/>
                <a:gd name="T88" fmla="*/ 2051 w 3269"/>
                <a:gd name="T89" fmla="*/ 2012 h 3269"/>
                <a:gd name="T90" fmla="*/ 1493 w 3269"/>
                <a:gd name="T91" fmla="*/ 2403 h 3269"/>
                <a:gd name="T92" fmla="*/ 1967 w 3269"/>
                <a:gd name="T93" fmla="*/ 2808 h 3269"/>
                <a:gd name="T94" fmla="*/ 3269 w 3269"/>
                <a:gd name="T95" fmla="*/ 1509 h 3269"/>
                <a:gd name="T96" fmla="*/ 1985 w 3269"/>
                <a:gd name="T97" fmla="*/ 3269 h 3269"/>
                <a:gd name="T98" fmla="*/ 1323 w 3269"/>
                <a:gd name="T99" fmla="*/ 2569 h 3269"/>
                <a:gd name="T100" fmla="*/ 1493 w 3269"/>
                <a:gd name="T101" fmla="*/ 2403 h 3269"/>
                <a:gd name="T102" fmla="*/ 1493 w 3269"/>
                <a:gd name="T103" fmla="*/ 2403 h 3269"/>
                <a:gd name="T104" fmla="*/ 1493 w 3269"/>
                <a:gd name="T105" fmla="*/ 2403 h 3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69" h="3269">
                  <a:moveTo>
                    <a:pt x="2564" y="503"/>
                  </a:moveTo>
                  <a:cubicBezTo>
                    <a:pt x="2564" y="434"/>
                    <a:pt x="2507" y="377"/>
                    <a:pt x="2436" y="377"/>
                  </a:cubicBezTo>
                  <a:cubicBezTo>
                    <a:pt x="2115" y="377"/>
                    <a:pt x="2115" y="377"/>
                    <a:pt x="2115" y="377"/>
                  </a:cubicBezTo>
                  <a:cubicBezTo>
                    <a:pt x="2115" y="503"/>
                    <a:pt x="2115" y="503"/>
                    <a:pt x="2115" y="503"/>
                  </a:cubicBezTo>
                  <a:cubicBezTo>
                    <a:pt x="2115" y="572"/>
                    <a:pt x="2058" y="629"/>
                    <a:pt x="1987" y="629"/>
                  </a:cubicBezTo>
                  <a:cubicBezTo>
                    <a:pt x="897" y="629"/>
                    <a:pt x="897" y="629"/>
                    <a:pt x="897" y="629"/>
                  </a:cubicBezTo>
                  <a:cubicBezTo>
                    <a:pt x="827" y="629"/>
                    <a:pt x="769" y="572"/>
                    <a:pt x="769" y="503"/>
                  </a:cubicBezTo>
                  <a:cubicBezTo>
                    <a:pt x="769" y="377"/>
                    <a:pt x="769" y="377"/>
                    <a:pt x="769" y="377"/>
                  </a:cubicBezTo>
                  <a:cubicBezTo>
                    <a:pt x="385" y="377"/>
                    <a:pt x="385" y="377"/>
                    <a:pt x="385" y="377"/>
                  </a:cubicBezTo>
                  <a:cubicBezTo>
                    <a:pt x="314" y="377"/>
                    <a:pt x="256" y="434"/>
                    <a:pt x="256" y="503"/>
                  </a:cubicBezTo>
                  <a:cubicBezTo>
                    <a:pt x="256" y="2892"/>
                    <a:pt x="256" y="2892"/>
                    <a:pt x="256" y="2892"/>
                  </a:cubicBezTo>
                  <a:cubicBezTo>
                    <a:pt x="256" y="2961"/>
                    <a:pt x="314" y="3018"/>
                    <a:pt x="385" y="3018"/>
                  </a:cubicBezTo>
                  <a:cubicBezTo>
                    <a:pt x="1410" y="3018"/>
                    <a:pt x="1410" y="3018"/>
                    <a:pt x="1410" y="3018"/>
                  </a:cubicBezTo>
                  <a:cubicBezTo>
                    <a:pt x="1667" y="3269"/>
                    <a:pt x="1667" y="3269"/>
                    <a:pt x="1667" y="3269"/>
                  </a:cubicBezTo>
                  <a:cubicBezTo>
                    <a:pt x="256" y="3269"/>
                    <a:pt x="256" y="3269"/>
                    <a:pt x="256" y="3269"/>
                  </a:cubicBezTo>
                  <a:cubicBezTo>
                    <a:pt x="115" y="3269"/>
                    <a:pt x="0" y="3157"/>
                    <a:pt x="0" y="3018"/>
                  </a:cubicBezTo>
                  <a:cubicBezTo>
                    <a:pt x="0" y="377"/>
                    <a:pt x="0" y="377"/>
                    <a:pt x="0" y="377"/>
                  </a:cubicBezTo>
                  <a:cubicBezTo>
                    <a:pt x="0" y="238"/>
                    <a:pt x="115" y="126"/>
                    <a:pt x="256" y="126"/>
                  </a:cubicBezTo>
                  <a:cubicBezTo>
                    <a:pt x="769" y="126"/>
                    <a:pt x="769" y="126"/>
                    <a:pt x="769" y="126"/>
                  </a:cubicBezTo>
                  <a:cubicBezTo>
                    <a:pt x="769" y="56"/>
                    <a:pt x="827" y="0"/>
                    <a:pt x="897" y="0"/>
                  </a:cubicBezTo>
                  <a:cubicBezTo>
                    <a:pt x="1987" y="0"/>
                    <a:pt x="1987" y="0"/>
                    <a:pt x="1987" y="0"/>
                  </a:cubicBezTo>
                  <a:cubicBezTo>
                    <a:pt x="2058" y="0"/>
                    <a:pt x="2115" y="56"/>
                    <a:pt x="2115" y="126"/>
                  </a:cubicBezTo>
                  <a:cubicBezTo>
                    <a:pt x="2564" y="126"/>
                    <a:pt x="2564" y="126"/>
                    <a:pt x="2564" y="126"/>
                  </a:cubicBezTo>
                  <a:cubicBezTo>
                    <a:pt x="2706" y="126"/>
                    <a:pt x="2820" y="238"/>
                    <a:pt x="2820" y="377"/>
                  </a:cubicBezTo>
                  <a:cubicBezTo>
                    <a:pt x="2820" y="1531"/>
                    <a:pt x="2820" y="1531"/>
                    <a:pt x="2820" y="1531"/>
                  </a:cubicBezTo>
                  <a:cubicBezTo>
                    <a:pt x="2564" y="1792"/>
                    <a:pt x="2564" y="1792"/>
                    <a:pt x="2564" y="1792"/>
                  </a:cubicBezTo>
                  <a:lnTo>
                    <a:pt x="2564" y="503"/>
                  </a:lnTo>
                  <a:close/>
                  <a:moveTo>
                    <a:pt x="1987" y="1383"/>
                  </a:moveTo>
                  <a:cubicBezTo>
                    <a:pt x="833" y="1383"/>
                    <a:pt x="833" y="1383"/>
                    <a:pt x="833" y="1383"/>
                  </a:cubicBezTo>
                  <a:cubicBezTo>
                    <a:pt x="798" y="1383"/>
                    <a:pt x="769" y="1355"/>
                    <a:pt x="769" y="1320"/>
                  </a:cubicBezTo>
                  <a:cubicBezTo>
                    <a:pt x="769" y="1257"/>
                    <a:pt x="769" y="1257"/>
                    <a:pt x="769" y="1257"/>
                  </a:cubicBezTo>
                  <a:cubicBezTo>
                    <a:pt x="769" y="1223"/>
                    <a:pt x="798" y="1195"/>
                    <a:pt x="833" y="1195"/>
                  </a:cubicBezTo>
                  <a:cubicBezTo>
                    <a:pt x="1987" y="1195"/>
                    <a:pt x="1987" y="1195"/>
                    <a:pt x="1987" y="1195"/>
                  </a:cubicBezTo>
                  <a:cubicBezTo>
                    <a:pt x="2023" y="1195"/>
                    <a:pt x="2051" y="1223"/>
                    <a:pt x="2051" y="1257"/>
                  </a:cubicBezTo>
                  <a:cubicBezTo>
                    <a:pt x="2051" y="1320"/>
                    <a:pt x="2051" y="1320"/>
                    <a:pt x="2051" y="1320"/>
                  </a:cubicBezTo>
                  <a:cubicBezTo>
                    <a:pt x="2051" y="1355"/>
                    <a:pt x="2023" y="1383"/>
                    <a:pt x="1987" y="1383"/>
                  </a:cubicBezTo>
                  <a:close/>
                  <a:moveTo>
                    <a:pt x="2051" y="2012"/>
                  </a:moveTo>
                  <a:cubicBezTo>
                    <a:pt x="2051" y="2047"/>
                    <a:pt x="2023" y="2075"/>
                    <a:pt x="1987" y="2075"/>
                  </a:cubicBezTo>
                  <a:cubicBezTo>
                    <a:pt x="833" y="2075"/>
                    <a:pt x="833" y="2075"/>
                    <a:pt x="833" y="2075"/>
                  </a:cubicBezTo>
                  <a:cubicBezTo>
                    <a:pt x="798" y="2075"/>
                    <a:pt x="769" y="2047"/>
                    <a:pt x="769" y="2012"/>
                  </a:cubicBezTo>
                  <a:cubicBezTo>
                    <a:pt x="769" y="1949"/>
                    <a:pt x="769" y="1949"/>
                    <a:pt x="769" y="1949"/>
                  </a:cubicBezTo>
                  <a:cubicBezTo>
                    <a:pt x="769" y="1914"/>
                    <a:pt x="798" y="1886"/>
                    <a:pt x="833" y="1886"/>
                  </a:cubicBezTo>
                  <a:cubicBezTo>
                    <a:pt x="1987" y="1886"/>
                    <a:pt x="1987" y="1886"/>
                    <a:pt x="1987" y="1886"/>
                  </a:cubicBezTo>
                  <a:cubicBezTo>
                    <a:pt x="2023" y="1886"/>
                    <a:pt x="2051" y="1914"/>
                    <a:pt x="2051" y="1949"/>
                  </a:cubicBezTo>
                  <a:lnTo>
                    <a:pt x="2051" y="2012"/>
                  </a:lnTo>
                  <a:close/>
                  <a:moveTo>
                    <a:pt x="1493" y="2403"/>
                  </a:moveTo>
                  <a:cubicBezTo>
                    <a:pt x="1967" y="2808"/>
                    <a:pt x="1967" y="2808"/>
                    <a:pt x="1967" y="2808"/>
                  </a:cubicBezTo>
                  <a:cubicBezTo>
                    <a:pt x="3269" y="1509"/>
                    <a:pt x="3269" y="1509"/>
                    <a:pt x="3269" y="1509"/>
                  </a:cubicBezTo>
                  <a:cubicBezTo>
                    <a:pt x="1985" y="3269"/>
                    <a:pt x="1985" y="3269"/>
                    <a:pt x="1985" y="3269"/>
                  </a:cubicBezTo>
                  <a:cubicBezTo>
                    <a:pt x="1323" y="2569"/>
                    <a:pt x="1323" y="2569"/>
                    <a:pt x="1323" y="2569"/>
                  </a:cubicBezTo>
                  <a:lnTo>
                    <a:pt x="1493" y="2403"/>
                  </a:lnTo>
                  <a:close/>
                  <a:moveTo>
                    <a:pt x="1493" y="2403"/>
                  </a:moveTo>
                  <a:cubicBezTo>
                    <a:pt x="1493" y="2403"/>
                    <a:pt x="1493" y="2403"/>
                    <a:pt x="1493" y="2403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19492" name="组合 9"/>
          <p:cNvGrpSpPr/>
          <p:nvPr/>
        </p:nvGrpSpPr>
        <p:grpSpPr>
          <a:xfrm>
            <a:off x="7643495" y="4355465"/>
            <a:ext cx="995680" cy="953397"/>
            <a:chOff x="7645230" y="4369515"/>
            <a:chExt cx="994412" cy="954137"/>
          </a:xfrm>
          <a:solidFill>
            <a:schemeClr val="accent1">
              <a:lumMod val="10000"/>
            </a:schemeClr>
          </a:solidFill>
        </p:grpSpPr>
        <p:sp>
          <p:nvSpPr>
            <p:cNvPr id="137" name="等腰三角形 136"/>
            <p:cNvSpPr/>
            <p:nvPr/>
          </p:nvSpPr>
          <p:spPr>
            <a:xfrm flipV="1">
              <a:off x="8015982" y="4884699"/>
              <a:ext cx="252907" cy="9644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38" name="矩形 137"/>
            <p:cNvSpPr/>
            <p:nvPr/>
          </p:nvSpPr>
          <p:spPr>
            <a:xfrm>
              <a:off x="7645230" y="4986205"/>
              <a:ext cx="994412" cy="337447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互动平台</a:t>
              </a:r>
              <a:endParaRPr kumimoji="0" lang="zh-CN" altLang="en-US" sz="16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7966836" y="4369515"/>
              <a:ext cx="351198" cy="381282"/>
            </a:xfrm>
            <a:custGeom>
              <a:avLst/>
              <a:gdLst>
                <a:gd name="T0" fmla="*/ 2048 w 2111"/>
                <a:gd name="T1" fmla="*/ 753 h 2295"/>
                <a:gd name="T2" fmla="*/ 63 w 2111"/>
                <a:gd name="T3" fmla="*/ 753 h 2295"/>
                <a:gd name="T4" fmla="*/ 9 w 2111"/>
                <a:gd name="T5" fmla="*/ 718 h 2295"/>
                <a:gd name="T6" fmla="*/ 22 w 2111"/>
                <a:gd name="T7" fmla="*/ 655 h 2295"/>
                <a:gd name="T8" fmla="*/ 676 w 2111"/>
                <a:gd name="T9" fmla="*/ 0 h 2295"/>
                <a:gd name="T10" fmla="*/ 758 w 2111"/>
                <a:gd name="T11" fmla="*/ 82 h 2295"/>
                <a:gd name="T12" fmla="*/ 202 w 2111"/>
                <a:gd name="T13" fmla="*/ 638 h 2295"/>
                <a:gd name="T14" fmla="*/ 2048 w 2111"/>
                <a:gd name="T15" fmla="*/ 638 h 2295"/>
                <a:gd name="T16" fmla="*/ 2048 w 2111"/>
                <a:gd name="T17" fmla="*/ 753 h 2295"/>
                <a:gd name="T18" fmla="*/ 1435 w 2111"/>
                <a:gd name="T19" fmla="*/ 2295 h 2295"/>
                <a:gd name="T20" fmla="*/ 1353 w 2111"/>
                <a:gd name="T21" fmla="*/ 2213 h 2295"/>
                <a:gd name="T22" fmla="*/ 1908 w 2111"/>
                <a:gd name="T23" fmla="*/ 1657 h 2295"/>
                <a:gd name="T24" fmla="*/ 63 w 2111"/>
                <a:gd name="T25" fmla="*/ 1657 h 2295"/>
                <a:gd name="T26" fmla="*/ 63 w 2111"/>
                <a:gd name="T27" fmla="*/ 1542 h 2295"/>
                <a:gd name="T28" fmla="*/ 2048 w 2111"/>
                <a:gd name="T29" fmla="*/ 1542 h 2295"/>
                <a:gd name="T30" fmla="*/ 2101 w 2111"/>
                <a:gd name="T31" fmla="*/ 1578 h 2295"/>
                <a:gd name="T32" fmla="*/ 2089 w 2111"/>
                <a:gd name="T33" fmla="*/ 1640 h 2295"/>
                <a:gd name="T34" fmla="*/ 1435 w 2111"/>
                <a:gd name="T35" fmla="*/ 2295 h 2295"/>
                <a:gd name="T36" fmla="*/ 1435 w 2111"/>
                <a:gd name="T37" fmla="*/ 2295 h 2295"/>
                <a:gd name="T38" fmla="*/ 1435 w 2111"/>
                <a:gd name="T39" fmla="*/ 2295 h 2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11" h="2295">
                  <a:moveTo>
                    <a:pt x="2048" y="753"/>
                  </a:moveTo>
                  <a:cubicBezTo>
                    <a:pt x="63" y="753"/>
                    <a:pt x="63" y="753"/>
                    <a:pt x="63" y="753"/>
                  </a:cubicBezTo>
                  <a:cubicBezTo>
                    <a:pt x="39" y="753"/>
                    <a:pt x="19" y="740"/>
                    <a:pt x="9" y="718"/>
                  </a:cubicBezTo>
                  <a:cubicBezTo>
                    <a:pt x="0" y="696"/>
                    <a:pt x="6" y="671"/>
                    <a:pt x="22" y="655"/>
                  </a:cubicBezTo>
                  <a:cubicBezTo>
                    <a:pt x="676" y="0"/>
                    <a:pt x="676" y="0"/>
                    <a:pt x="676" y="0"/>
                  </a:cubicBezTo>
                  <a:cubicBezTo>
                    <a:pt x="758" y="82"/>
                    <a:pt x="758" y="82"/>
                    <a:pt x="758" y="82"/>
                  </a:cubicBezTo>
                  <a:cubicBezTo>
                    <a:pt x="202" y="638"/>
                    <a:pt x="202" y="638"/>
                    <a:pt x="202" y="638"/>
                  </a:cubicBezTo>
                  <a:cubicBezTo>
                    <a:pt x="2048" y="638"/>
                    <a:pt x="2048" y="638"/>
                    <a:pt x="2048" y="638"/>
                  </a:cubicBezTo>
                  <a:lnTo>
                    <a:pt x="2048" y="753"/>
                  </a:lnTo>
                  <a:close/>
                  <a:moveTo>
                    <a:pt x="1435" y="2295"/>
                  </a:moveTo>
                  <a:cubicBezTo>
                    <a:pt x="1353" y="2213"/>
                    <a:pt x="1353" y="2213"/>
                    <a:pt x="1353" y="2213"/>
                  </a:cubicBezTo>
                  <a:cubicBezTo>
                    <a:pt x="1908" y="1657"/>
                    <a:pt x="1908" y="1657"/>
                    <a:pt x="1908" y="1657"/>
                  </a:cubicBezTo>
                  <a:cubicBezTo>
                    <a:pt x="63" y="1657"/>
                    <a:pt x="63" y="1657"/>
                    <a:pt x="63" y="1657"/>
                  </a:cubicBezTo>
                  <a:cubicBezTo>
                    <a:pt x="63" y="1542"/>
                    <a:pt x="63" y="1542"/>
                    <a:pt x="63" y="1542"/>
                  </a:cubicBezTo>
                  <a:cubicBezTo>
                    <a:pt x="2048" y="1542"/>
                    <a:pt x="2048" y="1542"/>
                    <a:pt x="2048" y="1542"/>
                  </a:cubicBezTo>
                  <a:cubicBezTo>
                    <a:pt x="2071" y="1542"/>
                    <a:pt x="2092" y="1556"/>
                    <a:pt x="2101" y="1578"/>
                  </a:cubicBezTo>
                  <a:cubicBezTo>
                    <a:pt x="2111" y="1600"/>
                    <a:pt x="2105" y="1624"/>
                    <a:pt x="2089" y="1640"/>
                  </a:cubicBezTo>
                  <a:lnTo>
                    <a:pt x="1435" y="2295"/>
                  </a:lnTo>
                  <a:close/>
                  <a:moveTo>
                    <a:pt x="1435" y="2295"/>
                  </a:moveTo>
                  <a:cubicBezTo>
                    <a:pt x="1435" y="2295"/>
                    <a:pt x="1435" y="2295"/>
                    <a:pt x="1435" y="229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19496" name="组合 11"/>
          <p:cNvGrpSpPr/>
          <p:nvPr/>
        </p:nvGrpSpPr>
        <p:grpSpPr>
          <a:xfrm>
            <a:off x="8990647" y="4293235"/>
            <a:ext cx="995680" cy="1012337"/>
            <a:chOff x="8990941" y="4310758"/>
            <a:chExt cx="996315" cy="1012779"/>
          </a:xfrm>
          <a:solidFill>
            <a:schemeClr val="accent1">
              <a:lumMod val="10000"/>
            </a:schemeClr>
          </a:solidFill>
        </p:grpSpPr>
        <p:sp>
          <p:nvSpPr>
            <p:cNvPr id="147" name="等腰三角形 146"/>
            <p:cNvSpPr/>
            <p:nvPr/>
          </p:nvSpPr>
          <p:spPr>
            <a:xfrm flipV="1">
              <a:off x="9362645" y="4884699"/>
              <a:ext cx="252907" cy="9644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48" name="矩形 147"/>
            <p:cNvSpPr/>
            <p:nvPr/>
          </p:nvSpPr>
          <p:spPr>
            <a:xfrm>
              <a:off x="8990941" y="4986205"/>
              <a:ext cx="996315" cy="337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监管平台</a:t>
              </a:r>
              <a:endParaRPr kumimoji="0" lang="zh-CN" altLang="en-US" sz="16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9240104" y="4310758"/>
              <a:ext cx="497988" cy="498797"/>
            </a:xfrm>
            <a:custGeom>
              <a:avLst/>
              <a:gdLst>
                <a:gd name="T0" fmla="*/ 1638 w 3276"/>
                <a:gd name="T1" fmla="*/ 3277 h 3277"/>
                <a:gd name="T2" fmla="*/ 0 w 3276"/>
                <a:gd name="T3" fmla="*/ 1638 h 3277"/>
                <a:gd name="T4" fmla="*/ 1638 w 3276"/>
                <a:gd name="T5" fmla="*/ 0 h 3277"/>
                <a:gd name="T6" fmla="*/ 3276 w 3276"/>
                <a:gd name="T7" fmla="*/ 1638 h 3277"/>
                <a:gd name="T8" fmla="*/ 1638 w 3276"/>
                <a:gd name="T9" fmla="*/ 3277 h 3277"/>
                <a:gd name="T10" fmla="*/ 1092 w 3276"/>
                <a:gd name="T11" fmla="*/ 1638 h 3277"/>
                <a:gd name="T12" fmla="*/ 1638 w 3276"/>
                <a:gd name="T13" fmla="*/ 2185 h 3277"/>
                <a:gd name="T14" fmla="*/ 2184 w 3276"/>
                <a:gd name="T15" fmla="*/ 1638 h 3277"/>
                <a:gd name="T16" fmla="*/ 1638 w 3276"/>
                <a:gd name="T17" fmla="*/ 1092 h 3277"/>
                <a:gd name="T18" fmla="*/ 1092 w 3276"/>
                <a:gd name="T19" fmla="*/ 1638 h 3277"/>
                <a:gd name="T20" fmla="*/ 1047 w 3276"/>
                <a:gd name="T21" fmla="*/ 1216 h 3277"/>
                <a:gd name="T22" fmla="*/ 364 w 3276"/>
                <a:gd name="T23" fmla="*/ 1638 h 3277"/>
                <a:gd name="T24" fmla="*/ 1047 w 3276"/>
                <a:gd name="T25" fmla="*/ 2061 h 3277"/>
                <a:gd name="T26" fmla="*/ 910 w 3276"/>
                <a:gd name="T27" fmla="*/ 1638 h 3277"/>
                <a:gd name="T28" fmla="*/ 1047 w 3276"/>
                <a:gd name="T29" fmla="*/ 1216 h 3277"/>
                <a:gd name="T30" fmla="*/ 2229 w 3276"/>
                <a:gd name="T31" fmla="*/ 2061 h 3277"/>
                <a:gd name="T32" fmla="*/ 2912 w 3276"/>
                <a:gd name="T33" fmla="*/ 1638 h 3277"/>
                <a:gd name="T34" fmla="*/ 2229 w 3276"/>
                <a:gd name="T35" fmla="*/ 1216 h 3277"/>
                <a:gd name="T36" fmla="*/ 2366 w 3276"/>
                <a:gd name="T37" fmla="*/ 1638 h 3277"/>
                <a:gd name="T38" fmla="*/ 2229 w 3276"/>
                <a:gd name="T39" fmla="*/ 2061 h 3277"/>
                <a:gd name="T40" fmla="*/ 1638 w 3276"/>
                <a:gd name="T41" fmla="*/ 2913 h 3277"/>
                <a:gd name="T42" fmla="*/ 2867 w 3276"/>
                <a:gd name="T43" fmla="*/ 1957 h 3277"/>
                <a:gd name="T44" fmla="*/ 1638 w 3276"/>
                <a:gd name="T45" fmla="*/ 2367 h 3277"/>
                <a:gd name="T46" fmla="*/ 409 w 3276"/>
                <a:gd name="T47" fmla="*/ 1957 h 3277"/>
                <a:gd name="T48" fmla="*/ 1638 w 3276"/>
                <a:gd name="T49" fmla="*/ 2913 h 3277"/>
                <a:gd name="T50" fmla="*/ 1638 w 3276"/>
                <a:gd name="T51" fmla="*/ 364 h 3277"/>
                <a:gd name="T52" fmla="*/ 409 w 3276"/>
                <a:gd name="T53" fmla="*/ 1320 h 3277"/>
                <a:gd name="T54" fmla="*/ 1638 w 3276"/>
                <a:gd name="T55" fmla="*/ 910 h 3277"/>
                <a:gd name="T56" fmla="*/ 2867 w 3276"/>
                <a:gd name="T57" fmla="*/ 1320 h 3277"/>
                <a:gd name="T58" fmla="*/ 1638 w 3276"/>
                <a:gd name="T59" fmla="*/ 364 h 3277"/>
                <a:gd name="T60" fmla="*/ 1615 w 3276"/>
                <a:gd name="T61" fmla="*/ 2003 h 3277"/>
                <a:gd name="T62" fmla="*/ 1251 w 3276"/>
                <a:gd name="T63" fmla="*/ 1638 h 3277"/>
                <a:gd name="T64" fmla="*/ 1615 w 3276"/>
                <a:gd name="T65" fmla="*/ 1274 h 3277"/>
                <a:gd name="T66" fmla="*/ 1855 w 3276"/>
                <a:gd name="T67" fmla="*/ 1367 h 3277"/>
                <a:gd name="T68" fmla="*/ 1848 w 3276"/>
                <a:gd name="T69" fmla="*/ 1365 h 3277"/>
                <a:gd name="T70" fmla="*/ 1757 w 3276"/>
                <a:gd name="T71" fmla="*/ 1456 h 3277"/>
                <a:gd name="T72" fmla="*/ 1848 w 3276"/>
                <a:gd name="T73" fmla="*/ 1547 h 3277"/>
                <a:gd name="T74" fmla="*/ 1937 w 3276"/>
                <a:gd name="T75" fmla="*/ 1471 h 3277"/>
                <a:gd name="T76" fmla="*/ 1979 w 3276"/>
                <a:gd name="T77" fmla="*/ 1638 h 3277"/>
                <a:gd name="T78" fmla="*/ 1615 w 3276"/>
                <a:gd name="T79" fmla="*/ 2003 h 3277"/>
                <a:gd name="T80" fmla="*/ 1615 w 3276"/>
                <a:gd name="T81" fmla="*/ 2003 h 3277"/>
                <a:gd name="T82" fmla="*/ 1615 w 3276"/>
                <a:gd name="T83" fmla="*/ 2003 h 3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76" h="3277">
                  <a:moveTo>
                    <a:pt x="1638" y="3277"/>
                  </a:moveTo>
                  <a:cubicBezTo>
                    <a:pt x="735" y="3277"/>
                    <a:pt x="0" y="2542"/>
                    <a:pt x="0" y="1638"/>
                  </a:cubicBezTo>
                  <a:cubicBezTo>
                    <a:pt x="0" y="735"/>
                    <a:pt x="735" y="0"/>
                    <a:pt x="1638" y="0"/>
                  </a:cubicBezTo>
                  <a:cubicBezTo>
                    <a:pt x="2541" y="0"/>
                    <a:pt x="3276" y="735"/>
                    <a:pt x="3276" y="1638"/>
                  </a:cubicBezTo>
                  <a:cubicBezTo>
                    <a:pt x="3276" y="2542"/>
                    <a:pt x="2541" y="3277"/>
                    <a:pt x="1638" y="3277"/>
                  </a:cubicBezTo>
                  <a:close/>
                  <a:moveTo>
                    <a:pt x="1092" y="1638"/>
                  </a:moveTo>
                  <a:cubicBezTo>
                    <a:pt x="1092" y="1940"/>
                    <a:pt x="1337" y="2185"/>
                    <a:pt x="1638" y="2185"/>
                  </a:cubicBezTo>
                  <a:cubicBezTo>
                    <a:pt x="1939" y="2185"/>
                    <a:pt x="2184" y="1940"/>
                    <a:pt x="2184" y="1638"/>
                  </a:cubicBezTo>
                  <a:cubicBezTo>
                    <a:pt x="2184" y="1337"/>
                    <a:pt x="1939" y="1092"/>
                    <a:pt x="1638" y="1092"/>
                  </a:cubicBezTo>
                  <a:cubicBezTo>
                    <a:pt x="1337" y="1092"/>
                    <a:pt x="1092" y="1337"/>
                    <a:pt x="1092" y="1638"/>
                  </a:cubicBezTo>
                  <a:close/>
                  <a:moveTo>
                    <a:pt x="1047" y="1216"/>
                  </a:moveTo>
                  <a:cubicBezTo>
                    <a:pt x="643" y="1377"/>
                    <a:pt x="364" y="1638"/>
                    <a:pt x="364" y="1638"/>
                  </a:cubicBezTo>
                  <a:cubicBezTo>
                    <a:pt x="364" y="1638"/>
                    <a:pt x="643" y="1900"/>
                    <a:pt x="1047" y="2061"/>
                  </a:cubicBezTo>
                  <a:cubicBezTo>
                    <a:pt x="961" y="1942"/>
                    <a:pt x="910" y="1796"/>
                    <a:pt x="910" y="1638"/>
                  </a:cubicBezTo>
                  <a:cubicBezTo>
                    <a:pt x="910" y="1481"/>
                    <a:pt x="961" y="1335"/>
                    <a:pt x="1047" y="1216"/>
                  </a:cubicBezTo>
                  <a:close/>
                  <a:moveTo>
                    <a:pt x="2229" y="2061"/>
                  </a:moveTo>
                  <a:cubicBezTo>
                    <a:pt x="2633" y="1900"/>
                    <a:pt x="2912" y="1638"/>
                    <a:pt x="2912" y="1638"/>
                  </a:cubicBezTo>
                  <a:cubicBezTo>
                    <a:pt x="2912" y="1638"/>
                    <a:pt x="2633" y="1377"/>
                    <a:pt x="2229" y="1216"/>
                  </a:cubicBezTo>
                  <a:cubicBezTo>
                    <a:pt x="2314" y="1335"/>
                    <a:pt x="2366" y="1481"/>
                    <a:pt x="2366" y="1638"/>
                  </a:cubicBezTo>
                  <a:cubicBezTo>
                    <a:pt x="2366" y="1796"/>
                    <a:pt x="2314" y="1942"/>
                    <a:pt x="2229" y="2061"/>
                  </a:cubicBezTo>
                  <a:close/>
                  <a:moveTo>
                    <a:pt x="1638" y="2913"/>
                  </a:moveTo>
                  <a:cubicBezTo>
                    <a:pt x="2230" y="2913"/>
                    <a:pt x="2724" y="2505"/>
                    <a:pt x="2867" y="1957"/>
                  </a:cubicBezTo>
                  <a:cubicBezTo>
                    <a:pt x="2567" y="2153"/>
                    <a:pt x="2128" y="2367"/>
                    <a:pt x="1638" y="2367"/>
                  </a:cubicBezTo>
                  <a:cubicBezTo>
                    <a:pt x="1148" y="2367"/>
                    <a:pt x="709" y="2153"/>
                    <a:pt x="409" y="1957"/>
                  </a:cubicBezTo>
                  <a:cubicBezTo>
                    <a:pt x="551" y="2505"/>
                    <a:pt x="1046" y="2913"/>
                    <a:pt x="1638" y="2913"/>
                  </a:cubicBezTo>
                  <a:close/>
                  <a:moveTo>
                    <a:pt x="1638" y="364"/>
                  </a:moveTo>
                  <a:cubicBezTo>
                    <a:pt x="1046" y="364"/>
                    <a:pt x="551" y="772"/>
                    <a:pt x="409" y="1320"/>
                  </a:cubicBezTo>
                  <a:cubicBezTo>
                    <a:pt x="709" y="1124"/>
                    <a:pt x="1148" y="910"/>
                    <a:pt x="1638" y="910"/>
                  </a:cubicBezTo>
                  <a:cubicBezTo>
                    <a:pt x="2128" y="910"/>
                    <a:pt x="2567" y="1124"/>
                    <a:pt x="2867" y="1320"/>
                  </a:cubicBezTo>
                  <a:cubicBezTo>
                    <a:pt x="2724" y="772"/>
                    <a:pt x="2230" y="364"/>
                    <a:pt x="1638" y="364"/>
                  </a:cubicBezTo>
                  <a:close/>
                  <a:moveTo>
                    <a:pt x="1615" y="2003"/>
                  </a:moveTo>
                  <a:cubicBezTo>
                    <a:pt x="1414" y="2003"/>
                    <a:pt x="1251" y="1839"/>
                    <a:pt x="1251" y="1638"/>
                  </a:cubicBezTo>
                  <a:cubicBezTo>
                    <a:pt x="1251" y="1437"/>
                    <a:pt x="1414" y="1274"/>
                    <a:pt x="1615" y="1274"/>
                  </a:cubicBezTo>
                  <a:cubicBezTo>
                    <a:pt x="1708" y="1274"/>
                    <a:pt x="1791" y="1310"/>
                    <a:pt x="1855" y="1367"/>
                  </a:cubicBezTo>
                  <a:cubicBezTo>
                    <a:pt x="1853" y="1367"/>
                    <a:pt x="1851" y="1365"/>
                    <a:pt x="1848" y="1365"/>
                  </a:cubicBezTo>
                  <a:cubicBezTo>
                    <a:pt x="1798" y="1365"/>
                    <a:pt x="1757" y="1406"/>
                    <a:pt x="1757" y="1456"/>
                  </a:cubicBezTo>
                  <a:cubicBezTo>
                    <a:pt x="1757" y="1507"/>
                    <a:pt x="1798" y="1547"/>
                    <a:pt x="1848" y="1547"/>
                  </a:cubicBezTo>
                  <a:cubicBezTo>
                    <a:pt x="1894" y="1547"/>
                    <a:pt x="1929" y="1514"/>
                    <a:pt x="1937" y="1471"/>
                  </a:cubicBezTo>
                  <a:cubicBezTo>
                    <a:pt x="1963" y="1521"/>
                    <a:pt x="1979" y="1578"/>
                    <a:pt x="1979" y="1638"/>
                  </a:cubicBezTo>
                  <a:cubicBezTo>
                    <a:pt x="1979" y="1839"/>
                    <a:pt x="1816" y="2003"/>
                    <a:pt x="1615" y="2003"/>
                  </a:cubicBezTo>
                  <a:close/>
                  <a:moveTo>
                    <a:pt x="1615" y="2003"/>
                  </a:moveTo>
                  <a:cubicBezTo>
                    <a:pt x="1615" y="2003"/>
                    <a:pt x="1615" y="2003"/>
                    <a:pt x="1615" y="2003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19500" name="组合 12"/>
          <p:cNvGrpSpPr/>
          <p:nvPr/>
        </p:nvGrpSpPr>
        <p:grpSpPr>
          <a:xfrm>
            <a:off x="10319067" y="4328160"/>
            <a:ext cx="995680" cy="980810"/>
            <a:chOff x="10320379" y="4341875"/>
            <a:chExt cx="996315" cy="981885"/>
          </a:xfrm>
          <a:solidFill>
            <a:schemeClr val="accent1">
              <a:lumMod val="10000"/>
            </a:schemeClr>
          </a:solidFill>
        </p:grpSpPr>
        <p:sp>
          <p:nvSpPr>
            <p:cNvPr id="17" name="等腰三角形 16"/>
            <p:cNvSpPr/>
            <p:nvPr/>
          </p:nvSpPr>
          <p:spPr>
            <a:xfrm flipV="1">
              <a:off x="10698036" y="4884699"/>
              <a:ext cx="252907" cy="9644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0320379" y="4986205"/>
              <a:ext cx="996315" cy="33755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0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数据平台</a:t>
              </a:r>
              <a:endParaRPr kumimoji="0" lang="zh-CN" altLang="en-US" sz="1600" b="1" i="0" u="none" strike="noStrike" kern="1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0" name="Freeform 22"/>
            <p:cNvSpPr>
              <a:spLocks noEditPoints="1"/>
            </p:cNvSpPr>
            <p:nvPr/>
          </p:nvSpPr>
          <p:spPr bwMode="auto">
            <a:xfrm>
              <a:off x="10617480" y="4341875"/>
              <a:ext cx="436563" cy="436563"/>
            </a:xfrm>
            <a:custGeom>
              <a:avLst/>
              <a:gdLst>
                <a:gd name="T0" fmla="*/ 416 w 2727"/>
                <a:gd name="T1" fmla="*/ 750 h 2727"/>
                <a:gd name="T2" fmla="*/ 2311 w 2727"/>
                <a:gd name="T3" fmla="*/ 750 h 2727"/>
                <a:gd name="T4" fmla="*/ 2311 w 2727"/>
                <a:gd name="T5" fmla="*/ 1783 h 2727"/>
                <a:gd name="T6" fmla="*/ 416 w 2727"/>
                <a:gd name="T7" fmla="*/ 1783 h 2727"/>
                <a:gd name="T8" fmla="*/ 416 w 2727"/>
                <a:gd name="T9" fmla="*/ 750 h 2727"/>
                <a:gd name="T10" fmla="*/ 2630 w 2727"/>
                <a:gd name="T11" fmla="*/ 390 h 2727"/>
                <a:gd name="T12" fmla="*/ 97 w 2727"/>
                <a:gd name="T13" fmla="*/ 390 h 2727"/>
                <a:gd name="T14" fmla="*/ 0 w 2727"/>
                <a:gd name="T15" fmla="*/ 487 h 2727"/>
                <a:gd name="T16" fmla="*/ 0 w 2727"/>
                <a:gd name="T17" fmla="*/ 2045 h 2727"/>
                <a:gd name="T18" fmla="*/ 96 w 2727"/>
                <a:gd name="T19" fmla="*/ 2143 h 2727"/>
                <a:gd name="T20" fmla="*/ 2630 w 2727"/>
                <a:gd name="T21" fmla="*/ 2143 h 2727"/>
                <a:gd name="T22" fmla="*/ 2727 w 2727"/>
                <a:gd name="T23" fmla="*/ 2045 h 2727"/>
                <a:gd name="T24" fmla="*/ 2727 w 2727"/>
                <a:gd name="T25" fmla="*/ 487 h 2727"/>
                <a:gd name="T26" fmla="*/ 2630 w 2727"/>
                <a:gd name="T27" fmla="*/ 390 h 2727"/>
                <a:gd name="T28" fmla="*/ 2532 w 2727"/>
                <a:gd name="T29" fmla="*/ 1948 h 2727"/>
                <a:gd name="T30" fmla="*/ 195 w 2727"/>
                <a:gd name="T31" fmla="*/ 1948 h 2727"/>
                <a:gd name="T32" fmla="*/ 195 w 2727"/>
                <a:gd name="T33" fmla="*/ 584 h 2727"/>
                <a:gd name="T34" fmla="*/ 2532 w 2727"/>
                <a:gd name="T35" fmla="*/ 584 h 2727"/>
                <a:gd name="T36" fmla="*/ 2532 w 2727"/>
                <a:gd name="T37" fmla="*/ 1948 h 2727"/>
                <a:gd name="T38" fmla="*/ 292 w 2727"/>
                <a:gd name="T39" fmla="*/ 2727 h 2727"/>
                <a:gd name="T40" fmla="*/ 487 w 2727"/>
                <a:gd name="T41" fmla="*/ 2727 h 2727"/>
                <a:gd name="T42" fmla="*/ 658 w 2727"/>
                <a:gd name="T43" fmla="*/ 2240 h 2727"/>
                <a:gd name="T44" fmla="*/ 468 w 2727"/>
                <a:gd name="T45" fmla="*/ 2240 h 2727"/>
                <a:gd name="T46" fmla="*/ 292 w 2727"/>
                <a:gd name="T47" fmla="*/ 2727 h 2727"/>
                <a:gd name="T48" fmla="*/ 1454 w 2727"/>
                <a:gd name="T49" fmla="*/ 0 h 2727"/>
                <a:gd name="T50" fmla="*/ 1275 w 2727"/>
                <a:gd name="T51" fmla="*/ 0 h 2727"/>
                <a:gd name="T52" fmla="*/ 1170 w 2727"/>
                <a:gd name="T53" fmla="*/ 292 h 2727"/>
                <a:gd name="T54" fmla="*/ 1559 w 2727"/>
                <a:gd name="T55" fmla="*/ 292 h 2727"/>
                <a:gd name="T56" fmla="*/ 1454 w 2727"/>
                <a:gd name="T57" fmla="*/ 0 h 2727"/>
                <a:gd name="T58" fmla="*/ 2069 w 2727"/>
                <a:gd name="T59" fmla="*/ 2240 h 2727"/>
                <a:gd name="T60" fmla="*/ 2240 w 2727"/>
                <a:gd name="T61" fmla="*/ 2727 h 2727"/>
                <a:gd name="T62" fmla="*/ 2435 w 2727"/>
                <a:gd name="T63" fmla="*/ 2727 h 2727"/>
                <a:gd name="T64" fmla="*/ 2260 w 2727"/>
                <a:gd name="T65" fmla="*/ 2240 h 2727"/>
                <a:gd name="T66" fmla="*/ 2069 w 2727"/>
                <a:gd name="T67" fmla="*/ 2240 h 2727"/>
                <a:gd name="T68" fmla="*/ 1266 w 2727"/>
                <a:gd name="T69" fmla="*/ 2240 h 2727"/>
                <a:gd name="T70" fmla="*/ 1461 w 2727"/>
                <a:gd name="T71" fmla="*/ 2240 h 2727"/>
                <a:gd name="T72" fmla="*/ 1461 w 2727"/>
                <a:gd name="T73" fmla="*/ 2532 h 2727"/>
                <a:gd name="T74" fmla="*/ 1266 w 2727"/>
                <a:gd name="T75" fmla="*/ 2532 h 2727"/>
                <a:gd name="T76" fmla="*/ 1266 w 2727"/>
                <a:gd name="T77" fmla="*/ 2240 h 2727"/>
                <a:gd name="T78" fmla="*/ 1266 w 2727"/>
                <a:gd name="T79" fmla="*/ 2240 h 2727"/>
                <a:gd name="T80" fmla="*/ 1266 w 2727"/>
                <a:gd name="T81" fmla="*/ 224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27" h="2727">
                  <a:moveTo>
                    <a:pt x="416" y="750"/>
                  </a:moveTo>
                  <a:cubicBezTo>
                    <a:pt x="2311" y="750"/>
                    <a:pt x="2311" y="750"/>
                    <a:pt x="2311" y="750"/>
                  </a:cubicBezTo>
                  <a:cubicBezTo>
                    <a:pt x="2311" y="1783"/>
                    <a:pt x="2311" y="1783"/>
                    <a:pt x="2311" y="1783"/>
                  </a:cubicBezTo>
                  <a:cubicBezTo>
                    <a:pt x="416" y="1783"/>
                    <a:pt x="416" y="1783"/>
                    <a:pt x="416" y="1783"/>
                  </a:cubicBezTo>
                  <a:lnTo>
                    <a:pt x="416" y="750"/>
                  </a:lnTo>
                  <a:close/>
                  <a:moveTo>
                    <a:pt x="2630" y="390"/>
                  </a:moveTo>
                  <a:cubicBezTo>
                    <a:pt x="97" y="390"/>
                    <a:pt x="97" y="390"/>
                    <a:pt x="97" y="390"/>
                  </a:cubicBezTo>
                  <a:cubicBezTo>
                    <a:pt x="44" y="390"/>
                    <a:pt x="0" y="433"/>
                    <a:pt x="0" y="487"/>
                  </a:cubicBezTo>
                  <a:cubicBezTo>
                    <a:pt x="0" y="2045"/>
                    <a:pt x="0" y="2045"/>
                    <a:pt x="0" y="2045"/>
                  </a:cubicBezTo>
                  <a:cubicBezTo>
                    <a:pt x="0" y="2099"/>
                    <a:pt x="42" y="2143"/>
                    <a:pt x="96" y="2143"/>
                  </a:cubicBezTo>
                  <a:cubicBezTo>
                    <a:pt x="2630" y="2143"/>
                    <a:pt x="2630" y="2143"/>
                    <a:pt x="2630" y="2143"/>
                  </a:cubicBezTo>
                  <a:cubicBezTo>
                    <a:pt x="2684" y="2143"/>
                    <a:pt x="2727" y="2099"/>
                    <a:pt x="2727" y="2045"/>
                  </a:cubicBezTo>
                  <a:cubicBezTo>
                    <a:pt x="2727" y="487"/>
                    <a:pt x="2727" y="487"/>
                    <a:pt x="2727" y="487"/>
                  </a:cubicBezTo>
                  <a:cubicBezTo>
                    <a:pt x="2727" y="433"/>
                    <a:pt x="2684" y="390"/>
                    <a:pt x="2630" y="390"/>
                  </a:cubicBezTo>
                  <a:close/>
                  <a:moveTo>
                    <a:pt x="2532" y="1948"/>
                  </a:moveTo>
                  <a:cubicBezTo>
                    <a:pt x="195" y="1948"/>
                    <a:pt x="195" y="1948"/>
                    <a:pt x="195" y="1948"/>
                  </a:cubicBezTo>
                  <a:cubicBezTo>
                    <a:pt x="195" y="584"/>
                    <a:pt x="195" y="584"/>
                    <a:pt x="195" y="584"/>
                  </a:cubicBezTo>
                  <a:cubicBezTo>
                    <a:pt x="2532" y="584"/>
                    <a:pt x="2532" y="584"/>
                    <a:pt x="2532" y="584"/>
                  </a:cubicBezTo>
                  <a:lnTo>
                    <a:pt x="2532" y="1948"/>
                  </a:lnTo>
                  <a:close/>
                  <a:moveTo>
                    <a:pt x="292" y="2727"/>
                  </a:moveTo>
                  <a:cubicBezTo>
                    <a:pt x="487" y="2727"/>
                    <a:pt x="487" y="2727"/>
                    <a:pt x="487" y="2727"/>
                  </a:cubicBezTo>
                  <a:cubicBezTo>
                    <a:pt x="658" y="2240"/>
                    <a:pt x="658" y="2240"/>
                    <a:pt x="658" y="2240"/>
                  </a:cubicBezTo>
                  <a:cubicBezTo>
                    <a:pt x="468" y="2240"/>
                    <a:pt x="468" y="2240"/>
                    <a:pt x="468" y="2240"/>
                  </a:cubicBezTo>
                  <a:lnTo>
                    <a:pt x="292" y="2727"/>
                  </a:lnTo>
                  <a:close/>
                  <a:moveTo>
                    <a:pt x="1454" y="0"/>
                  </a:moveTo>
                  <a:cubicBezTo>
                    <a:pt x="1275" y="0"/>
                    <a:pt x="1275" y="0"/>
                    <a:pt x="1275" y="0"/>
                  </a:cubicBezTo>
                  <a:cubicBezTo>
                    <a:pt x="1170" y="292"/>
                    <a:pt x="1170" y="292"/>
                    <a:pt x="1170" y="292"/>
                  </a:cubicBezTo>
                  <a:cubicBezTo>
                    <a:pt x="1559" y="292"/>
                    <a:pt x="1559" y="292"/>
                    <a:pt x="1559" y="292"/>
                  </a:cubicBezTo>
                  <a:lnTo>
                    <a:pt x="1454" y="0"/>
                  </a:lnTo>
                  <a:close/>
                  <a:moveTo>
                    <a:pt x="2069" y="2240"/>
                  </a:moveTo>
                  <a:cubicBezTo>
                    <a:pt x="2240" y="2727"/>
                    <a:pt x="2240" y="2727"/>
                    <a:pt x="2240" y="2727"/>
                  </a:cubicBezTo>
                  <a:cubicBezTo>
                    <a:pt x="2435" y="2727"/>
                    <a:pt x="2435" y="2727"/>
                    <a:pt x="2435" y="2727"/>
                  </a:cubicBezTo>
                  <a:cubicBezTo>
                    <a:pt x="2260" y="2240"/>
                    <a:pt x="2260" y="2240"/>
                    <a:pt x="2260" y="2240"/>
                  </a:cubicBezTo>
                  <a:lnTo>
                    <a:pt x="2069" y="2240"/>
                  </a:lnTo>
                  <a:close/>
                  <a:moveTo>
                    <a:pt x="1266" y="2240"/>
                  </a:moveTo>
                  <a:cubicBezTo>
                    <a:pt x="1461" y="2240"/>
                    <a:pt x="1461" y="2240"/>
                    <a:pt x="1461" y="2240"/>
                  </a:cubicBezTo>
                  <a:cubicBezTo>
                    <a:pt x="1461" y="2532"/>
                    <a:pt x="1461" y="2532"/>
                    <a:pt x="1461" y="2532"/>
                  </a:cubicBezTo>
                  <a:cubicBezTo>
                    <a:pt x="1266" y="2532"/>
                    <a:pt x="1266" y="2532"/>
                    <a:pt x="1266" y="2532"/>
                  </a:cubicBezTo>
                  <a:lnTo>
                    <a:pt x="1266" y="2240"/>
                  </a:lnTo>
                  <a:close/>
                  <a:moveTo>
                    <a:pt x="1266" y="2240"/>
                  </a:moveTo>
                  <a:cubicBezTo>
                    <a:pt x="1266" y="2240"/>
                    <a:pt x="1266" y="2240"/>
                    <a:pt x="1266" y="224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本框 3"/>
          <p:cNvSpPr txBox="1"/>
          <p:nvPr/>
        </p:nvSpPr>
        <p:spPr>
          <a:xfrm>
            <a:off x="4240213" y="171450"/>
            <a:ext cx="6059487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两步</a:t>
            </a:r>
            <a:r>
              <a:rPr lang="en-US" alt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快速使用智慧党建平台</a:t>
            </a:r>
            <a:endParaRPr lang="zh-CN" altLang="en-US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27050" y="2476500"/>
            <a:ext cx="5621338" cy="3584575"/>
            <a:chOff x="830" y="3900"/>
            <a:chExt cx="8852" cy="5645"/>
          </a:xfrm>
        </p:grpSpPr>
        <p:sp>
          <p:nvSpPr>
            <p:cNvPr id="57" name="矩形 56"/>
            <p:cNvSpPr/>
            <p:nvPr/>
          </p:nvSpPr>
          <p:spPr>
            <a:xfrm>
              <a:off x="830" y="8295"/>
              <a:ext cx="8852" cy="12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anchor="t">
              <a:noAutofit/>
            </a:bodyPr>
            <a:lstStyle/>
            <a:p>
              <a:pPr lvl="0" algn="l" fontAlgn="base">
                <a:lnSpc>
                  <a:spcPct val="150000"/>
                </a:lnSpc>
              </a:pPr>
              <a:r>
                <a:rPr lang="zh-CN" altLang="en-US" sz="1600" strike="noStrike" kern="0" spc="300" noProof="1">
                  <a:solidFill>
                    <a:schemeClr val="bg1">
                      <a:lumMod val="8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通过手机微信扫一扫二维码关注小程序即可</a:t>
              </a:r>
              <a:endParaRPr lang="zh-CN" altLang="en-US" sz="1600" strike="noStrike" kern="0" spc="300" noProof="1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grpSp>
          <p:nvGrpSpPr>
            <p:cNvPr id="21509" name="组合 4"/>
            <p:cNvGrpSpPr/>
            <p:nvPr/>
          </p:nvGrpSpPr>
          <p:grpSpPr>
            <a:xfrm>
              <a:off x="2310" y="3900"/>
              <a:ext cx="3888" cy="4228"/>
              <a:chOff x="2310" y="3900"/>
              <a:chExt cx="3888" cy="4228"/>
            </a:xfrm>
          </p:grpSpPr>
          <p:sp>
            <p:nvSpPr>
              <p:cNvPr id="21510" name="矩形 57"/>
              <p:cNvSpPr/>
              <p:nvPr/>
            </p:nvSpPr>
            <p:spPr>
              <a:xfrm>
                <a:off x="2310" y="3900"/>
                <a:ext cx="3887" cy="55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lIns="25400" tIns="25400" rIns="25400" bIns="25400" anchor="ctr"/>
              <a:lstStyle/>
              <a:p>
                <a:pPr algn="ctr"/>
                <a:r>
                  <a:rPr lang="zh-CN" altLang="en-US" b="1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第一步：微信扫码关注</a:t>
                </a:r>
                <a:endParaRPr lang="zh-CN" altLang="en-US" b="1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2430" y="4660"/>
                <a:ext cx="3647" cy="3467"/>
              </a:xfrm>
              <a:prstGeom prst="rect">
                <a:avLst/>
              </a:prstGeom>
              <a:solidFill>
                <a:srgbClr val="FF0000">
                  <a:alpha val="6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21512" name="组合 4"/>
              <p:cNvGrpSpPr/>
              <p:nvPr/>
            </p:nvGrpSpPr>
            <p:grpSpPr>
              <a:xfrm>
                <a:off x="3232" y="5372"/>
                <a:ext cx="2040" cy="2042"/>
                <a:chOff x="3203" y="3602"/>
                <a:chExt cx="2040" cy="2042"/>
              </a:xfrm>
            </p:grpSpPr>
            <p:sp>
              <p:nvSpPr>
                <p:cNvPr id="42" name="椭圆 41"/>
                <p:cNvSpPr/>
                <p:nvPr/>
              </p:nvSpPr>
              <p:spPr>
                <a:xfrm>
                  <a:off x="3203" y="3602"/>
                  <a:ext cx="2040" cy="2043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>
                  <a:solidFill>
                    <a:schemeClr val="bg1"/>
                  </a:solidFill>
                  <a:miter lim="4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pic>
              <p:nvPicPr>
                <p:cNvPr id="21514" name="图片 2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748" y="4188"/>
                  <a:ext cx="950" cy="87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</p:grpSp>
      </p:grpSp>
      <p:grpSp>
        <p:nvGrpSpPr>
          <p:cNvPr id="7" name="组合 6"/>
          <p:cNvGrpSpPr/>
          <p:nvPr/>
        </p:nvGrpSpPr>
        <p:grpSpPr>
          <a:xfrm>
            <a:off x="7045325" y="2476500"/>
            <a:ext cx="4549775" cy="3584575"/>
            <a:chOff x="11095" y="3900"/>
            <a:chExt cx="7164" cy="5645"/>
          </a:xfrm>
        </p:grpSpPr>
        <p:sp>
          <p:nvSpPr>
            <p:cNvPr id="59" name="矩形 58"/>
            <p:cNvSpPr/>
            <p:nvPr/>
          </p:nvSpPr>
          <p:spPr>
            <a:xfrm>
              <a:off x="11095" y="8295"/>
              <a:ext cx="7165" cy="12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anchor="t">
              <a:noAutofit/>
            </a:bodyPr>
            <a:lstStyle/>
            <a:p>
              <a:pPr lvl="0" algn="l" fontAlgn="base">
                <a:lnSpc>
                  <a:spcPct val="150000"/>
                </a:lnSpc>
              </a:pPr>
              <a:r>
                <a:rPr lang="zh-CN" altLang="en-US" sz="1600" strike="noStrike" kern="0" spc="300" noProof="1">
                  <a:solidFill>
                    <a:schemeClr val="bg1">
                      <a:lumMod val="8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无需安装任何程序，直接在个人微信中直接进入智慧党建平台工作。</a:t>
              </a:r>
              <a:endParaRPr lang="zh-CN" altLang="en-US" sz="1600" strike="noStrike" kern="0" spc="300" noProof="1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grpSp>
          <p:nvGrpSpPr>
            <p:cNvPr id="21517" name="组合 2"/>
            <p:cNvGrpSpPr/>
            <p:nvPr/>
          </p:nvGrpSpPr>
          <p:grpSpPr>
            <a:xfrm>
              <a:off x="12310" y="3900"/>
              <a:ext cx="3890" cy="4231"/>
              <a:chOff x="12310" y="3900"/>
              <a:chExt cx="3890" cy="4231"/>
            </a:xfrm>
          </p:grpSpPr>
          <p:sp>
            <p:nvSpPr>
              <p:cNvPr id="21518" name="矩形 59"/>
              <p:cNvSpPr/>
              <p:nvPr/>
            </p:nvSpPr>
            <p:spPr>
              <a:xfrm>
                <a:off x="12310" y="3900"/>
                <a:ext cx="3890" cy="55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lIns="25400" tIns="25400" rIns="25400" bIns="25400" anchor="ctr"/>
              <a:lstStyle/>
              <a:p>
                <a:pPr algn="ctr"/>
                <a:r>
                  <a:rPr lang="zh-CN" altLang="en-US" b="1" dirty="0">
                    <a:solidFill>
                      <a:schemeClr val="bg1">
                        <a:lumMod val="8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第二步：开展党建工作</a:t>
                </a:r>
                <a:endParaRPr lang="zh-CN" altLang="en-US" b="1" dirty="0">
                  <a:solidFill>
                    <a:schemeClr val="bg1">
                      <a:lumMod val="8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12395" y="4662"/>
                <a:ext cx="3720" cy="3467"/>
              </a:xfrm>
              <a:prstGeom prst="rect">
                <a:avLst/>
              </a:prstGeom>
              <a:solidFill>
                <a:srgbClr val="FFC000">
                  <a:alpha val="6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21520" name="组合 6"/>
              <p:cNvGrpSpPr/>
              <p:nvPr/>
            </p:nvGrpSpPr>
            <p:grpSpPr>
              <a:xfrm>
                <a:off x="13235" y="5372"/>
                <a:ext cx="2040" cy="2042"/>
                <a:chOff x="8153" y="4900"/>
                <a:chExt cx="1534" cy="1494"/>
              </a:xfrm>
            </p:grpSpPr>
            <p:sp>
              <p:nvSpPr>
                <p:cNvPr id="45" name="椭圆 44"/>
                <p:cNvSpPr/>
                <p:nvPr/>
              </p:nvSpPr>
              <p:spPr>
                <a:xfrm>
                  <a:off x="8153" y="4900"/>
                  <a:ext cx="1534" cy="1494"/>
                </a:xfrm>
                <a:prstGeom prst="ellipse">
                  <a:avLst/>
                </a:prstGeom>
                <a:solidFill>
                  <a:srgbClr val="FFC000">
                    <a:lumMod val="10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pic>
              <p:nvPicPr>
                <p:cNvPr id="21522" name="图片 4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443" y="5222"/>
                  <a:ext cx="954" cy="84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</p:grpSp>
      </p:grpSp>
      <p:grpSp>
        <p:nvGrpSpPr>
          <p:cNvPr id="2" name="组合 1"/>
          <p:cNvGrpSpPr/>
          <p:nvPr/>
        </p:nvGrpSpPr>
        <p:grpSpPr>
          <a:xfrm>
            <a:off x="4794250" y="2959100"/>
            <a:ext cx="1944688" cy="1466850"/>
            <a:chOff x="7550" y="4660"/>
            <a:chExt cx="3062" cy="2311"/>
          </a:xfrm>
        </p:grpSpPr>
        <p:sp>
          <p:nvSpPr>
            <p:cNvPr id="52" name="任意多边形: 形状 51"/>
            <p:cNvSpPr/>
            <p:nvPr/>
          </p:nvSpPr>
          <p:spPr>
            <a:xfrm>
              <a:off x="8145" y="4660"/>
              <a:ext cx="1872" cy="1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203" extrusionOk="0">
                  <a:moveTo>
                    <a:pt x="14324" y="3544"/>
                  </a:moveTo>
                  <a:cubicBezTo>
                    <a:pt x="15314" y="3202"/>
                    <a:pt x="15854" y="2173"/>
                    <a:pt x="15494" y="1230"/>
                  </a:cubicBezTo>
                  <a:cubicBezTo>
                    <a:pt x="15134" y="202"/>
                    <a:pt x="13964" y="-227"/>
                    <a:pt x="12974" y="116"/>
                  </a:cubicBezTo>
                  <a:cubicBezTo>
                    <a:pt x="11984" y="459"/>
                    <a:pt x="11534" y="1487"/>
                    <a:pt x="11894" y="2430"/>
                  </a:cubicBezTo>
                  <a:cubicBezTo>
                    <a:pt x="12254" y="3373"/>
                    <a:pt x="13334" y="3887"/>
                    <a:pt x="14324" y="3544"/>
                  </a:cubicBezTo>
                  <a:close/>
                  <a:moveTo>
                    <a:pt x="21074" y="4659"/>
                  </a:moveTo>
                  <a:cubicBezTo>
                    <a:pt x="20624" y="4230"/>
                    <a:pt x="19994" y="4144"/>
                    <a:pt x="19544" y="4487"/>
                  </a:cubicBezTo>
                  <a:cubicBezTo>
                    <a:pt x="16934" y="6544"/>
                    <a:pt x="16934" y="6544"/>
                    <a:pt x="16934" y="6544"/>
                  </a:cubicBezTo>
                  <a:cubicBezTo>
                    <a:pt x="13244" y="4402"/>
                    <a:pt x="13244" y="4402"/>
                    <a:pt x="13244" y="4402"/>
                  </a:cubicBezTo>
                  <a:cubicBezTo>
                    <a:pt x="13064" y="4230"/>
                    <a:pt x="12884" y="4144"/>
                    <a:pt x="12704" y="4059"/>
                  </a:cubicBezTo>
                  <a:cubicBezTo>
                    <a:pt x="12524" y="3973"/>
                    <a:pt x="12524" y="3973"/>
                    <a:pt x="12524" y="3973"/>
                  </a:cubicBezTo>
                  <a:cubicBezTo>
                    <a:pt x="12524" y="3973"/>
                    <a:pt x="12524" y="3973"/>
                    <a:pt x="12524" y="3973"/>
                  </a:cubicBezTo>
                  <a:cubicBezTo>
                    <a:pt x="12254" y="3887"/>
                    <a:pt x="11984" y="3887"/>
                    <a:pt x="11624" y="3973"/>
                  </a:cubicBezTo>
                  <a:cubicBezTo>
                    <a:pt x="11624" y="3887"/>
                    <a:pt x="11624" y="3887"/>
                    <a:pt x="11624" y="3887"/>
                  </a:cubicBezTo>
                  <a:cubicBezTo>
                    <a:pt x="6044" y="5687"/>
                    <a:pt x="6044" y="5687"/>
                    <a:pt x="6044" y="5687"/>
                  </a:cubicBezTo>
                  <a:cubicBezTo>
                    <a:pt x="5594" y="5773"/>
                    <a:pt x="5234" y="6202"/>
                    <a:pt x="5234" y="6716"/>
                  </a:cubicBezTo>
                  <a:cubicBezTo>
                    <a:pt x="5234" y="10659"/>
                    <a:pt x="5234" y="10659"/>
                    <a:pt x="5234" y="10659"/>
                  </a:cubicBezTo>
                  <a:cubicBezTo>
                    <a:pt x="5234" y="11173"/>
                    <a:pt x="5684" y="11687"/>
                    <a:pt x="6314" y="11687"/>
                  </a:cubicBezTo>
                  <a:cubicBezTo>
                    <a:pt x="6944" y="11687"/>
                    <a:pt x="7394" y="11173"/>
                    <a:pt x="7394" y="10659"/>
                  </a:cubicBezTo>
                  <a:cubicBezTo>
                    <a:pt x="7394" y="7487"/>
                    <a:pt x="7394" y="7487"/>
                    <a:pt x="7394" y="7487"/>
                  </a:cubicBezTo>
                  <a:cubicBezTo>
                    <a:pt x="9464" y="6802"/>
                    <a:pt x="9464" y="6802"/>
                    <a:pt x="9464" y="6802"/>
                  </a:cubicBezTo>
                  <a:cubicBezTo>
                    <a:pt x="7934" y="10573"/>
                    <a:pt x="7934" y="10573"/>
                    <a:pt x="7934" y="10573"/>
                  </a:cubicBezTo>
                  <a:cubicBezTo>
                    <a:pt x="7664" y="11087"/>
                    <a:pt x="7754" y="11602"/>
                    <a:pt x="8024" y="12116"/>
                  </a:cubicBezTo>
                  <a:cubicBezTo>
                    <a:pt x="7304" y="13659"/>
                    <a:pt x="7304" y="13659"/>
                    <a:pt x="7304" y="13659"/>
                  </a:cubicBezTo>
                  <a:cubicBezTo>
                    <a:pt x="1904" y="13573"/>
                    <a:pt x="1904" y="13573"/>
                    <a:pt x="1904" y="13573"/>
                  </a:cubicBezTo>
                  <a:cubicBezTo>
                    <a:pt x="1904" y="13573"/>
                    <a:pt x="1904" y="13573"/>
                    <a:pt x="1904" y="13573"/>
                  </a:cubicBezTo>
                  <a:cubicBezTo>
                    <a:pt x="1454" y="13573"/>
                    <a:pt x="1094" y="13830"/>
                    <a:pt x="914" y="14259"/>
                  </a:cubicBezTo>
                  <a:cubicBezTo>
                    <a:pt x="104" y="15887"/>
                    <a:pt x="104" y="15887"/>
                    <a:pt x="104" y="15887"/>
                  </a:cubicBezTo>
                  <a:cubicBezTo>
                    <a:pt x="-166" y="16487"/>
                    <a:pt x="104" y="17173"/>
                    <a:pt x="734" y="17430"/>
                  </a:cubicBezTo>
                  <a:cubicBezTo>
                    <a:pt x="1364" y="17687"/>
                    <a:pt x="2084" y="17430"/>
                    <a:pt x="2354" y="16830"/>
                  </a:cubicBezTo>
                  <a:cubicBezTo>
                    <a:pt x="2804" y="15887"/>
                    <a:pt x="2804" y="15887"/>
                    <a:pt x="2804" y="15887"/>
                  </a:cubicBezTo>
                  <a:cubicBezTo>
                    <a:pt x="7934" y="15973"/>
                    <a:pt x="7934" y="15973"/>
                    <a:pt x="7934" y="15973"/>
                  </a:cubicBezTo>
                  <a:cubicBezTo>
                    <a:pt x="8474" y="16059"/>
                    <a:pt x="8924" y="15802"/>
                    <a:pt x="9194" y="15287"/>
                  </a:cubicBezTo>
                  <a:cubicBezTo>
                    <a:pt x="10094" y="13402"/>
                    <a:pt x="10094" y="13402"/>
                    <a:pt x="10094" y="13402"/>
                  </a:cubicBezTo>
                  <a:cubicBezTo>
                    <a:pt x="12434" y="14344"/>
                    <a:pt x="12434" y="14344"/>
                    <a:pt x="12434" y="14344"/>
                  </a:cubicBezTo>
                  <a:cubicBezTo>
                    <a:pt x="12614" y="19573"/>
                    <a:pt x="12614" y="19573"/>
                    <a:pt x="12614" y="19573"/>
                  </a:cubicBezTo>
                  <a:cubicBezTo>
                    <a:pt x="12614" y="19573"/>
                    <a:pt x="12614" y="19573"/>
                    <a:pt x="12614" y="19573"/>
                  </a:cubicBezTo>
                  <a:cubicBezTo>
                    <a:pt x="12704" y="20002"/>
                    <a:pt x="12974" y="20344"/>
                    <a:pt x="13424" y="20516"/>
                  </a:cubicBezTo>
                  <a:cubicBezTo>
                    <a:pt x="15044" y="21116"/>
                    <a:pt x="15044" y="21116"/>
                    <a:pt x="15044" y="21116"/>
                  </a:cubicBezTo>
                  <a:cubicBezTo>
                    <a:pt x="15674" y="21373"/>
                    <a:pt x="16394" y="21030"/>
                    <a:pt x="16664" y="20430"/>
                  </a:cubicBezTo>
                  <a:cubicBezTo>
                    <a:pt x="16934" y="19830"/>
                    <a:pt x="16574" y="19144"/>
                    <a:pt x="15944" y="18887"/>
                  </a:cubicBezTo>
                  <a:cubicBezTo>
                    <a:pt x="15134" y="18544"/>
                    <a:pt x="15134" y="18544"/>
                    <a:pt x="15134" y="18544"/>
                  </a:cubicBezTo>
                  <a:cubicBezTo>
                    <a:pt x="14954" y="13487"/>
                    <a:pt x="14954" y="13487"/>
                    <a:pt x="14954" y="13487"/>
                  </a:cubicBezTo>
                  <a:cubicBezTo>
                    <a:pt x="14954" y="13487"/>
                    <a:pt x="14954" y="13402"/>
                    <a:pt x="14954" y="13402"/>
                  </a:cubicBezTo>
                  <a:cubicBezTo>
                    <a:pt x="14954" y="13402"/>
                    <a:pt x="14954" y="13402"/>
                    <a:pt x="14954" y="13402"/>
                  </a:cubicBezTo>
                  <a:cubicBezTo>
                    <a:pt x="14954" y="12973"/>
                    <a:pt x="14594" y="12544"/>
                    <a:pt x="14144" y="12373"/>
                  </a:cubicBezTo>
                  <a:cubicBezTo>
                    <a:pt x="11894" y="11002"/>
                    <a:pt x="11894" y="11002"/>
                    <a:pt x="11894" y="11002"/>
                  </a:cubicBezTo>
                  <a:cubicBezTo>
                    <a:pt x="13514" y="6973"/>
                    <a:pt x="13514" y="6973"/>
                    <a:pt x="13514" y="6973"/>
                  </a:cubicBezTo>
                  <a:cubicBezTo>
                    <a:pt x="16394" y="8687"/>
                    <a:pt x="16394" y="8687"/>
                    <a:pt x="16394" y="8687"/>
                  </a:cubicBezTo>
                  <a:cubicBezTo>
                    <a:pt x="16844" y="8944"/>
                    <a:pt x="17384" y="8944"/>
                    <a:pt x="17744" y="8602"/>
                  </a:cubicBezTo>
                  <a:cubicBezTo>
                    <a:pt x="20894" y="6116"/>
                    <a:pt x="20894" y="6116"/>
                    <a:pt x="20894" y="6116"/>
                  </a:cubicBezTo>
                  <a:cubicBezTo>
                    <a:pt x="21344" y="5687"/>
                    <a:pt x="21434" y="5087"/>
                    <a:pt x="21074" y="4659"/>
                  </a:cubicBezTo>
                  <a:close/>
                </a:path>
              </a:pathLst>
            </a:custGeom>
            <a:solidFill>
              <a:srgbClr val="FFC000">
                <a:alpha val="69000"/>
              </a:srgb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" name="右箭头 3"/>
            <p:cNvSpPr/>
            <p:nvPr/>
          </p:nvSpPr>
          <p:spPr>
            <a:xfrm>
              <a:off x="7550" y="6179"/>
              <a:ext cx="3062" cy="793"/>
            </a:xfrm>
            <a:prstGeom prst="rightArrow">
              <a:avLst/>
            </a:prstGeom>
            <a:solidFill>
              <a:srgbClr val="92D05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27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</p:grpSp>
      <p:sp>
        <p:nvSpPr>
          <p:cNvPr id="18449" name="文本框 1"/>
          <p:cNvSpPr txBox="1"/>
          <p:nvPr/>
        </p:nvSpPr>
        <p:spPr>
          <a:xfrm>
            <a:off x="3859213" y="1360488"/>
            <a:ext cx="4505325" cy="6445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zh-CN" sz="3600" b="1">
                <a:gradFill>
                  <a:gsLst>
                    <a:gs pos="50000">
                      <a:srgbClr val="EDDADE"/>
                    </a:gs>
                    <a:gs pos="0">
                      <a:srgbClr val="F3E6E9"/>
                    </a:gs>
                    <a:gs pos="100000">
                      <a:srgbClr val="E6CDD3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</a:rPr>
              <a:t>两步 </a:t>
            </a:r>
            <a:r>
              <a:rPr lang="en-US" altLang="zh-CN" sz="2400" b="1">
                <a:gradFill>
                  <a:gsLst>
                    <a:gs pos="50000">
                      <a:srgbClr val="EDDADE"/>
                    </a:gs>
                    <a:gs pos="0">
                      <a:srgbClr val="F3E6E9"/>
                    </a:gs>
                    <a:gs pos="100000">
                      <a:srgbClr val="E6CDD3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</a:rPr>
              <a:t>- </a:t>
            </a:r>
            <a:r>
              <a:rPr lang="zh-CN" altLang="en-US" sz="2400" b="1">
                <a:gradFill>
                  <a:gsLst>
                    <a:gs pos="50000">
                      <a:srgbClr val="EDDADE"/>
                    </a:gs>
                    <a:gs pos="0">
                      <a:srgbClr val="F3E6E9"/>
                    </a:gs>
                    <a:gs pos="100000">
                      <a:srgbClr val="E6CDD3"/>
                    </a:gs>
                  </a:gsLst>
                  <a:lin scaled="1"/>
                </a:gradFill>
                <a:latin typeface="微软雅黑" panose="020B0503020204020204" charset="-122"/>
                <a:ea typeface="微软雅黑" panose="020B0503020204020204" charset="-122"/>
              </a:rPr>
              <a:t>快速使用智慧党建平台</a:t>
            </a:r>
            <a:endParaRPr lang="zh-CN" altLang="en-US" sz="2400" b="1">
              <a:gradFill>
                <a:gsLst>
                  <a:gs pos="50000">
                    <a:srgbClr val="EDDADE"/>
                  </a:gs>
                  <a:gs pos="0">
                    <a:srgbClr val="F3E6E9"/>
                  </a:gs>
                  <a:gs pos="100000">
                    <a:srgbClr val="E6CDD3"/>
                  </a:gs>
                </a:gsLst>
                <a:lin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文本框 3"/>
          <p:cNvSpPr txBox="1"/>
          <p:nvPr/>
        </p:nvSpPr>
        <p:spPr>
          <a:xfrm>
            <a:off x="4240213" y="171450"/>
            <a:ext cx="6059487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党建平台</a:t>
            </a:r>
            <a:r>
              <a:rPr lang="en-US" alt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核心应用</a:t>
            </a:r>
            <a:endParaRPr lang="zh-CN" altLang="en-US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032375" y="1611313"/>
            <a:ext cx="1933575" cy="890587"/>
            <a:chOff x="7925" y="2538"/>
            <a:chExt cx="3044" cy="1402"/>
          </a:xfrm>
        </p:grpSpPr>
        <p:sp>
          <p:nvSpPr>
            <p:cNvPr id="28" name="矩形 2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8185" y="3180"/>
              <a:ext cx="2785" cy="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CORE APPLICATION</a:t>
              </a:r>
              <a:endPara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9" name="矩形 28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7925" y="2537"/>
              <a:ext cx="3045" cy="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no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核心应用</a:t>
              </a:r>
              <a:endParaRPr kumimoji="0" lang="zh-CN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25" name="KSO_Shape"/>
          <p:cNvSpPr/>
          <p:nvPr/>
        </p:nvSpPr>
        <p:spPr>
          <a:xfrm rot="5400000">
            <a:off x="487363" y="5229225"/>
            <a:ext cx="169863" cy="455613"/>
          </a:xfrm>
          <a:prstGeom prst="chevron">
            <a:avLst>
              <a:gd name="adj" fmla="val 8800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54050" y="3090863"/>
            <a:ext cx="11163300" cy="2052637"/>
            <a:chOff x="1030" y="4867"/>
            <a:chExt cx="17580" cy="3233"/>
          </a:xfrm>
        </p:grpSpPr>
        <p:grpSp>
          <p:nvGrpSpPr>
            <p:cNvPr id="23560" name="组合 3"/>
            <p:cNvGrpSpPr/>
            <p:nvPr/>
          </p:nvGrpSpPr>
          <p:grpSpPr>
            <a:xfrm>
              <a:off x="9905" y="4893"/>
              <a:ext cx="2802" cy="3205"/>
              <a:chOff x="9905" y="4893"/>
              <a:chExt cx="2802" cy="3205"/>
            </a:xfrm>
          </p:grpSpPr>
          <p:sp>
            <p:nvSpPr>
              <p:cNvPr id="7" name="同心圆 6"/>
              <p:cNvSpPr>
                <a:spLocks noChangeAspect="1"/>
              </p:cNvSpPr>
              <p:nvPr/>
            </p:nvSpPr>
            <p:spPr>
              <a:xfrm>
                <a:off x="10245" y="4892"/>
                <a:ext cx="2125" cy="2127"/>
              </a:xfrm>
              <a:prstGeom prst="donut">
                <a:avLst>
                  <a:gd name="adj" fmla="val 1286"/>
                </a:avLst>
              </a:prstGeom>
              <a:solidFill>
                <a:srgbClr val="FF0000"/>
              </a:solidFill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9905" y="7517"/>
                <a:ext cx="2802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2000">
                    <a:latin typeface="微软雅黑" panose="020B0503020204020204" charset="-122"/>
                    <a:ea typeface="微软雅黑" panose="020B0503020204020204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党员教育</a:t>
                </a: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2" name="Freeform 5"/>
              <p:cNvSpPr>
                <a:spLocks noEditPoints="1"/>
              </p:cNvSpPr>
              <p:nvPr/>
            </p:nvSpPr>
            <p:spPr bwMode="auto">
              <a:xfrm>
                <a:off x="10807" y="5482"/>
                <a:ext cx="997" cy="895"/>
              </a:xfrm>
              <a:custGeom>
                <a:avLst/>
                <a:gdLst>
                  <a:gd name="T0" fmla="*/ 1225 w 2869"/>
                  <a:gd name="T1" fmla="*/ 23 h 2570"/>
                  <a:gd name="T2" fmla="*/ 1912 w 2869"/>
                  <a:gd name="T3" fmla="*/ 1631 h 2570"/>
                  <a:gd name="T4" fmla="*/ 1110 w 2869"/>
                  <a:gd name="T5" fmla="*/ 826 h 2570"/>
                  <a:gd name="T6" fmla="*/ 1416 w 2869"/>
                  <a:gd name="T7" fmla="*/ 519 h 2570"/>
                  <a:gd name="T8" fmla="*/ 1225 w 2869"/>
                  <a:gd name="T9" fmla="*/ 328 h 2570"/>
                  <a:gd name="T10" fmla="*/ 838 w 2869"/>
                  <a:gd name="T11" fmla="*/ 408 h 2570"/>
                  <a:gd name="T12" fmla="*/ 229 w 2869"/>
                  <a:gd name="T13" fmla="*/ 1018 h 2570"/>
                  <a:gd name="T14" fmla="*/ 574 w 2869"/>
                  <a:gd name="T15" fmla="*/ 1362 h 2570"/>
                  <a:gd name="T16" fmla="*/ 804 w 2869"/>
                  <a:gd name="T17" fmla="*/ 1133 h 2570"/>
                  <a:gd name="T18" fmla="*/ 1605 w 2869"/>
                  <a:gd name="T19" fmla="*/ 1937 h 2570"/>
                  <a:gd name="T20" fmla="*/ 269 w 2869"/>
                  <a:gd name="T21" fmla="*/ 1667 h 2570"/>
                  <a:gd name="T22" fmla="*/ 74 w 2869"/>
                  <a:gd name="T23" fmla="*/ 1861 h 2570"/>
                  <a:gd name="T24" fmla="*/ 242 w 2869"/>
                  <a:gd name="T25" fmla="*/ 2076 h 2570"/>
                  <a:gd name="T26" fmla="*/ 220 w 2869"/>
                  <a:gd name="T27" fmla="*/ 2097 h 2570"/>
                  <a:gd name="T28" fmla="*/ 187 w 2869"/>
                  <a:gd name="T29" fmla="*/ 2091 h 2570"/>
                  <a:gd name="T30" fmla="*/ 0 w 2869"/>
                  <a:gd name="T31" fmla="*/ 2284 h 2570"/>
                  <a:gd name="T32" fmla="*/ 188 w 2869"/>
                  <a:gd name="T33" fmla="*/ 2472 h 2570"/>
                  <a:gd name="T34" fmla="*/ 379 w 2869"/>
                  <a:gd name="T35" fmla="*/ 2283 h 2570"/>
                  <a:gd name="T36" fmla="*/ 375 w 2869"/>
                  <a:gd name="T37" fmla="*/ 2249 h 2570"/>
                  <a:gd name="T38" fmla="*/ 404 w 2869"/>
                  <a:gd name="T39" fmla="*/ 2220 h 2570"/>
                  <a:gd name="T40" fmla="*/ 1915 w 2869"/>
                  <a:gd name="T41" fmla="*/ 2244 h 2570"/>
                  <a:gd name="T42" fmla="*/ 2139 w 2869"/>
                  <a:gd name="T43" fmla="*/ 2469 h 2570"/>
                  <a:gd name="T44" fmla="*/ 2447 w 2869"/>
                  <a:gd name="T45" fmla="*/ 2166 h 2570"/>
                  <a:gd name="T46" fmla="*/ 2221 w 2869"/>
                  <a:gd name="T47" fmla="*/ 1938 h 2570"/>
                  <a:gd name="T48" fmla="*/ 1225 w 2869"/>
                  <a:gd name="T49" fmla="*/ 23 h 2570"/>
                  <a:gd name="T50" fmla="*/ 1225 w 2869"/>
                  <a:gd name="T51" fmla="*/ 23 h 2570"/>
                  <a:gd name="T52" fmla="*/ 1225 w 2869"/>
                  <a:gd name="T53" fmla="*/ 23 h 2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869" h="2570">
                    <a:moveTo>
                      <a:pt x="1225" y="23"/>
                    </a:moveTo>
                    <a:cubicBezTo>
                      <a:pt x="1857" y="260"/>
                      <a:pt x="2240" y="1017"/>
                      <a:pt x="1912" y="1631"/>
                    </a:cubicBezTo>
                    <a:cubicBezTo>
                      <a:pt x="1110" y="826"/>
                      <a:pt x="1110" y="826"/>
                      <a:pt x="1110" y="826"/>
                    </a:cubicBezTo>
                    <a:cubicBezTo>
                      <a:pt x="1416" y="519"/>
                      <a:pt x="1416" y="519"/>
                      <a:pt x="1416" y="519"/>
                    </a:cubicBezTo>
                    <a:cubicBezTo>
                      <a:pt x="1225" y="328"/>
                      <a:pt x="1225" y="328"/>
                      <a:pt x="1225" y="328"/>
                    </a:cubicBezTo>
                    <a:cubicBezTo>
                      <a:pt x="1119" y="432"/>
                      <a:pt x="952" y="454"/>
                      <a:pt x="838" y="408"/>
                    </a:cubicBezTo>
                    <a:cubicBezTo>
                      <a:pt x="229" y="1018"/>
                      <a:pt x="229" y="1018"/>
                      <a:pt x="229" y="1018"/>
                    </a:cubicBezTo>
                    <a:cubicBezTo>
                      <a:pt x="574" y="1362"/>
                      <a:pt x="574" y="1362"/>
                      <a:pt x="574" y="1362"/>
                    </a:cubicBezTo>
                    <a:cubicBezTo>
                      <a:pt x="804" y="1133"/>
                      <a:pt x="804" y="1133"/>
                      <a:pt x="804" y="1133"/>
                    </a:cubicBezTo>
                    <a:cubicBezTo>
                      <a:pt x="1605" y="1937"/>
                      <a:pt x="1605" y="1937"/>
                      <a:pt x="1605" y="1937"/>
                    </a:cubicBezTo>
                    <a:cubicBezTo>
                      <a:pt x="1213" y="2152"/>
                      <a:pt x="670" y="2084"/>
                      <a:pt x="269" y="1667"/>
                    </a:cubicBezTo>
                    <a:cubicBezTo>
                      <a:pt x="74" y="1861"/>
                      <a:pt x="74" y="1861"/>
                      <a:pt x="74" y="1861"/>
                    </a:cubicBezTo>
                    <a:cubicBezTo>
                      <a:pt x="133" y="1942"/>
                      <a:pt x="181" y="2015"/>
                      <a:pt x="242" y="2076"/>
                    </a:cubicBezTo>
                    <a:cubicBezTo>
                      <a:pt x="237" y="2082"/>
                      <a:pt x="220" y="2096"/>
                      <a:pt x="220" y="2097"/>
                    </a:cubicBezTo>
                    <a:cubicBezTo>
                      <a:pt x="210" y="2095"/>
                      <a:pt x="198" y="2091"/>
                      <a:pt x="187" y="2091"/>
                    </a:cubicBezTo>
                    <a:cubicBezTo>
                      <a:pt x="83" y="2091"/>
                      <a:pt x="0" y="2181"/>
                      <a:pt x="0" y="2284"/>
                    </a:cubicBezTo>
                    <a:cubicBezTo>
                      <a:pt x="0" y="2388"/>
                      <a:pt x="84" y="2472"/>
                      <a:pt x="188" y="2472"/>
                    </a:cubicBezTo>
                    <a:cubicBezTo>
                      <a:pt x="291" y="2472"/>
                      <a:pt x="379" y="2387"/>
                      <a:pt x="379" y="2283"/>
                    </a:cubicBezTo>
                    <a:cubicBezTo>
                      <a:pt x="379" y="2271"/>
                      <a:pt x="377" y="2260"/>
                      <a:pt x="375" y="2249"/>
                    </a:cubicBezTo>
                    <a:cubicBezTo>
                      <a:pt x="404" y="2220"/>
                      <a:pt x="404" y="2220"/>
                      <a:pt x="404" y="2220"/>
                    </a:cubicBezTo>
                    <a:cubicBezTo>
                      <a:pt x="866" y="2531"/>
                      <a:pt x="1371" y="2570"/>
                      <a:pt x="1915" y="2244"/>
                    </a:cubicBezTo>
                    <a:cubicBezTo>
                      <a:pt x="2139" y="2469"/>
                      <a:pt x="2139" y="2469"/>
                      <a:pt x="2139" y="2469"/>
                    </a:cubicBezTo>
                    <a:cubicBezTo>
                      <a:pt x="2447" y="2166"/>
                      <a:pt x="2447" y="2166"/>
                      <a:pt x="2447" y="2166"/>
                    </a:cubicBezTo>
                    <a:cubicBezTo>
                      <a:pt x="2221" y="1938"/>
                      <a:pt x="2221" y="1938"/>
                      <a:pt x="2221" y="1938"/>
                    </a:cubicBezTo>
                    <a:cubicBezTo>
                      <a:pt x="2869" y="960"/>
                      <a:pt x="2004" y="0"/>
                      <a:pt x="1225" y="23"/>
                    </a:cubicBezTo>
                    <a:close/>
                    <a:moveTo>
                      <a:pt x="1225" y="23"/>
                    </a:moveTo>
                    <a:cubicBezTo>
                      <a:pt x="1225" y="23"/>
                      <a:pt x="1225" y="23"/>
                      <a:pt x="1225" y="23"/>
                    </a:cubicBezTo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  <p:grpSp>
          <p:nvGrpSpPr>
            <p:cNvPr id="23564" name="组合 8"/>
            <p:cNvGrpSpPr/>
            <p:nvPr/>
          </p:nvGrpSpPr>
          <p:grpSpPr>
            <a:xfrm>
              <a:off x="12761" y="4892"/>
              <a:ext cx="2802" cy="3202"/>
              <a:chOff x="12761" y="4892"/>
              <a:chExt cx="2802" cy="3202"/>
            </a:xfrm>
          </p:grpSpPr>
          <p:sp>
            <p:nvSpPr>
              <p:cNvPr id="13" name="同心圆 6"/>
              <p:cNvSpPr>
                <a:spLocks noChangeAspect="1"/>
              </p:cNvSpPr>
              <p:nvPr/>
            </p:nvSpPr>
            <p:spPr>
              <a:xfrm>
                <a:off x="13100" y="4892"/>
                <a:ext cx="2125" cy="2125"/>
              </a:xfrm>
              <a:prstGeom prst="donut">
                <a:avLst>
                  <a:gd name="adj" fmla="val 1286"/>
                </a:avLst>
              </a:prstGeom>
              <a:solidFill>
                <a:srgbClr val="C00000"/>
              </a:solidFill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12761" y="7514"/>
                <a:ext cx="2802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2000">
                    <a:latin typeface="微软雅黑" panose="020B0503020204020204" charset="-122"/>
                    <a:ea typeface="微软雅黑" panose="020B0503020204020204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25000"/>
                      </a:srgb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 </a:t>
                </a: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综合服务</a:t>
                </a: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grpSp>
            <p:nvGrpSpPr>
              <p:cNvPr id="67" name="组合 66"/>
              <p:cNvGrpSpPr/>
              <p:nvPr/>
            </p:nvGrpSpPr>
            <p:grpSpPr>
              <a:xfrm>
                <a:off x="13718" y="5598"/>
                <a:ext cx="889" cy="952"/>
                <a:chOff x="-3773488" y="2252663"/>
                <a:chExt cx="965200" cy="1033462"/>
              </a:xfrm>
              <a:solidFill>
                <a:srgbClr val="C00000"/>
              </a:solidFill>
            </p:grpSpPr>
            <p:sp>
              <p:nvSpPr>
                <p:cNvPr id="65" name="Freeform 25"/>
                <p:cNvSpPr/>
                <p:nvPr/>
              </p:nvSpPr>
              <p:spPr bwMode="auto">
                <a:xfrm>
                  <a:off x="-3360738" y="3003550"/>
                  <a:ext cx="482600" cy="282575"/>
                </a:xfrm>
                <a:custGeom>
                  <a:avLst/>
                  <a:gdLst>
                    <a:gd name="T0" fmla="*/ 1229 w 1434"/>
                    <a:gd name="T1" fmla="*/ 0 h 838"/>
                    <a:gd name="T2" fmla="*/ 1229 w 1434"/>
                    <a:gd name="T3" fmla="*/ 19 h 838"/>
                    <a:gd name="T4" fmla="*/ 615 w 1434"/>
                    <a:gd name="T5" fmla="*/ 625 h 838"/>
                    <a:gd name="T6" fmla="*/ 615 w 1434"/>
                    <a:gd name="T7" fmla="*/ 531 h 838"/>
                    <a:gd name="T8" fmla="*/ 512 w 1434"/>
                    <a:gd name="T9" fmla="*/ 428 h 838"/>
                    <a:gd name="T10" fmla="*/ 103 w 1434"/>
                    <a:gd name="T11" fmla="*/ 428 h 838"/>
                    <a:gd name="T12" fmla="*/ 0 w 1434"/>
                    <a:gd name="T13" fmla="*/ 531 h 838"/>
                    <a:gd name="T14" fmla="*/ 0 w 1434"/>
                    <a:gd name="T15" fmla="*/ 736 h 838"/>
                    <a:gd name="T16" fmla="*/ 103 w 1434"/>
                    <a:gd name="T17" fmla="*/ 838 h 838"/>
                    <a:gd name="T18" fmla="*/ 512 w 1434"/>
                    <a:gd name="T19" fmla="*/ 838 h 838"/>
                    <a:gd name="T20" fmla="*/ 1434 w 1434"/>
                    <a:gd name="T21" fmla="*/ 19 h 838"/>
                    <a:gd name="T22" fmla="*/ 1434 w 1434"/>
                    <a:gd name="T23" fmla="*/ 0 h 8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34" h="838">
                      <a:moveTo>
                        <a:pt x="1229" y="0"/>
                      </a:moveTo>
                      <a:cubicBezTo>
                        <a:pt x="1229" y="19"/>
                        <a:pt x="1229" y="19"/>
                        <a:pt x="1229" y="19"/>
                      </a:cubicBezTo>
                      <a:cubicBezTo>
                        <a:pt x="1229" y="328"/>
                        <a:pt x="961" y="582"/>
                        <a:pt x="615" y="625"/>
                      </a:cubicBezTo>
                      <a:cubicBezTo>
                        <a:pt x="615" y="531"/>
                        <a:pt x="615" y="531"/>
                        <a:pt x="615" y="531"/>
                      </a:cubicBezTo>
                      <a:cubicBezTo>
                        <a:pt x="615" y="473"/>
                        <a:pt x="570" y="428"/>
                        <a:pt x="512" y="428"/>
                      </a:cubicBezTo>
                      <a:cubicBezTo>
                        <a:pt x="103" y="428"/>
                        <a:pt x="103" y="428"/>
                        <a:pt x="103" y="428"/>
                      </a:cubicBezTo>
                      <a:cubicBezTo>
                        <a:pt x="45" y="428"/>
                        <a:pt x="0" y="473"/>
                        <a:pt x="0" y="531"/>
                      </a:cubicBezTo>
                      <a:cubicBezTo>
                        <a:pt x="0" y="736"/>
                        <a:pt x="0" y="736"/>
                        <a:pt x="0" y="736"/>
                      </a:cubicBezTo>
                      <a:cubicBezTo>
                        <a:pt x="0" y="793"/>
                        <a:pt x="45" y="838"/>
                        <a:pt x="103" y="838"/>
                      </a:cubicBezTo>
                      <a:cubicBezTo>
                        <a:pt x="512" y="838"/>
                        <a:pt x="512" y="838"/>
                        <a:pt x="512" y="838"/>
                      </a:cubicBezTo>
                      <a:cubicBezTo>
                        <a:pt x="1022" y="838"/>
                        <a:pt x="1434" y="471"/>
                        <a:pt x="1434" y="19"/>
                      </a:cubicBezTo>
                      <a:cubicBezTo>
                        <a:pt x="1434" y="0"/>
                        <a:pt x="1434" y="0"/>
                        <a:pt x="1434" y="0"/>
                      </a:cubicBezTo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endParaRPr>
                </a:p>
              </p:txBody>
            </p:sp>
            <p:sp>
              <p:nvSpPr>
                <p:cNvPr id="66" name="Freeform 26"/>
                <p:cNvSpPr>
                  <a:spLocks noEditPoints="1"/>
                </p:cNvSpPr>
                <p:nvPr/>
              </p:nvSpPr>
              <p:spPr bwMode="auto">
                <a:xfrm>
                  <a:off x="-3773488" y="2252663"/>
                  <a:ext cx="965200" cy="757237"/>
                </a:xfrm>
                <a:custGeom>
                  <a:avLst/>
                  <a:gdLst>
                    <a:gd name="T0" fmla="*/ 2662 w 2867"/>
                    <a:gd name="T1" fmla="*/ 2234 h 2253"/>
                    <a:gd name="T2" fmla="*/ 2867 w 2867"/>
                    <a:gd name="T3" fmla="*/ 1946 h 2253"/>
                    <a:gd name="T4" fmla="*/ 2867 w 2867"/>
                    <a:gd name="T5" fmla="*/ 1536 h 2253"/>
                    <a:gd name="T6" fmla="*/ 2662 w 2867"/>
                    <a:gd name="T7" fmla="*/ 1247 h 2253"/>
                    <a:gd name="T8" fmla="*/ 2662 w 2867"/>
                    <a:gd name="T9" fmla="*/ 1229 h 2253"/>
                    <a:gd name="T10" fmla="*/ 1433 w 2867"/>
                    <a:gd name="T11" fmla="*/ 0 h 2253"/>
                    <a:gd name="T12" fmla="*/ 204 w 2867"/>
                    <a:gd name="T13" fmla="*/ 1229 h 2253"/>
                    <a:gd name="T14" fmla="*/ 204 w 2867"/>
                    <a:gd name="T15" fmla="*/ 1247 h 2253"/>
                    <a:gd name="T16" fmla="*/ 0 w 2867"/>
                    <a:gd name="T17" fmla="*/ 1536 h 2253"/>
                    <a:gd name="T18" fmla="*/ 0 w 2867"/>
                    <a:gd name="T19" fmla="*/ 1946 h 2253"/>
                    <a:gd name="T20" fmla="*/ 307 w 2867"/>
                    <a:gd name="T21" fmla="*/ 2253 h 2253"/>
                    <a:gd name="T22" fmla="*/ 614 w 2867"/>
                    <a:gd name="T23" fmla="*/ 1946 h 2253"/>
                    <a:gd name="T24" fmla="*/ 614 w 2867"/>
                    <a:gd name="T25" fmla="*/ 1536 h 2253"/>
                    <a:gd name="T26" fmla="*/ 409 w 2867"/>
                    <a:gd name="T27" fmla="*/ 1247 h 2253"/>
                    <a:gd name="T28" fmla="*/ 409 w 2867"/>
                    <a:gd name="T29" fmla="*/ 1229 h 2253"/>
                    <a:gd name="T30" fmla="*/ 1433 w 2867"/>
                    <a:gd name="T31" fmla="*/ 205 h 2253"/>
                    <a:gd name="T32" fmla="*/ 2457 w 2867"/>
                    <a:gd name="T33" fmla="*/ 1229 h 2253"/>
                    <a:gd name="T34" fmla="*/ 2457 w 2867"/>
                    <a:gd name="T35" fmla="*/ 1247 h 2253"/>
                    <a:gd name="T36" fmla="*/ 2252 w 2867"/>
                    <a:gd name="T37" fmla="*/ 1536 h 2253"/>
                    <a:gd name="T38" fmla="*/ 2252 w 2867"/>
                    <a:gd name="T39" fmla="*/ 1946 h 2253"/>
                    <a:gd name="T40" fmla="*/ 2457 w 2867"/>
                    <a:gd name="T41" fmla="*/ 2234 h 2253"/>
                    <a:gd name="T42" fmla="*/ 409 w 2867"/>
                    <a:gd name="T43" fmla="*/ 1946 h 2253"/>
                    <a:gd name="T44" fmla="*/ 307 w 2867"/>
                    <a:gd name="T45" fmla="*/ 2048 h 2253"/>
                    <a:gd name="T46" fmla="*/ 204 w 2867"/>
                    <a:gd name="T47" fmla="*/ 1946 h 2253"/>
                    <a:gd name="T48" fmla="*/ 204 w 2867"/>
                    <a:gd name="T49" fmla="*/ 1536 h 2253"/>
                    <a:gd name="T50" fmla="*/ 307 w 2867"/>
                    <a:gd name="T51" fmla="*/ 1434 h 2253"/>
                    <a:gd name="T52" fmla="*/ 409 w 2867"/>
                    <a:gd name="T53" fmla="*/ 1536 h 2253"/>
                    <a:gd name="T54" fmla="*/ 409 w 2867"/>
                    <a:gd name="T55" fmla="*/ 1946 h 2253"/>
                    <a:gd name="T56" fmla="*/ 2662 w 2867"/>
                    <a:gd name="T57" fmla="*/ 1946 h 2253"/>
                    <a:gd name="T58" fmla="*/ 2560 w 2867"/>
                    <a:gd name="T59" fmla="*/ 2048 h 2253"/>
                    <a:gd name="T60" fmla="*/ 2457 w 2867"/>
                    <a:gd name="T61" fmla="*/ 1946 h 2253"/>
                    <a:gd name="T62" fmla="*/ 2457 w 2867"/>
                    <a:gd name="T63" fmla="*/ 1536 h 2253"/>
                    <a:gd name="T64" fmla="*/ 2560 w 2867"/>
                    <a:gd name="T65" fmla="*/ 1434 h 2253"/>
                    <a:gd name="T66" fmla="*/ 2662 w 2867"/>
                    <a:gd name="T67" fmla="*/ 1536 h 2253"/>
                    <a:gd name="T68" fmla="*/ 2662 w 2867"/>
                    <a:gd name="T69" fmla="*/ 1946 h 2253"/>
                    <a:gd name="T70" fmla="*/ 2662 w 2867"/>
                    <a:gd name="T71" fmla="*/ 1946 h 2253"/>
                    <a:gd name="T72" fmla="*/ 2662 w 2867"/>
                    <a:gd name="T73" fmla="*/ 1946 h 22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867" h="2253">
                      <a:moveTo>
                        <a:pt x="2662" y="2234"/>
                      </a:moveTo>
                      <a:cubicBezTo>
                        <a:pt x="2781" y="2191"/>
                        <a:pt x="2867" y="2079"/>
                        <a:pt x="2867" y="1946"/>
                      </a:cubicBezTo>
                      <a:cubicBezTo>
                        <a:pt x="2867" y="1536"/>
                        <a:pt x="2867" y="1536"/>
                        <a:pt x="2867" y="1536"/>
                      </a:cubicBezTo>
                      <a:cubicBezTo>
                        <a:pt x="2867" y="1403"/>
                        <a:pt x="2781" y="1290"/>
                        <a:pt x="2662" y="1247"/>
                      </a:cubicBezTo>
                      <a:cubicBezTo>
                        <a:pt x="2662" y="1229"/>
                        <a:pt x="2662" y="1229"/>
                        <a:pt x="2662" y="1229"/>
                      </a:cubicBezTo>
                      <a:cubicBezTo>
                        <a:pt x="2662" y="551"/>
                        <a:pt x="2111" y="0"/>
                        <a:pt x="1433" y="0"/>
                      </a:cubicBezTo>
                      <a:cubicBezTo>
                        <a:pt x="755" y="0"/>
                        <a:pt x="204" y="551"/>
                        <a:pt x="204" y="1229"/>
                      </a:cubicBezTo>
                      <a:cubicBezTo>
                        <a:pt x="204" y="1247"/>
                        <a:pt x="204" y="1247"/>
                        <a:pt x="204" y="1247"/>
                      </a:cubicBezTo>
                      <a:cubicBezTo>
                        <a:pt x="86" y="1290"/>
                        <a:pt x="0" y="1403"/>
                        <a:pt x="0" y="1536"/>
                      </a:cubicBezTo>
                      <a:cubicBezTo>
                        <a:pt x="0" y="1946"/>
                        <a:pt x="0" y="1946"/>
                        <a:pt x="0" y="1946"/>
                      </a:cubicBezTo>
                      <a:cubicBezTo>
                        <a:pt x="0" y="2116"/>
                        <a:pt x="137" y="2253"/>
                        <a:pt x="307" y="2253"/>
                      </a:cubicBezTo>
                      <a:cubicBezTo>
                        <a:pt x="477" y="2253"/>
                        <a:pt x="614" y="2116"/>
                        <a:pt x="614" y="1946"/>
                      </a:cubicBezTo>
                      <a:cubicBezTo>
                        <a:pt x="614" y="1536"/>
                        <a:pt x="614" y="1536"/>
                        <a:pt x="614" y="1536"/>
                      </a:cubicBezTo>
                      <a:cubicBezTo>
                        <a:pt x="614" y="1403"/>
                        <a:pt x="528" y="1290"/>
                        <a:pt x="409" y="1247"/>
                      </a:cubicBezTo>
                      <a:cubicBezTo>
                        <a:pt x="409" y="1229"/>
                        <a:pt x="409" y="1229"/>
                        <a:pt x="409" y="1229"/>
                      </a:cubicBezTo>
                      <a:cubicBezTo>
                        <a:pt x="409" y="664"/>
                        <a:pt x="868" y="205"/>
                        <a:pt x="1433" y="205"/>
                      </a:cubicBezTo>
                      <a:cubicBezTo>
                        <a:pt x="1998" y="205"/>
                        <a:pt x="2457" y="664"/>
                        <a:pt x="2457" y="1229"/>
                      </a:cubicBezTo>
                      <a:cubicBezTo>
                        <a:pt x="2457" y="1247"/>
                        <a:pt x="2457" y="1247"/>
                        <a:pt x="2457" y="1247"/>
                      </a:cubicBezTo>
                      <a:cubicBezTo>
                        <a:pt x="2338" y="1290"/>
                        <a:pt x="2252" y="1403"/>
                        <a:pt x="2252" y="1536"/>
                      </a:cubicBezTo>
                      <a:cubicBezTo>
                        <a:pt x="2252" y="1946"/>
                        <a:pt x="2252" y="1946"/>
                        <a:pt x="2252" y="1946"/>
                      </a:cubicBezTo>
                      <a:cubicBezTo>
                        <a:pt x="2252" y="2079"/>
                        <a:pt x="2338" y="2191"/>
                        <a:pt x="2457" y="2234"/>
                      </a:cubicBezTo>
                      <a:moveTo>
                        <a:pt x="409" y="1946"/>
                      </a:moveTo>
                      <a:cubicBezTo>
                        <a:pt x="409" y="2003"/>
                        <a:pt x="364" y="2048"/>
                        <a:pt x="307" y="2048"/>
                      </a:cubicBezTo>
                      <a:cubicBezTo>
                        <a:pt x="249" y="2048"/>
                        <a:pt x="204" y="2003"/>
                        <a:pt x="204" y="1946"/>
                      </a:cubicBezTo>
                      <a:cubicBezTo>
                        <a:pt x="204" y="1536"/>
                        <a:pt x="204" y="1536"/>
                        <a:pt x="204" y="1536"/>
                      </a:cubicBezTo>
                      <a:cubicBezTo>
                        <a:pt x="204" y="1479"/>
                        <a:pt x="249" y="1434"/>
                        <a:pt x="307" y="1434"/>
                      </a:cubicBezTo>
                      <a:cubicBezTo>
                        <a:pt x="364" y="1434"/>
                        <a:pt x="409" y="1479"/>
                        <a:pt x="409" y="1536"/>
                      </a:cubicBezTo>
                      <a:lnTo>
                        <a:pt x="409" y="1946"/>
                      </a:lnTo>
                      <a:close/>
                      <a:moveTo>
                        <a:pt x="2662" y="1946"/>
                      </a:moveTo>
                      <a:cubicBezTo>
                        <a:pt x="2662" y="2003"/>
                        <a:pt x="2617" y="2048"/>
                        <a:pt x="2560" y="2048"/>
                      </a:cubicBezTo>
                      <a:cubicBezTo>
                        <a:pt x="2502" y="2048"/>
                        <a:pt x="2457" y="2003"/>
                        <a:pt x="2457" y="1946"/>
                      </a:cubicBezTo>
                      <a:cubicBezTo>
                        <a:pt x="2457" y="1536"/>
                        <a:pt x="2457" y="1536"/>
                        <a:pt x="2457" y="1536"/>
                      </a:cubicBezTo>
                      <a:cubicBezTo>
                        <a:pt x="2457" y="1479"/>
                        <a:pt x="2502" y="1434"/>
                        <a:pt x="2560" y="1434"/>
                      </a:cubicBezTo>
                      <a:cubicBezTo>
                        <a:pt x="2617" y="1434"/>
                        <a:pt x="2662" y="1479"/>
                        <a:pt x="2662" y="1536"/>
                      </a:cubicBezTo>
                      <a:lnTo>
                        <a:pt x="2662" y="1946"/>
                      </a:lnTo>
                      <a:close/>
                      <a:moveTo>
                        <a:pt x="2662" y="1946"/>
                      </a:moveTo>
                      <a:cubicBezTo>
                        <a:pt x="2662" y="1946"/>
                        <a:pt x="2662" y="1946"/>
                        <a:pt x="2662" y="1946"/>
                      </a:cubicBezTo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endParaRPr>
                </a:p>
              </p:txBody>
            </p:sp>
          </p:grpSp>
        </p:grpSp>
        <p:grpSp>
          <p:nvGrpSpPr>
            <p:cNvPr id="23568" name="组合 16"/>
            <p:cNvGrpSpPr/>
            <p:nvPr/>
          </p:nvGrpSpPr>
          <p:grpSpPr>
            <a:xfrm>
              <a:off x="15810" y="4893"/>
              <a:ext cx="2800" cy="3207"/>
              <a:chOff x="15810" y="4893"/>
              <a:chExt cx="2800" cy="3207"/>
            </a:xfrm>
          </p:grpSpPr>
          <p:sp>
            <p:nvSpPr>
              <p:cNvPr id="15" name="同心圆 6"/>
              <p:cNvSpPr>
                <a:spLocks noChangeAspect="1"/>
              </p:cNvSpPr>
              <p:nvPr/>
            </p:nvSpPr>
            <p:spPr>
              <a:xfrm>
                <a:off x="16000" y="4892"/>
                <a:ext cx="2125" cy="2125"/>
              </a:xfrm>
              <a:prstGeom prst="donut">
                <a:avLst>
                  <a:gd name="adj" fmla="val 1286"/>
                </a:avLst>
              </a:prstGeom>
              <a:solidFill>
                <a:srgbClr val="C00000"/>
              </a:solidFill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15810" y="7520"/>
                <a:ext cx="2800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2000">
                    <a:latin typeface="微软雅黑" panose="020B0503020204020204" charset="-122"/>
                    <a:ea typeface="微软雅黑" panose="020B0503020204020204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党建大数据</a:t>
                </a: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71" name="Freeform 30"/>
              <p:cNvSpPr>
                <a:spLocks noEditPoints="1"/>
              </p:cNvSpPr>
              <p:nvPr/>
            </p:nvSpPr>
            <p:spPr bwMode="auto">
              <a:xfrm>
                <a:off x="16575" y="5597"/>
                <a:ext cx="975" cy="832"/>
              </a:xfrm>
              <a:custGeom>
                <a:avLst/>
                <a:gdLst>
                  <a:gd name="T0" fmla="*/ 2294 w 3277"/>
                  <a:gd name="T1" fmla="*/ 1393 h 2785"/>
                  <a:gd name="T2" fmla="*/ 3277 w 3277"/>
                  <a:gd name="T3" fmla="*/ 430 h 2785"/>
                  <a:gd name="T4" fmla="*/ 2458 w 3277"/>
                  <a:gd name="T5" fmla="*/ 430 h 2785"/>
                  <a:gd name="T6" fmla="*/ 2150 w 3277"/>
                  <a:gd name="T7" fmla="*/ 1270 h 2785"/>
                  <a:gd name="T8" fmla="*/ 1536 w 3277"/>
                  <a:gd name="T9" fmla="*/ 799 h 2785"/>
                  <a:gd name="T10" fmla="*/ 594 w 3277"/>
                  <a:gd name="T11" fmla="*/ 778 h 2785"/>
                  <a:gd name="T12" fmla="*/ 410 w 3277"/>
                  <a:gd name="T13" fmla="*/ 0 h 2785"/>
                  <a:gd name="T14" fmla="*/ 348 w 3277"/>
                  <a:gd name="T15" fmla="*/ 819 h 2785"/>
                  <a:gd name="T16" fmla="*/ 348 w 3277"/>
                  <a:gd name="T17" fmla="*/ 1966 h 2785"/>
                  <a:gd name="T18" fmla="*/ 410 w 3277"/>
                  <a:gd name="T19" fmla="*/ 2785 h 2785"/>
                  <a:gd name="T20" fmla="*/ 594 w 3277"/>
                  <a:gd name="T21" fmla="*/ 2007 h 2785"/>
                  <a:gd name="T22" fmla="*/ 1413 w 3277"/>
                  <a:gd name="T23" fmla="*/ 1864 h 2785"/>
                  <a:gd name="T24" fmla="*/ 1597 w 3277"/>
                  <a:gd name="T25" fmla="*/ 2540 h 2785"/>
                  <a:gd name="T26" fmla="*/ 1782 w 3277"/>
                  <a:gd name="T27" fmla="*/ 1864 h 2785"/>
                  <a:gd name="T28" fmla="*/ 2621 w 3277"/>
                  <a:gd name="T29" fmla="*/ 2028 h 2785"/>
                  <a:gd name="T30" fmla="*/ 2847 w 3277"/>
                  <a:gd name="T31" fmla="*/ 2785 h 2785"/>
                  <a:gd name="T32" fmla="*/ 2867 w 3277"/>
                  <a:gd name="T33" fmla="*/ 1946 h 2785"/>
                  <a:gd name="T34" fmla="*/ 3072 w 3277"/>
                  <a:gd name="T35" fmla="*/ 410 h 2785"/>
                  <a:gd name="T36" fmla="*/ 2662 w 3277"/>
                  <a:gd name="T37" fmla="*/ 410 h 2785"/>
                  <a:gd name="T38" fmla="*/ 205 w 3277"/>
                  <a:gd name="T39" fmla="*/ 410 h 2785"/>
                  <a:gd name="T40" fmla="*/ 614 w 3277"/>
                  <a:gd name="T41" fmla="*/ 410 h 2785"/>
                  <a:gd name="T42" fmla="*/ 205 w 3277"/>
                  <a:gd name="T43" fmla="*/ 410 h 2785"/>
                  <a:gd name="T44" fmla="*/ 205 w 3277"/>
                  <a:gd name="T45" fmla="*/ 2376 h 2785"/>
                  <a:gd name="T46" fmla="*/ 614 w 3277"/>
                  <a:gd name="T47" fmla="*/ 2376 h 2785"/>
                  <a:gd name="T48" fmla="*/ 1618 w 3277"/>
                  <a:gd name="T49" fmla="*/ 2355 h 2785"/>
                  <a:gd name="T50" fmla="*/ 1618 w 3277"/>
                  <a:gd name="T51" fmla="*/ 2028 h 2785"/>
                  <a:gd name="T52" fmla="*/ 1618 w 3277"/>
                  <a:gd name="T53" fmla="*/ 2355 h 2785"/>
                  <a:gd name="T54" fmla="*/ 1229 w 3277"/>
                  <a:gd name="T55" fmla="*/ 1393 h 2785"/>
                  <a:gd name="T56" fmla="*/ 1987 w 3277"/>
                  <a:gd name="T57" fmla="*/ 1393 h 2785"/>
                  <a:gd name="T58" fmla="*/ 2867 w 3277"/>
                  <a:gd name="T59" fmla="*/ 2580 h 2785"/>
                  <a:gd name="T60" fmla="*/ 2867 w 3277"/>
                  <a:gd name="T61" fmla="*/ 2171 h 2785"/>
                  <a:gd name="T62" fmla="*/ 2867 w 3277"/>
                  <a:gd name="T63" fmla="*/ 2580 h 2785"/>
                  <a:gd name="T64" fmla="*/ 2867 w 3277"/>
                  <a:gd name="T65" fmla="*/ 2580 h 27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77" h="2785">
                    <a:moveTo>
                      <a:pt x="2867" y="1946"/>
                    </a:moveTo>
                    <a:cubicBezTo>
                      <a:pt x="2294" y="1393"/>
                      <a:pt x="2294" y="1393"/>
                      <a:pt x="2294" y="1393"/>
                    </a:cubicBezTo>
                    <a:cubicBezTo>
                      <a:pt x="2867" y="840"/>
                      <a:pt x="2867" y="840"/>
                      <a:pt x="2867" y="840"/>
                    </a:cubicBezTo>
                    <a:cubicBezTo>
                      <a:pt x="3092" y="840"/>
                      <a:pt x="3277" y="655"/>
                      <a:pt x="3277" y="430"/>
                    </a:cubicBezTo>
                    <a:cubicBezTo>
                      <a:pt x="3277" y="205"/>
                      <a:pt x="3092" y="20"/>
                      <a:pt x="2867" y="20"/>
                    </a:cubicBezTo>
                    <a:cubicBezTo>
                      <a:pt x="2642" y="20"/>
                      <a:pt x="2458" y="205"/>
                      <a:pt x="2458" y="430"/>
                    </a:cubicBezTo>
                    <a:cubicBezTo>
                      <a:pt x="2458" y="573"/>
                      <a:pt x="2540" y="696"/>
                      <a:pt x="2642" y="778"/>
                    </a:cubicBezTo>
                    <a:cubicBezTo>
                      <a:pt x="2150" y="1270"/>
                      <a:pt x="2150" y="1270"/>
                      <a:pt x="2150" y="1270"/>
                    </a:cubicBezTo>
                    <a:cubicBezTo>
                      <a:pt x="1679" y="799"/>
                      <a:pt x="1679" y="799"/>
                      <a:pt x="1679" y="799"/>
                    </a:cubicBezTo>
                    <a:cubicBezTo>
                      <a:pt x="1638" y="758"/>
                      <a:pt x="1577" y="758"/>
                      <a:pt x="1536" y="799"/>
                    </a:cubicBezTo>
                    <a:cubicBezTo>
                      <a:pt x="1085" y="1249"/>
                      <a:pt x="1085" y="1249"/>
                      <a:pt x="1085" y="1249"/>
                    </a:cubicBezTo>
                    <a:cubicBezTo>
                      <a:pt x="594" y="778"/>
                      <a:pt x="594" y="778"/>
                      <a:pt x="594" y="778"/>
                    </a:cubicBezTo>
                    <a:cubicBezTo>
                      <a:pt x="737" y="717"/>
                      <a:pt x="819" y="573"/>
                      <a:pt x="819" y="410"/>
                    </a:cubicBezTo>
                    <a:cubicBezTo>
                      <a:pt x="819" y="184"/>
                      <a:pt x="635" y="0"/>
                      <a:pt x="410" y="0"/>
                    </a:cubicBezTo>
                    <a:cubicBezTo>
                      <a:pt x="184" y="0"/>
                      <a:pt x="0" y="184"/>
                      <a:pt x="0" y="410"/>
                    </a:cubicBezTo>
                    <a:cubicBezTo>
                      <a:pt x="0" y="614"/>
                      <a:pt x="164" y="778"/>
                      <a:pt x="348" y="819"/>
                    </a:cubicBezTo>
                    <a:cubicBezTo>
                      <a:pt x="922" y="1393"/>
                      <a:pt x="922" y="1393"/>
                      <a:pt x="922" y="1393"/>
                    </a:cubicBezTo>
                    <a:cubicBezTo>
                      <a:pt x="348" y="1966"/>
                      <a:pt x="348" y="1966"/>
                      <a:pt x="348" y="1966"/>
                    </a:cubicBezTo>
                    <a:cubicBezTo>
                      <a:pt x="143" y="1987"/>
                      <a:pt x="0" y="2171"/>
                      <a:pt x="0" y="2376"/>
                    </a:cubicBezTo>
                    <a:cubicBezTo>
                      <a:pt x="0" y="2601"/>
                      <a:pt x="184" y="2785"/>
                      <a:pt x="410" y="2785"/>
                    </a:cubicBezTo>
                    <a:cubicBezTo>
                      <a:pt x="635" y="2785"/>
                      <a:pt x="819" y="2601"/>
                      <a:pt x="819" y="2376"/>
                    </a:cubicBezTo>
                    <a:cubicBezTo>
                      <a:pt x="819" y="2212"/>
                      <a:pt x="737" y="2068"/>
                      <a:pt x="594" y="2007"/>
                    </a:cubicBezTo>
                    <a:cubicBezTo>
                      <a:pt x="1065" y="1536"/>
                      <a:pt x="1065" y="1536"/>
                      <a:pt x="1065" y="1536"/>
                    </a:cubicBezTo>
                    <a:cubicBezTo>
                      <a:pt x="1413" y="1864"/>
                      <a:pt x="1413" y="1864"/>
                      <a:pt x="1413" y="1864"/>
                    </a:cubicBezTo>
                    <a:cubicBezTo>
                      <a:pt x="1311" y="1925"/>
                      <a:pt x="1229" y="2048"/>
                      <a:pt x="1229" y="2171"/>
                    </a:cubicBezTo>
                    <a:cubicBezTo>
                      <a:pt x="1229" y="2376"/>
                      <a:pt x="1393" y="2540"/>
                      <a:pt x="1597" y="2540"/>
                    </a:cubicBezTo>
                    <a:cubicBezTo>
                      <a:pt x="1802" y="2540"/>
                      <a:pt x="1966" y="2376"/>
                      <a:pt x="1966" y="2171"/>
                    </a:cubicBezTo>
                    <a:cubicBezTo>
                      <a:pt x="1966" y="2048"/>
                      <a:pt x="1905" y="1925"/>
                      <a:pt x="1782" y="1864"/>
                    </a:cubicBezTo>
                    <a:cubicBezTo>
                      <a:pt x="2130" y="1536"/>
                      <a:pt x="2130" y="1536"/>
                      <a:pt x="2130" y="1536"/>
                    </a:cubicBezTo>
                    <a:cubicBezTo>
                      <a:pt x="2621" y="2028"/>
                      <a:pt x="2621" y="2028"/>
                      <a:pt x="2621" y="2028"/>
                    </a:cubicBezTo>
                    <a:cubicBezTo>
                      <a:pt x="2519" y="2109"/>
                      <a:pt x="2437" y="2232"/>
                      <a:pt x="2437" y="2376"/>
                    </a:cubicBezTo>
                    <a:cubicBezTo>
                      <a:pt x="2437" y="2601"/>
                      <a:pt x="2621" y="2785"/>
                      <a:pt x="2847" y="2785"/>
                    </a:cubicBezTo>
                    <a:cubicBezTo>
                      <a:pt x="3072" y="2785"/>
                      <a:pt x="3256" y="2601"/>
                      <a:pt x="3256" y="2376"/>
                    </a:cubicBezTo>
                    <a:cubicBezTo>
                      <a:pt x="3277" y="2130"/>
                      <a:pt x="3092" y="1946"/>
                      <a:pt x="2867" y="1946"/>
                    </a:cubicBezTo>
                    <a:close/>
                    <a:moveTo>
                      <a:pt x="2867" y="205"/>
                    </a:moveTo>
                    <a:cubicBezTo>
                      <a:pt x="2990" y="205"/>
                      <a:pt x="3072" y="307"/>
                      <a:pt x="3072" y="410"/>
                    </a:cubicBezTo>
                    <a:cubicBezTo>
                      <a:pt x="3072" y="512"/>
                      <a:pt x="2970" y="614"/>
                      <a:pt x="2867" y="614"/>
                    </a:cubicBezTo>
                    <a:cubicBezTo>
                      <a:pt x="2765" y="614"/>
                      <a:pt x="2662" y="512"/>
                      <a:pt x="2662" y="410"/>
                    </a:cubicBezTo>
                    <a:cubicBezTo>
                      <a:pt x="2662" y="307"/>
                      <a:pt x="2744" y="205"/>
                      <a:pt x="2867" y="205"/>
                    </a:cubicBezTo>
                    <a:close/>
                    <a:moveTo>
                      <a:pt x="205" y="410"/>
                    </a:moveTo>
                    <a:cubicBezTo>
                      <a:pt x="205" y="287"/>
                      <a:pt x="307" y="205"/>
                      <a:pt x="410" y="205"/>
                    </a:cubicBezTo>
                    <a:cubicBezTo>
                      <a:pt x="532" y="205"/>
                      <a:pt x="614" y="307"/>
                      <a:pt x="614" y="410"/>
                    </a:cubicBezTo>
                    <a:cubicBezTo>
                      <a:pt x="614" y="512"/>
                      <a:pt x="512" y="614"/>
                      <a:pt x="410" y="614"/>
                    </a:cubicBezTo>
                    <a:cubicBezTo>
                      <a:pt x="307" y="635"/>
                      <a:pt x="205" y="532"/>
                      <a:pt x="205" y="410"/>
                    </a:cubicBezTo>
                    <a:close/>
                    <a:moveTo>
                      <a:pt x="410" y="2580"/>
                    </a:moveTo>
                    <a:cubicBezTo>
                      <a:pt x="287" y="2580"/>
                      <a:pt x="205" y="2478"/>
                      <a:pt x="205" y="2376"/>
                    </a:cubicBezTo>
                    <a:cubicBezTo>
                      <a:pt x="205" y="2253"/>
                      <a:pt x="307" y="2171"/>
                      <a:pt x="410" y="2171"/>
                    </a:cubicBezTo>
                    <a:cubicBezTo>
                      <a:pt x="532" y="2171"/>
                      <a:pt x="614" y="2273"/>
                      <a:pt x="614" y="2376"/>
                    </a:cubicBezTo>
                    <a:cubicBezTo>
                      <a:pt x="614" y="2478"/>
                      <a:pt x="532" y="2580"/>
                      <a:pt x="410" y="2580"/>
                    </a:cubicBezTo>
                    <a:close/>
                    <a:moveTo>
                      <a:pt x="1618" y="2355"/>
                    </a:moveTo>
                    <a:cubicBezTo>
                      <a:pt x="1536" y="2355"/>
                      <a:pt x="1454" y="2273"/>
                      <a:pt x="1454" y="2191"/>
                    </a:cubicBezTo>
                    <a:cubicBezTo>
                      <a:pt x="1454" y="2109"/>
                      <a:pt x="1536" y="2028"/>
                      <a:pt x="1618" y="2028"/>
                    </a:cubicBezTo>
                    <a:cubicBezTo>
                      <a:pt x="1700" y="2028"/>
                      <a:pt x="1782" y="2109"/>
                      <a:pt x="1782" y="2191"/>
                    </a:cubicBezTo>
                    <a:cubicBezTo>
                      <a:pt x="1782" y="2273"/>
                      <a:pt x="1700" y="2355"/>
                      <a:pt x="1618" y="2355"/>
                    </a:cubicBezTo>
                    <a:close/>
                    <a:moveTo>
                      <a:pt x="1618" y="1782"/>
                    </a:moveTo>
                    <a:cubicBezTo>
                      <a:pt x="1229" y="1393"/>
                      <a:pt x="1229" y="1393"/>
                      <a:pt x="1229" y="1393"/>
                    </a:cubicBezTo>
                    <a:cubicBezTo>
                      <a:pt x="1618" y="1004"/>
                      <a:pt x="1618" y="1004"/>
                      <a:pt x="1618" y="1004"/>
                    </a:cubicBezTo>
                    <a:cubicBezTo>
                      <a:pt x="1987" y="1393"/>
                      <a:pt x="1987" y="1393"/>
                      <a:pt x="1987" y="1393"/>
                    </a:cubicBezTo>
                    <a:lnTo>
                      <a:pt x="1618" y="1782"/>
                    </a:lnTo>
                    <a:close/>
                    <a:moveTo>
                      <a:pt x="2867" y="2580"/>
                    </a:moveTo>
                    <a:cubicBezTo>
                      <a:pt x="2744" y="2580"/>
                      <a:pt x="2662" y="2478"/>
                      <a:pt x="2662" y="2376"/>
                    </a:cubicBezTo>
                    <a:cubicBezTo>
                      <a:pt x="2662" y="2253"/>
                      <a:pt x="2765" y="2171"/>
                      <a:pt x="2867" y="2171"/>
                    </a:cubicBezTo>
                    <a:cubicBezTo>
                      <a:pt x="2970" y="2171"/>
                      <a:pt x="3072" y="2273"/>
                      <a:pt x="3072" y="2376"/>
                    </a:cubicBezTo>
                    <a:cubicBezTo>
                      <a:pt x="3072" y="2478"/>
                      <a:pt x="2970" y="2580"/>
                      <a:pt x="2867" y="2580"/>
                    </a:cubicBezTo>
                    <a:close/>
                    <a:moveTo>
                      <a:pt x="2867" y="2580"/>
                    </a:moveTo>
                    <a:cubicBezTo>
                      <a:pt x="2867" y="2580"/>
                      <a:pt x="2867" y="2580"/>
                      <a:pt x="2867" y="2580"/>
                    </a:cubicBez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3572" name="组合 21"/>
            <p:cNvGrpSpPr/>
            <p:nvPr/>
          </p:nvGrpSpPr>
          <p:grpSpPr>
            <a:xfrm>
              <a:off x="4070" y="4867"/>
              <a:ext cx="2802" cy="3215"/>
              <a:chOff x="1167" y="4893"/>
              <a:chExt cx="2802" cy="3215"/>
            </a:xfrm>
          </p:grpSpPr>
          <p:sp>
            <p:nvSpPr>
              <p:cNvPr id="5" name="同心圆 6"/>
              <p:cNvSpPr>
                <a:spLocks noChangeAspect="1"/>
              </p:cNvSpPr>
              <p:nvPr/>
            </p:nvSpPr>
            <p:spPr>
              <a:xfrm>
                <a:off x="1506" y="4893"/>
                <a:ext cx="2126" cy="2126"/>
              </a:xfrm>
              <a:prstGeom prst="donut">
                <a:avLst>
                  <a:gd name="adj" fmla="val 1286"/>
                </a:avLst>
              </a:prstGeom>
              <a:solidFill>
                <a:srgbClr val="C00000"/>
              </a:solidFill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1167" y="7528"/>
                <a:ext cx="2802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2000">
                    <a:latin typeface="微软雅黑" panose="020B0503020204020204" charset="-122"/>
                    <a:ea typeface="微软雅黑" panose="020B0503020204020204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三会一课</a:t>
                </a: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76" name="Freeform 34"/>
              <p:cNvSpPr>
                <a:spLocks noEditPoints="1"/>
              </p:cNvSpPr>
              <p:nvPr/>
            </p:nvSpPr>
            <p:spPr bwMode="auto">
              <a:xfrm>
                <a:off x="2100" y="5706"/>
                <a:ext cx="937" cy="698"/>
              </a:xfrm>
              <a:custGeom>
                <a:avLst/>
                <a:gdLst>
                  <a:gd name="T0" fmla="*/ 3587 w 3747"/>
                  <a:gd name="T1" fmla="*/ 2790 h 2790"/>
                  <a:gd name="T2" fmla="*/ 2710 w 3747"/>
                  <a:gd name="T3" fmla="*/ 2710 h 2790"/>
                  <a:gd name="T4" fmla="*/ 1913 w 3747"/>
                  <a:gd name="T5" fmla="*/ 2790 h 2790"/>
                  <a:gd name="T6" fmla="*/ 1873 w 3747"/>
                  <a:gd name="T7" fmla="*/ 2785 h 2790"/>
                  <a:gd name="T8" fmla="*/ 1834 w 3747"/>
                  <a:gd name="T9" fmla="*/ 2790 h 2790"/>
                  <a:gd name="T10" fmla="*/ 957 w 3747"/>
                  <a:gd name="T11" fmla="*/ 2710 h 2790"/>
                  <a:gd name="T12" fmla="*/ 159 w 3747"/>
                  <a:gd name="T13" fmla="*/ 2790 h 2790"/>
                  <a:gd name="T14" fmla="*/ 0 w 3747"/>
                  <a:gd name="T15" fmla="*/ 2631 h 2790"/>
                  <a:gd name="T16" fmla="*/ 0 w 3747"/>
                  <a:gd name="T17" fmla="*/ 319 h 2790"/>
                  <a:gd name="T18" fmla="*/ 992 w 3747"/>
                  <a:gd name="T19" fmla="*/ 0 h 2790"/>
                  <a:gd name="T20" fmla="*/ 1873 w 3747"/>
                  <a:gd name="T21" fmla="*/ 229 h 2790"/>
                  <a:gd name="T22" fmla="*/ 2745 w 3747"/>
                  <a:gd name="T23" fmla="*/ 0 h 2790"/>
                  <a:gd name="T24" fmla="*/ 3747 w 3747"/>
                  <a:gd name="T25" fmla="*/ 319 h 2790"/>
                  <a:gd name="T26" fmla="*/ 3747 w 3747"/>
                  <a:gd name="T27" fmla="*/ 2631 h 2790"/>
                  <a:gd name="T28" fmla="*/ 3587 w 3747"/>
                  <a:gd name="T29" fmla="*/ 2790 h 2790"/>
                  <a:gd name="T30" fmla="*/ 1754 w 3747"/>
                  <a:gd name="T31" fmla="*/ 478 h 2790"/>
                  <a:gd name="T32" fmla="*/ 957 w 3747"/>
                  <a:gd name="T33" fmla="*/ 239 h 2790"/>
                  <a:gd name="T34" fmla="*/ 239 w 3747"/>
                  <a:gd name="T35" fmla="*/ 478 h 2790"/>
                  <a:gd name="T36" fmla="*/ 239 w 3747"/>
                  <a:gd name="T37" fmla="*/ 2471 h 2790"/>
                  <a:gd name="T38" fmla="*/ 399 w 3747"/>
                  <a:gd name="T39" fmla="*/ 2551 h 2790"/>
                  <a:gd name="T40" fmla="*/ 957 w 3747"/>
                  <a:gd name="T41" fmla="*/ 2471 h 2790"/>
                  <a:gd name="T42" fmla="*/ 1594 w 3747"/>
                  <a:gd name="T43" fmla="*/ 2551 h 2790"/>
                  <a:gd name="T44" fmla="*/ 1754 w 3747"/>
                  <a:gd name="T45" fmla="*/ 2471 h 2790"/>
                  <a:gd name="T46" fmla="*/ 1754 w 3747"/>
                  <a:gd name="T47" fmla="*/ 478 h 2790"/>
                  <a:gd name="T48" fmla="*/ 3508 w 3747"/>
                  <a:gd name="T49" fmla="*/ 478 h 2790"/>
                  <a:gd name="T50" fmla="*/ 3109 w 3747"/>
                  <a:gd name="T51" fmla="*/ 278 h 2790"/>
                  <a:gd name="T52" fmla="*/ 3109 w 3747"/>
                  <a:gd name="T53" fmla="*/ 1515 h 2790"/>
                  <a:gd name="T54" fmla="*/ 2790 w 3747"/>
                  <a:gd name="T55" fmla="*/ 1275 h 2790"/>
                  <a:gd name="T56" fmla="*/ 2471 w 3747"/>
                  <a:gd name="T57" fmla="*/ 1515 h 2790"/>
                  <a:gd name="T58" fmla="*/ 2471 w 3747"/>
                  <a:gd name="T59" fmla="*/ 258 h 2790"/>
                  <a:gd name="T60" fmla="*/ 1993 w 3747"/>
                  <a:gd name="T61" fmla="*/ 478 h 2790"/>
                  <a:gd name="T62" fmla="*/ 1993 w 3747"/>
                  <a:gd name="T63" fmla="*/ 2471 h 2790"/>
                  <a:gd name="T64" fmla="*/ 2152 w 3747"/>
                  <a:gd name="T65" fmla="*/ 2551 h 2790"/>
                  <a:gd name="T66" fmla="*/ 2710 w 3747"/>
                  <a:gd name="T67" fmla="*/ 2471 h 2790"/>
                  <a:gd name="T68" fmla="*/ 3348 w 3747"/>
                  <a:gd name="T69" fmla="*/ 2551 h 2790"/>
                  <a:gd name="T70" fmla="*/ 3508 w 3747"/>
                  <a:gd name="T71" fmla="*/ 2471 h 2790"/>
                  <a:gd name="T72" fmla="*/ 3508 w 3747"/>
                  <a:gd name="T73" fmla="*/ 478 h 2790"/>
                  <a:gd name="T74" fmla="*/ 1355 w 3747"/>
                  <a:gd name="T75" fmla="*/ 1913 h 2790"/>
                  <a:gd name="T76" fmla="*/ 638 w 3747"/>
                  <a:gd name="T77" fmla="*/ 1913 h 2790"/>
                  <a:gd name="T78" fmla="*/ 558 w 3747"/>
                  <a:gd name="T79" fmla="*/ 1834 h 2790"/>
                  <a:gd name="T80" fmla="*/ 558 w 3747"/>
                  <a:gd name="T81" fmla="*/ 1754 h 2790"/>
                  <a:gd name="T82" fmla="*/ 638 w 3747"/>
                  <a:gd name="T83" fmla="*/ 1674 h 2790"/>
                  <a:gd name="T84" fmla="*/ 1355 w 3747"/>
                  <a:gd name="T85" fmla="*/ 1674 h 2790"/>
                  <a:gd name="T86" fmla="*/ 1435 w 3747"/>
                  <a:gd name="T87" fmla="*/ 1754 h 2790"/>
                  <a:gd name="T88" fmla="*/ 1435 w 3747"/>
                  <a:gd name="T89" fmla="*/ 1834 h 2790"/>
                  <a:gd name="T90" fmla="*/ 1355 w 3747"/>
                  <a:gd name="T91" fmla="*/ 1913 h 2790"/>
                  <a:gd name="T92" fmla="*/ 1355 w 3747"/>
                  <a:gd name="T93" fmla="*/ 1196 h 2790"/>
                  <a:gd name="T94" fmla="*/ 638 w 3747"/>
                  <a:gd name="T95" fmla="*/ 1196 h 2790"/>
                  <a:gd name="T96" fmla="*/ 558 w 3747"/>
                  <a:gd name="T97" fmla="*/ 1116 h 2790"/>
                  <a:gd name="T98" fmla="*/ 558 w 3747"/>
                  <a:gd name="T99" fmla="*/ 1036 h 2790"/>
                  <a:gd name="T100" fmla="*/ 638 w 3747"/>
                  <a:gd name="T101" fmla="*/ 957 h 2790"/>
                  <a:gd name="T102" fmla="*/ 1355 w 3747"/>
                  <a:gd name="T103" fmla="*/ 957 h 2790"/>
                  <a:gd name="T104" fmla="*/ 1435 w 3747"/>
                  <a:gd name="T105" fmla="*/ 1036 h 2790"/>
                  <a:gd name="T106" fmla="*/ 1435 w 3747"/>
                  <a:gd name="T107" fmla="*/ 1116 h 2790"/>
                  <a:gd name="T108" fmla="*/ 1355 w 3747"/>
                  <a:gd name="T109" fmla="*/ 1196 h 2790"/>
                  <a:gd name="T110" fmla="*/ 1355 w 3747"/>
                  <a:gd name="T111" fmla="*/ 1196 h 2790"/>
                  <a:gd name="T112" fmla="*/ 1355 w 3747"/>
                  <a:gd name="T113" fmla="*/ 1196 h 27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747" h="2790">
                    <a:moveTo>
                      <a:pt x="3587" y="2790"/>
                    </a:moveTo>
                    <a:cubicBezTo>
                      <a:pt x="3587" y="2790"/>
                      <a:pt x="3131" y="2710"/>
                      <a:pt x="2710" y="2710"/>
                    </a:cubicBezTo>
                    <a:cubicBezTo>
                      <a:pt x="2294" y="2710"/>
                      <a:pt x="1913" y="2790"/>
                      <a:pt x="1913" y="2790"/>
                    </a:cubicBezTo>
                    <a:cubicBezTo>
                      <a:pt x="1899" y="2790"/>
                      <a:pt x="1886" y="2788"/>
                      <a:pt x="1873" y="2785"/>
                    </a:cubicBezTo>
                    <a:cubicBezTo>
                      <a:pt x="1861" y="2788"/>
                      <a:pt x="1847" y="2790"/>
                      <a:pt x="1834" y="2790"/>
                    </a:cubicBezTo>
                    <a:cubicBezTo>
                      <a:pt x="1834" y="2790"/>
                      <a:pt x="1377" y="2710"/>
                      <a:pt x="957" y="2710"/>
                    </a:cubicBezTo>
                    <a:cubicBezTo>
                      <a:pt x="540" y="2710"/>
                      <a:pt x="159" y="2790"/>
                      <a:pt x="159" y="2790"/>
                    </a:cubicBezTo>
                    <a:cubicBezTo>
                      <a:pt x="71" y="2790"/>
                      <a:pt x="0" y="2719"/>
                      <a:pt x="0" y="2631"/>
                    </a:cubicBezTo>
                    <a:cubicBezTo>
                      <a:pt x="0" y="319"/>
                      <a:pt x="0" y="319"/>
                      <a:pt x="0" y="319"/>
                    </a:cubicBezTo>
                    <a:cubicBezTo>
                      <a:pt x="0" y="425"/>
                      <a:pt x="95" y="0"/>
                      <a:pt x="992" y="0"/>
                    </a:cubicBezTo>
                    <a:cubicBezTo>
                      <a:pt x="1496" y="0"/>
                      <a:pt x="1748" y="130"/>
                      <a:pt x="1873" y="229"/>
                    </a:cubicBezTo>
                    <a:cubicBezTo>
                      <a:pt x="1998" y="130"/>
                      <a:pt x="2248" y="0"/>
                      <a:pt x="2745" y="0"/>
                    </a:cubicBezTo>
                    <a:cubicBezTo>
                      <a:pt x="3655" y="0"/>
                      <a:pt x="3747" y="425"/>
                      <a:pt x="3747" y="319"/>
                    </a:cubicBezTo>
                    <a:cubicBezTo>
                      <a:pt x="3747" y="2631"/>
                      <a:pt x="3747" y="2631"/>
                      <a:pt x="3747" y="2631"/>
                    </a:cubicBezTo>
                    <a:cubicBezTo>
                      <a:pt x="3747" y="2719"/>
                      <a:pt x="3675" y="2790"/>
                      <a:pt x="3587" y="2790"/>
                    </a:cubicBezTo>
                    <a:close/>
                    <a:moveTo>
                      <a:pt x="1754" y="478"/>
                    </a:moveTo>
                    <a:cubicBezTo>
                      <a:pt x="1754" y="478"/>
                      <a:pt x="1594" y="239"/>
                      <a:pt x="957" y="239"/>
                    </a:cubicBezTo>
                    <a:cubicBezTo>
                      <a:pt x="425" y="239"/>
                      <a:pt x="239" y="478"/>
                      <a:pt x="239" y="478"/>
                    </a:cubicBezTo>
                    <a:cubicBezTo>
                      <a:pt x="239" y="2471"/>
                      <a:pt x="239" y="2471"/>
                      <a:pt x="239" y="2471"/>
                    </a:cubicBezTo>
                    <a:cubicBezTo>
                      <a:pt x="239" y="2559"/>
                      <a:pt x="311" y="2551"/>
                      <a:pt x="399" y="2551"/>
                    </a:cubicBezTo>
                    <a:cubicBezTo>
                      <a:pt x="399" y="2551"/>
                      <a:pt x="672" y="2471"/>
                      <a:pt x="957" y="2471"/>
                    </a:cubicBezTo>
                    <a:cubicBezTo>
                      <a:pt x="1269" y="2471"/>
                      <a:pt x="1594" y="2551"/>
                      <a:pt x="1594" y="2551"/>
                    </a:cubicBezTo>
                    <a:cubicBezTo>
                      <a:pt x="1682" y="2551"/>
                      <a:pt x="1754" y="2559"/>
                      <a:pt x="1754" y="2471"/>
                    </a:cubicBezTo>
                    <a:lnTo>
                      <a:pt x="1754" y="478"/>
                    </a:lnTo>
                    <a:close/>
                    <a:moveTo>
                      <a:pt x="3508" y="478"/>
                    </a:moveTo>
                    <a:cubicBezTo>
                      <a:pt x="3508" y="478"/>
                      <a:pt x="3419" y="345"/>
                      <a:pt x="3109" y="278"/>
                    </a:cubicBezTo>
                    <a:cubicBezTo>
                      <a:pt x="3109" y="1515"/>
                      <a:pt x="3109" y="1515"/>
                      <a:pt x="3109" y="1515"/>
                    </a:cubicBezTo>
                    <a:cubicBezTo>
                      <a:pt x="2790" y="1275"/>
                      <a:pt x="2790" y="1275"/>
                      <a:pt x="2790" y="1275"/>
                    </a:cubicBezTo>
                    <a:cubicBezTo>
                      <a:pt x="2471" y="1515"/>
                      <a:pt x="2471" y="1515"/>
                      <a:pt x="2471" y="1515"/>
                    </a:cubicBezTo>
                    <a:cubicBezTo>
                      <a:pt x="2471" y="258"/>
                      <a:pt x="2471" y="258"/>
                      <a:pt x="2471" y="258"/>
                    </a:cubicBezTo>
                    <a:cubicBezTo>
                      <a:pt x="2122" y="313"/>
                      <a:pt x="1993" y="478"/>
                      <a:pt x="1993" y="478"/>
                    </a:cubicBezTo>
                    <a:cubicBezTo>
                      <a:pt x="1993" y="2471"/>
                      <a:pt x="1993" y="2471"/>
                      <a:pt x="1993" y="2471"/>
                    </a:cubicBezTo>
                    <a:cubicBezTo>
                      <a:pt x="1993" y="2559"/>
                      <a:pt x="2064" y="2551"/>
                      <a:pt x="2152" y="2551"/>
                    </a:cubicBezTo>
                    <a:cubicBezTo>
                      <a:pt x="2152" y="2551"/>
                      <a:pt x="2426" y="2471"/>
                      <a:pt x="2710" y="2471"/>
                    </a:cubicBezTo>
                    <a:cubicBezTo>
                      <a:pt x="3022" y="2471"/>
                      <a:pt x="3348" y="2551"/>
                      <a:pt x="3348" y="2551"/>
                    </a:cubicBezTo>
                    <a:cubicBezTo>
                      <a:pt x="3436" y="2551"/>
                      <a:pt x="3508" y="2559"/>
                      <a:pt x="3508" y="2471"/>
                    </a:cubicBezTo>
                    <a:lnTo>
                      <a:pt x="3508" y="478"/>
                    </a:lnTo>
                    <a:close/>
                    <a:moveTo>
                      <a:pt x="1355" y="1913"/>
                    </a:moveTo>
                    <a:cubicBezTo>
                      <a:pt x="638" y="1913"/>
                      <a:pt x="638" y="1913"/>
                      <a:pt x="638" y="1913"/>
                    </a:cubicBezTo>
                    <a:cubicBezTo>
                      <a:pt x="594" y="1913"/>
                      <a:pt x="558" y="1878"/>
                      <a:pt x="558" y="1834"/>
                    </a:cubicBezTo>
                    <a:cubicBezTo>
                      <a:pt x="558" y="1754"/>
                      <a:pt x="558" y="1754"/>
                      <a:pt x="558" y="1754"/>
                    </a:cubicBezTo>
                    <a:cubicBezTo>
                      <a:pt x="558" y="1710"/>
                      <a:pt x="594" y="1674"/>
                      <a:pt x="638" y="1674"/>
                    </a:cubicBezTo>
                    <a:cubicBezTo>
                      <a:pt x="1355" y="1674"/>
                      <a:pt x="1355" y="1674"/>
                      <a:pt x="1355" y="1674"/>
                    </a:cubicBezTo>
                    <a:cubicBezTo>
                      <a:pt x="1399" y="1674"/>
                      <a:pt x="1435" y="1710"/>
                      <a:pt x="1435" y="1754"/>
                    </a:cubicBezTo>
                    <a:cubicBezTo>
                      <a:pt x="1435" y="1834"/>
                      <a:pt x="1435" y="1834"/>
                      <a:pt x="1435" y="1834"/>
                    </a:cubicBezTo>
                    <a:cubicBezTo>
                      <a:pt x="1435" y="1878"/>
                      <a:pt x="1399" y="1913"/>
                      <a:pt x="1355" y="1913"/>
                    </a:cubicBezTo>
                    <a:close/>
                    <a:moveTo>
                      <a:pt x="1355" y="1196"/>
                    </a:moveTo>
                    <a:cubicBezTo>
                      <a:pt x="638" y="1196"/>
                      <a:pt x="638" y="1196"/>
                      <a:pt x="638" y="1196"/>
                    </a:cubicBezTo>
                    <a:cubicBezTo>
                      <a:pt x="594" y="1196"/>
                      <a:pt x="558" y="1160"/>
                      <a:pt x="558" y="1116"/>
                    </a:cubicBezTo>
                    <a:cubicBezTo>
                      <a:pt x="558" y="1036"/>
                      <a:pt x="558" y="1036"/>
                      <a:pt x="558" y="1036"/>
                    </a:cubicBezTo>
                    <a:cubicBezTo>
                      <a:pt x="558" y="992"/>
                      <a:pt x="594" y="957"/>
                      <a:pt x="638" y="957"/>
                    </a:cubicBezTo>
                    <a:cubicBezTo>
                      <a:pt x="1355" y="957"/>
                      <a:pt x="1355" y="957"/>
                      <a:pt x="1355" y="957"/>
                    </a:cubicBezTo>
                    <a:cubicBezTo>
                      <a:pt x="1399" y="957"/>
                      <a:pt x="1435" y="992"/>
                      <a:pt x="1435" y="1036"/>
                    </a:cubicBezTo>
                    <a:cubicBezTo>
                      <a:pt x="1435" y="1116"/>
                      <a:pt x="1435" y="1116"/>
                      <a:pt x="1435" y="1116"/>
                    </a:cubicBezTo>
                    <a:cubicBezTo>
                      <a:pt x="1435" y="1160"/>
                      <a:pt x="1399" y="1196"/>
                      <a:pt x="1355" y="1196"/>
                    </a:cubicBezTo>
                    <a:close/>
                    <a:moveTo>
                      <a:pt x="1355" y="1196"/>
                    </a:moveTo>
                    <a:cubicBezTo>
                      <a:pt x="1355" y="1196"/>
                      <a:pt x="1355" y="1196"/>
                      <a:pt x="1355" y="1196"/>
                    </a:cubicBezTo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</p:grpSp>
        <p:grpSp>
          <p:nvGrpSpPr>
            <p:cNvPr id="23576" name="组合 2"/>
            <p:cNvGrpSpPr/>
            <p:nvPr/>
          </p:nvGrpSpPr>
          <p:grpSpPr>
            <a:xfrm>
              <a:off x="6343" y="4893"/>
              <a:ext cx="4120" cy="3205"/>
              <a:chOff x="6343" y="4893"/>
              <a:chExt cx="4120" cy="3205"/>
            </a:xfrm>
          </p:grpSpPr>
          <p:sp>
            <p:nvSpPr>
              <p:cNvPr id="11" name="同心圆 6"/>
              <p:cNvSpPr>
                <a:spLocks noChangeAspect="1"/>
              </p:cNvSpPr>
              <p:nvPr/>
            </p:nvSpPr>
            <p:spPr>
              <a:xfrm>
                <a:off x="7340" y="4892"/>
                <a:ext cx="2125" cy="2127"/>
              </a:xfrm>
              <a:prstGeom prst="donut">
                <a:avLst>
                  <a:gd name="adj" fmla="val 1286"/>
                </a:avLst>
              </a:prstGeom>
              <a:solidFill>
                <a:srgbClr val="C00000"/>
              </a:solidFill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6342" y="7517"/>
                <a:ext cx="4120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2000">
                    <a:latin typeface="微软雅黑" panose="020B0503020204020204" charset="-122"/>
                    <a:ea typeface="微软雅黑" panose="020B0503020204020204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考核评价</a:t>
                </a: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pic>
            <p:nvPicPr>
              <p:cNvPr id="23579" name="图片 17"/>
              <p:cNvPicPr>
                <a:picLocks noGrp="1"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30" y="5482"/>
                <a:ext cx="945" cy="94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23580" name="组合 20"/>
            <p:cNvGrpSpPr/>
            <p:nvPr/>
          </p:nvGrpSpPr>
          <p:grpSpPr>
            <a:xfrm>
              <a:off x="1030" y="4867"/>
              <a:ext cx="2802" cy="3227"/>
              <a:chOff x="4098" y="4884"/>
              <a:chExt cx="2802" cy="3227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4098" y="7531"/>
                <a:ext cx="2802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2000">
                    <a:latin typeface="微软雅黑" panose="020B0503020204020204" charset="-122"/>
                    <a:ea typeface="微软雅黑" panose="020B0503020204020204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发展党员</a:t>
                </a: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9" name="同心圆 6"/>
              <p:cNvSpPr>
                <a:spLocks noChangeAspect="1"/>
              </p:cNvSpPr>
              <p:nvPr/>
            </p:nvSpPr>
            <p:spPr>
              <a:xfrm>
                <a:off x="4436" y="4884"/>
                <a:ext cx="2126" cy="2126"/>
              </a:xfrm>
              <a:prstGeom prst="donut">
                <a:avLst>
                  <a:gd name="adj" fmla="val 1286"/>
                </a:avLst>
              </a:prstGeom>
              <a:solidFill>
                <a:srgbClr val="C00000"/>
              </a:solidFill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10600030101010101" charset="-122"/>
                  <a:ea typeface="等线" panose="02010600030101010101" charset="-122"/>
                  <a:cs typeface="+mn-cs"/>
                </a:endParaRPr>
              </a:p>
            </p:txBody>
          </p:sp>
          <p:pic>
            <p:nvPicPr>
              <p:cNvPr id="23583" name="图片 19"/>
              <p:cNvPicPr>
                <a:picLocks noGrp="1"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45" y="5632"/>
                <a:ext cx="948" cy="94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文本框 3"/>
          <p:cNvSpPr txBox="1"/>
          <p:nvPr/>
        </p:nvSpPr>
        <p:spPr>
          <a:xfrm>
            <a:off x="4240213" y="171450"/>
            <a:ext cx="6059487" cy="8302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党员发展 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— 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全纪实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079625" y="955675"/>
            <a:ext cx="1562100" cy="368300"/>
            <a:chOff x="3275" y="1506"/>
            <a:chExt cx="2460" cy="580"/>
          </a:xfrm>
        </p:grpSpPr>
        <p:sp>
          <p:nvSpPr>
            <p:cNvPr id="3" name="等腰三角形 2"/>
            <p:cNvSpPr/>
            <p:nvPr/>
          </p:nvSpPr>
          <p:spPr>
            <a:xfrm rot="5400000">
              <a:off x="5325" y="1647"/>
              <a:ext cx="440" cy="380"/>
            </a:xfrm>
            <a:prstGeom prst="triangle">
              <a:avLst/>
            </a:prstGeom>
            <a:solidFill>
              <a:srgbClr val="E9050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4581" name="文本框 3"/>
            <p:cNvSpPr txBox="1"/>
            <p:nvPr/>
          </p:nvSpPr>
          <p:spPr>
            <a:xfrm>
              <a:off x="3275" y="1505"/>
              <a:ext cx="1862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>
                <a:buSzTx/>
              </a:pPr>
              <a:r>
                <a:rPr lang="zh-CN" altLang="en-US" b="1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申请入党</a:t>
              </a:r>
              <a:endParaRPr lang="zh-CN" altLang="en-US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779838" y="982663"/>
            <a:ext cx="2012950" cy="368300"/>
            <a:chOff x="5953" y="1548"/>
            <a:chExt cx="3169" cy="580"/>
          </a:xfrm>
        </p:grpSpPr>
        <p:sp>
          <p:nvSpPr>
            <p:cNvPr id="5" name="等腰三角形 4"/>
            <p:cNvSpPr/>
            <p:nvPr/>
          </p:nvSpPr>
          <p:spPr>
            <a:xfrm rot="5400000">
              <a:off x="8711" y="1673"/>
              <a:ext cx="442" cy="380"/>
            </a:xfrm>
            <a:prstGeom prst="triangle">
              <a:avLst/>
            </a:prstGeom>
            <a:solidFill>
              <a:srgbClr val="E9050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4584" name="文本框 7"/>
            <p:cNvSpPr txBox="1"/>
            <p:nvPr/>
          </p:nvSpPr>
          <p:spPr>
            <a:xfrm>
              <a:off x="5952" y="1547"/>
              <a:ext cx="2510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>
                <a:buSzTx/>
              </a:pPr>
              <a:r>
                <a:rPr lang="zh-CN" altLang="en-US" b="1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入党积极分子</a:t>
              </a:r>
              <a:endParaRPr lang="zh-CN" altLang="en-US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816600" y="1000125"/>
            <a:ext cx="1531938" cy="368300"/>
            <a:chOff x="9160" y="1575"/>
            <a:chExt cx="2412" cy="580"/>
          </a:xfrm>
        </p:grpSpPr>
        <p:sp>
          <p:nvSpPr>
            <p:cNvPr id="6" name="等腰三角形 5"/>
            <p:cNvSpPr/>
            <p:nvPr/>
          </p:nvSpPr>
          <p:spPr>
            <a:xfrm rot="5400000">
              <a:off x="11160" y="1672"/>
              <a:ext cx="442" cy="382"/>
            </a:xfrm>
            <a:prstGeom prst="triangle">
              <a:avLst/>
            </a:prstGeom>
            <a:solidFill>
              <a:srgbClr val="E9050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4587" name="文本框 8"/>
            <p:cNvSpPr txBox="1"/>
            <p:nvPr/>
          </p:nvSpPr>
          <p:spPr>
            <a:xfrm>
              <a:off x="9160" y="1575"/>
              <a:ext cx="2030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>
                <a:buSzTx/>
              </a:pPr>
              <a:r>
                <a:rPr lang="zh-CN" altLang="en-US" b="1" dirty="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发展对象</a:t>
              </a:r>
              <a:endParaRPr lang="zh-CN" altLang="en-US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453313" y="982663"/>
            <a:ext cx="1482725" cy="368300"/>
            <a:chOff x="11738" y="1548"/>
            <a:chExt cx="2334" cy="580"/>
          </a:xfrm>
        </p:grpSpPr>
        <p:sp>
          <p:nvSpPr>
            <p:cNvPr id="7" name="等腰三角形 6"/>
            <p:cNvSpPr/>
            <p:nvPr/>
          </p:nvSpPr>
          <p:spPr>
            <a:xfrm rot="5400000">
              <a:off x="13661" y="1673"/>
              <a:ext cx="442" cy="380"/>
            </a:xfrm>
            <a:prstGeom prst="triangle">
              <a:avLst/>
            </a:prstGeom>
            <a:solidFill>
              <a:srgbClr val="E9050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4590" name="文本框 9"/>
            <p:cNvSpPr txBox="1"/>
            <p:nvPr/>
          </p:nvSpPr>
          <p:spPr>
            <a:xfrm>
              <a:off x="11737" y="1547"/>
              <a:ext cx="1785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>
                <a:buSzTx/>
              </a:pPr>
              <a:r>
                <a:rPr lang="zh-CN" altLang="en-US" b="1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预备党员</a:t>
              </a:r>
              <a:endParaRPr lang="zh-CN" altLang="en-US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3563" name="文本框 10"/>
          <p:cNvSpPr txBox="1"/>
          <p:nvPr/>
        </p:nvSpPr>
        <p:spPr>
          <a:xfrm>
            <a:off x="9059863" y="973138"/>
            <a:ext cx="1141412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buSzTx/>
            </a:pPr>
            <a:r>
              <a:rPr lang="zh-CN" altLang="en-US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正式党员</a:t>
            </a:r>
            <a:endParaRPr lang="zh-CN" altLang="en-US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45" y="1477010"/>
            <a:ext cx="9486265" cy="45472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770" y="1477010"/>
            <a:ext cx="9976485" cy="4780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3" grpId="0"/>
    </p:bldLst>
  </p:timing>
</p:sld>
</file>

<file path=ppt/tags/tag1.xml><?xml version="1.0" encoding="utf-8"?>
<p:tagLst xmlns:p="http://schemas.openxmlformats.org/presentationml/2006/main">
  <p:tag name="MH" val="20171208170645"/>
  <p:tag name="MH_LIBRARY" val="GRAPHIC"/>
  <p:tag name="MH_ORDER" val="矩形 2"/>
</p:tagLst>
</file>

<file path=ppt/tags/tag2.xml><?xml version="1.0" encoding="utf-8"?>
<p:tagLst xmlns:p="http://schemas.openxmlformats.org/presentationml/2006/main">
  <p:tag name="MH" val="20171208170645"/>
  <p:tag name="MH_LIBRARY" val="GRAPHIC"/>
  <p:tag name="MH_ORDER" val="Rectangle 73"/>
</p:tagLst>
</file>

<file path=ppt/tags/tag3.xml><?xml version="1.0" encoding="utf-8"?>
<p:tagLst xmlns:p="http://schemas.openxmlformats.org/presentationml/2006/main">
  <p:tag name="KSO_WM_UNIT_PLACING_PICTURE_USER_VIEWPORT" val="{&quot;height&quot;:8783,&quot;width&quot;:13791}"/>
</p:tagLst>
</file>

<file path=ppt/tags/tag4.xml><?xml version="1.0" encoding="utf-8"?>
<p:tagLst xmlns:p="http://schemas.openxmlformats.org/presentationml/2006/main">
  <p:tag name="KSO_WM_UNIT_PLACING_PICTURE_USER_VIEWPORT" val="{&quot;height&quot;:5003,&quot;width&quot;:7500}"/>
</p:tagLst>
</file>

<file path=ppt/tags/tag5.xml><?xml version="1.0" encoding="utf-8"?>
<p:tagLst xmlns:p="http://schemas.openxmlformats.org/presentationml/2006/main">
  <p:tag name="COMMONDATA" val="eyJoZGlkIjoiNTJhZGFiNTVjZDM2MDFkMjZmNWY4MGExZDA5MjljZ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2102</Words>
  <Application>WPS 演示</Application>
  <PresentationFormat>宽屏</PresentationFormat>
  <Paragraphs>404</Paragraphs>
  <Slides>31</Slides>
  <Notes>1</Notes>
  <HiddenSlides>0</HiddenSlides>
  <MMClips>2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9</vt:i4>
      </vt:variant>
      <vt:variant>
        <vt:lpstr>幻灯片标题</vt:lpstr>
      </vt:variant>
      <vt:variant>
        <vt:i4>31</vt:i4>
      </vt:variant>
    </vt:vector>
  </HeadingPairs>
  <TitlesOfParts>
    <vt:vector size="51" baseType="lpstr">
      <vt:lpstr>Arial</vt:lpstr>
      <vt:lpstr>宋体</vt:lpstr>
      <vt:lpstr>Wingdings</vt:lpstr>
      <vt:lpstr>微软雅黑</vt:lpstr>
      <vt:lpstr>等线</vt:lpstr>
      <vt:lpstr>Calibri</vt:lpstr>
      <vt:lpstr>Calibri</vt:lpstr>
      <vt:lpstr>Arial Unicode MS</vt:lpstr>
      <vt:lpstr>Arial</vt:lpstr>
      <vt:lpstr>微软雅黑 Light</vt:lpstr>
      <vt:lpstr>Times New Roman</vt:lpstr>
      <vt:lpstr>默认设计模板</vt:lpstr>
      <vt:lpstr>3_默认设计模板</vt:lpstr>
      <vt:lpstr>1_默认设计模板</vt:lpstr>
      <vt:lpstr>2_默认设计模板</vt:lpstr>
      <vt:lpstr>4_默认设计模板</vt:lpstr>
      <vt:lpstr>5_默认设计模板</vt:lpstr>
      <vt:lpstr>6_默认设计模板</vt:lpstr>
      <vt:lpstr>7_默认设计模板</vt:lpstr>
      <vt:lpstr>8_默认设计模板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 谢 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帅希</cp:lastModifiedBy>
  <cp:revision>62</cp:revision>
  <dcterms:created xsi:type="dcterms:W3CDTF">2019-07-04T04:06:00Z</dcterms:created>
  <dcterms:modified xsi:type="dcterms:W3CDTF">2022-05-18T01:56:28Z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2052-11.1.0.11636</vt:lpwstr>
  </property>
  <property fmtid="{D5CDD505-2E9C-101B-9397-08002B2CF9AE}" pid="3" name="ICV">
    <vt:lpwstr>A407677516B5406D9D8A7EDEF3709162</vt:lpwstr>
  </property>
</Properties>
</file>