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7"/>
  </p:handoutMasterIdLst>
  <p:sldIdLst>
    <p:sldId id="321" r:id="rId4"/>
    <p:sldId id="3842" r:id="rId6"/>
    <p:sldId id="3805" r:id="rId7"/>
    <p:sldId id="3877" r:id="rId8"/>
    <p:sldId id="3843" r:id="rId9"/>
    <p:sldId id="703" r:id="rId10"/>
    <p:sldId id="707" r:id="rId11"/>
    <p:sldId id="3813" r:id="rId12"/>
    <p:sldId id="405" r:id="rId13"/>
    <p:sldId id="411" r:id="rId14"/>
    <p:sldId id="363" r:id="rId15"/>
    <p:sldId id="401" r:id="rId16"/>
    <p:sldId id="3827" r:id="rId17"/>
    <p:sldId id="403" r:id="rId18"/>
    <p:sldId id="415" r:id="rId19"/>
    <p:sldId id="624" r:id="rId20"/>
    <p:sldId id="492" r:id="rId21"/>
    <p:sldId id="3832" r:id="rId22"/>
    <p:sldId id="3854" r:id="rId23"/>
    <p:sldId id="271" r:id="rId24"/>
    <p:sldId id="3856" r:id="rId25"/>
    <p:sldId id="3855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dmi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AB00"/>
    <a:srgbClr val="2660A4"/>
    <a:srgbClr val="1D1D1A"/>
    <a:srgbClr val="DDDDDD"/>
    <a:srgbClr val="595959"/>
    <a:srgbClr val="FFFFFF"/>
    <a:srgbClr val="5B9BD5"/>
    <a:srgbClr val="A5A5A5"/>
    <a:srgbClr val="0081CC"/>
    <a:srgbClr val="66B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94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52" y="60"/>
      </p:cViewPr>
      <p:guideLst>
        <p:guide orient="horz" pos="2184"/>
        <p:guide pos="9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gs" Target="tags/tag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A0124-F07F-49D6-AC26-4423650F2A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28FE3-16C1-4958-B9A9-2EDE262EE6E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9C552-9867-47FF-8542-80EDFFBFE6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7C3D3-8B56-4D7F-A837-19BFDD753C5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76CE9B-81DC-4E2A-9C67-CE0D35C83A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2F45-B89E-4BCA-89CC-D233EEA7D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76CE9B-81DC-4E2A-9C67-CE0D35C83A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76CE9B-81DC-4E2A-9C67-CE0D35C83A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感受更直观</a:t>
            </a:r>
            <a:endParaRPr lang="en-US" altLang="zh-CN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数据更加详实</a:t>
            </a:r>
            <a:endParaRPr lang="en-US" altLang="zh-CN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空间容量更大：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空间立体感提升、根据实际场景叠加数据</a:t>
            </a:r>
            <a:endParaRPr lang="en-US" altLang="zh-CN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业务更加多样：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多数据、多视角、高还原度现实场景，给可加载业务的多样性提供了基础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2D 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到 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3D 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维度的增加，符合未来系统越做越大、越做越复杂的海量数据承载要求</a:t>
            </a:r>
            <a:endParaRPr lang="zh-CN" alt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76CE9B-81DC-4E2A-9C67-CE0D35C83A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2F45-B89E-4BCA-89CC-D233EEA7D7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C3D3-8B56-4D7F-A837-19BFDD753C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76CE9B-81DC-4E2A-9C67-CE0D35C83A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C3D3-8B56-4D7F-A837-19BFDD753C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C3D3-8B56-4D7F-A837-19BFDD753C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A52F45-B89E-4BCA-89CC-D233EEA7D7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8" name="图片 7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页脚占位符 3"/>
          <p:cNvSpPr txBox="1"/>
          <p:nvPr userDrawn="1"/>
        </p:nvSpPr>
        <p:spPr>
          <a:xfrm>
            <a:off x="4165600" y="6388020"/>
            <a:ext cx="3860800" cy="365125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28" name="组合 27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29" name="矩形 28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矩形 29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书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14" name="组合 13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5" name="矩形 1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8" name="图片 7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 分阶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6693974" y="323249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图片 10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 分阶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 userDrawn="1"/>
        </p:nvGraphicFramePr>
        <p:xfrm>
          <a:off x="6714287" y="323249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2" name="图片 11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 分阶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 userDrawn="1"/>
        </p:nvGraphicFramePr>
        <p:xfrm>
          <a:off x="6741385" y="323249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2" name="图片 11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 分阶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 userDrawn="1"/>
        </p:nvGraphicFramePr>
        <p:xfrm>
          <a:off x="6700747" y="323249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2" name="图片 11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 分阶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/>
        </p:nvGraphicFramePr>
        <p:xfrm>
          <a:off x="6714290" y="323249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图片 10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6334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5587" y="6363344"/>
            <a:ext cx="3860800" cy="365125"/>
          </a:xfrm>
          <a:prstGeom prst="rect">
            <a:avLst/>
          </a:prstGeom>
        </p:spPr>
        <p:txBody>
          <a:bodyPr vert="horz" lIns="76618" tIns="38309" rIns="76618" bIns="38309" rtlCol="0" anchor="ctr"/>
          <a:lstStyle>
            <a:lvl1pPr>
              <a:defRPr lang="en-US" altLang="zh-CN" smtClean="0">
                <a:solidFill>
                  <a:prstClr val="white">
                    <a:lumMod val="65000"/>
                  </a:prstClr>
                </a:solidFill>
                <a:latin typeface="Calibri" panose="020F0502020204030204"/>
              </a:defRPr>
            </a:lvl1pPr>
          </a:lstStyle>
          <a:p>
            <a:endParaRPr lang="zh-CN" altLang="en-US"/>
          </a:p>
        </p:txBody>
      </p:sp>
      <p:sp>
        <p:nvSpPr>
          <p:cNvPr id="2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64764" y="6351789"/>
            <a:ext cx="1850728" cy="376667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r">
              <a:defRPr lang="zh-CN" altLang="en-US" smtClean="0"/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vortex dir="r"/>
      </p:transition>
    </mc:Choice>
    <mc:Fallback>
      <p:transition spd="slow" advTm="1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 分阶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6693974" y="323249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图片 10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1160" y="82459"/>
            <a:ext cx="2747554" cy="635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cut/>
      </p:transition>
    </mc:Choice>
    <mc:Fallback>
      <p:transition spd="slow" advTm="3000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页脚占位符 3"/>
          <p:cNvSpPr txBox="1"/>
          <p:nvPr userDrawn="1"/>
        </p:nvSpPr>
        <p:spPr>
          <a:xfrm>
            <a:off x="4165600" y="6388020"/>
            <a:ext cx="3860800" cy="365125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28" name="组合 27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29" name="矩形 28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矩形 29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书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14" name="组合 13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5" name="矩形 1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 分阶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 userDrawn="1"/>
        </p:nvGraphicFramePr>
        <p:xfrm>
          <a:off x="6714287" y="323249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2" name="图片 11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 分阶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 userDrawn="1"/>
        </p:nvGraphicFramePr>
        <p:xfrm>
          <a:off x="6741385" y="323249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2" name="图片 11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 分阶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 userDrawn="1"/>
        </p:nvGraphicFramePr>
        <p:xfrm>
          <a:off x="6700747" y="323249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2" name="图片 11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LOGO 分阶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066423" y="677343"/>
            <a:ext cx="10683652" cy="0"/>
          </a:xfrm>
          <a:prstGeom prst="line">
            <a:avLst/>
          </a:prstGeom>
          <a:noFill/>
          <a:ln w="15875" cap="flat" cmpd="sng" algn="ctr">
            <a:solidFill>
              <a:srgbClr val="2660A4"/>
            </a:solidFill>
            <a:prstDash val="solid"/>
          </a:ln>
          <a:effectLst/>
        </p:spPr>
      </p:cxnSp>
      <p:grpSp>
        <p:nvGrpSpPr>
          <p:cNvPr id="9" name="组合 8"/>
          <p:cNvGrpSpPr/>
          <p:nvPr userDrawn="1"/>
        </p:nvGrpSpPr>
        <p:grpSpPr>
          <a:xfrm>
            <a:off x="384555" y="136518"/>
            <a:ext cx="528000" cy="528000"/>
            <a:chOff x="406574" y="236732"/>
            <a:chExt cx="612048" cy="593261"/>
          </a:xfrm>
        </p:grpSpPr>
        <p:sp>
          <p:nvSpPr>
            <p:cNvPr id="10" name="矩形 9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2660A4"/>
            </a:solidFill>
            <a:ln w="25400" cap="flat" cmpd="sng" algn="ctr">
              <a:solidFill>
                <a:srgbClr val="2660A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5" b="1" i="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/>
        </p:nvGraphicFramePr>
        <p:xfrm>
          <a:off x="6714290" y="323249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图片 10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6334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5587" y="6363344"/>
            <a:ext cx="3860800" cy="365125"/>
          </a:xfrm>
          <a:prstGeom prst="rect">
            <a:avLst/>
          </a:prstGeom>
        </p:spPr>
        <p:txBody>
          <a:bodyPr vert="horz" lIns="76618" tIns="38309" rIns="76618" bIns="38309" rtlCol="0" anchor="ctr"/>
          <a:lstStyle>
            <a:lvl1pPr>
              <a:defRPr lang="en-US" altLang="zh-CN" smtClean="0">
                <a:solidFill>
                  <a:prstClr val="white">
                    <a:lumMod val="65000"/>
                  </a:prstClr>
                </a:solidFill>
                <a:latin typeface="Calibri" panose="020F0502020204030204"/>
              </a:defRPr>
            </a:lvl1pPr>
          </a:lstStyle>
          <a:p>
            <a:endParaRPr lang="zh-CN" altLang="en-US"/>
          </a:p>
        </p:txBody>
      </p:sp>
      <p:sp>
        <p:nvSpPr>
          <p:cNvPr id="2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64764" y="6351789"/>
            <a:ext cx="1850728" cy="376667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r">
              <a:defRPr lang="zh-CN" altLang="en-US" smtClean="0"/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logo蓝色透明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1122" y="168342"/>
            <a:ext cx="447966" cy="451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vortex dir="r"/>
      </p:transition>
    </mc:Choice>
    <mc:Fallback>
      <p:transition spd="slow" advTm="1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1160" y="82459"/>
            <a:ext cx="2747554" cy="635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cut/>
      </p:transition>
    </mc:Choice>
    <mc:Fallback>
      <p:transition spd="slow" advTm="3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灯片编号占位符 4"/>
          <p:cNvSpPr txBox="1"/>
          <p:nvPr userDrawn="1"/>
        </p:nvSpPr>
        <p:spPr>
          <a:xfrm>
            <a:off x="11147581" y="6439651"/>
            <a:ext cx="1632181" cy="406233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65" kern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800" smtClean="0">
                <a:solidFill>
                  <a:srgbClr val="2660A4"/>
                </a:solidFill>
                <a:ea typeface="微软雅黑" panose="020B0503020204020204" pitchFamily="34" charset="-122"/>
              </a:rPr>
            </a:fld>
            <a:endParaRPr lang="zh-CN" altLang="en-US" sz="800" dirty="0">
              <a:solidFill>
                <a:srgbClr val="2660A4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2651928" y="5252738"/>
            <a:ext cx="1265206" cy="1605262"/>
            <a:chOff x="1117260" y="1911247"/>
            <a:chExt cx="1903844" cy="2415551"/>
          </a:xfrm>
        </p:grpSpPr>
        <p:sp>
          <p:nvSpPr>
            <p:cNvPr id="4" name="矩形 13"/>
            <p:cNvSpPr/>
            <p:nvPr userDrawn="1"/>
          </p:nvSpPr>
          <p:spPr>
            <a:xfrm>
              <a:off x="1948769" y="2363745"/>
              <a:ext cx="1070655" cy="399691"/>
            </a:xfrm>
            <a:prstGeom prst="rect">
              <a:avLst/>
            </a:prstGeom>
            <a:solidFill>
              <a:srgbClr val="F7A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endParaRPr kumimoji="1"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矩形 13"/>
            <p:cNvSpPr/>
            <p:nvPr userDrawn="1"/>
          </p:nvSpPr>
          <p:spPr>
            <a:xfrm>
              <a:off x="1950449" y="3398078"/>
              <a:ext cx="1070655" cy="399691"/>
            </a:xfrm>
            <a:prstGeom prst="rect">
              <a:avLst/>
            </a:prstGeom>
            <a:solidFill>
              <a:srgbClr val="23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endParaRPr kumimoji="1" lang="en-US" altLang="zh-CN" sz="1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13"/>
            <p:cNvSpPr/>
            <p:nvPr userDrawn="1"/>
          </p:nvSpPr>
          <p:spPr>
            <a:xfrm>
              <a:off x="1948769" y="2869049"/>
              <a:ext cx="1070655" cy="399691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endParaRPr kumimoji="1" lang="en-US" altLang="zh-CN" sz="1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13"/>
            <p:cNvSpPr/>
            <p:nvPr userDrawn="1"/>
          </p:nvSpPr>
          <p:spPr>
            <a:xfrm>
              <a:off x="1948769" y="3927107"/>
              <a:ext cx="1070655" cy="39969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endParaRPr kumimoji="1"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1948769" y="1911247"/>
              <a:ext cx="1070655" cy="399691"/>
            </a:xfrm>
            <a:prstGeom prst="rect">
              <a:avLst/>
            </a:prstGeom>
            <a:solidFill>
              <a:srgbClr val="266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endParaRPr kumimoji="1" lang="en-US" altLang="zh-CN" sz="1000" b="1" dirty="0">
                <a:solidFill>
                  <a:srgbClr val="006CB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 userDrawn="1"/>
          </p:nvSpPr>
          <p:spPr>
            <a:xfrm>
              <a:off x="1123950" y="1972593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主题色</a:t>
              </a:r>
              <a:endParaRPr kumimoji="1"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1123950" y="2425090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搭配色</a:t>
              </a:r>
              <a:endParaRPr kumimoji="1"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 userDrawn="1"/>
          </p:nvSpPr>
          <p:spPr>
            <a:xfrm>
              <a:off x="1117260" y="2893626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中文色</a:t>
              </a:r>
              <a:endParaRPr kumimoji="1"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17260" y="3459423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强调色</a:t>
              </a:r>
              <a:endParaRPr kumimoji="1"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1117260" y="3988452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点缀色</a:t>
              </a:r>
              <a:endParaRPr kumimoji="1"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1187450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545" indent="-296545" algn="l" defTabSz="118745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27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2pPr>
      <a:lvl3pPr marL="148399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3pPr>
      <a:lvl4pPr marL="207772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67144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326517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85889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45262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504634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3pPr>
      <a:lvl4pPr marL="178117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37490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296862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56171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15544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74916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灯片编号占位符 4"/>
          <p:cNvSpPr txBox="1"/>
          <p:nvPr userDrawn="1"/>
        </p:nvSpPr>
        <p:spPr>
          <a:xfrm>
            <a:off x="11147581" y="6439651"/>
            <a:ext cx="1632181" cy="406233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65" kern="1200">
                <a:solidFill>
                  <a:schemeClr val="tx1">
                    <a:tint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800" smtClean="0">
                <a:solidFill>
                  <a:srgbClr val="2660A4"/>
                </a:solidFill>
                <a:ea typeface="微软雅黑" panose="020B0503020204020204" pitchFamily="34" charset="-122"/>
              </a:rPr>
            </a:fld>
            <a:endParaRPr lang="zh-CN" altLang="en-US" sz="800" dirty="0">
              <a:solidFill>
                <a:srgbClr val="2660A4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2651928" y="5252738"/>
            <a:ext cx="1265206" cy="1605262"/>
            <a:chOff x="1117260" y="1911247"/>
            <a:chExt cx="1903844" cy="2415551"/>
          </a:xfrm>
        </p:grpSpPr>
        <p:sp>
          <p:nvSpPr>
            <p:cNvPr id="4" name="矩形 13"/>
            <p:cNvSpPr/>
            <p:nvPr userDrawn="1"/>
          </p:nvSpPr>
          <p:spPr>
            <a:xfrm>
              <a:off x="1948769" y="2363745"/>
              <a:ext cx="1070655" cy="399691"/>
            </a:xfrm>
            <a:prstGeom prst="rect">
              <a:avLst/>
            </a:prstGeom>
            <a:solidFill>
              <a:srgbClr val="F7A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endParaRPr kumimoji="1"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矩形 13"/>
            <p:cNvSpPr/>
            <p:nvPr userDrawn="1"/>
          </p:nvSpPr>
          <p:spPr>
            <a:xfrm>
              <a:off x="1950449" y="3398078"/>
              <a:ext cx="1070655" cy="399691"/>
            </a:xfrm>
            <a:prstGeom prst="rect">
              <a:avLst/>
            </a:prstGeom>
            <a:solidFill>
              <a:srgbClr val="23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endParaRPr kumimoji="1" lang="en-US" altLang="zh-CN" sz="1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13"/>
            <p:cNvSpPr/>
            <p:nvPr userDrawn="1"/>
          </p:nvSpPr>
          <p:spPr>
            <a:xfrm>
              <a:off x="1948769" y="2869049"/>
              <a:ext cx="1070655" cy="399691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endParaRPr kumimoji="1" lang="en-US" altLang="zh-CN" sz="1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13"/>
            <p:cNvSpPr/>
            <p:nvPr userDrawn="1"/>
          </p:nvSpPr>
          <p:spPr>
            <a:xfrm>
              <a:off x="1948769" y="3927107"/>
              <a:ext cx="1070655" cy="39969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endParaRPr kumimoji="1" lang="en-US" altLang="zh-CN" sz="1000" b="1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1948769" y="1911247"/>
              <a:ext cx="1070655" cy="399691"/>
            </a:xfrm>
            <a:prstGeom prst="rect">
              <a:avLst/>
            </a:prstGeom>
            <a:solidFill>
              <a:srgbClr val="266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endParaRPr kumimoji="1" lang="en-US" altLang="zh-CN" sz="1000" b="1" dirty="0">
                <a:solidFill>
                  <a:srgbClr val="006CB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 userDrawn="1"/>
          </p:nvSpPr>
          <p:spPr>
            <a:xfrm>
              <a:off x="1123950" y="1972593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主题色</a:t>
              </a:r>
              <a:endParaRPr kumimoji="1"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1123950" y="2425090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搭配色</a:t>
              </a:r>
              <a:endParaRPr kumimoji="1"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 userDrawn="1"/>
          </p:nvSpPr>
          <p:spPr>
            <a:xfrm>
              <a:off x="1117260" y="2893626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中文色</a:t>
              </a:r>
              <a:endParaRPr kumimoji="1"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17260" y="3459423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强调色</a:t>
              </a:r>
              <a:endParaRPr kumimoji="1"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1117260" y="3988452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点缀色</a:t>
              </a:r>
              <a:endParaRPr kumimoji="1"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187450" rtl="0" eaLnBrk="1" latinLnBrk="0" hangingPunct="1">
        <a:lnSpc>
          <a:spcPct val="90000"/>
        </a:lnSpc>
        <a:spcBef>
          <a:spcPct val="0"/>
        </a:spcBef>
        <a:buNone/>
        <a:defRPr sz="57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545" indent="-296545" algn="l" defTabSz="118745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1pPr>
      <a:lvl2pPr marL="89027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2pPr>
      <a:lvl3pPr marL="148399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3pPr>
      <a:lvl4pPr marL="207772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67144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326517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85889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452620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5046345" indent="-296545" algn="l" defTabSz="118745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3pPr>
      <a:lvl4pPr marL="178117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4pPr>
      <a:lvl5pPr marL="237490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5pPr>
      <a:lvl6pPr marL="296862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56171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155440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749165" algn="l" defTabSz="1187450" rtl="0" eaLnBrk="1" latinLnBrk="0" hangingPunct="1"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emf"/><Relationship Id="rId2" Type="http://schemas.openxmlformats.org/officeDocument/2006/relationships/tags" Target="../tags/tag1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svg"/><Relationship Id="rId3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12.xml"/><Relationship Id="rId21" Type="http://schemas.openxmlformats.org/officeDocument/2006/relationships/image" Target="../media/image7.svg"/><Relationship Id="rId20" Type="http://schemas.openxmlformats.org/officeDocument/2006/relationships/image" Target="../media/image22.png"/><Relationship Id="rId2" Type="http://schemas.openxmlformats.org/officeDocument/2006/relationships/image" Target="../media/image8.png"/><Relationship Id="rId19" Type="http://schemas.openxmlformats.org/officeDocument/2006/relationships/image" Target="../media/image6.svg"/><Relationship Id="rId18" Type="http://schemas.openxmlformats.org/officeDocument/2006/relationships/image" Target="../media/image21.png"/><Relationship Id="rId17" Type="http://schemas.openxmlformats.org/officeDocument/2006/relationships/image" Target="../media/image5.svg"/><Relationship Id="rId16" Type="http://schemas.openxmlformats.org/officeDocument/2006/relationships/image" Target="../media/image20.png"/><Relationship Id="rId15" Type="http://schemas.openxmlformats.org/officeDocument/2006/relationships/image" Target="../media/image4.svg"/><Relationship Id="rId14" Type="http://schemas.openxmlformats.org/officeDocument/2006/relationships/image" Target="../media/image19.png"/><Relationship Id="rId13" Type="http://schemas.openxmlformats.org/officeDocument/2006/relationships/image" Target="../media/image3.sv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5475952" cy="6858000"/>
          </a:xfrm>
          <a:custGeom>
            <a:avLst/>
            <a:gdLst/>
            <a:ahLst/>
            <a:cxnLst/>
            <a:rect l="l" t="t" r="r" b="b"/>
            <a:pathLst>
              <a:path w="4106964" h="4299942">
                <a:moveTo>
                  <a:pt x="0" y="0"/>
                </a:moveTo>
                <a:lnTo>
                  <a:pt x="3398556" y="0"/>
                </a:lnTo>
                <a:lnTo>
                  <a:pt x="4106964" y="1472607"/>
                </a:lnTo>
                <a:lnTo>
                  <a:pt x="2724810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26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3"/>
          <p:cNvSpPr/>
          <p:nvPr/>
        </p:nvSpPr>
        <p:spPr>
          <a:xfrm>
            <a:off x="0" y="0"/>
            <a:ext cx="4726840" cy="6858000"/>
          </a:xfrm>
          <a:custGeom>
            <a:avLst/>
            <a:gdLst/>
            <a:ahLst/>
            <a:cxnLst/>
            <a:rect l="l" t="t" r="r" b="b"/>
            <a:pathLst>
              <a:path w="3545130" h="4299942">
                <a:moveTo>
                  <a:pt x="0" y="0"/>
                </a:moveTo>
                <a:lnTo>
                  <a:pt x="2836722" y="0"/>
                </a:lnTo>
                <a:lnTo>
                  <a:pt x="3545130" y="1472607"/>
                </a:lnTo>
                <a:lnTo>
                  <a:pt x="2162976" y="4299942"/>
                </a:lnTo>
                <a:lnTo>
                  <a:pt x="0" y="4299942"/>
                </a:lnTo>
                <a:close/>
              </a:path>
            </a:pathLst>
          </a:cu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628909" y="1275291"/>
            <a:ext cx="2026812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800" dirty="0">
                <a:solidFill>
                  <a:srgbClr val="2660A4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2022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2660A4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19018" y="2972196"/>
            <a:ext cx="6404073" cy="830983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dirty="0">
                <a:solidFill>
                  <a:srgbClr val="2660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智慧应急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660A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解决方案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660A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5400304" y="3946347"/>
            <a:ext cx="6063396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5"/>
          <p:cNvSpPr txBox="1"/>
          <p:nvPr/>
        </p:nvSpPr>
        <p:spPr>
          <a:xfrm>
            <a:off x="6452134" y="4058649"/>
            <a:ext cx="5088565" cy="37964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让信息技术服务更简单</a:t>
            </a: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353300" y="5955030"/>
            <a:ext cx="2726055" cy="3168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</a:defRPr>
            </a:lvl2pPr>
            <a:lvl3pPr marL="1143000" indent="-228600">
              <a:defRPr>
                <a:solidFill>
                  <a:schemeClr val="tx1"/>
                </a:solidFill>
              </a:defRPr>
            </a:lvl3pPr>
            <a:lvl4pPr marL="1600200" indent="-228600">
              <a:defRPr>
                <a:solidFill>
                  <a:schemeClr val="tx1"/>
                </a:solidFill>
              </a:defRPr>
            </a:lvl4pPr>
            <a:lvl5pPr marL="2057400" indent="-228600">
              <a:defRPr>
                <a:solidFill>
                  <a:schemeClr val="tx1"/>
                </a:solidFill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65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信通达智能科技有限公司</a:t>
            </a:r>
            <a:endParaRPr kumimoji="0" lang="zh-CN" altLang="en-US" sz="1465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>
        <p14:vortex dir="r"/>
      </p:transition>
    </mc:Choice>
    <mc:Fallback>
      <p:transition spd="slow" advTm="10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4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2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 tmFilter="0,0; .5, 1; 1, 1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74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74"/>
                                </p:stCondLst>
                                <p:childTnLst>
                                  <p:par>
                                    <p:cTn id="32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8" grpId="0" animBg="1"/>
          <p:bldP spid="55" grpId="0"/>
          <p:bldP spid="56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4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2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 tmFilter="0,0; .5, 1; 1, 1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74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74"/>
                                </p:stCondLst>
                                <p:childTnLst>
                                  <p:par>
                                    <p:cTn id="32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8" grpId="0" animBg="1"/>
          <p:bldP spid="55" grpId="0"/>
          <p:bldP spid="56" grpId="0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1332993" y="4861825"/>
            <a:ext cx="781418" cy="1275232"/>
            <a:chOff x="11332993" y="4861825"/>
            <a:chExt cx="781418" cy="1275232"/>
          </a:xfrm>
        </p:grpSpPr>
        <p:sp>
          <p:nvSpPr>
            <p:cNvPr id="24" name="object 64"/>
            <p:cNvSpPr txBox="1"/>
            <p:nvPr/>
          </p:nvSpPr>
          <p:spPr>
            <a:xfrm>
              <a:off x="11332993" y="5952391"/>
              <a:ext cx="781418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1CC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微软雅黑" panose="020B0503020204020204" pitchFamily="34" charset="-122"/>
                </a:rPr>
                <a:t>预案启动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81CC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5" name="object 64"/>
            <p:cNvSpPr txBox="1"/>
            <p:nvPr/>
          </p:nvSpPr>
          <p:spPr>
            <a:xfrm>
              <a:off x="11332993" y="5391719"/>
              <a:ext cx="781418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1CC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微软雅黑" panose="020B0503020204020204" pitchFamily="34" charset="-122"/>
                </a:rPr>
                <a:t>预案编制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81CC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6" name="object 64"/>
            <p:cNvSpPr txBox="1"/>
            <p:nvPr/>
          </p:nvSpPr>
          <p:spPr>
            <a:xfrm>
              <a:off x="11332993" y="4861825"/>
              <a:ext cx="781418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1CC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微软雅黑" panose="020B0503020204020204" pitchFamily="34" charset="-122"/>
                </a:rPr>
                <a:t>预案备案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81CC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结构化预案管理</a:t>
            </a:r>
            <a:endParaRPr lang="zh-CN" altLang="en-US" dirty="0"/>
          </a:p>
        </p:txBody>
      </p:sp>
      <p:sp>
        <p:nvSpPr>
          <p:cNvPr id="12" name="文本框 5"/>
          <p:cNvSpPr txBox="1">
            <a:spLocks noChangeArrowheads="1"/>
          </p:cNvSpPr>
          <p:nvPr/>
        </p:nvSpPr>
        <p:spPr bwMode="auto">
          <a:xfrm>
            <a:off x="866351" y="2702153"/>
            <a:ext cx="3301999" cy="337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预案文字结构化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预案流程可视化</a:t>
            </a:r>
            <a:endParaRPr lang="en-US" altLang="zh-CN" sz="16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预案内容数字化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预案审核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预案管理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预案统计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参数设置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预案调度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……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6351" y="2300080"/>
            <a:ext cx="2241974" cy="3935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21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业务功能介绍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921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840409" y="769698"/>
            <a:ext cx="10882738" cy="7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453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    为规范突发事件应急预案管理，增强应急预案的针对性、实用性和可操作性，预案管理子系统以文本预案为基础，将文本预案进行分解和处理，利用信息化的手段为决策人提供智能化的应急预案服务。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3115385" y="1733781"/>
            <a:ext cx="8825733" cy="4797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3491105" y="4200091"/>
            <a:ext cx="4873313" cy="2650140"/>
          </a:xfrm>
          <a:prstGeom prst="rect">
            <a:avLst/>
          </a:prstGeom>
          <a:scene3d>
            <a:camera prst="perspectiveRelaxedModerately">
              <a:rot lat="18290630" lon="0" rev="0"/>
            </a:camera>
            <a:lightRig rig="threePt" dir="t"/>
          </a:scene3d>
        </p:spPr>
      </p:pic>
      <p:grpSp>
        <p:nvGrpSpPr>
          <p:cNvPr id="107" name="组合 106"/>
          <p:cNvGrpSpPr/>
          <p:nvPr/>
        </p:nvGrpSpPr>
        <p:grpSpPr>
          <a:xfrm>
            <a:off x="1414978" y="1947457"/>
            <a:ext cx="9134691" cy="3997318"/>
            <a:chOff x="477754" y="2297726"/>
            <a:chExt cx="9134691" cy="3997318"/>
          </a:xfrm>
        </p:grpSpPr>
        <p:sp>
          <p:nvSpPr>
            <p:cNvPr id="13" name="Oval 54"/>
            <p:cNvSpPr>
              <a:spLocks noChangeAspect="1"/>
            </p:cNvSpPr>
            <p:nvPr/>
          </p:nvSpPr>
          <p:spPr>
            <a:xfrm>
              <a:off x="5699242" y="2297726"/>
              <a:ext cx="658671" cy="647024"/>
            </a:xfrm>
            <a:prstGeom prst="ellipse">
              <a:avLst/>
            </a:prstGeom>
            <a:solidFill>
              <a:srgbClr val="E7E7E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Freeform 7"/>
            <p:cNvSpPr/>
            <p:nvPr/>
          </p:nvSpPr>
          <p:spPr bwMode="auto">
            <a:xfrm rot="20497795">
              <a:off x="3456655" y="2711822"/>
              <a:ext cx="1739202" cy="1708145"/>
            </a:xfrm>
            <a:custGeom>
              <a:avLst/>
              <a:gdLst>
                <a:gd name="T0" fmla="*/ 743 w 841"/>
                <a:gd name="T1" fmla="*/ 112 h 841"/>
                <a:gd name="T2" fmla="*/ 241 w 841"/>
                <a:gd name="T3" fmla="*/ 12 h 841"/>
                <a:gd name="T4" fmla="*/ 112 w 841"/>
                <a:gd name="T5" fmla="*/ 98 h 841"/>
                <a:gd name="T6" fmla="*/ 12 w 841"/>
                <a:gd name="T7" fmla="*/ 600 h 841"/>
                <a:gd name="T8" fmla="*/ 98 w 841"/>
                <a:gd name="T9" fmla="*/ 729 h 841"/>
                <a:gd name="T10" fmla="*/ 600 w 841"/>
                <a:gd name="T11" fmla="*/ 829 h 841"/>
                <a:gd name="T12" fmla="*/ 729 w 841"/>
                <a:gd name="T13" fmla="*/ 743 h 841"/>
                <a:gd name="T14" fmla="*/ 829 w 841"/>
                <a:gd name="T15" fmla="*/ 241 h 841"/>
                <a:gd name="T16" fmla="*/ 743 w 841"/>
                <a:gd name="T17" fmla="*/ 112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1" h="841">
                  <a:moveTo>
                    <a:pt x="743" y="112"/>
                  </a:moveTo>
                  <a:cubicBezTo>
                    <a:pt x="241" y="12"/>
                    <a:pt x="241" y="12"/>
                    <a:pt x="241" y="12"/>
                  </a:cubicBezTo>
                  <a:cubicBezTo>
                    <a:pt x="182" y="0"/>
                    <a:pt x="124" y="39"/>
                    <a:pt x="112" y="98"/>
                  </a:cubicBezTo>
                  <a:cubicBezTo>
                    <a:pt x="12" y="600"/>
                    <a:pt x="12" y="600"/>
                    <a:pt x="12" y="600"/>
                  </a:cubicBezTo>
                  <a:cubicBezTo>
                    <a:pt x="0" y="659"/>
                    <a:pt x="39" y="717"/>
                    <a:pt x="98" y="729"/>
                  </a:cubicBezTo>
                  <a:cubicBezTo>
                    <a:pt x="469" y="803"/>
                    <a:pt x="174" y="744"/>
                    <a:pt x="600" y="829"/>
                  </a:cubicBezTo>
                  <a:cubicBezTo>
                    <a:pt x="659" y="841"/>
                    <a:pt x="717" y="802"/>
                    <a:pt x="729" y="743"/>
                  </a:cubicBezTo>
                  <a:cubicBezTo>
                    <a:pt x="829" y="241"/>
                    <a:pt x="829" y="241"/>
                    <a:pt x="829" y="241"/>
                  </a:cubicBezTo>
                  <a:cubicBezTo>
                    <a:pt x="841" y="182"/>
                    <a:pt x="802" y="124"/>
                    <a:pt x="743" y="112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" name="Freeform 8"/>
            <p:cNvSpPr/>
            <p:nvPr/>
          </p:nvSpPr>
          <p:spPr bwMode="auto">
            <a:xfrm rot="20497795">
              <a:off x="4578595" y="4237507"/>
              <a:ext cx="465858" cy="623731"/>
            </a:xfrm>
            <a:custGeom>
              <a:avLst/>
              <a:gdLst>
                <a:gd name="T0" fmla="*/ 53 w 161"/>
                <a:gd name="T1" fmla="*/ 0 h 253"/>
                <a:gd name="T2" fmla="*/ 0 w 161"/>
                <a:gd name="T3" fmla="*/ 253 h 253"/>
                <a:gd name="T4" fmla="*/ 161 w 161"/>
                <a:gd name="T5" fmla="*/ 0 h 253"/>
                <a:gd name="T6" fmla="*/ 53 w 161"/>
                <a:gd name="T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3">
                  <a:moveTo>
                    <a:pt x="53" y="0"/>
                  </a:moveTo>
                  <a:cubicBezTo>
                    <a:pt x="55" y="82"/>
                    <a:pt x="39" y="175"/>
                    <a:pt x="0" y="253"/>
                  </a:cubicBezTo>
                  <a:cubicBezTo>
                    <a:pt x="81" y="166"/>
                    <a:pt x="132" y="90"/>
                    <a:pt x="161" y="0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 flipH="1">
              <a:off x="5274793" y="2729940"/>
              <a:ext cx="1636973" cy="1608503"/>
            </a:xfrm>
            <a:prstGeom prst="ellipse">
              <a:avLst/>
            </a:prstGeom>
            <a:solidFill>
              <a:srgbClr val="E7E7E7">
                <a:lumMod val="50000"/>
              </a:srgbClr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Freeform 10"/>
            <p:cNvSpPr/>
            <p:nvPr/>
          </p:nvSpPr>
          <p:spPr bwMode="auto">
            <a:xfrm rot="567196" flipH="1">
              <a:off x="5740652" y="4312561"/>
              <a:ext cx="410214" cy="578440"/>
            </a:xfrm>
            <a:custGeom>
              <a:avLst/>
              <a:gdLst>
                <a:gd name="T0" fmla="*/ 53 w 161"/>
                <a:gd name="T1" fmla="*/ 0 h 252"/>
                <a:gd name="T2" fmla="*/ 0 w 161"/>
                <a:gd name="T3" fmla="*/ 252 h 252"/>
                <a:gd name="T4" fmla="*/ 161 w 161"/>
                <a:gd name="T5" fmla="*/ 0 h 252"/>
                <a:gd name="T6" fmla="*/ 53 w 161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2">
                  <a:moveTo>
                    <a:pt x="53" y="0"/>
                  </a:moveTo>
                  <a:cubicBezTo>
                    <a:pt x="55" y="82"/>
                    <a:pt x="38" y="174"/>
                    <a:pt x="0" y="252"/>
                  </a:cubicBezTo>
                  <a:cubicBezTo>
                    <a:pt x="81" y="165"/>
                    <a:pt x="132" y="90"/>
                    <a:pt x="161" y="0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E7E7E7">
                <a:lumMod val="50000"/>
              </a:srgbClr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 rot="2838137">
              <a:off x="6845123" y="3218443"/>
              <a:ext cx="1735320" cy="1762495"/>
            </a:xfrm>
            <a:custGeom>
              <a:avLst/>
              <a:gdLst>
                <a:gd name="T0" fmla="*/ 98 w 841"/>
                <a:gd name="T1" fmla="*/ 112 h 841"/>
                <a:gd name="T2" fmla="*/ 600 w 841"/>
                <a:gd name="T3" fmla="*/ 12 h 841"/>
                <a:gd name="T4" fmla="*/ 729 w 841"/>
                <a:gd name="T5" fmla="*/ 98 h 841"/>
                <a:gd name="T6" fmla="*/ 829 w 841"/>
                <a:gd name="T7" fmla="*/ 600 h 841"/>
                <a:gd name="T8" fmla="*/ 743 w 841"/>
                <a:gd name="T9" fmla="*/ 729 h 841"/>
                <a:gd name="T10" fmla="*/ 241 w 841"/>
                <a:gd name="T11" fmla="*/ 829 h 841"/>
                <a:gd name="T12" fmla="*/ 112 w 841"/>
                <a:gd name="T13" fmla="*/ 743 h 841"/>
                <a:gd name="T14" fmla="*/ 12 w 841"/>
                <a:gd name="T15" fmla="*/ 241 h 841"/>
                <a:gd name="T16" fmla="*/ 98 w 841"/>
                <a:gd name="T17" fmla="*/ 112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1" h="841">
                  <a:moveTo>
                    <a:pt x="98" y="112"/>
                  </a:moveTo>
                  <a:cubicBezTo>
                    <a:pt x="600" y="12"/>
                    <a:pt x="600" y="12"/>
                    <a:pt x="600" y="12"/>
                  </a:cubicBezTo>
                  <a:cubicBezTo>
                    <a:pt x="659" y="0"/>
                    <a:pt x="717" y="39"/>
                    <a:pt x="729" y="98"/>
                  </a:cubicBezTo>
                  <a:cubicBezTo>
                    <a:pt x="829" y="600"/>
                    <a:pt x="829" y="600"/>
                    <a:pt x="829" y="600"/>
                  </a:cubicBezTo>
                  <a:cubicBezTo>
                    <a:pt x="841" y="659"/>
                    <a:pt x="802" y="717"/>
                    <a:pt x="743" y="729"/>
                  </a:cubicBezTo>
                  <a:cubicBezTo>
                    <a:pt x="372" y="803"/>
                    <a:pt x="667" y="744"/>
                    <a:pt x="241" y="829"/>
                  </a:cubicBezTo>
                  <a:cubicBezTo>
                    <a:pt x="182" y="841"/>
                    <a:pt x="124" y="802"/>
                    <a:pt x="112" y="743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0" y="182"/>
                    <a:pt x="39" y="124"/>
                    <a:pt x="98" y="112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 rot="2178748">
              <a:off x="6856122" y="4564900"/>
              <a:ext cx="335159" cy="565500"/>
            </a:xfrm>
            <a:custGeom>
              <a:avLst/>
              <a:gdLst>
                <a:gd name="T0" fmla="*/ 108 w 161"/>
                <a:gd name="T1" fmla="*/ 0 h 252"/>
                <a:gd name="T2" fmla="*/ 161 w 161"/>
                <a:gd name="T3" fmla="*/ 252 h 252"/>
                <a:gd name="T4" fmla="*/ 0 w 161"/>
                <a:gd name="T5" fmla="*/ 0 h 252"/>
                <a:gd name="T6" fmla="*/ 108 w 161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2">
                  <a:moveTo>
                    <a:pt x="108" y="0"/>
                  </a:moveTo>
                  <a:cubicBezTo>
                    <a:pt x="106" y="82"/>
                    <a:pt x="123" y="175"/>
                    <a:pt x="161" y="252"/>
                  </a:cubicBezTo>
                  <a:cubicBezTo>
                    <a:pt x="80" y="165"/>
                    <a:pt x="29" y="90"/>
                    <a:pt x="0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Text Placeholder 3"/>
            <p:cNvSpPr txBox="1"/>
            <p:nvPr/>
          </p:nvSpPr>
          <p:spPr>
            <a:xfrm>
              <a:off x="7119876" y="3621011"/>
              <a:ext cx="1231106" cy="369332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121602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集群对讲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cxnSp>
          <p:nvCxnSpPr>
            <p:cNvPr id="24" name="object 42"/>
            <p:cNvCxnSpPr>
              <a:cxnSpLocks noChangeShapeType="1"/>
              <a:stCxn id="21" idx="6"/>
              <a:endCxn id="21" idx="2"/>
            </p:cNvCxnSpPr>
            <p:nvPr/>
          </p:nvCxnSpPr>
          <p:spPr bwMode="auto">
            <a:xfrm>
              <a:off x="6775891" y="4080927"/>
              <a:ext cx="1872489" cy="3494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 Placeholder 3"/>
            <p:cNvSpPr txBox="1"/>
            <p:nvPr/>
          </p:nvSpPr>
          <p:spPr>
            <a:xfrm>
              <a:off x="5435024" y="3038689"/>
              <a:ext cx="1231106" cy="369332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121602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智能终端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cxnSp>
          <p:nvCxnSpPr>
            <p:cNvPr id="26" name="object43"/>
            <p:cNvCxnSpPr>
              <a:cxnSpLocks noChangeShapeType="1"/>
              <a:stCxn id="18" idx="6"/>
              <a:endCxn id="18" idx="2"/>
            </p:cNvCxnSpPr>
            <p:nvPr/>
          </p:nvCxnSpPr>
          <p:spPr bwMode="auto">
            <a:xfrm>
              <a:off x="5274793" y="3534838"/>
              <a:ext cx="1636973" cy="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Text Placeholder 3"/>
            <p:cNvSpPr txBox="1"/>
            <p:nvPr/>
          </p:nvSpPr>
          <p:spPr>
            <a:xfrm>
              <a:off x="3976423" y="3058099"/>
              <a:ext cx="615553" cy="369332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121602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手机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cxnSp>
          <p:nvCxnSpPr>
            <p:cNvPr id="28" name="object 44"/>
            <p:cNvCxnSpPr>
              <a:cxnSpLocks noChangeShapeType="1"/>
            </p:cNvCxnSpPr>
            <p:nvPr/>
          </p:nvCxnSpPr>
          <p:spPr bwMode="auto">
            <a:xfrm>
              <a:off x="3468301" y="3520604"/>
              <a:ext cx="1664147" cy="0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Oval 14"/>
            <p:cNvSpPr>
              <a:spLocks noChangeArrowheads="1"/>
            </p:cNvSpPr>
            <p:nvPr/>
          </p:nvSpPr>
          <p:spPr bwMode="auto">
            <a:xfrm rot="18871277">
              <a:off x="1936148" y="3212620"/>
              <a:ext cx="1618855" cy="1644737"/>
            </a:xfrm>
            <a:prstGeom prst="ellipse">
              <a:avLst/>
            </a:prstGeom>
            <a:solidFill>
              <a:srgbClr val="E7E7E7">
                <a:lumMod val="50000"/>
              </a:srgbClr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Freeform 15"/>
            <p:cNvSpPr/>
            <p:nvPr/>
          </p:nvSpPr>
          <p:spPr bwMode="auto">
            <a:xfrm rot="18549839">
              <a:off x="3281959" y="4504080"/>
              <a:ext cx="411508" cy="605615"/>
            </a:xfrm>
            <a:custGeom>
              <a:avLst/>
              <a:gdLst>
                <a:gd name="T0" fmla="*/ 53 w 161"/>
                <a:gd name="T1" fmla="*/ 0 h 253"/>
                <a:gd name="T2" fmla="*/ 0 w 161"/>
                <a:gd name="T3" fmla="*/ 253 h 253"/>
                <a:gd name="T4" fmla="*/ 161 w 161"/>
                <a:gd name="T5" fmla="*/ 0 h 253"/>
                <a:gd name="T6" fmla="*/ 53 w 161"/>
                <a:gd name="T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3">
                  <a:moveTo>
                    <a:pt x="53" y="0"/>
                  </a:moveTo>
                  <a:cubicBezTo>
                    <a:pt x="55" y="82"/>
                    <a:pt x="39" y="175"/>
                    <a:pt x="0" y="253"/>
                  </a:cubicBezTo>
                  <a:cubicBezTo>
                    <a:pt x="81" y="165"/>
                    <a:pt x="132" y="90"/>
                    <a:pt x="161" y="0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E7E7E7">
                <a:lumMod val="50000"/>
              </a:srgbClr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1" name="Text Placeholder 3"/>
            <p:cNvSpPr txBox="1"/>
            <p:nvPr/>
          </p:nvSpPr>
          <p:spPr>
            <a:xfrm>
              <a:off x="2117082" y="3567955"/>
              <a:ext cx="1231106" cy="369332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121602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内线电话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cxnSp>
          <p:nvCxnSpPr>
            <p:cNvPr id="32" name="object 45"/>
            <p:cNvCxnSpPr>
              <a:cxnSpLocks noChangeShapeType="1"/>
              <a:stCxn id="29" idx="1"/>
              <a:endCxn id="29" idx="5"/>
            </p:cNvCxnSpPr>
            <p:nvPr/>
          </p:nvCxnSpPr>
          <p:spPr bwMode="auto">
            <a:xfrm flipV="1">
              <a:off x="1923208" y="4027871"/>
              <a:ext cx="1644737" cy="14234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Oval 51"/>
            <p:cNvSpPr>
              <a:spLocks noChangeAspect="1"/>
            </p:cNvSpPr>
            <p:nvPr/>
          </p:nvSpPr>
          <p:spPr>
            <a:xfrm>
              <a:off x="1710983" y="2993925"/>
              <a:ext cx="657377" cy="645731"/>
            </a:xfrm>
            <a:prstGeom prst="ellipse">
              <a:avLst/>
            </a:prstGeom>
            <a:solidFill>
              <a:srgbClr val="E7E7E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4" name="Oval 53"/>
            <p:cNvSpPr>
              <a:spLocks noChangeAspect="1"/>
            </p:cNvSpPr>
            <p:nvPr/>
          </p:nvSpPr>
          <p:spPr>
            <a:xfrm>
              <a:off x="3831930" y="2372782"/>
              <a:ext cx="658670" cy="645731"/>
            </a:xfrm>
            <a:prstGeom prst="ellipse">
              <a:avLst/>
            </a:prstGeom>
            <a:solidFill>
              <a:srgbClr val="BCBCBC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5" name="Oval 55"/>
            <p:cNvSpPr>
              <a:spLocks noChangeAspect="1"/>
            </p:cNvSpPr>
            <p:nvPr/>
          </p:nvSpPr>
          <p:spPr>
            <a:xfrm rot="676863">
              <a:off x="8178640" y="3085803"/>
              <a:ext cx="658671" cy="645730"/>
            </a:xfrm>
            <a:prstGeom prst="ellipse">
              <a:avLst/>
            </a:prstGeom>
            <a:solidFill>
              <a:srgbClr val="BCBCBC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TextBox 13"/>
            <p:cNvSpPr txBox="1">
              <a:spLocks noChangeArrowheads="1"/>
            </p:cNvSpPr>
            <p:nvPr/>
          </p:nvSpPr>
          <p:spPr bwMode="auto">
            <a:xfrm>
              <a:off x="2118608" y="4269858"/>
              <a:ext cx="11801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6025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内线模拟电话、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IP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电话、可视电话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3729699" y="3714710"/>
              <a:ext cx="1180173" cy="37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6025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移动、联通、电信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  <a:p>
              <a:pPr marL="0" marR="0" lvl="0" indent="0" algn="ctr" defTabSz="1216025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CDMA/GSM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8" name="TextBox 13"/>
            <p:cNvSpPr txBox="1">
              <a:spLocks noChangeArrowheads="1"/>
            </p:cNvSpPr>
            <p:nvPr/>
          </p:nvSpPr>
          <p:spPr bwMode="auto">
            <a:xfrm>
              <a:off x="5521957" y="3600835"/>
              <a:ext cx="1178878" cy="54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6025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智能手机、单兵、平板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  <a:p>
              <a:pPr marL="0" marR="0" lvl="0" indent="0" algn="ctr" defTabSz="1216025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可视对讲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APP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9" name="TextBox 13"/>
            <p:cNvSpPr txBox="1">
              <a:spLocks noChangeArrowheads="1"/>
            </p:cNvSpPr>
            <p:nvPr/>
          </p:nvSpPr>
          <p:spPr bwMode="auto">
            <a:xfrm>
              <a:off x="7060582" y="4238800"/>
              <a:ext cx="117887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6025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数字集群、模拟集群对讲、短波、超短波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2" name="Freeform 7"/>
            <p:cNvSpPr/>
            <p:nvPr/>
          </p:nvSpPr>
          <p:spPr bwMode="auto">
            <a:xfrm rot="17618884">
              <a:off x="820677" y="4387616"/>
              <a:ext cx="1709439" cy="1737908"/>
            </a:xfrm>
            <a:custGeom>
              <a:avLst/>
              <a:gdLst>
                <a:gd name="T0" fmla="*/ 743 w 841"/>
                <a:gd name="T1" fmla="*/ 112 h 841"/>
                <a:gd name="T2" fmla="*/ 241 w 841"/>
                <a:gd name="T3" fmla="*/ 12 h 841"/>
                <a:gd name="T4" fmla="*/ 112 w 841"/>
                <a:gd name="T5" fmla="*/ 98 h 841"/>
                <a:gd name="T6" fmla="*/ 12 w 841"/>
                <a:gd name="T7" fmla="*/ 600 h 841"/>
                <a:gd name="T8" fmla="*/ 98 w 841"/>
                <a:gd name="T9" fmla="*/ 729 h 841"/>
                <a:gd name="T10" fmla="*/ 600 w 841"/>
                <a:gd name="T11" fmla="*/ 829 h 841"/>
                <a:gd name="T12" fmla="*/ 729 w 841"/>
                <a:gd name="T13" fmla="*/ 743 h 841"/>
                <a:gd name="T14" fmla="*/ 829 w 841"/>
                <a:gd name="T15" fmla="*/ 241 h 841"/>
                <a:gd name="T16" fmla="*/ 743 w 841"/>
                <a:gd name="T17" fmla="*/ 112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1" h="841">
                  <a:moveTo>
                    <a:pt x="743" y="112"/>
                  </a:moveTo>
                  <a:cubicBezTo>
                    <a:pt x="241" y="12"/>
                    <a:pt x="241" y="12"/>
                    <a:pt x="241" y="12"/>
                  </a:cubicBezTo>
                  <a:cubicBezTo>
                    <a:pt x="182" y="0"/>
                    <a:pt x="124" y="39"/>
                    <a:pt x="112" y="98"/>
                  </a:cubicBezTo>
                  <a:cubicBezTo>
                    <a:pt x="12" y="600"/>
                    <a:pt x="12" y="600"/>
                    <a:pt x="12" y="600"/>
                  </a:cubicBezTo>
                  <a:cubicBezTo>
                    <a:pt x="0" y="659"/>
                    <a:pt x="39" y="717"/>
                    <a:pt x="98" y="729"/>
                  </a:cubicBezTo>
                  <a:cubicBezTo>
                    <a:pt x="469" y="803"/>
                    <a:pt x="174" y="744"/>
                    <a:pt x="600" y="829"/>
                  </a:cubicBezTo>
                  <a:cubicBezTo>
                    <a:pt x="659" y="841"/>
                    <a:pt x="717" y="802"/>
                    <a:pt x="729" y="743"/>
                  </a:cubicBezTo>
                  <a:cubicBezTo>
                    <a:pt x="829" y="241"/>
                    <a:pt x="829" y="241"/>
                    <a:pt x="829" y="241"/>
                  </a:cubicBezTo>
                  <a:cubicBezTo>
                    <a:pt x="841" y="182"/>
                    <a:pt x="802" y="124"/>
                    <a:pt x="743" y="112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3" name="Freeform 8"/>
            <p:cNvSpPr/>
            <p:nvPr/>
          </p:nvSpPr>
          <p:spPr bwMode="auto">
            <a:xfrm rot="18068226">
              <a:off x="2479648" y="5293451"/>
              <a:ext cx="458094" cy="634084"/>
            </a:xfrm>
            <a:custGeom>
              <a:avLst/>
              <a:gdLst>
                <a:gd name="T0" fmla="*/ 53 w 161"/>
                <a:gd name="T1" fmla="*/ 0 h 253"/>
                <a:gd name="T2" fmla="*/ 0 w 161"/>
                <a:gd name="T3" fmla="*/ 253 h 253"/>
                <a:gd name="T4" fmla="*/ 161 w 161"/>
                <a:gd name="T5" fmla="*/ 0 h 253"/>
                <a:gd name="T6" fmla="*/ 53 w 161"/>
                <a:gd name="T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3">
                  <a:moveTo>
                    <a:pt x="53" y="0"/>
                  </a:moveTo>
                  <a:cubicBezTo>
                    <a:pt x="55" y="82"/>
                    <a:pt x="39" y="175"/>
                    <a:pt x="0" y="253"/>
                  </a:cubicBezTo>
                  <a:cubicBezTo>
                    <a:pt x="81" y="166"/>
                    <a:pt x="132" y="90"/>
                    <a:pt x="161" y="0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4" name="Text Placeholder 3"/>
            <p:cNvSpPr txBox="1"/>
            <p:nvPr/>
          </p:nvSpPr>
          <p:spPr>
            <a:xfrm>
              <a:off x="1090901" y="4827064"/>
              <a:ext cx="1231106" cy="369332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121602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外线电话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cxnSp>
          <p:nvCxnSpPr>
            <p:cNvPr id="45" name="object 44"/>
            <p:cNvCxnSpPr>
              <a:cxnSpLocks noChangeShapeType="1"/>
              <a:stCxn id="42" idx="1"/>
              <a:endCxn id="42" idx="5"/>
            </p:cNvCxnSpPr>
            <p:nvPr/>
          </p:nvCxnSpPr>
          <p:spPr bwMode="auto">
            <a:xfrm flipV="1">
              <a:off x="754681" y="5255923"/>
              <a:ext cx="1842726" cy="2588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Oval 53"/>
            <p:cNvSpPr>
              <a:spLocks noChangeAspect="1"/>
            </p:cNvSpPr>
            <p:nvPr/>
          </p:nvSpPr>
          <p:spPr>
            <a:xfrm rot="18137185">
              <a:off x="482931" y="4431614"/>
              <a:ext cx="647024" cy="657377"/>
            </a:xfrm>
            <a:prstGeom prst="ellipse">
              <a:avLst/>
            </a:prstGeom>
            <a:solidFill>
              <a:srgbClr val="BCBCBC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7" name="TextBox 13"/>
            <p:cNvSpPr txBox="1">
              <a:spLocks noChangeArrowheads="1"/>
            </p:cNvSpPr>
            <p:nvPr/>
          </p:nvSpPr>
          <p:spPr bwMode="auto">
            <a:xfrm>
              <a:off x="994079" y="5389210"/>
              <a:ext cx="121770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6025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环路中继、数字中继、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SIP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中继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8" name="Oval 9"/>
            <p:cNvSpPr>
              <a:spLocks noChangeArrowheads="1"/>
            </p:cNvSpPr>
            <p:nvPr/>
          </p:nvSpPr>
          <p:spPr bwMode="auto">
            <a:xfrm rot="2732339" flipH="1">
              <a:off x="7876479" y="4672954"/>
              <a:ext cx="1608503" cy="1635678"/>
            </a:xfrm>
            <a:prstGeom prst="ellipse">
              <a:avLst/>
            </a:prstGeom>
            <a:solidFill>
              <a:srgbClr val="747474"/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9" name="Freeform 10"/>
            <p:cNvSpPr/>
            <p:nvPr/>
          </p:nvSpPr>
          <p:spPr bwMode="auto">
            <a:xfrm rot="4947359" flipH="1">
              <a:off x="7394447" y="5400856"/>
              <a:ext cx="403744" cy="587499"/>
            </a:xfrm>
            <a:custGeom>
              <a:avLst/>
              <a:gdLst>
                <a:gd name="T0" fmla="*/ 53 w 161"/>
                <a:gd name="T1" fmla="*/ 0 h 252"/>
                <a:gd name="T2" fmla="*/ 0 w 161"/>
                <a:gd name="T3" fmla="*/ 252 h 252"/>
                <a:gd name="T4" fmla="*/ 161 w 161"/>
                <a:gd name="T5" fmla="*/ 0 h 252"/>
                <a:gd name="T6" fmla="*/ 53 w 161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2">
                  <a:moveTo>
                    <a:pt x="53" y="0"/>
                  </a:moveTo>
                  <a:cubicBezTo>
                    <a:pt x="55" y="82"/>
                    <a:pt x="38" y="174"/>
                    <a:pt x="0" y="252"/>
                  </a:cubicBezTo>
                  <a:cubicBezTo>
                    <a:pt x="81" y="165"/>
                    <a:pt x="132" y="90"/>
                    <a:pt x="161" y="0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747474"/>
            </a:solidFill>
            <a:ln>
              <a:noFill/>
            </a:ln>
          </p:spPr>
          <p:txBody>
            <a:bodyPr lIns="121634" tIns="60817" rIns="121634" bIns="60817"/>
            <a:lstStyle/>
            <a:p>
              <a:pPr marL="0" marR="0" lvl="0" indent="0" algn="l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0" name="Text Placeholder 3"/>
            <p:cNvSpPr txBox="1"/>
            <p:nvPr/>
          </p:nvSpPr>
          <p:spPr>
            <a:xfrm rot="21568897">
              <a:off x="8080707" y="5031788"/>
              <a:ext cx="1231106" cy="369332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1216025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视频会议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cxnSp>
          <p:nvCxnSpPr>
            <p:cNvPr id="51" name="object43"/>
            <p:cNvCxnSpPr>
              <a:cxnSpLocks noChangeShapeType="1"/>
              <a:stCxn id="48" idx="5"/>
              <a:endCxn id="48" idx="1"/>
            </p:cNvCxnSpPr>
            <p:nvPr/>
          </p:nvCxnSpPr>
          <p:spPr bwMode="auto">
            <a:xfrm>
              <a:off x="7862892" y="5482382"/>
              <a:ext cx="1635678" cy="16822"/>
            </a:xfrm>
            <a:prstGeom prst="line">
              <a:avLst/>
            </a:prstGeom>
            <a:noFill/>
            <a:ln w="25400" algn="ctr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Oval 54"/>
            <p:cNvSpPr>
              <a:spLocks noChangeAspect="1"/>
            </p:cNvSpPr>
            <p:nvPr/>
          </p:nvSpPr>
          <p:spPr>
            <a:xfrm rot="4083170">
              <a:off x="8960245" y="4407026"/>
              <a:ext cx="647024" cy="657377"/>
            </a:xfrm>
            <a:prstGeom prst="ellipse">
              <a:avLst/>
            </a:prstGeom>
            <a:solidFill>
              <a:srgbClr val="747474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3" name="TextBox 13"/>
            <p:cNvSpPr txBox="1">
              <a:spLocks noChangeArrowheads="1"/>
            </p:cNvSpPr>
            <p:nvPr/>
          </p:nvSpPr>
          <p:spPr bwMode="auto">
            <a:xfrm>
              <a:off x="8068646" y="5593670"/>
              <a:ext cx="1180173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6025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固定场所视频会议系统、移动指挥车视频会议系统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4" name="Round Same Side Corner Rectangle 2"/>
            <p:cNvSpPr/>
            <p:nvPr>
              <p:custDataLst>
                <p:tags r:id="rId2"/>
              </p:custDataLst>
            </p:nvPr>
          </p:nvSpPr>
          <p:spPr>
            <a:xfrm>
              <a:off x="5890762" y="2350784"/>
              <a:ext cx="276926" cy="487856"/>
            </a:xfrm>
            <a:custGeom>
              <a:avLst/>
              <a:gdLst/>
              <a:ahLst/>
              <a:cxnLst/>
              <a:rect l="l" t="t" r="r" b="b"/>
              <a:pathLst>
                <a:path w="1479550" h="2999631">
                  <a:moveTo>
                    <a:pt x="739775" y="2723722"/>
                  </a:moveTo>
                  <a:cubicBezTo>
                    <a:pt x="701170" y="2723722"/>
                    <a:pt x="669874" y="2755018"/>
                    <a:pt x="669874" y="2793623"/>
                  </a:cubicBezTo>
                  <a:cubicBezTo>
                    <a:pt x="669874" y="2832228"/>
                    <a:pt x="701170" y="2863524"/>
                    <a:pt x="739775" y="2863524"/>
                  </a:cubicBezTo>
                  <a:cubicBezTo>
                    <a:pt x="778380" y="2863524"/>
                    <a:pt x="809676" y="2832228"/>
                    <a:pt x="809676" y="2793623"/>
                  </a:cubicBezTo>
                  <a:cubicBezTo>
                    <a:pt x="809676" y="2755018"/>
                    <a:pt x="778380" y="2723722"/>
                    <a:pt x="739775" y="2723722"/>
                  </a:cubicBezTo>
                  <a:close/>
                  <a:moveTo>
                    <a:pt x="201613" y="1629933"/>
                  </a:moveTo>
                  <a:lnTo>
                    <a:pt x="1123848" y="1629933"/>
                  </a:lnTo>
                  <a:lnTo>
                    <a:pt x="1123848" y="2058558"/>
                  </a:lnTo>
                  <a:lnTo>
                    <a:pt x="201613" y="2058558"/>
                  </a:lnTo>
                  <a:close/>
                  <a:moveTo>
                    <a:pt x="685698" y="1155271"/>
                  </a:moveTo>
                  <a:lnTo>
                    <a:pt x="1123848" y="1155271"/>
                  </a:lnTo>
                  <a:lnTo>
                    <a:pt x="1123848" y="1583896"/>
                  </a:lnTo>
                  <a:lnTo>
                    <a:pt x="685698" y="1583896"/>
                  </a:lnTo>
                  <a:close/>
                  <a:moveTo>
                    <a:pt x="201613" y="1155271"/>
                  </a:moveTo>
                  <a:lnTo>
                    <a:pt x="639763" y="1155271"/>
                  </a:lnTo>
                  <a:lnTo>
                    <a:pt x="639763" y="1583896"/>
                  </a:lnTo>
                  <a:lnTo>
                    <a:pt x="201613" y="1583896"/>
                  </a:lnTo>
                  <a:close/>
                  <a:moveTo>
                    <a:pt x="685698" y="680609"/>
                  </a:moveTo>
                  <a:lnTo>
                    <a:pt x="1123848" y="680609"/>
                  </a:lnTo>
                  <a:lnTo>
                    <a:pt x="1123848" y="1109234"/>
                  </a:lnTo>
                  <a:lnTo>
                    <a:pt x="685698" y="1109234"/>
                  </a:lnTo>
                  <a:close/>
                  <a:moveTo>
                    <a:pt x="201613" y="680609"/>
                  </a:moveTo>
                  <a:lnTo>
                    <a:pt x="639763" y="680609"/>
                  </a:lnTo>
                  <a:lnTo>
                    <a:pt x="639763" y="1109234"/>
                  </a:lnTo>
                  <a:lnTo>
                    <a:pt x="201613" y="1109234"/>
                  </a:lnTo>
                  <a:close/>
                  <a:moveTo>
                    <a:pt x="154163" y="413909"/>
                  </a:moveTo>
                  <a:lnTo>
                    <a:pt x="154163" y="2528459"/>
                  </a:lnTo>
                  <a:lnTo>
                    <a:pt x="201613" y="2528459"/>
                  </a:lnTo>
                  <a:lnTo>
                    <a:pt x="201613" y="2104596"/>
                  </a:lnTo>
                  <a:lnTo>
                    <a:pt x="639763" y="2104596"/>
                  </a:lnTo>
                  <a:lnTo>
                    <a:pt x="639763" y="2528459"/>
                  </a:lnTo>
                  <a:lnTo>
                    <a:pt x="685698" y="2528459"/>
                  </a:lnTo>
                  <a:lnTo>
                    <a:pt x="685698" y="2104596"/>
                  </a:lnTo>
                  <a:lnTo>
                    <a:pt x="1123848" y="2104596"/>
                  </a:lnTo>
                  <a:lnTo>
                    <a:pt x="1123848" y="2528459"/>
                  </a:lnTo>
                  <a:lnTo>
                    <a:pt x="1325388" y="2528459"/>
                  </a:lnTo>
                  <a:lnTo>
                    <a:pt x="1325388" y="413909"/>
                  </a:lnTo>
                  <a:close/>
                  <a:moveTo>
                    <a:pt x="556419" y="171020"/>
                  </a:moveTo>
                  <a:cubicBezTo>
                    <a:pt x="543267" y="171020"/>
                    <a:pt x="532606" y="181681"/>
                    <a:pt x="532606" y="194833"/>
                  </a:cubicBezTo>
                  <a:cubicBezTo>
                    <a:pt x="532606" y="207984"/>
                    <a:pt x="543267" y="218645"/>
                    <a:pt x="556419" y="218645"/>
                  </a:cubicBezTo>
                  <a:lnTo>
                    <a:pt x="923131" y="218646"/>
                  </a:lnTo>
                  <a:cubicBezTo>
                    <a:pt x="936283" y="218646"/>
                    <a:pt x="946944" y="207985"/>
                    <a:pt x="946944" y="194833"/>
                  </a:cubicBezTo>
                  <a:lnTo>
                    <a:pt x="946945" y="194833"/>
                  </a:lnTo>
                  <a:cubicBezTo>
                    <a:pt x="946945" y="181681"/>
                    <a:pt x="936284" y="171020"/>
                    <a:pt x="923132" y="171020"/>
                  </a:cubicBezTo>
                  <a:close/>
                  <a:moveTo>
                    <a:pt x="725487" y="274"/>
                  </a:moveTo>
                  <a:cubicBezTo>
                    <a:pt x="1081947" y="-5382"/>
                    <a:pt x="1443170" y="76220"/>
                    <a:pt x="1479550" y="262045"/>
                  </a:cubicBezTo>
                  <a:lnTo>
                    <a:pt x="1479550" y="1250633"/>
                  </a:lnTo>
                  <a:lnTo>
                    <a:pt x="1479550" y="1748998"/>
                  </a:lnTo>
                  <a:lnTo>
                    <a:pt x="1479550" y="2737586"/>
                  </a:lnTo>
                  <a:cubicBezTo>
                    <a:pt x="1406789" y="3109236"/>
                    <a:pt x="34660" y="3063993"/>
                    <a:pt x="0" y="2737586"/>
                  </a:cubicBezTo>
                  <a:lnTo>
                    <a:pt x="0" y="1748998"/>
                  </a:lnTo>
                  <a:lnTo>
                    <a:pt x="0" y="1250633"/>
                  </a:lnTo>
                  <a:lnTo>
                    <a:pt x="0" y="262045"/>
                  </a:lnTo>
                  <a:cubicBezTo>
                    <a:pt x="17330" y="98842"/>
                    <a:pt x="369027" y="5929"/>
                    <a:pt x="725487" y="274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55" name="Group 186"/>
            <p:cNvGrpSpPr/>
            <p:nvPr/>
          </p:nvGrpSpPr>
          <p:grpSpPr>
            <a:xfrm>
              <a:off x="4026450" y="2468751"/>
              <a:ext cx="245120" cy="389959"/>
              <a:chOff x="6721853" y="1577749"/>
              <a:chExt cx="342518" cy="572221"/>
            </a:xfrm>
            <a:solidFill>
              <a:srgbClr val="FFFFFF"/>
            </a:solidFill>
          </p:grpSpPr>
          <p:sp>
            <p:nvSpPr>
              <p:cNvPr id="64" name="Freeform 138"/>
              <p:cNvSpPr>
                <a:spLocks noEditPoints="1"/>
              </p:cNvSpPr>
              <p:nvPr/>
            </p:nvSpPr>
            <p:spPr bwMode="auto">
              <a:xfrm>
                <a:off x="6721853" y="1577749"/>
                <a:ext cx="342518" cy="572221"/>
              </a:xfrm>
              <a:custGeom>
                <a:avLst/>
                <a:gdLst>
                  <a:gd name="T0" fmla="*/ 427 w 463"/>
                  <a:gd name="T1" fmla="*/ 0 h 773"/>
                  <a:gd name="T2" fmla="*/ 42 w 463"/>
                  <a:gd name="T3" fmla="*/ 0 h 773"/>
                  <a:gd name="T4" fmla="*/ 0 w 463"/>
                  <a:gd name="T5" fmla="*/ 35 h 773"/>
                  <a:gd name="T6" fmla="*/ 0 w 463"/>
                  <a:gd name="T7" fmla="*/ 733 h 773"/>
                  <a:gd name="T8" fmla="*/ 42 w 463"/>
                  <a:gd name="T9" fmla="*/ 773 h 773"/>
                  <a:gd name="T10" fmla="*/ 427 w 463"/>
                  <a:gd name="T11" fmla="*/ 773 h 773"/>
                  <a:gd name="T12" fmla="*/ 463 w 463"/>
                  <a:gd name="T13" fmla="*/ 733 h 773"/>
                  <a:gd name="T14" fmla="*/ 463 w 463"/>
                  <a:gd name="T15" fmla="*/ 35 h 773"/>
                  <a:gd name="T16" fmla="*/ 427 w 463"/>
                  <a:gd name="T17" fmla="*/ 0 h 773"/>
                  <a:gd name="T18" fmla="*/ 152 w 463"/>
                  <a:gd name="T19" fmla="*/ 730 h 773"/>
                  <a:gd name="T20" fmla="*/ 139 w 463"/>
                  <a:gd name="T21" fmla="*/ 743 h 773"/>
                  <a:gd name="T22" fmla="*/ 112 w 463"/>
                  <a:gd name="T23" fmla="*/ 743 h 773"/>
                  <a:gd name="T24" fmla="*/ 99 w 463"/>
                  <a:gd name="T25" fmla="*/ 730 h 773"/>
                  <a:gd name="T26" fmla="*/ 99 w 463"/>
                  <a:gd name="T27" fmla="*/ 722 h 773"/>
                  <a:gd name="T28" fmla="*/ 112 w 463"/>
                  <a:gd name="T29" fmla="*/ 709 h 773"/>
                  <a:gd name="T30" fmla="*/ 139 w 463"/>
                  <a:gd name="T31" fmla="*/ 709 h 773"/>
                  <a:gd name="T32" fmla="*/ 152 w 463"/>
                  <a:gd name="T33" fmla="*/ 722 h 773"/>
                  <a:gd name="T34" fmla="*/ 152 w 463"/>
                  <a:gd name="T35" fmla="*/ 730 h 773"/>
                  <a:gd name="T36" fmla="*/ 263 w 463"/>
                  <a:gd name="T37" fmla="*/ 724 h 773"/>
                  <a:gd name="T38" fmla="*/ 247 w 463"/>
                  <a:gd name="T39" fmla="*/ 743 h 773"/>
                  <a:gd name="T40" fmla="*/ 219 w 463"/>
                  <a:gd name="T41" fmla="*/ 743 h 773"/>
                  <a:gd name="T42" fmla="*/ 202 w 463"/>
                  <a:gd name="T43" fmla="*/ 724 h 773"/>
                  <a:gd name="T44" fmla="*/ 202 w 463"/>
                  <a:gd name="T45" fmla="*/ 716 h 773"/>
                  <a:gd name="T46" fmla="*/ 219 w 463"/>
                  <a:gd name="T47" fmla="*/ 699 h 773"/>
                  <a:gd name="T48" fmla="*/ 247 w 463"/>
                  <a:gd name="T49" fmla="*/ 699 h 773"/>
                  <a:gd name="T50" fmla="*/ 263 w 463"/>
                  <a:gd name="T51" fmla="*/ 716 h 773"/>
                  <a:gd name="T52" fmla="*/ 263 w 463"/>
                  <a:gd name="T53" fmla="*/ 724 h 773"/>
                  <a:gd name="T54" fmla="*/ 366 w 463"/>
                  <a:gd name="T55" fmla="*/ 730 h 773"/>
                  <a:gd name="T56" fmla="*/ 354 w 463"/>
                  <a:gd name="T57" fmla="*/ 743 h 773"/>
                  <a:gd name="T58" fmla="*/ 326 w 463"/>
                  <a:gd name="T59" fmla="*/ 743 h 773"/>
                  <a:gd name="T60" fmla="*/ 314 w 463"/>
                  <a:gd name="T61" fmla="*/ 730 h 773"/>
                  <a:gd name="T62" fmla="*/ 314 w 463"/>
                  <a:gd name="T63" fmla="*/ 722 h 773"/>
                  <a:gd name="T64" fmla="*/ 326 w 463"/>
                  <a:gd name="T65" fmla="*/ 709 h 773"/>
                  <a:gd name="T66" fmla="*/ 354 w 463"/>
                  <a:gd name="T67" fmla="*/ 709 h 773"/>
                  <a:gd name="T68" fmla="*/ 366 w 463"/>
                  <a:gd name="T69" fmla="*/ 722 h 773"/>
                  <a:gd name="T70" fmla="*/ 366 w 463"/>
                  <a:gd name="T71" fmla="*/ 730 h 773"/>
                  <a:gd name="T72" fmla="*/ 417 w 463"/>
                  <a:gd name="T73" fmla="*/ 644 h 773"/>
                  <a:gd name="T74" fmla="*/ 394 w 463"/>
                  <a:gd name="T75" fmla="*/ 671 h 773"/>
                  <a:gd name="T76" fmla="*/ 74 w 463"/>
                  <a:gd name="T77" fmla="*/ 671 h 773"/>
                  <a:gd name="T78" fmla="*/ 49 w 463"/>
                  <a:gd name="T79" fmla="*/ 644 h 773"/>
                  <a:gd name="T80" fmla="*/ 49 w 463"/>
                  <a:gd name="T81" fmla="*/ 67 h 773"/>
                  <a:gd name="T82" fmla="*/ 74 w 463"/>
                  <a:gd name="T83" fmla="*/ 46 h 773"/>
                  <a:gd name="T84" fmla="*/ 394 w 463"/>
                  <a:gd name="T85" fmla="*/ 46 h 773"/>
                  <a:gd name="T86" fmla="*/ 417 w 463"/>
                  <a:gd name="T87" fmla="*/ 67 h 773"/>
                  <a:gd name="T88" fmla="*/ 417 w 463"/>
                  <a:gd name="T89" fmla="*/ 644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63" h="773">
                    <a:moveTo>
                      <a:pt x="427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17"/>
                      <a:pt x="0" y="35"/>
                    </a:cubicBezTo>
                    <a:cubicBezTo>
                      <a:pt x="0" y="733"/>
                      <a:pt x="0" y="733"/>
                      <a:pt x="0" y="733"/>
                    </a:cubicBezTo>
                    <a:cubicBezTo>
                      <a:pt x="0" y="756"/>
                      <a:pt x="17" y="773"/>
                      <a:pt x="42" y="773"/>
                    </a:cubicBezTo>
                    <a:cubicBezTo>
                      <a:pt x="427" y="773"/>
                      <a:pt x="427" y="773"/>
                      <a:pt x="427" y="773"/>
                    </a:cubicBezTo>
                    <a:cubicBezTo>
                      <a:pt x="448" y="773"/>
                      <a:pt x="463" y="756"/>
                      <a:pt x="463" y="733"/>
                    </a:cubicBezTo>
                    <a:cubicBezTo>
                      <a:pt x="463" y="35"/>
                      <a:pt x="463" y="35"/>
                      <a:pt x="463" y="35"/>
                    </a:cubicBezTo>
                    <a:cubicBezTo>
                      <a:pt x="463" y="19"/>
                      <a:pt x="451" y="0"/>
                      <a:pt x="427" y="0"/>
                    </a:cubicBezTo>
                    <a:close/>
                    <a:moveTo>
                      <a:pt x="152" y="730"/>
                    </a:moveTo>
                    <a:cubicBezTo>
                      <a:pt x="152" y="737"/>
                      <a:pt x="146" y="743"/>
                      <a:pt x="139" y="743"/>
                    </a:cubicBezTo>
                    <a:cubicBezTo>
                      <a:pt x="112" y="743"/>
                      <a:pt x="112" y="743"/>
                      <a:pt x="112" y="743"/>
                    </a:cubicBezTo>
                    <a:cubicBezTo>
                      <a:pt x="106" y="743"/>
                      <a:pt x="99" y="737"/>
                      <a:pt x="99" y="730"/>
                    </a:cubicBezTo>
                    <a:cubicBezTo>
                      <a:pt x="99" y="722"/>
                      <a:pt x="99" y="722"/>
                      <a:pt x="99" y="722"/>
                    </a:cubicBezTo>
                    <a:cubicBezTo>
                      <a:pt x="99" y="714"/>
                      <a:pt x="106" y="709"/>
                      <a:pt x="112" y="709"/>
                    </a:cubicBezTo>
                    <a:cubicBezTo>
                      <a:pt x="139" y="709"/>
                      <a:pt x="139" y="709"/>
                      <a:pt x="139" y="709"/>
                    </a:cubicBezTo>
                    <a:cubicBezTo>
                      <a:pt x="146" y="709"/>
                      <a:pt x="152" y="714"/>
                      <a:pt x="152" y="722"/>
                    </a:cubicBezTo>
                    <a:cubicBezTo>
                      <a:pt x="152" y="730"/>
                      <a:pt x="152" y="730"/>
                      <a:pt x="152" y="730"/>
                    </a:cubicBezTo>
                    <a:close/>
                    <a:moveTo>
                      <a:pt x="263" y="724"/>
                    </a:moveTo>
                    <a:cubicBezTo>
                      <a:pt x="263" y="735"/>
                      <a:pt x="255" y="743"/>
                      <a:pt x="247" y="743"/>
                    </a:cubicBezTo>
                    <a:cubicBezTo>
                      <a:pt x="219" y="743"/>
                      <a:pt x="219" y="743"/>
                      <a:pt x="219" y="743"/>
                    </a:cubicBezTo>
                    <a:cubicBezTo>
                      <a:pt x="211" y="743"/>
                      <a:pt x="202" y="735"/>
                      <a:pt x="202" y="724"/>
                    </a:cubicBezTo>
                    <a:cubicBezTo>
                      <a:pt x="202" y="716"/>
                      <a:pt x="202" y="716"/>
                      <a:pt x="202" y="716"/>
                    </a:cubicBezTo>
                    <a:cubicBezTo>
                      <a:pt x="202" y="705"/>
                      <a:pt x="209" y="699"/>
                      <a:pt x="219" y="699"/>
                    </a:cubicBezTo>
                    <a:cubicBezTo>
                      <a:pt x="247" y="699"/>
                      <a:pt x="247" y="699"/>
                      <a:pt x="247" y="699"/>
                    </a:cubicBezTo>
                    <a:cubicBezTo>
                      <a:pt x="255" y="699"/>
                      <a:pt x="263" y="705"/>
                      <a:pt x="263" y="716"/>
                    </a:cubicBezTo>
                    <a:cubicBezTo>
                      <a:pt x="263" y="724"/>
                      <a:pt x="263" y="724"/>
                      <a:pt x="263" y="724"/>
                    </a:cubicBezTo>
                    <a:close/>
                    <a:moveTo>
                      <a:pt x="366" y="730"/>
                    </a:moveTo>
                    <a:cubicBezTo>
                      <a:pt x="366" y="737"/>
                      <a:pt x="360" y="743"/>
                      <a:pt x="354" y="743"/>
                    </a:cubicBezTo>
                    <a:cubicBezTo>
                      <a:pt x="326" y="743"/>
                      <a:pt x="326" y="743"/>
                      <a:pt x="326" y="743"/>
                    </a:cubicBezTo>
                    <a:cubicBezTo>
                      <a:pt x="320" y="743"/>
                      <a:pt x="314" y="737"/>
                      <a:pt x="314" y="730"/>
                    </a:cubicBezTo>
                    <a:cubicBezTo>
                      <a:pt x="314" y="722"/>
                      <a:pt x="314" y="722"/>
                      <a:pt x="314" y="722"/>
                    </a:cubicBezTo>
                    <a:cubicBezTo>
                      <a:pt x="314" y="714"/>
                      <a:pt x="320" y="709"/>
                      <a:pt x="326" y="709"/>
                    </a:cubicBezTo>
                    <a:cubicBezTo>
                      <a:pt x="354" y="709"/>
                      <a:pt x="354" y="709"/>
                      <a:pt x="354" y="709"/>
                    </a:cubicBezTo>
                    <a:cubicBezTo>
                      <a:pt x="360" y="709"/>
                      <a:pt x="366" y="714"/>
                      <a:pt x="366" y="722"/>
                    </a:cubicBezTo>
                    <a:cubicBezTo>
                      <a:pt x="366" y="730"/>
                      <a:pt x="366" y="730"/>
                      <a:pt x="366" y="730"/>
                    </a:cubicBezTo>
                    <a:close/>
                    <a:moveTo>
                      <a:pt x="417" y="644"/>
                    </a:moveTo>
                    <a:cubicBezTo>
                      <a:pt x="417" y="657"/>
                      <a:pt x="409" y="671"/>
                      <a:pt x="394" y="671"/>
                    </a:cubicBezTo>
                    <a:cubicBezTo>
                      <a:pt x="74" y="671"/>
                      <a:pt x="74" y="671"/>
                      <a:pt x="74" y="671"/>
                    </a:cubicBezTo>
                    <a:cubicBezTo>
                      <a:pt x="59" y="671"/>
                      <a:pt x="49" y="659"/>
                      <a:pt x="49" y="644"/>
                    </a:cubicBezTo>
                    <a:cubicBezTo>
                      <a:pt x="49" y="67"/>
                      <a:pt x="49" y="67"/>
                      <a:pt x="49" y="67"/>
                    </a:cubicBezTo>
                    <a:cubicBezTo>
                      <a:pt x="49" y="50"/>
                      <a:pt x="61" y="46"/>
                      <a:pt x="74" y="46"/>
                    </a:cubicBezTo>
                    <a:cubicBezTo>
                      <a:pt x="394" y="46"/>
                      <a:pt x="394" y="46"/>
                      <a:pt x="394" y="46"/>
                    </a:cubicBezTo>
                    <a:cubicBezTo>
                      <a:pt x="404" y="46"/>
                      <a:pt x="417" y="48"/>
                      <a:pt x="417" y="67"/>
                    </a:cubicBezTo>
                    <a:cubicBezTo>
                      <a:pt x="417" y="644"/>
                      <a:pt x="417" y="644"/>
                      <a:pt x="417" y="6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9937" tIns="34968" rIns="69937" bIns="34968"/>
              <a:lstStyle/>
              <a:p>
                <a:pPr marL="0" marR="0" lvl="0" indent="0" algn="l" defTabSz="93154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65" name="Picture 14"/>
              <p:cNvPicPr>
                <a:picLocks noChangeAspect="1" noChangeArrowheads="1"/>
              </p:cNvPicPr>
              <p:nvPr/>
            </p:nvPicPr>
            <p:blipFill>
              <a:blip r:embed="rId3" cstate="screen">
                <a:lum bright="100000"/>
              </a:blip>
              <a:srcRect/>
              <a:stretch>
                <a:fillRect/>
              </a:stretch>
            </p:blipFill>
            <p:spPr bwMode="auto">
              <a:xfrm>
                <a:off x="6806304" y="1731825"/>
                <a:ext cx="173616" cy="20310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6" name="Picture 2" descr="\\MAGNUM\Projects\Microsoft\Cloud Power FY12\Design\Icons\PNGs\Cloud_on_your_terms.png"/>
            <p:cNvPicPr>
              <a:picLocks noChangeAspect="1" noChangeArrowheads="1"/>
            </p:cNvPicPr>
            <p:nvPr/>
          </p:nvPicPr>
          <p:blipFill>
            <a:blip r:embed="rId4" cstate="screen">
              <a:lum bright="100000"/>
            </a:blip>
            <a:srcRect/>
            <a:stretch>
              <a:fillRect/>
            </a:stretch>
          </p:blipFill>
          <p:spPr bwMode="auto">
            <a:xfrm>
              <a:off x="1681220" y="3115566"/>
              <a:ext cx="698786" cy="40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0" descr="service-based.pn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9012007" y="4479494"/>
              <a:ext cx="591381" cy="566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图片 150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66686" y="4567488"/>
              <a:ext cx="296337" cy="40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组合 156"/>
            <p:cNvGrpSpPr/>
            <p:nvPr/>
          </p:nvGrpSpPr>
          <p:grpSpPr bwMode="auto">
            <a:xfrm>
              <a:off x="8419334" y="3158270"/>
              <a:ext cx="178578" cy="445153"/>
              <a:chOff x="10348066" y="2438962"/>
              <a:chExt cx="232273" cy="590404"/>
            </a:xfrm>
          </p:grpSpPr>
          <p:grpSp>
            <p:nvGrpSpPr>
              <p:cNvPr id="60" name="组合 154"/>
              <p:cNvGrpSpPr/>
              <p:nvPr/>
            </p:nvGrpSpPr>
            <p:grpSpPr bwMode="auto">
              <a:xfrm>
                <a:off x="10348066" y="2578863"/>
                <a:ext cx="232273" cy="450503"/>
                <a:chOff x="10243511" y="2534676"/>
                <a:chExt cx="320756" cy="447675"/>
              </a:xfrm>
            </p:grpSpPr>
            <p:sp>
              <p:nvSpPr>
                <p:cNvPr id="62" name="Freeform 157"/>
                <p:cNvSpPr>
                  <a:spLocks noChangeAspect="1" noEditPoints="1"/>
                </p:cNvSpPr>
                <p:nvPr/>
              </p:nvSpPr>
              <p:spPr bwMode="auto">
                <a:xfrm>
                  <a:off x="10243511" y="2535505"/>
                  <a:ext cx="320756" cy="446846"/>
                </a:xfrm>
                <a:custGeom>
                  <a:avLst/>
                  <a:gdLst/>
                  <a:ahLst/>
                  <a:cxnLst>
                    <a:cxn ang="0">
                      <a:pos x="41" y="44"/>
                    </a:cxn>
                    <a:cxn ang="0">
                      <a:pos x="35" y="50"/>
                    </a:cxn>
                    <a:cxn ang="0">
                      <a:pos x="5" y="50"/>
                    </a:cxn>
                    <a:cxn ang="0">
                      <a:pos x="0" y="44"/>
                    </a:cxn>
                    <a:cxn ang="0">
                      <a:pos x="0" y="5"/>
                    </a:cxn>
                    <a:cxn ang="0">
                      <a:pos x="5" y="0"/>
                    </a:cxn>
                    <a:cxn ang="0">
                      <a:pos x="35" y="0"/>
                    </a:cxn>
                    <a:cxn ang="0">
                      <a:pos x="41" y="5"/>
                    </a:cxn>
                    <a:cxn ang="0">
                      <a:pos x="41" y="44"/>
                    </a:cxn>
                    <a:cxn ang="0">
                      <a:pos x="36" y="5"/>
                    </a:cxn>
                    <a:cxn ang="0">
                      <a:pos x="35" y="4"/>
                    </a:cxn>
                    <a:cxn ang="0">
                      <a:pos x="5" y="4"/>
                    </a:cxn>
                    <a:cxn ang="0">
                      <a:pos x="4" y="5"/>
                    </a:cxn>
                    <a:cxn ang="0">
                      <a:pos x="4" y="40"/>
                    </a:cxn>
                    <a:cxn ang="0">
                      <a:pos x="5" y="41"/>
                    </a:cxn>
                    <a:cxn ang="0">
                      <a:pos x="35" y="41"/>
                    </a:cxn>
                    <a:cxn ang="0">
                      <a:pos x="36" y="40"/>
                    </a:cxn>
                    <a:cxn ang="0">
                      <a:pos x="36" y="5"/>
                    </a:cxn>
                    <a:cxn ang="0">
                      <a:pos x="20" y="43"/>
                    </a:cxn>
                    <a:cxn ang="0">
                      <a:pos x="18" y="45"/>
                    </a:cxn>
                    <a:cxn ang="0">
                      <a:pos x="20" y="48"/>
                    </a:cxn>
                    <a:cxn ang="0">
                      <a:pos x="23" y="45"/>
                    </a:cxn>
                    <a:cxn ang="0">
                      <a:pos x="20" y="43"/>
                    </a:cxn>
                  </a:cxnLst>
                  <a:rect l="0" t="0" r="r" b="b"/>
                  <a:pathLst>
                    <a:path w="41" h="50">
                      <a:moveTo>
                        <a:pt x="41" y="44"/>
                      </a:moveTo>
                      <a:cubicBezTo>
                        <a:pt x="41" y="47"/>
                        <a:pt x="38" y="50"/>
                        <a:pt x="35" y="50"/>
                      </a:cubicBezTo>
                      <a:cubicBezTo>
                        <a:pt x="5" y="50"/>
                        <a:pt x="5" y="50"/>
                        <a:pt x="5" y="50"/>
                      </a:cubicBezTo>
                      <a:cubicBezTo>
                        <a:pt x="2" y="50"/>
                        <a:pt x="0" y="47"/>
                        <a:pt x="0" y="4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2" y="0"/>
                        <a:pt x="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8" y="0"/>
                        <a:pt x="41" y="2"/>
                        <a:pt x="41" y="5"/>
                      </a:cubicBezTo>
                      <a:lnTo>
                        <a:pt x="41" y="44"/>
                      </a:lnTo>
                      <a:close/>
                      <a:moveTo>
                        <a:pt x="36" y="5"/>
                      </a:moveTo>
                      <a:cubicBezTo>
                        <a:pt x="36" y="5"/>
                        <a:pt x="36" y="4"/>
                        <a:pt x="3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4" y="5"/>
                        <a:pt x="4" y="5"/>
                      </a:cubicBezTo>
                      <a:cubicBezTo>
                        <a:pt x="4" y="40"/>
                        <a:pt x="4" y="40"/>
                        <a:pt x="4" y="40"/>
                      </a:cubicBezTo>
                      <a:cubicBezTo>
                        <a:pt x="4" y="40"/>
                        <a:pt x="5" y="41"/>
                        <a:pt x="5" y="41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6" y="41"/>
                        <a:pt x="36" y="40"/>
                        <a:pt x="36" y="40"/>
                      </a:cubicBezTo>
                      <a:lnTo>
                        <a:pt x="36" y="5"/>
                      </a:lnTo>
                      <a:close/>
                      <a:moveTo>
                        <a:pt x="20" y="43"/>
                      </a:moveTo>
                      <a:cubicBezTo>
                        <a:pt x="19" y="43"/>
                        <a:pt x="18" y="44"/>
                        <a:pt x="18" y="45"/>
                      </a:cubicBezTo>
                      <a:cubicBezTo>
                        <a:pt x="18" y="46"/>
                        <a:pt x="19" y="48"/>
                        <a:pt x="20" y="48"/>
                      </a:cubicBezTo>
                      <a:cubicBezTo>
                        <a:pt x="22" y="48"/>
                        <a:pt x="23" y="46"/>
                        <a:pt x="23" y="45"/>
                      </a:cubicBezTo>
                      <a:cubicBezTo>
                        <a:pt x="23" y="44"/>
                        <a:pt x="22" y="43"/>
                        <a:pt x="20" y="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</a:ln>
              </p:spPr>
              <p:txBody>
                <a:bodyPr lIns="121634" tIns="60817" rIns="121634" bIns="60817"/>
                <a:lstStyle/>
                <a:p>
                  <a:pPr marL="0" marR="0" lvl="0" indent="0" algn="l" defTabSz="121729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63" name="Picture 14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lum bright="100000"/>
                </a:blip>
                <a:srcRect/>
                <a:stretch>
                  <a:fillRect/>
                </a:stretch>
              </p:blipFill>
              <p:spPr bwMode="auto">
                <a:xfrm>
                  <a:off x="10254335" y="2567738"/>
                  <a:ext cx="285815" cy="3658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1" name="矩形 155"/>
              <p:cNvSpPr>
                <a:spLocks noChangeArrowheads="1"/>
              </p:cNvSpPr>
              <p:nvPr/>
            </p:nvSpPr>
            <p:spPr bwMode="auto">
              <a:xfrm>
                <a:off x="10373142" y="2438962"/>
                <a:ext cx="45719" cy="1979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accent1"/>
                    </a:solidFill>
                    <a:latin typeface="Arial" panose="020B0604020202020204" pitchFamily="34" charset="0"/>
                    <a:ea typeface="仿宋_GB2312" pitchFamily="1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协同会商</a:t>
            </a:r>
            <a:endParaRPr lang="zh-CN" altLang="en-US" dirty="0"/>
          </a:p>
        </p:txBody>
      </p:sp>
      <p:sp>
        <p:nvSpPr>
          <p:cNvPr id="69" name="矩形 3"/>
          <p:cNvSpPr>
            <a:spLocks noChangeArrowheads="1"/>
          </p:cNvSpPr>
          <p:nvPr/>
        </p:nvSpPr>
        <p:spPr bwMode="auto">
          <a:xfrm>
            <a:off x="840409" y="777013"/>
            <a:ext cx="10882738" cy="7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453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     通过整合现场监控图像、单兵设备、 移动终端和视频会议等多媒体手段，建立数据传输、语音通话、视频接入的融合通信系统，实现前后方和相关部门的音视频会商，实现多方协同综合研判会商。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4"/>
          <p:cNvSpPr/>
          <p:nvPr/>
        </p:nvSpPr>
        <p:spPr>
          <a:xfrm>
            <a:off x="582873" y="2421598"/>
            <a:ext cx="11026253" cy="300709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532723" y="5673117"/>
            <a:ext cx="2399197" cy="45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综合信息展示</a:t>
            </a:r>
            <a:endParaRPr kumimoji="0" lang="zh-CN" alt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32544" y="5673117"/>
            <a:ext cx="6177280" cy="4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可视化展示</a:t>
            </a:r>
            <a:endParaRPr kumimoji="0" lang="zh-CN" alt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45600" y="5807779"/>
            <a:ext cx="6177280" cy="4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综合查询</a:t>
            </a:r>
            <a:endParaRPr kumimoji="0" lang="zh-CN" alt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89072" y="5673117"/>
            <a:ext cx="6177280" cy="4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关联分析</a:t>
            </a:r>
            <a:endParaRPr kumimoji="0" lang="zh-CN" alt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综合分析研判</a:t>
            </a:r>
            <a:endParaRPr lang="zh-CN" altLang="en-US" dirty="0"/>
          </a:p>
        </p:txBody>
      </p: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851720" y="771934"/>
            <a:ext cx="10882738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453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     对应急资源、值班信息、事件接报情况、处理情况、物资情况进行综合信息汇聚，支持根据某个具体的突发事件，查看该事件关联同类型的应急预案及历史事件信息，辅助领导分析决策。并利用信息汇聚和大数据分析，以可视化图表、拼盘、动态热力图等形式对突发事件动态、应急资源、救援进展等各类应急信息的可视化展示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任意多边形 13"/>
          <p:cNvSpPr/>
          <p:nvPr/>
        </p:nvSpPr>
        <p:spPr>
          <a:xfrm>
            <a:off x="4798543" y="1920290"/>
            <a:ext cx="7380057" cy="2373100"/>
          </a:xfrm>
          <a:custGeom>
            <a:avLst/>
            <a:gdLst>
              <a:gd name="connsiteX0" fmla="*/ 2463210 w 7725314"/>
              <a:gd name="connsiteY0" fmla="*/ 0 h 2525643"/>
              <a:gd name="connsiteX1" fmla="*/ 7725314 w 7725314"/>
              <a:gd name="connsiteY1" fmla="*/ 0 h 2525643"/>
              <a:gd name="connsiteX2" fmla="*/ 7725314 w 7725314"/>
              <a:gd name="connsiteY2" fmla="*/ 2525643 h 2525643"/>
              <a:gd name="connsiteX3" fmla="*/ 0 w 7725314"/>
              <a:gd name="connsiteY3" fmla="*/ 2525643 h 2525643"/>
              <a:gd name="connsiteX4" fmla="*/ 2463210 w 7725314"/>
              <a:gd name="connsiteY4" fmla="*/ 0 h 252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5314" h="2525643">
                <a:moveTo>
                  <a:pt x="2463210" y="0"/>
                </a:moveTo>
                <a:lnTo>
                  <a:pt x="7725314" y="0"/>
                </a:lnTo>
                <a:lnTo>
                  <a:pt x="7725314" y="2525643"/>
                </a:lnTo>
                <a:lnTo>
                  <a:pt x="0" y="2525643"/>
                </a:lnTo>
                <a:lnTo>
                  <a:pt x="2463210" y="0"/>
                </a:lnTo>
                <a:close/>
              </a:path>
            </a:pathLst>
          </a:custGeom>
          <a:solidFill>
            <a:srgbClr val="008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任意多边形 9"/>
          <p:cNvSpPr/>
          <p:nvPr/>
        </p:nvSpPr>
        <p:spPr>
          <a:xfrm>
            <a:off x="-32130" y="1904193"/>
            <a:ext cx="6565935" cy="2369708"/>
          </a:xfrm>
          <a:custGeom>
            <a:avLst/>
            <a:gdLst>
              <a:gd name="connsiteX0" fmla="*/ 0 w 6929896"/>
              <a:gd name="connsiteY0" fmla="*/ 0 h 2525643"/>
              <a:gd name="connsiteX1" fmla="*/ 6929896 w 6929896"/>
              <a:gd name="connsiteY1" fmla="*/ 0 h 2525643"/>
              <a:gd name="connsiteX2" fmla="*/ 4466686 w 6929896"/>
              <a:gd name="connsiteY2" fmla="*/ 2525643 h 2525643"/>
              <a:gd name="connsiteX3" fmla="*/ 0 w 6929896"/>
              <a:gd name="connsiteY3" fmla="*/ 2525643 h 2525643"/>
              <a:gd name="connsiteX4" fmla="*/ 0 w 6929896"/>
              <a:gd name="connsiteY4" fmla="*/ 0 h 252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9896" h="2525643">
                <a:moveTo>
                  <a:pt x="0" y="0"/>
                </a:moveTo>
                <a:lnTo>
                  <a:pt x="6929896" y="0"/>
                </a:lnTo>
                <a:lnTo>
                  <a:pt x="4466686" y="2525643"/>
                </a:lnTo>
                <a:lnTo>
                  <a:pt x="0" y="2525643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140179" y="3407798"/>
            <a:ext cx="3241510" cy="31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213D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语音电话、短信、传真、移动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9213D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APP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213D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、报送消息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9213D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56" name="直接连接符 55"/>
          <p:cNvCxnSpPr/>
          <p:nvPr/>
        </p:nvCxnSpPr>
        <p:spPr>
          <a:xfrm flipH="1">
            <a:off x="5375860" y="1835372"/>
            <a:ext cx="1360903" cy="1462821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H="1">
            <a:off x="4437363" y="2958270"/>
            <a:ext cx="1516336" cy="1508828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58"/>
          <p:cNvGrpSpPr/>
          <p:nvPr/>
        </p:nvGrpSpPr>
        <p:grpSpPr>
          <a:xfrm>
            <a:off x="1305730" y="2181614"/>
            <a:ext cx="2085576" cy="1116579"/>
            <a:chOff x="327660" y="2468903"/>
            <a:chExt cx="2780768" cy="1488773"/>
          </a:xfrm>
        </p:grpSpPr>
        <p:sp>
          <p:nvSpPr>
            <p:cNvPr id="60" name="文本框 59"/>
            <p:cNvSpPr txBox="1"/>
            <p:nvPr/>
          </p:nvSpPr>
          <p:spPr>
            <a:xfrm>
              <a:off x="587817" y="3157457"/>
              <a:ext cx="252061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13D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事件接收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9213D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7660" y="2468903"/>
              <a:ext cx="2463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6679618" y="3407798"/>
            <a:ext cx="5294031" cy="31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安全生产感知、消防感知、气象感知、地质感知、地震感知、防汛抗旱感知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7945481" y="2181614"/>
            <a:ext cx="2085576" cy="1116579"/>
            <a:chOff x="327660" y="2468903"/>
            <a:chExt cx="2780768" cy="1488773"/>
          </a:xfrm>
        </p:grpSpPr>
        <p:sp>
          <p:nvSpPr>
            <p:cNvPr id="72" name="文本框 71"/>
            <p:cNvSpPr txBox="1"/>
            <p:nvPr/>
          </p:nvSpPr>
          <p:spPr>
            <a:xfrm>
              <a:off x="587817" y="3157457"/>
              <a:ext cx="252061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感知报警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27660" y="2468903"/>
              <a:ext cx="2463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突发事件接报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2982083" y="1575351"/>
            <a:ext cx="9092337" cy="5114439"/>
          </a:xfrm>
          <a:prstGeom prst="rect">
            <a:avLst/>
          </a:prstGeom>
        </p:spPr>
      </p:pic>
      <p:sp>
        <p:nvSpPr>
          <p:cNvPr id="32" name="文本框 5"/>
          <p:cNvSpPr txBox="1">
            <a:spLocks noChangeArrowheads="1"/>
          </p:cNvSpPr>
          <p:nvPr/>
        </p:nvSpPr>
        <p:spPr bwMode="auto">
          <a:xfrm>
            <a:off x="866351" y="2702153"/>
            <a:ext cx="3301999" cy="300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应急队伍与装备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应急专家库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危险源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视频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监控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监测信息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重点防护单位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次生衍生事件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……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66351" y="2300080"/>
            <a:ext cx="2241974" cy="3935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21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资源需求分析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921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辅助决策</a:t>
            </a:r>
            <a:r>
              <a:rPr lang="en-US" altLang="zh-CN" dirty="0"/>
              <a:t>-</a:t>
            </a:r>
            <a:r>
              <a:rPr lang="zh-CN" altLang="en-US" dirty="0"/>
              <a:t>风险态势分析</a:t>
            </a:r>
            <a:endParaRPr lang="zh-CN" altLang="en-US" dirty="0"/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840409" y="760131"/>
            <a:ext cx="10882738" cy="7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453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     系统应用大数据分析，建立资源需求分析模型， 基于应急管理部统一建设的地理信息服务系统（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EGIS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），显示事故灾害点附近半径范围内的应急资源、力量位置与信息，监控、执法人员、车辆的位置和详细信息，便于资源调度。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62892" y="1942229"/>
            <a:ext cx="11351591" cy="475459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辅助决策</a:t>
            </a:r>
            <a:r>
              <a:rPr lang="en-US" altLang="zh-CN" dirty="0"/>
              <a:t>-</a:t>
            </a:r>
            <a:r>
              <a:rPr lang="zh-CN" altLang="en-US" dirty="0"/>
              <a:t>智能分析</a:t>
            </a:r>
            <a:endParaRPr lang="zh-CN" altLang="en-US" dirty="0"/>
          </a:p>
        </p:txBody>
      </p: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856725" y="756836"/>
            <a:ext cx="10882738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453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     在综合信息汇聚基础上，利用数据融合、大数据关联分析、知识图谱等技术，结合已有专题业务系统的研判结果，提供预测分析、知识辅助分析、辅助决策方案的功能，辅助分析各类事故灾害发生特点、演化特征、救援难点等内容，为高效化、专业化救援提供支撑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ut/>
      </p:transition>
    </mc:Choice>
    <mc:Fallback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5"/>
          <p:cNvSpPr txBox="1">
            <a:spLocks noChangeArrowheads="1"/>
          </p:cNvSpPr>
          <p:nvPr/>
        </p:nvSpPr>
        <p:spPr bwMode="auto">
          <a:xfrm>
            <a:off x="866351" y="2702153"/>
            <a:ext cx="3301999" cy="15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救援处置方案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资源保障方案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指挥协调方案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……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辅助决策</a:t>
            </a:r>
            <a:r>
              <a:rPr lang="en-US" altLang="zh-CN" dirty="0"/>
              <a:t>-</a:t>
            </a:r>
            <a:r>
              <a:rPr lang="zh-CN" altLang="en-US" dirty="0"/>
              <a:t>智能方案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66351" y="2300080"/>
            <a:ext cx="2241974" cy="3935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21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智能推荐方案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921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830784" y="760131"/>
            <a:ext cx="10882738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453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利用智能检索和匹配技术，利用应急预案、预测分析结果、类似案例和现场等信息，经用户适度参与，生成有针对性地处置方案。它与其他系统的功能互为支撑，共同完成智慧应急救援指挥系统对突发事件的预测预警、决策、处置等全流程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2982083" y="1575351"/>
            <a:ext cx="9092336" cy="5114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评估报告</a:t>
            </a:r>
            <a:endParaRPr lang="zh-CN" altLang="en-US" dirty="0"/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856376" y="780285"/>
            <a:ext cx="10873462" cy="7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453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系统对应急处置流程记录，再现应急过程。建立各类突发事件处置评估模型，评估事件可能造成的损失，实现总结评估报告的自动生成，支持下载、打印。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866351" y="2702153"/>
            <a:ext cx="3301999" cy="189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81000" indent="-381000" algn="just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Font typeface="Wingdings" panose="05000000000000000000" pitchFamily="2" charset="2"/>
              <a:buChar char="p"/>
              <a:defRPr/>
            </a:pPr>
            <a:r>
              <a:rPr lang="zh-CN" altLang="en-US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时间轴记录</a:t>
            </a:r>
            <a:endParaRPr lang="en-US" altLang="zh-CN" sz="16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indent="-381000" algn="just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过程再现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indent="-381000" algn="just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事件评估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indent="-381000" algn="just" defTabSz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总结评估报告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……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6351" y="2300080"/>
            <a:ext cx="2241974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21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总结评估功能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921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3079" y="2082882"/>
            <a:ext cx="7138113" cy="4633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430415" y="2053306"/>
            <a:ext cx="4782691" cy="4432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07290" y="1843298"/>
            <a:ext cx="5184710" cy="429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607" y="1364979"/>
            <a:ext cx="8782420" cy="1872000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909053"/>
            <a:ext cx="5712357" cy="1872000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88840"/>
            <a:ext cx="10613237" cy="3024000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26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577" y="3813047"/>
            <a:ext cx="1394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PART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3431" y="2826270"/>
            <a:ext cx="22298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1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5315" y="358486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defTabSz="1219200"/>
            <a:r>
              <a:rPr lang="zh-CN" altLang="en-US" sz="4400" b="1" dirty="0">
                <a:solidFill>
                  <a:srgbClr val="FFFFFF"/>
                </a:solidFill>
                <a:latin typeface="微软雅黑" panose="020B0503020204020204" pitchFamily="34" charset="-122"/>
              </a:rPr>
              <a:t>数字孪生</a:t>
            </a:r>
            <a:endParaRPr lang="zh-CN" altLang="en-US" sz="4400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001541" y="1808851"/>
            <a:ext cx="596076" cy="984256"/>
          </a:xfrm>
          <a:custGeom>
            <a:avLst/>
            <a:gdLst/>
            <a:ahLst/>
            <a:cxnLst/>
            <a:rect l="l" t="t" r="r" b="b"/>
            <a:pathLst>
              <a:path w="447057" h="738192">
                <a:moveTo>
                  <a:pt x="77961" y="0"/>
                </a:moveTo>
                <a:lnTo>
                  <a:pt x="447057" y="369096"/>
                </a:lnTo>
                <a:lnTo>
                  <a:pt x="77961" y="738192"/>
                </a:lnTo>
                <a:lnTo>
                  <a:pt x="0" y="660231"/>
                </a:lnTo>
                <a:lnTo>
                  <a:pt x="293910" y="366322"/>
                </a:lnTo>
                <a:lnTo>
                  <a:pt x="2775" y="751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00">
        <p:blinds dir="vert"/>
      </p:transition>
    </mc:Choice>
    <mc:Fallback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/>
      <p:bldP spid="11" grpId="0"/>
      <p:bldP spid="12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607" y="1364979"/>
            <a:ext cx="8782420" cy="1872000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909053"/>
            <a:ext cx="5712357" cy="1872000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88840"/>
            <a:ext cx="10613237" cy="3024000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26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577" y="3813047"/>
            <a:ext cx="1394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PART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3431" y="2826270"/>
            <a:ext cx="22298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kumimoji="0" lang="zh-CN" altLang="en-US" sz="1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5315" y="358486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defTabSz="1219200"/>
            <a:r>
              <a:rPr lang="zh-CN" altLang="en-US" sz="4400" b="1" dirty="0">
                <a:solidFill>
                  <a:srgbClr val="FFFFFF"/>
                </a:solidFill>
                <a:latin typeface="微软雅黑" panose="020B0503020204020204" pitchFamily="34" charset="-122"/>
              </a:rPr>
              <a:t>解决思路</a:t>
            </a:r>
            <a:endParaRPr lang="zh-CN" altLang="en-US" sz="4400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001541" y="1808851"/>
            <a:ext cx="596076" cy="984256"/>
          </a:xfrm>
          <a:custGeom>
            <a:avLst/>
            <a:gdLst/>
            <a:ahLst/>
            <a:cxnLst/>
            <a:rect l="l" t="t" r="r" b="b"/>
            <a:pathLst>
              <a:path w="447057" h="738192">
                <a:moveTo>
                  <a:pt x="77961" y="0"/>
                </a:moveTo>
                <a:lnTo>
                  <a:pt x="447057" y="369096"/>
                </a:lnTo>
                <a:lnTo>
                  <a:pt x="77961" y="738192"/>
                </a:lnTo>
                <a:lnTo>
                  <a:pt x="0" y="660231"/>
                </a:lnTo>
                <a:lnTo>
                  <a:pt x="293910" y="366322"/>
                </a:lnTo>
                <a:lnTo>
                  <a:pt x="2775" y="751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00">
        <p:blinds dir="vert"/>
      </p:transition>
    </mc:Choice>
    <mc:Fallback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/>
      <p:bldP spid="11" grpId="0"/>
      <p:bldP spid="12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061" y="1139100"/>
            <a:ext cx="2749331" cy="16836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03" y="3676126"/>
            <a:ext cx="3611119" cy="23122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53" y="3676126"/>
            <a:ext cx="3611119" cy="2312252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9911432" y="2889488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可视域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35" y="1139100"/>
            <a:ext cx="2765430" cy="1683603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989064" y="2889488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视频网格追踪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13" y="1139100"/>
            <a:ext cx="2765430" cy="1683603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3572374" y="2889488"/>
            <a:ext cx="21291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车数据、轨迹查询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92" y="1139099"/>
            <a:ext cx="2773321" cy="1675124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6885678" y="2889488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“一地一档”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490602" y="6100153"/>
            <a:ext cx="15135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地图环视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漫游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521168" y="610015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视频融合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423" y="161918"/>
            <a:ext cx="8460148" cy="440676"/>
          </a:xfrm>
        </p:spPr>
        <p:txBody>
          <a:bodyPr/>
          <a:lstStyle/>
          <a:p>
            <a:r>
              <a:rPr lang="zh-CN" altLang="en-US" dirty="0"/>
              <a:t>应急指挥中心建设 </a:t>
            </a:r>
            <a:r>
              <a:rPr lang="en-US" altLang="zh-CN" dirty="0"/>
              <a:t>| </a:t>
            </a:r>
            <a:r>
              <a:rPr lang="zh-CN" altLang="en-US" dirty="0"/>
              <a:t>数字孪生、</a:t>
            </a:r>
            <a:r>
              <a:rPr lang="zh-CN" altLang="en-US" dirty="0">
                <a:sym typeface="+mn-ea"/>
              </a:rPr>
              <a:t>三维实景地图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ut/>
      </p:transition>
    </mc:Choice>
    <mc:Fallback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607" y="1364979"/>
            <a:ext cx="8782420" cy="1872000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909053"/>
            <a:ext cx="5712357" cy="1872000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88840"/>
            <a:ext cx="10613237" cy="3024000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26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577" y="3813047"/>
            <a:ext cx="1394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PART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3431" y="2826270"/>
            <a:ext cx="22298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4</a:t>
            </a:r>
            <a:endParaRPr kumimoji="0" lang="zh-CN" altLang="en-US" sz="1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5315" y="358486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defTabSz="1219200"/>
            <a:r>
              <a:rPr lang="zh-CN" altLang="en-US" sz="4400" b="1" dirty="0">
                <a:solidFill>
                  <a:srgbClr val="FFFFFF"/>
                </a:solidFill>
                <a:latin typeface="微软雅黑" panose="020B0503020204020204" pitchFamily="34" charset="-122"/>
              </a:rPr>
              <a:t>系统亮点</a:t>
            </a:r>
            <a:endParaRPr lang="zh-CN" altLang="en-US" sz="4400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001541" y="1808851"/>
            <a:ext cx="596076" cy="984256"/>
          </a:xfrm>
          <a:custGeom>
            <a:avLst/>
            <a:gdLst/>
            <a:ahLst/>
            <a:cxnLst/>
            <a:rect l="l" t="t" r="r" b="b"/>
            <a:pathLst>
              <a:path w="447057" h="738192">
                <a:moveTo>
                  <a:pt x="77961" y="0"/>
                </a:moveTo>
                <a:lnTo>
                  <a:pt x="447057" y="369096"/>
                </a:lnTo>
                <a:lnTo>
                  <a:pt x="77961" y="738192"/>
                </a:lnTo>
                <a:lnTo>
                  <a:pt x="0" y="660231"/>
                </a:lnTo>
                <a:lnTo>
                  <a:pt x="293910" y="366322"/>
                </a:lnTo>
                <a:lnTo>
                  <a:pt x="2775" y="751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00">
        <p:blinds dir="vert"/>
      </p:transition>
    </mc:Choice>
    <mc:Fallback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/>
      <p:bldP spid="11" grpId="0"/>
      <p:bldP spid="12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系统亮点</a:t>
            </a:r>
            <a:endParaRPr lang="zh-CN" altLang="en-US" dirty="0"/>
          </a:p>
        </p:txBody>
      </p:sp>
      <p:sp>
        <p:nvSpPr>
          <p:cNvPr id="83" name="TextBox 14"/>
          <p:cNvSpPr txBox="1"/>
          <p:nvPr/>
        </p:nvSpPr>
        <p:spPr>
          <a:xfrm>
            <a:off x="875918" y="2199793"/>
            <a:ext cx="2721718" cy="11649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使用物联网、</a:t>
            </a: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融合通信、数字孪生、云计算、大数据等多种新技术，实现多平台、多部门、多层级、多技术、智能化融合</a:t>
            </a:r>
            <a:endParaRPr kumimoji="0" lang="en-US" altLang="zh-CN" sz="13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TextBox 19"/>
          <p:cNvSpPr txBox="1"/>
          <p:nvPr/>
        </p:nvSpPr>
        <p:spPr>
          <a:xfrm>
            <a:off x="8674396" y="2199793"/>
            <a:ext cx="2721718" cy="564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实战出发，贴合业务实际需要，构建多级扁平应用</a:t>
            </a:r>
            <a:endParaRPr kumimoji="0" lang="en-US" altLang="zh-CN" sz="13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TextBox 20"/>
          <p:cNvSpPr txBox="1"/>
          <p:nvPr/>
        </p:nvSpPr>
        <p:spPr>
          <a:xfrm>
            <a:off x="875918" y="4487859"/>
            <a:ext cx="2645220" cy="264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一图到底，精准定位，一键调度</a:t>
            </a:r>
            <a:endParaRPr kumimoji="0" lang="en-US" altLang="zh-CN" sz="13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TextBox 21"/>
          <p:cNvSpPr txBox="1"/>
          <p:nvPr/>
        </p:nvSpPr>
        <p:spPr>
          <a:xfrm>
            <a:off x="8666297" y="4487859"/>
            <a:ext cx="2721718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融合视频监控、移动终端、无人机、布控球等设备</a:t>
            </a:r>
            <a:endParaRPr kumimoji="0" lang="en-US" altLang="zh-CN" sz="13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Freeform 5"/>
          <p:cNvSpPr/>
          <p:nvPr/>
        </p:nvSpPr>
        <p:spPr bwMode="auto">
          <a:xfrm rot="3600000">
            <a:off x="3689863" y="2019047"/>
            <a:ext cx="2837799" cy="1867094"/>
          </a:xfrm>
          <a:custGeom>
            <a:avLst/>
            <a:gdLst>
              <a:gd name="T0" fmla="*/ 698 w 773"/>
              <a:gd name="T1" fmla="*/ 179 h 508"/>
              <a:gd name="T2" fmla="*/ 658 w 773"/>
              <a:gd name="T3" fmla="*/ 191 h 508"/>
              <a:gd name="T4" fmla="*/ 658 w 773"/>
              <a:gd name="T5" fmla="*/ 191 h 508"/>
              <a:gd name="T6" fmla="*/ 581 w 773"/>
              <a:gd name="T7" fmla="*/ 225 h 508"/>
              <a:gd name="T8" fmla="*/ 451 w 773"/>
              <a:gd name="T9" fmla="*/ 92 h 508"/>
              <a:gd name="T10" fmla="*/ 451 w 773"/>
              <a:gd name="T11" fmla="*/ 92 h 508"/>
              <a:gd name="T12" fmla="*/ 255 w 773"/>
              <a:gd name="T13" fmla="*/ 0 h 508"/>
              <a:gd name="T14" fmla="*/ 0 w 773"/>
              <a:gd name="T15" fmla="*/ 254 h 508"/>
              <a:gd name="T16" fmla="*/ 255 w 773"/>
              <a:gd name="T17" fmla="*/ 508 h 508"/>
              <a:gd name="T18" fmla="*/ 451 w 773"/>
              <a:gd name="T19" fmla="*/ 416 h 508"/>
              <a:gd name="T20" fmla="*/ 451 w 773"/>
              <a:gd name="T21" fmla="*/ 416 h 508"/>
              <a:gd name="T22" fmla="*/ 451 w 773"/>
              <a:gd name="T23" fmla="*/ 416 h 508"/>
              <a:gd name="T24" fmla="*/ 451 w 773"/>
              <a:gd name="T25" fmla="*/ 416 h 508"/>
              <a:gd name="T26" fmla="*/ 581 w 773"/>
              <a:gd name="T27" fmla="*/ 283 h 508"/>
              <a:gd name="T28" fmla="*/ 658 w 773"/>
              <a:gd name="T29" fmla="*/ 317 h 508"/>
              <a:gd name="T30" fmla="*/ 658 w 773"/>
              <a:gd name="T31" fmla="*/ 317 h 508"/>
              <a:gd name="T32" fmla="*/ 698 w 773"/>
              <a:gd name="T33" fmla="*/ 329 h 508"/>
              <a:gd name="T34" fmla="*/ 773 w 773"/>
              <a:gd name="T35" fmla="*/ 254 h 508"/>
              <a:gd name="T36" fmla="*/ 698 w 773"/>
              <a:gd name="T37" fmla="*/ 179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3" h="508">
                <a:moveTo>
                  <a:pt x="698" y="179"/>
                </a:moveTo>
                <a:cubicBezTo>
                  <a:pt x="683" y="179"/>
                  <a:pt x="670" y="184"/>
                  <a:pt x="658" y="191"/>
                </a:cubicBezTo>
                <a:cubicBezTo>
                  <a:pt x="658" y="191"/>
                  <a:pt x="658" y="191"/>
                  <a:pt x="658" y="191"/>
                </a:cubicBezTo>
                <a:cubicBezTo>
                  <a:pt x="626" y="211"/>
                  <a:pt x="630" y="225"/>
                  <a:pt x="581" y="225"/>
                </a:cubicBezTo>
                <a:cubicBezTo>
                  <a:pt x="525" y="225"/>
                  <a:pt x="521" y="175"/>
                  <a:pt x="451" y="92"/>
                </a:cubicBezTo>
                <a:cubicBezTo>
                  <a:pt x="451" y="92"/>
                  <a:pt x="451" y="92"/>
                  <a:pt x="451" y="92"/>
                </a:cubicBezTo>
                <a:cubicBezTo>
                  <a:pt x="404" y="35"/>
                  <a:pt x="334" y="0"/>
                  <a:pt x="255" y="0"/>
                </a:cubicBezTo>
                <a:cubicBezTo>
                  <a:pt x="114" y="0"/>
                  <a:pt x="0" y="114"/>
                  <a:pt x="0" y="254"/>
                </a:cubicBezTo>
                <a:cubicBezTo>
                  <a:pt x="0" y="394"/>
                  <a:pt x="114" y="508"/>
                  <a:pt x="255" y="508"/>
                </a:cubicBezTo>
                <a:cubicBezTo>
                  <a:pt x="334" y="508"/>
                  <a:pt x="404" y="473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521" y="333"/>
                  <a:pt x="509" y="283"/>
                  <a:pt x="581" y="283"/>
                </a:cubicBezTo>
                <a:cubicBezTo>
                  <a:pt x="633" y="283"/>
                  <a:pt x="626" y="296"/>
                  <a:pt x="658" y="317"/>
                </a:cubicBezTo>
                <a:cubicBezTo>
                  <a:pt x="658" y="317"/>
                  <a:pt x="658" y="317"/>
                  <a:pt x="658" y="317"/>
                </a:cubicBezTo>
                <a:cubicBezTo>
                  <a:pt x="670" y="324"/>
                  <a:pt x="683" y="329"/>
                  <a:pt x="698" y="329"/>
                </a:cubicBezTo>
                <a:cubicBezTo>
                  <a:pt x="739" y="329"/>
                  <a:pt x="773" y="295"/>
                  <a:pt x="773" y="254"/>
                </a:cubicBezTo>
                <a:cubicBezTo>
                  <a:pt x="773" y="213"/>
                  <a:pt x="739" y="179"/>
                  <a:pt x="698" y="179"/>
                </a:cubicBezTo>
                <a:close/>
              </a:path>
            </a:pathLst>
          </a:custGeom>
          <a:solidFill>
            <a:srgbClr val="2660A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88" name="Oval 6"/>
          <p:cNvSpPr>
            <a:spLocks noChangeArrowheads="1"/>
          </p:cNvSpPr>
          <p:nvPr/>
        </p:nvSpPr>
        <p:spPr bwMode="auto">
          <a:xfrm>
            <a:off x="5462700" y="3722336"/>
            <a:ext cx="436584" cy="436584"/>
          </a:xfrm>
          <a:prstGeom prst="ellipse">
            <a:avLst/>
          </a:prstGeom>
          <a:solidFill>
            <a:srgbClr val="E5E5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2000" b="1" dirty="0">
                <a:solidFill>
                  <a:srgbClr val="11193B"/>
                </a:solidFill>
                <a:latin typeface="Bebas Neue Regular" panose="00000500000000000000" pitchFamily="50" charset="0"/>
                <a:ea typeface="宋体" panose="02010600030101010101" pitchFamily="2" charset="-122"/>
              </a:rPr>
              <a:t>04</a:t>
            </a:r>
            <a:endParaRPr lang="zh-CN" altLang="en-US" sz="2000" b="1" dirty="0">
              <a:solidFill>
                <a:srgbClr val="11193B"/>
              </a:solidFill>
              <a:latin typeface="Bebas Neue Regular" panose="00000500000000000000" pitchFamily="50" charset="0"/>
              <a:ea typeface="宋体" panose="02010600030101010101" pitchFamily="2" charset="-122"/>
            </a:endParaRPr>
          </a:p>
        </p:txBody>
      </p:sp>
      <p:sp>
        <p:nvSpPr>
          <p:cNvPr id="89" name="Freeform 5"/>
          <p:cNvSpPr/>
          <p:nvPr/>
        </p:nvSpPr>
        <p:spPr bwMode="auto">
          <a:xfrm rot="9000000">
            <a:off x="5492421" y="1838714"/>
            <a:ext cx="2837798" cy="1867094"/>
          </a:xfrm>
          <a:custGeom>
            <a:avLst/>
            <a:gdLst>
              <a:gd name="T0" fmla="*/ 698 w 773"/>
              <a:gd name="T1" fmla="*/ 179 h 508"/>
              <a:gd name="T2" fmla="*/ 658 w 773"/>
              <a:gd name="T3" fmla="*/ 191 h 508"/>
              <a:gd name="T4" fmla="*/ 658 w 773"/>
              <a:gd name="T5" fmla="*/ 191 h 508"/>
              <a:gd name="T6" fmla="*/ 581 w 773"/>
              <a:gd name="T7" fmla="*/ 225 h 508"/>
              <a:gd name="T8" fmla="*/ 451 w 773"/>
              <a:gd name="T9" fmla="*/ 92 h 508"/>
              <a:gd name="T10" fmla="*/ 451 w 773"/>
              <a:gd name="T11" fmla="*/ 92 h 508"/>
              <a:gd name="T12" fmla="*/ 255 w 773"/>
              <a:gd name="T13" fmla="*/ 0 h 508"/>
              <a:gd name="T14" fmla="*/ 0 w 773"/>
              <a:gd name="T15" fmla="*/ 254 h 508"/>
              <a:gd name="T16" fmla="*/ 255 w 773"/>
              <a:gd name="T17" fmla="*/ 508 h 508"/>
              <a:gd name="T18" fmla="*/ 451 w 773"/>
              <a:gd name="T19" fmla="*/ 416 h 508"/>
              <a:gd name="T20" fmla="*/ 451 w 773"/>
              <a:gd name="T21" fmla="*/ 416 h 508"/>
              <a:gd name="T22" fmla="*/ 451 w 773"/>
              <a:gd name="T23" fmla="*/ 416 h 508"/>
              <a:gd name="T24" fmla="*/ 451 w 773"/>
              <a:gd name="T25" fmla="*/ 416 h 508"/>
              <a:gd name="T26" fmla="*/ 581 w 773"/>
              <a:gd name="T27" fmla="*/ 283 h 508"/>
              <a:gd name="T28" fmla="*/ 658 w 773"/>
              <a:gd name="T29" fmla="*/ 317 h 508"/>
              <a:gd name="T30" fmla="*/ 658 w 773"/>
              <a:gd name="T31" fmla="*/ 317 h 508"/>
              <a:gd name="T32" fmla="*/ 698 w 773"/>
              <a:gd name="T33" fmla="*/ 329 h 508"/>
              <a:gd name="T34" fmla="*/ 773 w 773"/>
              <a:gd name="T35" fmla="*/ 254 h 508"/>
              <a:gd name="T36" fmla="*/ 698 w 773"/>
              <a:gd name="T37" fmla="*/ 179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3" h="508">
                <a:moveTo>
                  <a:pt x="698" y="179"/>
                </a:moveTo>
                <a:cubicBezTo>
                  <a:pt x="683" y="179"/>
                  <a:pt x="670" y="184"/>
                  <a:pt x="658" y="191"/>
                </a:cubicBezTo>
                <a:cubicBezTo>
                  <a:pt x="658" y="191"/>
                  <a:pt x="658" y="191"/>
                  <a:pt x="658" y="191"/>
                </a:cubicBezTo>
                <a:cubicBezTo>
                  <a:pt x="626" y="211"/>
                  <a:pt x="630" y="225"/>
                  <a:pt x="581" y="225"/>
                </a:cubicBezTo>
                <a:cubicBezTo>
                  <a:pt x="525" y="225"/>
                  <a:pt x="521" y="175"/>
                  <a:pt x="451" y="92"/>
                </a:cubicBezTo>
                <a:cubicBezTo>
                  <a:pt x="451" y="92"/>
                  <a:pt x="451" y="92"/>
                  <a:pt x="451" y="92"/>
                </a:cubicBezTo>
                <a:cubicBezTo>
                  <a:pt x="404" y="35"/>
                  <a:pt x="334" y="0"/>
                  <a:pt x="255" y="0"/>
                </a:cubicBezTo>
                <a:cubicBezTo>
                  <a:pt x="114" y="0"/>
                  <a:pt x="0" y="114"/>
                  <a:pt x="0" y="254"/>
                </a:cubicBezTo>
                <a:cubicBezTo>
                  <a:pt x="0" y="394"/>
                  <a:pt x="114" y="508"/>
                  <a:pt x="255" y="508"/>
                </a:cubicBezTo>
                <a:cubicBezTo>
                  <a:pt x="334" y="508"/>
                  <a:pt x="404" y="473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521" y="333"/>
                  <a:pt x="509" y="283"/>
                  <a:pt x="581" y="283"/>
                </a:cubicBezTo>
                <a:cubicBezTo>
                  <a:pt x="633" y="283"/>
                  <a:pt x="626" y="296"/>
                  <a:pt x="658" y="317"/>
                </a:cubicBezTo>
                <a:cubicBezTo>
                  <a:pt x="658" y="317"/>
                  <a:pt x="658" y="317"/>
                  <a:pt x="658" y="317"/>
                </a:cubicBezTo>
                <a:cubicBezTo>
                  <a:pt x="670" y="324"/>
                  <a:pt x="683" y="329"/>
                  <a:pt x="698" y="329"/>
                </a:cubicBezTo>
                <a:cubicBezTo>
                  <a:pt x="739" y="329"/>
                  <a:pt x="773" y="295"/>
                  <a:pt x="773" y="254"/>
                </a:cubicBezTo>
                <a:cubicBezTo>
                  <a:pt x="773" y="213"/>
                  <a:pt x="739" y="179"/>
                  <a:pt x="698" y="179"/>
                </a:cubicBezTo>
                <a:close/>
              </a:path>
            </a:pathLst>
          </a:custGeom>
          <a:solidFill>
            <a:srgbClr val="F7AB00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宋体" panose="02010600030101010101" pitchFamily="2" charset="-122"/>
            </a:endParaRPr>
          </a:p>
        </p:txBody>
      </p:sp>
      <p:sp>
        <p:nvSpPr>
          <p:cNvPr id="90" name="Oval 6"/>
          <p:cNvSpPr>
            <a:spLocks noChangeArrowheads="1"/>
          </p:cNvSpPr>
          <p:nvPr/>
        </p:nvSpPr>
        <p:spPr bwMode="auto">
          <a:xfrm>
            <a:off x="5704994" y="3126198"/>
            <a:ext cx="436584" cy="436584"/>
          </a:xfrm>
          <a:prstGeom prst="ellipse">
            <a:avLst/>
          </a:prstGeom>
          <a:solidFill>
            <a:srgbClr val="E5E5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2000" b="1" dirty="0">
                <a:solidFill>
                  <a:srgbClr val="F08200"/>
                </a:solidFill>
                <a:latin typeface="Bebas Neue Regular" panose="00000500000000000000" pitchFamily="50" charset="0"/>
                <a:ea typeface="宋体" panose="02010600030101010101" pitchFamily="2" charset="-122"/>
              </a:rPr>
              <a:t>01</a:t>
            </a:r>
            <a:endParaRPr lang="zh-CN" altLang="en-US" sz="2000" b="1" dirty="0">
              <a:solidFill>
                <a:srgbClr val="F08200"/>
              </a:solidFill>
              <a:latin typeface="Bebas Neue Regular" panose="00000500000000000000" pitchFamily="50" charset="0"/>
              <a:ea typeface="宋体" panose="02010600030101010101" pitchFamily="2" charset="-122"/>
            </a:endParaRPr>
          </a:p>
        </p:txBody>
      </p:sp>
      <p:sp>
        <p:nvSpPr>
          <p:cNvPr id="91" name="Freeform 5"/>
          <p:cNvSpPr/>
          <p:nvPr/>
        </p:nvSpPr>
        <p:spPr bwMode="auto">
          <a:xfrm rot="14400000">
            <a:off x="5672753" y="3638997"/>
            <a:ext cx="2837799" cy="1867094"/>
          </a:xfrm>
          <a:custGeom>
            <a:avLst/>
            <a:gdLst>
              <a:gd name="T0" fmla="*/ 698 w 773"/>
              <a:gd name="T1" fmla="*/ 179 h 508"/>
              <a:gd name="T2" fmla="*/ 658 w 773"/>
              <a:gd name="T3" fmla="*/ 191 h 508"/>
              <a:gd name="T4" fmla="*/ 658 w 773"/>
              <a:gd name="T5" fmla="*/ 191 h 508"/>
              <a:gd name="T6" fmla="*/ 581 w 773"/>
              <a:gd name="T7" fmla="*/ 225 h 508"/>
              <a:gd name="T8" fmla="*/ 451 w 773"/>
              <a:gd name="T9" fmla="*/ 92 h 508"/>
              <a:gd name="T10" fmla="*/ 451 w 773"/>
              <a:gd name="T11" fmla="*/ 92 h 508"/>
              <a:gd name="T12" fmla="*/ 255 w 773"/>
              <a:gd name="T13" fmla="*/ 0 h 508"/>
              <a:gd name="T14" fmla="*/ 0 w 773"/>
              <a:gd name="T15" fmla="*/ 254 h 508"/>
              <a:gd name="T16" fmla="*/ 255 w 773"/>
              <a:gd name="T17" fmla="*/ 508 h 508"/>
              <a:gd name="T18" fmla="*/ 451 w 773"/>
              <a:gd name="T19" fmla="*/ 416 h 508"/>
              <a:gd name="T20" fmla="*/ 451 w 773"/>
              <a:gd name="T21" fmla="*/ 416 h 508"/>
              <a:gd name="T22" fmla="*/ 451 w 773"/>
              <a:gd name="T23" fmla="*/ 416 h 508"/>
              <a:gd name="T24" fmla="*/ 451 w 773"/>
              <a:gd name="T25" fmla="*/ 416 h 508"/>
              <a:gd name="T26" fmla="*/ 581 w 773"/>
              <a:gd name="T27" fmla="*/ 283 h 508"/>
              <a:gd name="T28" fmla="*/ 658 w 773"/>
              <a:gd name="T29" fmla="*/ 317 h 508"/>
              <a:gd name="T30" fmla="*/ 658 w 773"/>
              <a:gd name="T31" fmla="*/ 317 h 508"/>
              <a:gd name="T32" fmla="*/ 698 w 773"/>
              <a:gd name="T33" fmla="*/ 329 h 508"/>
              <a:gd name="T34" fmla="*/ 773 w 773"/>
              <a:gd name="T35" fmla="*/ 254 h 508"/>
              <a:gd name="T36" fmla="*/ 698 w 773"/>
              <a:gd name="T37" fmla="*/ 179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3" h="508">
                <a:moveTo>
                  <a:pt x="698" y="179"/>
                </a:moveTo>
                <a:cubicBezTo>
                  <a:pt x="683" y="179"/>
                  <a:pt x="670" y="184"/>
                  <a:pt x="658" y="191"/>
                </a:cubicBezTo>
                <a:cubicBezTo>
                  <a:pt x="658" y="191"/>
                  <a:pt x="658" y="191"/>
                  <a:pt x="658" y="191"/>
                </a:cubicBezTo>
                <a:cubicBezTo>
                  <a:pt x="626" y="211"/>
                  <a:pt x="630" y="225"/>
                  <a:pt x="581" y="225"/>
                </a:cubicBezTo>
                <a:cubicBezTo>
                  <a:pt x="525" y="225"/>
                  <a:pt x="521" y="175"/>
                  <a:pt x="451" y="92"/>
                </a:cubicBezTo>
                <a:cubicBezTo>
                  <a:pt x="451" y="92"/>
                  <a:pt x="451" y="92"/>
                  <a:pt x="451" y="92"/>
                </a:cubicBezTo>
                <a:cubicBezTo>
                  <a:pt x="404" y="35"/>
                  <a:pt x="334" y="0"/>
                  <a:pt x="255" y="0"/>
                </a:cubicBezTo>
                <a:cubicBezTo>
                  <a:pt x="114" y="0"/>
                  <a:pt x="0" y="114"/>
                  <a:pt x="0" y="254"/>
                </a:cubicBezTo>
                <a:cubicBezTo>
                  <a:pt x="0" y="394"/>
                  <a:pt x="114" y="508"/>
                  <a:pt x="255" y="508"/>
                </a:cubicBezTo>
                <a:cubicBezTo>
                  <a:pt x="334" y="508"/>
                  <a:pt x="404" y="473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521" y="333"/>
                  <a:pt x="509" y="283"/>
                  <a:pt x="581" y="283"/>
                </a:cubicBezTo>
                <a:cubicBezTo>
                  <a:pt x="633" y="283"/>
                  <a:pt x="626" y="296"/>
                  <a:pt x="658" y="317"/>
                </a:cubicBezTo>
                <a:cubicBezTo>
                  <a:pt x="658" y="317"/>
                  <a:pt x="658" y="317"/>
                  <a:pt x="658" y="317"/>
                </a:cubicBezTo>
                <a:cubicBezTo>
                  <a:pt x="670" y="324"/>
                  <a:pt x="683" y="329"/>
                  <a:pt x="698" y="329"/>
                </a:cubicBezTo>
                <a:cubicBezTo>
                  <a:pt x="739" y="329"/>
                  <a:pt x="773" y="295"/>
                  <a:pt x="773" y="254"/>
                </a:cubicBezTo>
                <a:cubicBezTo>
                  <a:pt x="773" y="213"/>
                  <a:pt x="739" y="179"/>
                  <a:pt x="698" y="179"/>
                </a:cubicBezTo>
                <a:close/>
              </a:path>
            </a:pathLst>
          </a:custGeom>
          <a:solidFill>
            <a:srgbClr val="2660A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92" name="Oval 6"/>
          <p:cNvSpPr>
            <a:spLocks noChangeArrowheads="1"/>
          </p:cNvSpPr>
          <p:nvPr/>
        </p:nvSpPr>
        <p:spPr bwMode="auto">
          <a:xfrm>
            <a:off x="6301131" y="3366219"/>
            <a:ext cx="436584" cy="436584"/>
          </a:xfrm>
          <a:prstGeom prst="ellipse">
            <a:avLst/>
          </a:prstGeom>
          <a:solidFill>
            <a:srgbClr val="E5E5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2000" b="1" dirty="0">
                <a:solidFill>
                  <a:srgbClr val="11193B"/>
                </a:solidFill>
                <a:latin typeface="Bebas Neue Regular" panose="00000500000000000000" pitchFamily="50" charset="0"/>
                <a:ea typeface="宋体" panose="02010600030101010101" pitchFamily="2" charset="-122"/>
              </a:rPr>
              <a:t>02</a:t>
            </a:r>
            <a:endParaRPr lang="zh-CN" altLang="en-US" sz="2000" b="1" dirty="0">
              <a:solidFill>
                <a:srgbClr val="11193B"/>
              </a:solidFill>
              <a:latin typeface="Bebas Neue Regular" panose="00000500000000000000" pitchFamily="50" charset="0"/>
              <a:ea typeface="宋体" panose="02010600030101010101" pitchFamily="2" charset="-122"/>
            </a:endParaRPr>
          </a:p>
        </p:txBody>
      </p:sp>
      <p:sp>
        <p:nvSpPr>
          <p:cNvPr id="93" name="Freeform 5"/>
          <p:cNvSpPr/>
          <p:nvPr/>
        </p:nvSpPr>
        <p:spPr bwMode="auto">
          <a:xfrm rot="19800000">
            <a:off x="3870196" y="3819330"/>
            <a:ext cx="2837798" cy="1867094"/>
          </a:xfrm>
          <a:custGeom>
            <a:avLst/>
            <a:gdLst>
              <a:gd name="T0" fmla="*/ 698 w 773"/>
              <a:gd name="T1" fmla="*/ 179 h 508"/>
              <a:gd name="T2" fmla="*/ 658 w 773"/>
              <a:gd name="T3" fmla="*/ 191 h 508"/>
              <a:gd name="T4" fmla="*/ 658 w 773"/>
              <a:gd name="T5" fmla="*/ 191 h 508"/>
              <a:gd name="T6" fmla="*/ 581 w 773"/>
              <a:gd name="T7" fmla="*/ 225 h 508"/>
              <a:gd name="T8" fmla="*/ 451 w 773"/>
              <a:gd name="T9" fmla="*/ 92 h 508"/>
              <a:gd name="T10" fmla="*/ 451 w 773"/>
              <a:gd name="T11" fmla="*/ 92 h 508"/>
              <a:gd name="T12" fmla="*/ 255 w 773"/>
              <a:gd name="T13" fmla="*/ 0 h 508"/>
              <a:gd name="T14" fmla="*/ 0 w 773"/>
              <a:gd name="T15" fmla="*/ 254 h 508"/>
              <a:gd name="T16" fmla="*/ 255 w 773"/>
              <a:gd name="T17" fmla="*/ 508 h 508"/>
              <a:gd name="T18" fmla="*/ 451 w 773"/>
              <a:gd name="T19" fmla="*/ 416 h 508"/>
              <a:gd name="T20" fmla="*/ 451 w 773"/>
              <a:gd name="T21" fmla="*/ 416 h 508"/>
              <a:gd name="T22" fmla="*/ 451 w 773"/>
              <a:gd name="T23" fmla="*/ 416 h 508"/>
              <a:gd name="T24" fmla="*/ 451 w 773"/>
              <a:gd name="T25" fmla="*/ 416 h 508"/>
              <a:gd name="T26" fmla="*/ 581 w 773"/>
              <a:gd name="T27" fmla="*/ 283 h 508"/>
              <a:gd name="T28" fmla="*/ 658 w 773"/>
              <a:gd name="T29" fmla="*/ 317 h 508"/>
              <a:gd name="T30" fmla="*/ 658 w 773"/>
              <a:gd name="T31" fmla="*/ 317 h 508"/>
              <a:gd name="T32" fmla="*/ 698 w 773"/>
              <a:gd name="T33" fmla="*/ 329 h 508"/>
              <a:gd name="T34" fmla="*/ 773 w 773"/>
              <a:gd name="T35" fmla="*/ 254 h 508"/>
              <a:gd name="T36" fmla="*/ 698 w 773"/>
              <a:gd name="T37" fmla="*/ 179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3" h="508">
                <a:moveTo>
                  <a:pt x="698" y="179"/>
                </a:moveTo>
                <a:cubicBezTo>
                  <a:pt x="683" y="179"/>
                  <a:pt x="670" y="184"/>
                  <a:pt x="658" y="191"/>
                </a:cubicBezTo>
                <a:cubicBezTo>
                  <a:pt x="658" y="191"/>
                  <a:pt x="658" y="191"/>
                  <a:pt x="658" y="191"/>
                </a:cubicBezTo>
                <a:cubicBezTo>
                  <a:pt x="626" y="211"/>
                  <a:pt x="630" y="225"/>
                  <a:pt x="581" y="225"/>
                </a:cubicBezTo>
                <a:cubicBezTo>
                  <a:pt x="525" y="225"/>
                  <a:pt x="521" y="175"/>
                  <a:pt x="451" y="92"/>
                </a:cubicBezTo>
                <a:cubicBezTo>
                  <a:pt x="451" y="92"/>
                  <a:pt x="451" y="92"/>
                  <a:pt x="451" y="92"/>
                </a:cubicBezTo>
                <a:cubicBezTo>
                  <a:pt x="404" y="35"/>
                  <a:pt x="334" y="0"/>
                  <a:pt x="255" y="0"/>
                </a:cubicBezTo>
                <a:cubicBezTo>
                  <a:pt x="114" y="0"/>
                  <a:pt x="0" y="114"/>
                  <a:pt x="0" y="254"/>
                </a:cubicBezTo>
                <a:cubicBezTo>
                  <a:pt x="0" y="394"/>
                  <a:pt x="114" y="508"/>
                  <a:pt x="255" y="508"/>
                </a:cubicBezTo>
                <a:cubicBezTo>
                  <a:pt x="334" y="508"/>
                  <a:pt x="404" y="473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451" y="416"/>
                  <a:pt x="451" y="416"/>
                  <a:pt x="451" y="416"/>
                </a:cubicBezTo>
                <a:cubicBezTo>
                  <a:pt x="521" y="333"/>
                  <a:pt x="509" y="283"/>
                  <a:pt x="581" y="283"/>
                </a:cubicBezTo>
                <a:cubicBezTo>
                  <a:pt x="633" y="283"/>
                  <a:pt x="626" y="296"/>
                  <a:pt x="658" y="317"/>
                </a:cubicBezTo>
                <a:cubicBezTo>
                  <a:pt x="658" y="317"/>
                  <a:pt x="658" y="317"/>
                  <a:pt x="658" y="317"/>
                </a:cubicBezTo>
                <a:cubicBezTo>
                  <a:pt x="670" y="324"/>
                  <a:pt x="683" y="329"/>
                  <a:pt x="698" y="329"/>
                </a:cubicBezTo>
                <a:cubicBezTo>
                  <a:pt x="739" y="329"/>
                  <a:pt x="773" y="295"/>
                  <a:pt x="773" y="254"/>
                </a:cubicBezTo>
                <a:cubicBezTo>
                  <a:pt x="773" y="213"/>
                  <a:pt x="739" y="179"/>
                  <a:pt x="698" y="179"/>
                </a:cubicBezTo>
                <a:close/>
              </a:path>
            </a:pathLst>
          </a:custGeom>
          <a:solidFill>
            <a:srgbClr val="F7AB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94" name="Oval 6"/>
          <p:cNvSpPr>
            <a:spLocks noChangeArrowheads="1"/>
          </p:cNvSpPr>
          <p:nvPr/>
        </p:nvSpPr>
        <p:spPr bwMode="auto">
          <a:xfrm>
            <a:off x="6058835" y="3962356"/>
            <a:ext cx="436584" cy="436584"/>
          </a:xfrm>
          <a:prstGeom prst="ellipse">
            <a:avLst/>
          </a:prstGeom>
          <a:solidFill>
            <a:srgbClr val="E5E5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sz="2000" b="1" dirty="0">
                <a:solidFill>
                  <a:srgbClr val="F08200"/>
                </a:solidFill>
                <a:latin typeface="Bebas Neue Regular" panose="00000500000000000000" pitchFamily="50" charset="0"/>
                <a:ea typeface="宋体" panose="02010600030101010101" pitchFamily="2" charset="-122"/>
              </a:rPr>
              <a:t>03</a:t>
            </a:r>
            <a:endParaRPr lang="zh-CN" altLang="en-US" sz="2000" b="1" dirty="0">
              <a:solidFill>
                <a:srgbClr val="F08200"/>
              </a:solidFill>
              <a:latin typeface="Bebas Neue Regular" panose="00000500000000000000" pitchFamily="50" charset="0"/>
              <a:ea typeface="宋体" panose="02010600030101010101" pitchFamily="2" charset="-122"/>
            </a:endParaRPr>
          </a:p>
        </p:txBody>
      </p:sp>
      <p:sp>
        <p:nvSpPr>
          <p:cNvPr id="95" name="TextBox 15"/>
          <p:cNvSpPr txBox="1"/>
          <p:nvPr/>
        </p:nvSpPr>
        <p:spPr>
          <a:xfrm>
            <a:off x="4300875" y="2024846"/>
            <a:ext cx="1197541" cy="1031051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智能互联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TextBox 16"/>
          <p:cNvSpPr txBox="1"/>
          <p:nvPr/>
        </p:nvSpPr>
        <p:spPr>
          <a:xfrm>
            <a:off x="6747710" y="2024846"/>
            <a:ext cx="1155757" cy="1031051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实战应用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TextBox 17"/>
          <p:cNvSpPr txBox="1"/>
          <p:nvPr/>
        </p:nvSpPr>
        <p:spPr>
          <a:xfrm>
            <a:off x="4315695" y="4462509"/>
            <a:ext cx="1167901" cy="1031051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高效精准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TextBox 18"/>
          <p:cNvSpPr txBox="1"/>
          <p:nvPr/>
        </p:nvSpPr>
        <p:spPr>
          <a:xfrm>
            <a:off x="6745498" y="4462509"/>
            <a:ext cx="1155757" cy="1031051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可视指挥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设计思路 </a:t>
            </a:r>
            <a:r>
              <a:rPr lang="en-US" altLang="zh-CN" b="0" dirty="0"/>
              <a:t>| </a:t>
            </a:r>
            <a:r>
              <a:rPr lang="zh-CN" altLang="en-US" sz="2400" dirty="0">
                <a:solidFill>
                  <a:srgbClr val="FF0000"/>
                </a:solidFill>
              </a:rPr>
              <a:t>推动智慧应急</a:t>
            </a:r>
            <a:r>
              <a:rPr lang="en-US" altLang="zh-CN" sz="2400" dirty="0">
                <a:solidFill>
                  <a:srgbClr val="FF0000"/>
                </a:solidFill>
              </a:rPr>
              <a:t>1+2+4</a:t>
            </a:r>
            <a:r>
              <a:rPr lang="zh-CN" altLang="en-US" sz="2400" dirty="0">
                <a:solidFill>
                  <a:srgbClr val="FF0000"/>
                </a:solidFill>
              </a:rPr>
              <a:t>体系建设</a:t>
            </a:r>
            <a:endParaRPr lang="zh-CN" altLang="en-US" dirty="0"/>
          </a:p>
        </p:txBody>
      </p:sp>
      <p:sp>
        <p:nvSpPr>
          <p:cNvPr id="42" name="标题 20"/>
          <p:cNvSpPr>
            <a:spLocks noGrp="1"/>
          </p:cNvSpPr>
          <p:nvPr/>
        </p:nvSpPr>
        <p:spPr>
          <a:xfrm>
            <a:off x="2193160" y="1790065"/>
            <a:ext cx="4965065" cy="721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ED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br>
              <a:rPr lang="zh-CN" altLang="en-US" b="1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</a:rPr>
            </a:br>
            <a:br>
              <a:rPr lang="zh-CN" altLang="zh-CN">
                <a:latin typeface="微软雅黑" panose="020B0503020204020204" pitchFamily="34" charset="-122"/>
                <a:cs typeface="微软雅黑" panose="020B0503020204020204" pitchFamily="34" charset="-122"/>
              </a:rPr>
            </a:br>
            <a:endParaRPr lang="zh-CN" altLang="zh-CN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091521" y="1219887"/>
            <a:ext cx="9537867" cy="1469283"/>
            <a:chOff x="5210272" y="4939291"/>
            <a:chExt cx="9537454" cy="1468488"/>
          </a:xfrm>
        </p:grpSpPr>
        <p:grpSp>
          <p:nvGrpSpPr>
            <p:cNvPr id="53" name="组合 52"/>
            <p:cNvGrpSpPr/>
            <p:nvPr/>
          </p:nvGrpSpPr>
          <p:grpSpPr>
            <a:xfrm>
              <a:off x="5302339" y="4939291"/>
              <a:ext cx="9445387" cy="1468488"/>
              <a:chOff x="5678802" y="4892572"/>
              <a:chExt cx="9445387" cy="1468488"/>
            </a:xfrm>
          </p:grpSpPr>
          <p:sp>
            <p:nvSpPr>
              <p:cNvPr id="59" name="MH_SubTitle_1"/>
              <p:cNvSpPr>
                <a:spLocks noChangeArrowheads="1"/>
              </p:cNvSpPr>
              <p:nvPr/>
            </p:nvSpPr>
            <p:spPr bwMode="auto">
              <a:xfrm flipH="1">
                <a:off x="6343029" y="4892572"/>
                <a:ext cx="800184" cy="461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目标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Rectangle 5"/>
              <p:cNvSpPr/>
              <p:nvPr/>
            </p:nvSpPr>
            <p:spPr bwMode="auto">
              <a:xfrm>
                <a:off x="5678802" y="5548552"/>
                <a:ext cx="9445387" cy="81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marL="0" marR="0" lvl="0" indent="0" defTabSz="91440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围绕应急管理工作的重点难点和薄弱环节，有效解决影响制约应急指挥中心功能发挥的各类突出问题。</a:t>
                </a: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58" name="直接连接符 57"/>
            <p:cNvCxnSpPr/>
            <p:nvPr/>
          </p:nvCxnSpPr>
          <p:spPr>
            <a:xfrm>
              <a:off x="5210272" y="5432319"/>
              <a:ext cx="9374448" cy="0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75000"/>
                </a:schemeClr>
              </a:solidFill>
              <a:prstDash val="sysDot"/>
              <a:tailEnd type="oval"/>
            </a:ln>
            <a:effectLst/>
          </p:spPr>
        </p:cxnSp>
      </p:grpSp>
      <p:sp>
        <p:nvSpPr>
          <p:cNvPr id="75" name="MH_SubTitle_1"/>
          <p:cNvSpPr>
            <a:spLocks noChangeArrowheads="1"/>
          </p:cNvSpPr>
          <p:nvPr/>
        </p:nvSpPr>
        <p:spPr bwMode="auto">
          <a:xfrm flipH="1">
            <a:off x="1847848" y="2817442"/>
            <a:ext cx="291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660A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思路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2660A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Rectangle 5"/>
          <p:cNvSpPr/>
          <p:nvPr/>
        </p:nvSpPr>
        <p:spPr bwMode="auto">
          <a:xfrm>
            <a:off x="1183592" y="3398487"/>
            <a:ext cx="3519890" cy="38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marL="0" marR="0" lvl="0" indent="0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智慧应急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1+2+4</a:t>
            </a:r>
            <a:r>
              <a:rPr kumimoji="0" lang="zh-CN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体系建设</a:t>
            </a:r>
            <a:endParaRPr kumimoji="0" lang="zh-CN" altLang="zh-C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1091521" y="3310735"/>
            <a:ext cx="10346287" cy="0"/>
          </a:xfrm>
          <a:prstGeom prst="line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ysDot"/>
            <a:tailEnd type="oval"/>
          </a:ln>
          <a:effectLst/>
        </p:spPr>
      </p:cxnSp>
      <p:grpSp>
        <p:nvGrpSpPr>
          <p:cNvPr id="6" name="组合 5"/>
          <p:cNvGrpSpPr/>
          <p:nvPr/>
        </p:nvGrpSpPr>
        <p:grpSpPr>
          <a:xfrm>
            <a:off x="1170262" y="3689189"/>
            <a:ext cx="8491358" cy="738740"/>
            <a:chOff x="1481542" y="3689189"/>
            <a:chExt cx="8491358" cy="738740"/>
          </a:xfrm>
        </p:grpSpPr>
        <p:sp>
          <p:nvSpPr>
            <p:cNvPr id="64" name="流程图: 可选过程 63"/>
            <p:cNvSpPr/>
            <p:nvPr/>
          </p:nvSpPr>
          <p:spPr>
            <a:xfrm>
              <a:off x="7895453" y="3689189"/>
              <a:ext cx="2077447" cy="737385"/>
            </a:xfrm>
            <a:prstGeom prst="flowChartAlternateProcess">
              <a:avLst/>
            </a:prstGeom>
            <a:solidFill>
              <a:srgbClr val="2660A4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6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应急管理指挥中心</a:t>
              </a:r>
              <a:endParaRPr lang="zh-CN" altLang="zh-CN" sz="1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Rectangle 5"/>
            <p:cNvSpPr/>
            <p:nvPr/>
          </p:nvSpPr>
          <p:spPr bwMode="auto">
            <a:xfrm>
              <a:off x="2241621" y="4078659"/>
              <a:ext cx="2869760" cy="34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marL="0" marR="0" lvl="0" indent="0" defTabSz="91440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应急指挥中心   决策全局</a:t>
              </a:r>
              <a:endPara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1481542" y="4107583"/>
              <a:ext cx="677586" cy="268654"/>
            </a:xfrm>
            <a:prstGeom prst="roundRect">
              <a:avLst/>
            </a:prstGeom>
            <a:solidFill>
              <a:srgbClr val="266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4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融合</a:t>
              </a:r>
              <a:endParaRPr lang="zh-CN" altLang="en-US" sz="1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70262" y="4669633"/>
            <a:ext cx="9296113" cy="797809"/>
            <a:chOff x="1481542" y="4669633"/>
            <a:chExt cx="9296113" cy="797809"/>
          </a:xfrm>
        </p:grpSpPr>
        <p:grpSp>
          <p:nvGrpSpPr>
            <p:cNvPr id="2" name="组合 1"/>
            <p:cNvGrpSpPr/>
            <p:nvPr/>
          </p:nvGrpSpPr>
          <p:grpSpPr>
            <a:xfrm>
              <a:off x="6911175" y="4669633"/>
              <a:ext cx="3866480" cy="423669"/>
              <a:chOff x="5446503" y="3954591"/>
              <a:chExt cx="3866480" cy="423669"/>
            </a:xfrm>
          </p:grpSpPr>
          <p:sp>
            <p:nvSpPr>
              <p:cNvPr id="65" name="流程图: 可选过程 64"/>
              <p:cNvSpPr/>
              <p:nvPr/>
            </p:nvSpPr>
            <p:spPr>
              <a:xfrm>
                <a:off x="5446503" y="3954591"/>
                <a:ext cx="1322217" cy="423669"/>
              </a:xfrm>
              <a:prstGeom prst="flowChartAlternateProcess">
                <a:avLst/>
              </a:prstGeom>
              <a:solidFill>
                <a:srgbClr val="DDDDDD"/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统一</a:t>
                </a:r>
                <a:r>
                  <a:rPr lang="zh-CN" altLang="en-US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指挥</a:t>
                </a:r>
                <a:endParaRPr lang="zh-CN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流程图: 可选过程 65"/>
              <p:cNvSpPr/>
              <p:nvPr/>
            </p:nvSpPr>
            <p:spPr>
              <a:xfrm>
                <a:off x="7990766" y="3954591"/>
                <a:ext cx="1322217" cy="423669"/>
              </a:xfrm>
              <a:prstGeom prst="flowChartAlternateProcess">
                <a:avLst/>
              </a:prstGeom>
              <a:solidFill>
                <a:srgbClr val="DDDDDD"/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统一数据</a:t>
                </a:r>
                <a:endParaRPr lang="zh-CN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4" name="Rectangle 5"/>
            <p:cNvSpPr/>
            <p:nvPr/>
          </p:nvSpPr>
          <p:spPr bwMode="auto">
            <a:xfrm>
              <a:off x="2241621" y="4902244"/>
              <a:ext cx="3087336" cy="565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marL="0" marR="0" lvl="0" indent="0" defTabSz="91440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指挥数据汇聚   扁平指挥 </a:t>
              </a:r>
              <a:endPara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矩形: 圆角 95"/>
            <p:cNvSpPr/>
            <p:nvPr/>
          </p:nvSpPr>
          <p:spPr>
            <a:xfrm>
              <a:off x="1481542" y="4941160"/>
              <a:ext cx="677586" cy="268654"/>
            </a:xfrm>
            <a:prstGeom prst="roundRect">
              <a:avLst/>
            </a:prstGeom>
            <a:solidFill>
              <a:srgbClr val="266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4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统一</a:t>
              </a:r>
              <a:endParaRPr lang="zh-CN" altLang="en-US" sz="1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170262" y="5422985"/>
            <a:ext cx="10189157" cy="764862"/>
            <a:chOff x="1481542" y="5422985"/>
            <a:chExt cx="10189157" cy="764862"/>
          </a:xfrm>
        </p:grpSpPr>
        <p:grpSp>
          <p:nvGrpSpPr>
            <p:cNvPr id="4" name="组合 3"/>
            <p:cNvGrpSpPr/>
            <p:nvPr/>
          </p:nvGrpSpPr>
          <p:grpSpPr>
            <a:xfrm>
              <a:off x="6096000" y="5422985"/>
              <a:ext cx="5574699" cy="580527"/>
              <a:chOff x="4631328" y="4632344"/>
              <a:chExt cx="5574699" cy="580527"/>
            </a:xfrm>
          </p:grpSpPr>
          <p:sp>
            <p:nvSpPr>
              <p:cNvPr id="67" name="流程图: 可选过程 66"/>
              <p:cNvSpPr/>
              <p:nvPr/>
            </p:nvSpPr>
            <p:spPr>
              <a:xfrm>
                <a:off x="4631328" y="4632344"/>
                <a:ext cx="1145846" cy="580527"/>
              </a:xfrm>
              <a:prstGeom prst="flowChartAlternateProcess">
                <a:avLst/>
              </a:prstGeom>
              <a:solidFill>
                <a:srgbClr val="F7AB00"/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常态管理</a:t>
                </a:r>
                <a:endParaRPr lang="zh-CN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能力</a:t>
                </a:r>
                <a:endParaRPr lang="zh-CN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流程图: 可选过程 67"/>
              <p:cNvSpPr/>
              <p:nvPr/>
            </p:nvSpPr>
            <p:spPr>
              <a:xfrm>
                <a:off x="6107612" y="4632344"/>
                <a:ext cx="1145846" cy="580527"/>
              </a:xfrm>
              <a:prstGeom prst="flowChartAlternateProcess">
                <a:avLst/>
              </a:prstGeom>
              <a:solidFill>
                <a:srgbClr val="F7AB00"/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监测预警</a:t>
                </a:r>
                <a:endParaRPr lang="zh-CN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能力</a:t>
                </a:r>
                <a:endParaRPr lang="zh-CN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流程图: 可选过程 68"/>
              <p:cNvSpPr/>
              <p:nvPr/>
            </p:nvSpPr>
            <p:spPr>
              <a:xfrm>
                <a:off x="7583896" y="4632344"/>
                <a:ext cx="1145846" cy="580527"/>
              </a:xfrm>
              <a:prstGeom prst="flowChartAlternateProcess">
                <a:avLst/>
              </a:prstGeom>
              <a:solidFill>
                <a:srgbClr val="F7AB00"/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指挥协同</a:t>
                </a:r>
                <a:endParaRPr lang="en-US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能力</a:t>
                </a:r>
                <a:endParaRPr lang="zh-CN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流程图: 可选过程 69"/>
              <p:cNvSpPr/>
              <p:nvPr/>
            </p:nvSpPr>
            <p:spPr>
              <a:xfrm>
                <a:off x="9060181" y="4632344"/>
                <a:ext cx="1145846" cy="580527"/>
              </a:xfrm>
              <a:prstGeom prst="flowChartAlternateProcess">
                <a:avLst/>
              </a:prstGeom>
              <a:solidFill>
                <a:srgbClr val="F7AB00"/>
              </a:solidFill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应急处置</a:t>
                </a:r>
                <a:endParaRPr lang="en-US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4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能力</a:t>
                </a:r>
                <a:endParaRPr lang="zh-CN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5" name="Rectangle 5"/>
            <p:cNvSpPr/>
            <p:nvPr/>
          </p:nvSpPr>
          <p:spPr bwMode="auto">
            <a:xfrm>
              <a:off x="2241621" y="5647400"/>
              <a:ext cx="3418007" cy="54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marL="0" marR="0" lvl="0" indent="0" defTabSz="91440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应急能力提升   快速响应</a:t>
              </a:r>
              <a:endPara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矩形: 圆角 96"/>
            <p:cNvSpPr/>
            <p:nvPr/>
          </p:nvSpPr>
          <p:spPr>
            <a:xfrm>
              <a:off x="1481542" y="5684897"/>
              <a:ext cx="677586" cy="268654"/>
            </a:xfrm>
            <a:prstGeom prst="roundRect">
              <a:avLst/>
            </a:prstGeom>
            <a:solidFill>
              <a:srgbClr val="266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14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</a:t>
              </a:r>
              <a:endParaRPr lang="zh-CN" altLang="en-US" sz="1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形 12" descr="目标受众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3304" y="1126952"/>
            <a:ext cx="642870" cy="642870"/>
          </a:xfrm>
          <a:prstGeom prst="rect">
            <a:avLst/>
          </a:prstGeom>
        </p:spPr>
      </p:pic>
      <p:pic>
        <p:nvPicPr>
          <p:cNvPr id="29" name="图形 28" descr="带齿轮的头部"/>
          <p:cNvPicPr>
            <a:picLocks noChangeAspect="1"/>
          </p:cNvPicPr>
          <p:nvPr/>
        </p:nvPicPr>
        <p:blipFill>
          <a:blip r:embed="rId3" cstate="screen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521" y="2753135"/>
            <a:ext cx="496892" cy="496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总体架构设计</a:t>
            </a:r>
            <a:r>
              <a:rPr lang="zh-CN" altLang="en-US" dirty="0"/>
              <a:t> </a:t>
            </a:r>
            <a:r>
              <a:rPr lang="en-US" altLang="zh-CN" b="0" dirty="0"/>
              <a:t>| 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构建智慧应急大脑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90" name="矩形 989"/>
          <p:cNvSpPr/>
          <p:nvPr/>
        </p:nvSpPr>
        <p:spPr>
          <a:xfrm>
            <a:off x="11401066" y="798798"/>
            <a:ext cx="357319" cy="5869203"/>
          </a:xfrm>
          <a:prstGeom prst="rect">
            <a:avLst/>
          </a:prstGeom>
          <a:noFill/>
          <a:ln w="12700" cap="flat" cmpd="sng" algn="ctr">
            <a:solidFill>
              <a:srgbClr val="E5A22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91" name="文本框 990"/>
          <p:cNvSpPr txBox="1"/>
          <p:nvPr/>
        </p:nvSpPr>
        <p:spPr>
          <a:xfrm>
            <a:off x="11383518" y="3113155"/>
            <a:ext cx="369332" cy="124317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标准与规范体系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4" name="圆角矩形 289"/>
          <p:cNvSpPr/>
          <p:nvPr/>
        </p:nvSpPr>
        <p:spPr bwMode="auto">
          <a:xfrm>
            <a:off x="1015937" y="5252468"/>
            <a:ext cx="10234838" cy="1415533"/>
          </a:xfrm>
          <a:prstGeom prst="roundRect">
            <a:avLst>
              <a:gd name="adj" fmla="val 7220"/>
            </a:avLst>
          </a:prstGeom>
          <a:noFill/>
          <a:ln w="12700">
            <a:solidFill>
              <a:srgbClr val="1699D8"/>
            </a:solidFill>
            <a:prstDash val="sysDash"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95" name="组合 1294"/>
          <p:cNvGrpSpPr/>
          <p:nvPr/>
        </p:nvGrpSpPr>
        <p:grpSpPr>
          <a:xfrm>
            <a:off x="1881193" y="5352999"/>
            <a:ext cx="1145947" cy="215444"/>
            <a:chOff x="1652302" y="5438724"/>
            <a:chExt cx="799830" cy="215444"/>
          </a:xfrm>
        </p:grpSpPr>
        <p:sp>
          <p:nvSpPr>
            <p:cNvPr id="1045" name="文本框 1044"/>
            <p:cNvSpPr txBox="1"/>
            <p:nvPr/>
          </p:nvSpPr>
          <p:spPr>
            <a:xfrm>
              <a:off x="1652302" y="5438724"/>
              <a:ext cx="7970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4G/5G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6" name="圆角矩形 289"/>
            <p:cNvSpPr/>
            <p:nvPr/>
          </p:nvSpPr>
          <p:spPr bwMode="auto">
            <a:xfrm>
              <a:off x="1655045" y="5438724"/>
              <a:ext cx="797087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4472C4">
                  <a:lumMod val="60000"/>
                  <a:lumOff val="4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94" name="组合 1293"/>
          <p:cNvGrpSpPr/>
          <p:nvPr/>
        </p:nvGrpSpPr>
        <p:grpSpPr>
          <a:xfrm>
            <a:off x="3453304" y="5352999"/>
            <a:ext cx="1145947" cy="215444"/>
            <a:chOff x="2674475" y="5438724"/>
            <a:chExt cx="799830" cy="215444"/>
          </a:xfrm>
        </p:grpSpPr>
        <p:sp>
          <p:nvSpPr>
            <p:cNvPr id="1043" name="文本框 1042"/>
            <p:cNvSpPr txBox="1"/>
            <p:nvPr/>
          </p:nvSpPr>
          <p:spPr>
            <a:xfrm>
              <a:off x="2674475" y="5438724"/>
              <a:ext cx="7970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卫星网络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4" name="圆角矩形 289"/>
            <p:cNvSpPr/>
            <p:nvPr/>
          </p:nvSpPr>
          <p:spPr bwMode="auto">
            <a:xfrm>
              <a:off x="2677218" y="5438724"/>
              <a:ext cx="797087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4472C4">
                  <a:lumMod val="60000"/>
                  <a:lumOff val="4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93" name="组合 1292"/>
          <p:cNvGrpSpPr/>
          <p:nvPr/>
        </p:nvGrpSpPr>
        <p:grpSpPr>
          <a:xfrm>
            <a:off x="5025415" y="5352999"/>
            <a:ext cx="1145947" cy="215444"/>
            <a:chOff x="3696648" y="5438724"/>
            <a:chExt cx="799830" cy="215444"/>
          </a:xfrm>
        </p:grpSpPr>
        <p:sp>
          <p:nvSpPr>
            <p:cNvPr id="1041" name="文本框 1040"/>
            <p:cNvSpPr txBox="1"/>
            <p:nvPr/>
          </p:nvSpPr>
          <p:spPr>
            <a:xfrm>
              <a:off x="3696648" y="5438724"/>
              <a:ext cx="7970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物联网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2" name="圆角矩形 289"/>
            <p:cNvSpPr/>
            <p:nvPr/>
          </p:nvSpPr>
          <p:spPr bwMode="auto">
            <a:xfrm>
              <a:off x="3699391" y="5438724"/>
              <a:ext cx="797087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4472C4">
                  <a:lumMod val="60000"/>
                  <a:lumOff val="4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92" name="组合 1291"/>
          <p:cNvGrpSpPr/>
          <p:nvPr/>
        </p:nvGrpSpPr>
        <p:grpSpPr>
          <a:xfrm>
            <a:off x="6597526" y="5352999"/>
            <a:ext cx="1145947" cy="215444"/>
            <a:chOff x="7643560" y="5438724"/>
            <a:chExt cx="799830" cy="215444"/>
          </a:xfrm>
        </p:grpSpPr>
        <p:sp>
          <p:nvSpPr>
            <p:cNvPr id="1039" name="文本框 1038"/>
            <p:cNvSpPr txBox="1"/>
            <p:nvPr/>
          </p:nvSpPr>
          <p:spPr>
            <a:xfrm>
              <a:off x="7643560" y="5438724"/>
              <a:ext cx="7970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应急网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0" name="圆角矩形 289"/>
            <p:cNvSpPr/>
            <p:nvPr/>
          </p:nvSpPr>
          <p:spPr bwMode="auto">
            <a:xfrm>
              <a:off x="7646303" y="5438724"/>
              <a:ext cx="797087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4472C4">
                  <a:lumMod val="60000"/>
                  <a:lumOff val="4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90" name="组合 1289"/>
          <p:cNvGrpSpPr/>
          <p:nvPr/>
        </p:nvGrpSpPr>
        <p:grpSpPr>
          <a:xfrm>
            <a:off x="8169637" y="5352999"/>
            <a:ext cx="1145947" cy="215444"/>
            <a:chOff x="8809211" y="5438724"/>
            <a:chExt cx="799830" cy="215444"/>
          </a:xfrm>
        </p:grpSpPr>
        <p:sp>
          <p:nvSpPr>
            <p:cNvPr id="1037" name="文本框 1036"/>
            <p:cNvSpPr txBox="1"/>
            <p:nvPr/>
          </p:nvSpPr>
          <p:spPr>
            <a:xfrm>
              <a:off x="8809211" y="5438724"/>
              <a:ext cx="7970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互联网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8" name="圆角矩形 289"/>
            <p:cNvSpPr/>
            <p:nvPr/>
          </p:nvSpPr>
          <p:spPr bwMode="auto">
            <a:xfrm>
              <a:off x="8811954" y="5438724"/>
              <a:ext cx="797087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4472C4">
                  <a:lumMod val="60000"/>
                  <a:lumOff val="4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91" name="组合 1290"/>
          <p:cNvGrpSpPr/>
          <p:nvPr/>
        </p:nvGrpSpPr>
        <p:grpSpPr>
          <a:xfrm>
            <a:off x="9741750" y="5352999"/>
            <a:ext cx="1145947" cy="215444"/>
            <a:chOff x="10087867" y="5438724"/>
            <a:chExt cx="799830" cy="215444"/>
          </a:xfrm>
        </p:grpSpPr>
        <p:sp>
          <p:nvSpPr>
            <p:cNvPr id="1035" name="文本框 1034"/>
            <p:cNvSpPr txBox="1"/>
            <p:nvPr/>
          </p:nvSpPr>
          <p:spPr>
            <a:xfrm>
              <a:off x="10087867" y="5438724"/>
              <a:ext cx="7970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专网通信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6" name="圆角矩形 289"/>
            <p:cNvSpPr/>
            <p:nvPr/>
          </p:nvSpPr>
          <p:spPr bwMode="auto">
            <a:xfrm>
              <a:off x="10090610" y="5438724"/>
              <a:ext cx="797087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4472C4">
                  <a:lumMod val="60000"/>
                  <a:lumOff val="4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13" name="组合 1312"/>
          <p:cNvGrpSpPr/>
          <p:nvPr/>
        </p:nvGrpSpPr>
        <p:grpSpPr>
          <a:xfrm>
            <a:off x="1886863" y="5647586"/>
            <a:ext cx="2754131" cy="215444"/>
            <a:chOff x="1658023" y="5733311"/>
            <a:chExt cx="2117518" cy="215444"/>
          </a:xfrm>
        </p:grpSpPr>
        <p:sp>
          <p:nvSpPr>
            <p:cNvPr id="1033" name="文本框 1032"/>
            <p:cNvSpPr txBox="1"/>
            <p:nvPr/>
          </p:nvSpPr>
          <p:spPr>
            <a:xfrm>
              <a:off x="2233023" y="5733311"/>
              <a:ext cx="7480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指挥中心</a:t>
              </a:r>
              <a:endPara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4" name="圆角矩形 289"/>
            <p:cNvSpPr/>
            <p:nvPr/>
          </p:nvSpPr>
          <p:spPr bwMode="auto">
            <a:xfrm>
              <a:off x="1658023" y="5733311"/>
              <a:ext cx="2117518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75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24" name="组合 1323"/>
          <p:cNvGrpSpPr/>
          <p:nvPr/>
        </p:nvGrpSpPr>
        <p:grpSpPr>
          <a:xfrm>
            <a:off x="1638894" y="5976721"/>
            <a:ext cx="1024845" cy="669242"/>
            <a:chOff x="1255364" y="6062446"/>
            <a:chExt cx="1024845" cy="669242"/>
          </a:xfrm>
        </p:grpSpPr>
        <p:sp>
          <p:nvSpPr>
            <p:cNvPr id="1001" name="文本框 516"/>
            <p:cNvSpPr txBox="1">
              <a:spLocks noChangeArrowheads="1"/>
            </p:cNvSpPr>
            <p:nvPr/>
          </p:nvSpPr>
          <p:spPr bwMode="auto">
            <a:xfrm>
              <a:off x="1255364" y="6531633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视频监控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04" name="图片 1003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515389" y="6062446"/>
              <a:ext cx="620962" cy="466314"/>
            </a:xfrm>
            <a:prstGeom prst="rect">
              <a:avLst/>
            </a:prstGeom>
          </p:spPr>
        </p:pic>
      </p:grpSp>
      <p:sp>
        <p:nvSpPr>
          <p:cNvPr id="1012" name="矩形: 圆角 1011"/>
          <p:cNvSpPr/>
          <p:nvPr/>
        </p:nvSpPr>
        <p:spPr>
          <a:xfrm>
            <a:off x="990205" y="5237798"/>
            <a:ext cx="232770" cy="1453515"/>
          </a:xfrm>
          <a:prstGeom prst="roundRect">
            <a:avLst>
              <a:gd name="adj" fmla="val 947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基础设施层</a:t>
            </a: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13" name="文本框 1012"/>
          <p:cNvSpPr txBox="1"/>
          <p:nvPr/>
        </p:nvSpPr>
        <p:spPr>
          <a:xfrm>
            <a:off x="1379442" y="5330420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672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链路</a:t>
            </a:r>
            <a:endParaRPr kumimoji="0" lang="en-US" altLang="zh-CN" sz="500" b="0" i="0" u="none" strike="noStrike" kern="0" cap="none" spc="0" normalizeH="0" baseline="0" noProof="0" dirty="0">
              <a:ln>
                <a:noFill/>
              </a:ln>
              <a:solidFill>
                <a:srgbClr val="1672B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4" name="文本框 1013"/>
          <p:cNvSpPr txBox="1"/>
          <p:nvPr/>
        </p:nvSpPr>
        <p:spPr>
          <a:xfrm>
            <a:off x="1386771" y="5633230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672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场所</a:t>
            </a:r>
            <a:endParaRPr kumimoji="0" lang="en-US" altLang="zh-CN" sz="800" b="0" i="0" u="none" strike="noStrike" kern="0" cap="none" spc="0" normalizeH="0" baseline="0" noProof="0" dirty="0">
              <a:ln>
                <a:noFill/>
              </a:ln>
              <a:solidFill>
                <a:srgbClr val="1672B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12" name="组合 1311"/>
          <p:cNvGrpSpPr/>
          <p:nvPr/>
        </p:nvGrpSpPr>
        <p:grpSpPr>
          <a:xfrm>
            <a:off x="5428214" y="5647586"/>
            <a:ext cx="2548638" cy="215444"/>
            <a:chOff x="3842151" y="5733311"/>
            <a:chExt cx="1959524" cy="215444"/>
          </a:xfrm>
        </p:grpSpPr>
        <p:sp>
          <p:nvSpPr>
            <p:cNvPr id="1031" name="文本框 1030"/>
            <p:cNvSpPr txBox="1"/>
            <p:nvPr/>
          </p:nvSpPr>
          <p:spPr>
            <a:xfrm>
              <a:off x="4454806" y="5733311"/>
              <a:ext cx="797087" cy="215444"/>
            </a:xfrm>
            <a:prstGeom prst="rect">
              <a:avLst/>
            </a:prstGeom>
            <a:noFill/>
            <a:ln w="12700">
              <a:noFill/>
              <a:prstDash val="sysDash"/>
            </a:ln>
            <a:effectLst/>
          </p:spPr>
          <p:txBody>
            <a:bodyPr/>
            <a:lstStyle>
              <a:defPPr>
                <a:defRPr lang="zh-CN"/>
              </a:defPPr>
              <a:lvl1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现场指挥部</a:t>
              </a:r>
              <a:endPara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2" name="圆角矩形 289"/>
            <p:cNvSpPr/>
            <p:nvPr/>
          </p:nvSpPr>
          <p:spPr bwMode="auto">
            <a:xfrm>
              <a:off x="3842151" y="5733311"/>
              <a:ext cx="1959524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75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11" name="组合 1310"/>
          <p:cNvGrpSpPr/>
          <p:nvPr/>
        </p:nvGrpSpPr>
        <p:grpSpPr>
          <a:xfrm>
            <a:off x="8764073" y="5647586"/>
            <a:ext cx="2137647" cy="215444"/>
            <a:chOff x="5916721" y="5733311"/>
            <a:chExt cx="1643533" cy="215444"/>
          </a:xfrm>
        </p:grpSpPr>
        <p:sp>
          <p:nvSpPr>
            <p:cNvPr id="1029" name="文本框 1028"/>
            <p:cNvSpPr txBox="1"/>
            <p:nvPr/>
          </p:nvSpPr>
          <p:spPr>
            <a:xfrm>
              <a:off x="5916721" y="5733311"/>
              <a:ext cx="1618113" cy="215444"/>
            </a:xfrm>
            <a:prstGeom prst="rect">
              <a:avLst/>
            </a:prstGeom>
            <a:noFill/>
            <a:ln w="12700">
              <a:noFill/>
              <a:prstDash val="sysDash"/>
            </a:ln>
            <a:effectLst/>
          </p:spPr>
          <p:txBody>
            <a:bodyPr/>
            <a:lstStyle>
              <a:defPPr>
                <a:defRPr lang="zh-CN"/>
              </a:defPPr>
              <a:lvl1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灾害现场</a:t>
              </a:r>
              <a:endPara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0" name="圆角矩形 289"/>
            <p:cNvSpPr/>
            <p:nvPr/>
          </p:nvSpPr>
          <p:spPr bwMode="auto">
            <a:xfrm>
              <a:off x="5950710" y="5733311"/>
              <a:ext cx="1609544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75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17" name="文本框 1016"/>
          <p:cNvSpPr txBox="1"/>
          <p:nvPr/>
        </p:nvSpPr>
        <p:spPr>
          <a:xfrm>
            <a:off x="1378792" y="6101900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672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endParaRPr kumimoji="0" lang="en-US" altLang="zh-CN" sz="800" b="0" i="0" u="none" strike="noStrike" kern="0" cap="none" spc="0" normalizeH="0" baseline="0" noProof="0" dirty="0">
              <a:ln>
                <a:noFill/>
              </a:ln>
              <a:solidFill>
                <a:srgbClr val="1672B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23" name="组合 1322"/>
          <p:cNvGrpSpPr/>
          <p:nvPr/>
        </p:nvGrpSpPr>
        <p:grpSpPr>
          <a:xfrm>
            <a:off x="2497692" y="5988175"/>
            <a:ext cx="1024845" cy="657788"/>
            <a:chOff x="1923990" y="6073900"/>
            <a:chExt cx="1024845" cy="657788"/>
          </a:xfrm>
        </p:grpSpPr>
        <p:pic>
          <p:nvPicPr>
            <p:cNvPr id="1011" name="图片 10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2171590" y="6073900"/>
              <a:ext cx="512813" cy="451457"/>
            </a:xfrm>
            <a:prstGeom prst="rect">
              <a:avLst/>
            </a:prstGeom>
          </p:spPr>
        </p:pic>
        <p:sp>
          <p:nvSpPr>
            <p:cNvPr id="1019" name="文本框 516"/>
            <p:cNvSpPr txBox="1">
              <a:spLocks noChangeArrowheads="1"/>
            </p:cNvSpPr>
            <p:nvPr/>
          </p:nvSpPr>
          <p:spPr bwMode="auto">
            <a:xfrm>
              <a:off x="1923990" y="6531633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视频会议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22" name="组合 1321"/>
          <p:cNvGrpSpPr/>
          <p:nvPr/>
        </p:nvGrpSpPr>
        <p:grpSpPr>
          <a:xfrm>
            <a:off x="3356490" y="5953360"/>
            <a:ext cx="1024845" cy="692603"/>
            <a:chOff x="2590365" y="6039085"/>
            <a:chExt cx="1024845" cy="692603"/>
          </a:xfrm>
        </p:grpSpPr>
        <p:pic>
          <p:nvPicPr>
            <p:cNvPr id="1005" name="图片 100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692086" y="6039085"/>
              <a:ext cx="787779" cy="518538"/>
            </a:xfrm>
            <a:prstGeom prst="rect">
              <a:avLst/>
            </a:prstGeom>
          </p:spPr>
        </p:pic>
        <p:sp>
          <p:nvSpPr>
            <p:cNvPr id="1020" name="文本框 516"/>
            <p:cNvSpPr txBox="1">
              <a:spLocks noChangeArrowheads="1"/>
            </p:cNvSpPr>
            <p:nvPr/>
          </p:nvSpPr>
          <p:spPr bwMode="auto">
            <a:xfrm>
              <a:off x="2590365" y="6531633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无人机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21" name="组合 1320"/>
          <p:cNvGrpSpPr/>
          <p:nvPr/>
        </p:nvGrpSpPr>
        <p:grpSpPr>
          <a:xfrm>
            <a:off x="4215288" y="5964496"/>
            <a:ext cx="1024845" cy="681467"/>
            <a:chOff x="3313049" y="6050221"/>
            <a:chExt cx="1024845" cy="681467"/>
          </a:xfrm>
        </p:grpSpPr>
        <p:pic>
          <p:nvPicPr>
            <p:cNvPr id="1006" name="图片 1005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440113" y="6050221"/>
              <a:ext cx="672307" cy="499888"/>
            </a:xfrm>
            <a:prstGeom prst="rect">
              <a:avLst/>
            </a:prstGeom>
          </p:spPr>
        </p:pic>
        <p:sp>
          <p:nvSpPr>
            <p:cNvPr id="1021" name="文本框 516"/>
            <p:cNvSpPr txBox="1">
              <a:spLocks noChangeArrowheads="1"/>
            </p:cNvSpPr>
            <p:nvPr/>
          </p:nvSpPr>
          <p:spPr bwMode="auto">
            <a:xfrm>
              <a:off x="3313049" y="6531633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指挥车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20" name="组合 1319"/>
          <p:cNvGrpSpPr/>
          <p:nvPr/>
        </p:nvGrpSpPr>
        <p:grpSpPr>
          <a:xfrm>
            <a:off x="5074086" y="5995338"/>
            <a:ext cx="1024845" cy="650625"/>
            <a:chOff x="3843759" y="6081063"/>
            <a:chExt cx="1024845" cy="650625"/>
          </a:xfrm>
        </p:grpSpPr>
        <p:pic>
          <p:nvPicPr>
            <p:cNvPr id="1003" name="图片 1002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159011" y="6081063"/>
              <a:ext cx="394342" cy="450677"/>
            </a:xfrm>
            <a:prstGeom prst="rect">
              <a:avLst/>
            </a:prstGeom>
          </p:spPr>
        </p:pic>
        <p:sp>
          <p:nvSpPr>
            <p:cNvPr id="1022" name="文本框 516"/>
            <p:cNvSpPr txBox="1">
              <a:spLocks noChangeArrowheads="1"/>
            </p:cNvSpPr>
            <p:nvPr/>
          </p:nvSpPr>
          <p:spPr bwMode="auto">
            <a:xfrm>
              <a:off x="3843759" y="6531633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卫星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19" name="组合 1318"/>
          <p:cNvGrpSpPr/>
          <p:nvPr/>
        </p:nvGrpSpPr>
        <p:grpSpPr>
          <a:xfrm>
            <a:off x="5932884" y="5979003"/>
            <a:ext cx="1024845" cy="666960"/>
            <a:chOff x="4457988" y="6064728"/>
            <a:chExt cx="1024845" cy="666960"/>
          </a:xfrm>
        </p:grpSpPr>
        <p:pic>
          <p:nvPicPr>
            <p:cNvPr id="1009" name="图片 1008"/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4622832" y="6064728"/>
              <a:ext cx="571006" cy="473460"/>
            </a:xfrm>
            <a:prstGeom prst="rect">
              <a:avLst/>
            </a:prstGeom>
          </p:spPr>
        </p:pic>
        <p:sp>
          <p:nvSpPr>
            <p:cNvPr id="1023" name="文本框 516"/>
            <p:cNvSpPr txBox="1">
              <a:spLocks noChangeArrowheads="1"/>
            </p:cNvSpPr>
            <p:nvPr/>
          </p:nvSpPr>
          <p:spPr bwMode="auto">
            <a:xfrm>
              <a:off x="4457988" y="6531633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防汛监测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18" name="组合 1317"/>
          <p:cNvGrpSpPr/>
          <p:nvPr/>
        </p:nvGrpSpPr>
        <p:grpSpPr>
          <a:xfrm>
            <a:off x="6791682" y="5989451"/>
            <a:ext cx="1024845" cy="656512"/>
            <a:chOff x="5076080" y="6075176"/>
            <a:chExt cx="1024845" cy="656512"/>
          </a:xfrm>
        </p:grpSpPr>
        <p:pic>
          <p:nvPicPr>
            <p:cNvPr id="1008" name="图片 1007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5214105" y="6075176"/>
              <a:ext cx="571006" cy="456564"/>
            </a:xfrm>
            <a:prstGeom prst="rect">
              <a:avLst/>
            </a:prstGeom>
          </p:spPr>
        </p:pic>
        <p:sp>
          <p:nvSpPr>
            <p:cNvPr id="1024" name="文本框 516"/>
            <p:cNvSpPr txBox="1">
              <a:spLocks noChangeArrowheads="1"/>
            </p:cNvSpPr>
            <p:nvPr/>
          </p:nvSpPr>
          <p:spPr bwMode="auto">
            <a:xfrm>
              <a:off x="5076080" y="6531633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林防监测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17" name="组合 1316"/>
          <p:cNvGrpSpPr/>
          <p:nvPr/>
        </p:nvGrpSpPr>
        <p:grpSpPr>
          <a:xfrm>
            <a:off x="7650480" y="5957072"/>
            <a:ext cx="1024845" cy="688891"/>
            <a:chOff x="5544785" y="6042797"/>
            <a:chExt cx="1024845" cy="688891"/>
          </a:xfrm>
        </p:grpSpPr>
        <p:pic>
          <p:nvPicPr>
            <p:cNvPr id="993" name="图片 992"/>
            <p:cNvPicPr>
              <a:picLocks noChangeAspect="1"/>
            </p:cNvPicPr>
            <p:nvPr/>
          </p:nvPicPr>
          <p:blipFill rotWithShape="1">
            <a:blip r:embed="rId8" cstate="screen"/>
            <a:srcRect/>
            <a:stretch>
              <a:fillRect/>
            </a:stretch>
          </p:blipFill>
          <p:spPr>
            <a:xfrm>
              <a:off x="5707859" y="6042797"/>
              <a:ext cx="696850" cy="473460"/>
            </a:xfrm>
            <a:prstGeom prst="rect">
              <a:avLst/>
            </a:prstGeom>
          </p:spPr>
        </p:pic>
        <p:sp>
          <p:nvSpPr>
            <p:cNvPr id="1025" name="文本框 516"/>
            <p:cNvSpPr txBox="1">
              <a:spLocks noChangeArrowheads="1"/>
            </p:cNvSpPr>
            <p:nvPr/>
          </p:nvSpPr>
          <p:spPr bwMode="auto">
            <a:xfrm>
              <a:off x="5544785" y="6531633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气象监测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16" name="组合 1315"/>
          <p:cNvGrpSpPr/>
          <p:nvPr/>
        </p:nvGrpSpPr>
        <p:grpSpPr>
          <a:xfrm>
            <a:off x="8509278" y="5964572"/>
            <a:ext cx="1024845" cy="681391"/>
            <a:chOff x="6044311" y="6050297"/>
            <a:chExt cx="1024845" cy="681391"/>
          </a:xfrm>
        </p:grpSpPr>
        <p:pic>
          <p:nvPicPr>
            <p:cNvPr id="1007" name="图片 1006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6405896" y="6050297"/>
              <a:ext cx="255405" cy="479104"/>
            </a:xfrm>
            <a:prstGeom prst="rect">
              <a:avLst/>
            </a:prstGeom>
          </p:spPr>
        </p:pic>
        <p:sp>
          <p:nvSpPr>
            <p:cNvPr id="1026" name="文本框 516"/>
            <p:cNvSpPr txBox="1">
              <a:spLocks noChangeArrowheads="1"/>
            </p:cNvSpPr>
            <p:nvPr/>
          </p:nvSpPr>
          <p:spPr bwMode="auto">
            <a:xfrm>
              <a:off x="6044311" y="6531633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移动单兵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14" name="组合 1313"/>
          <p:cNvGrpSpPr/>
          <p:nvPr/>
        </p:nvGrpSpPr>
        <p:grpSpPr>
          <a:xfrm>
            <a:off x="9368076" y="5899805"/>
            <a:ext cx="1024845" cy="746158"/>
            <a:chOff x="9381605" y="5985530"/>
            <a:chExt cx="1024845" cy="746158"/>
          </a:xfrm>
        </p:grpSpPr>
        <p:pic>
          <p:nvPicPr>
            <p:cNvPr id="1018" name="图片 1017"/>
            <p:cNvPicPr>
              <a:picLocks noChangeAspect="1"/>
            </p:cNvPicPr>
            <p:nvPr/>
          </p:nvPicPr>
          <p:blipFill rotWithShape="1">
            <a:blip r:embed="rId10" cstate="screen"/>
            <a:srcRect/>
            <a:stretch>
              <a:fillRect/>
            </a:stretch>
          </p:blipFill>
          <p:spPr>
            <a:xfrm>
              <a:off x="9758169" y="5985530"/>
              <a:ext cx="232770" cy="539827"/>
            </a:xfrm>
            <a:prstGeom prst="rect">
              <a:avLst/>
            </a:prstGeom>
          </p:spPr>
        </p:pic>
        <p:sp>
          <p:nvSpPr>
            <p:cNvPr id="1027" name="文本框 516"/>
            <p:cNvSpPr txBox="1">
              <a:spLocks noChangeArrowheads="1"/>
            </p:cNvSpPr>
            <p:nvPr/>
          </p:nvSpPr>
          <p:spPr bwMode="auto">
            <a:xfrm>
              <a:off x="9381605" y="6531633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专网通信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15" name="组合 1314"/>
          <p:cNvGrpSpPr/>
          <p:nvPr/>
        </p:nvGrpSpPr>
        <p:grpSpPr>
          <a:xfrm>
            <a:off x="10226874" y="6003438"/>
            <a:ext cx="1024845" cy="642656"/>
            <a:chOff x="10226874" y="6089163"/>
            <a:chExt cx="1024845" cy="642656"/>
          </a:xfrm>
        </p:grpSpPr>
        <p:pic>
          <p:nvPicPr>
            <p:cNvPr id="1010" name="图片 1009"/>
            <p:cNvPicPr>
              <a:picLocks noChangeAspect="1"/>
            </p:cNvPicPr>
            <p:nvPr/>
          </p:nvPicPr>
          <p:blipFill>
            <a:blip r:embed="rId11" cstate="screen"/>
            <a:stretch>
              <a:fillRect/>
            </a:stretch>
          </p:blipFill>
          <p:spPr>
            <a:xfrm>
              <a:off x="10446277" y="6089163"/>
              <a:ext cx="497639" cy="429669"/>
            </a:xfrm>
            <a:prstGeom prst="rect">
              <a:avLst/>
            </a:prstGeom>
          </p:spPr>
        </p:pic>
        <p:sp>
          <p:nvSpPr>
            <p:cNvPr id="1028" name="文本框 516"/>
            <p:cNvSpPr txBox="1">
              <a:spLocks noChangeArrowheads="1"/>
            </p:cNvSpPr>
            <p:nvPr/>
          </p:nvSpPr>
          <p:spPr bwMode="auto">
            <a:xfrm>
              <a:off x="10226874" y="6531764"/>
              <a:ext cx="102484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电话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90" name="文本框 1089"/>
          <p:cNvSpPr txBox="1"/>
          <p:nvPr/>
        </p:nvSpPr>
        <p:spPr>
          <a:xfrm>
            <a:off x="1476854" y="4525916"/>
            <a:ext cx="602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数据采集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1" name="圆角矩形 289"/>
          <p:cNvSpPr/>
          <p:nvPr/>
        </p:nvSpPr>
        <p:spPr bwMode="auto">
          <a:xfrm>
            <a:off x="1478928" y="4525916"/>
            <a:ext cx="602747" cy="194056"/>
          </a:xfrm>
          <a:prstGeom prst="roundRect">
            <a:avLst>
              <a:gd name="adj" fmla="val 1964"/>
            </a:avLst>
          </a:prstGeom>
          <a:noFill/>
          <a:ln w="12700">
            <a:solidFill>
              <a:srgbClr val="E7E6E6">
                <a:lumMod val="75000"/>
              </a:srgbClr>
            </a:solidFill>
            <a:prstDash val="sysDash"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" name="圆角矩形 289"/>
          <p:cNvSpPr/>
          <p:nvPr/>
        </p:nvSpPr>
        <p:spPr bwMode="auto">
          <a:xfrm>
            <a:off x="1000144" y="4394395"/>
            <a:ext cx="10250631" cy="783625"/>
          </a:xfrm>
          <a:prstGeom prst="roundRect">
            <a:avLst>
              <a:gd name="adj" fmla="val 7220"/>
            </a:avLst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88" name="组合 1287"/>
          <p:cNvGrpSpPr/>
          <p:nvPr/>
        </p:nvGrpSpPr>
        <p:grpSpPr>
          <a:xfrm>
            <a:off x="4044998" y="4474417"/>
            <a:ext cx="542241" cy="636437"/>
            <a:chOff x="3158113" y="4560142"/>
            <a:chExt cx="542241" cy="636437"/>
          </a:xfrm>
        </p:grpSpPr>
        <p:pic>
          <p:nvPicPr>
            <p:cNvPr id="1088" name="图形 1087"/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63489" y="4560142"/>
              <a:ext cx="358229" cy="358229"/>
            </a:xfrm>
            <a:prstGeom prst="rect">
              <a:avLst/>
            </a:prstGeom>
          </p:spPr>
        </p:pic>
        <p:sp>
          <p:nvSpPr>
            <p:cNvPr id="1089" name="文本框 1088"/>
            <p:cNvSpPr txBox="1"/>
            <p:nvPr/>
          </p:nvSpPr>
          <p:spPr>
            <a:xfrm>
              <a:off x="3158113" y="4888802"/>
              <a:ext cx="542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感知预警数据库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86" name="组合 1285"/>
          <p:cNvGrpSpPr/>
          <p:nvPr/>
        </p:nvGrpSpPr>
        <p:grpSpPr>
          <a:xfrm>
            <a:off x="5642534" y="4464977"/>
            <a:ext cx="542241" cy="636437"/>
            <a:chOff x="4161909" y="4550702"/>
            <a:chExt cx="542241" cy="636437"/>
          </a:xfrm>
        </p:grpSpPr>
        <p:pic>
          <p:nvPicPr>
            <p:cNvPr id="1086" name="图形 1085"/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67285" y="4550702"/>
              <a:ext cx="358229" cy="358229"/>
            </a:xfrm>
            <a:prstGeom prst="rect">
              <a:avLst/>
            </a:prstGeom>
          </p:spPr>
        </p:pic>
        <p:sp>
          <p:nvSpPr>
            <p:cNvPr id="1087" name="文本框 1086"/>
            <p:cNvSpPr txBox="1"/>
            <p:nvPr/>
          </p:nvSpPr>
          <p:spPr>
            <a:xfrm>
              <a:off x="4161909" y="4879362"/>
              <a:ext cx="542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自然灾害专题库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85" name="组合 1284"/>
          <p:cNvGrpSpPr/>
          <p:nvPr/>
        </p:nvGrpSpPr>
        <p:grpSpPr>
          <a:xfrm>
            <a:off x="6441302" y="4464977"/>
            <a:ext cx="542241" cy="636437"/>
            <a:chOff x="4663807" y="4550702"/>
            <a:chExt cx="542241" cy="636437"/>
          </a:xfrm>
        </p:grpSpPr>
        <p:pic>
          <p:nvPicPr>
            <p:cNvPr id="1084" name="图形 1083"/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69183" y="4550702"/>
              <a:ext cx="358229" cy="358229"/>
            </a:xfrm>
            <a:prstGeom prst="rect">
              <a:avLst/>
            </a:prstGeom>
          </p:spPr>
        </p:pic>
        <p:sp>
          <p:nvSpPr>
            <p:cNvPr id="1085" name="文本框 1084"/>
            <p:cNvSpPr txBox="1"/>
            <p:nvPr/>
          </p:nvSpPr>
          <p:spPr>
            <a:xfrm>
              <a:off x="4663807" y="4879362"/>
              <a:ext cx="542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安全生产专题库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87" name="组合 1286"/>
          <p:cNvGrpSpPr/>
          <p:nvPr/>
        </p:nvGrpSpPr>
        <p:grpSpPr>
          <a:xfrm>
            <a:off x="4843766" y="4464977"/>
            <a:ext cx="542241" cy="636437"/>
            <a:chOff x="3660011" y="4550702"/>
            <a:chExt cx="542241" cy="636437"/>
          </a:xfrm>
        </p:grpSpPr>
        <p:pic>
          <p:nvPicPr>
            <p:cNvPr id="1082" name="图形 1081"/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65387" y="4550702"/>
              <a:ext cx="358229" cy="358229"/>
            </a:xfrm>
            <a:prstGeom prst="rect">
              <a:avLst/>
            </a:prstGeom>
          </p:spPr>
        </p:pic>
        <p:sp>
          <p:nvSpPr>
            <p:cNvPr id="1083" name="文本框 1082"/>
            <p:cNvSpPr txBox="1"/>
            <p:nvPr/>
          </p:nvSpPr>
          <p:spPr>
            <a:xfrm>
              <a:off x="3660011" y="4879362"/>
              <a:ext cx="542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地质灾害专题库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83" name="组合 1282"/>
          <p:cNvGrpSpPr/>
          <p:nvPr/>
        </p:nvGrpSpPr>
        <p:grpSpPr>
          <a:xfrm>
            <a:off x="8038838" y="4464977"/>
            <a:ext cx="542241" cy="636437"/>
            <a:chOff x="5667603" y="4550702"/>
            <a:chExt cx="542241" cy="636437"/>
          </a:xfrm>
        </p:grpSpPr>
        <p:pic>
          <p:nvPicPr>
            <p:cNvPr id="1080" name="图形 1079"/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72979" y="4550702"/>
              <a:ext cx="358229" cy="358229"/>
            </a:xfrm>
            <a:prstGeom prst="rect">
              <a:avLst/>
            </a:prstGeom>
          </p:spPr>
        </p:pic>
        <p:sp>
          <p:nvSpPr>
            <p:cNvPr id="1081" name="文本框 1080"/>
            <p:cNvSpPr txBox="1"/>
            <p:nvPr/>
          </p:nvSpPr>
          <p:spPr>
            <a:xfrm>
              <a:off x="5667603" y="4879362"/>
              <a:ext cx="542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应急资源数据库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82" name="组合 1281"/>
          <p:cNvGrpSpPr/>
          <p:nvPr/>
        </p:nvGrpSpPr>
        <p:grpSpPr>
          <a:xfrm>
            <a:off x="8837606" y="4464977"/>
            <a:ext cx="542241" cy="636437"/>
            <a:chOff x="6169501" y="4550702"/>
            <a:chExt cx="542241" cy="636437"/>
          </a:xfrm>
        </p:grpSpPr>
        <p:pic>
          <p:nvPicPr>
            <p:cNvPr id="1078" name="图形 1077"/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74877" y="4550702"/>
              <a:ext cx="358229" cy="358229"/>
            </a:xfrm>
            <a:prstGeom prst="rect">
              <a:avLst/>
            </a:prstGeom>
          </p:spPr>
        </p:pic>
        <p:sp>
          <p:nvSpPr>
            <p:cNvPr id="1079" name="文本框 1078"/>
            <p:cNvSpPr txBox="1"/>
            <p:nvPr/>
          </p:nvSpPr>
          <p:spPr>
            <a:xfrm>
              <a:off x="6169501" y="4879362"/>
              <a:ext cx="542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地理信息数据库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81" name="组合 1280"/>
          <p:cNvGrpSpPr/>
          <p:nvPr/>
        </p:nvGrpSpPr>
        <p:grpSpPr>
          <a:xfrm>
            <a:off x="9636374" y="4464977"/>
            <a:ext cx="542241" cy="636437"/>
            <a:chOff x="6671399" y="4550702"/>
            <a:chExt cx="542241" cy="636437"/>
          </a:xfrm>
        </p:grpSpPr>
        <p:pic>
          <p:nvPicPr>
            <p:cNvPr id="1076" name="图形 1075"/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76775" y="4550702"/>
              <a:ext cx="358229" cy="358229"/>
            </a:xfrm>
            <a:prstGeom prst="rect">
              <a:avLst/>
            </a:prstGeom>
          </p:spPr>
        </p:pic>
        <p:sp>
          <p:nvSpPr>
            <p:cNvPr id="1077" name="文本框 1076"/>
            <p:cNvSpPr txBox="1"/>
            <p:nvPr/>
          </p:nvSpPr>
          <p:spPr>
            <a:xfrm>
              <a:off x="6671399" y="4879362"/>
              <a:ext cx="542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预案链数据库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80" name="组合 1279"/>
          <p:cNvGrpSpPr/>
          <p:nvPr/>
        </p:nvGrpSpPr>
        <p:grpSpPr>
          <a:xfrm>
            <a:off x="10435138" y="4464977"/>
            <a:ext cx="542241" cy="636437"/>
            <a:chOff x="7173297" y="4550702"/>
            <a:chExt cx="542241" cy="636437"/>
          </a:xfrm>
        </p:grpSpPr>
        <p:pic>
          <p:nvPicPr>
            <p:cNvPr id="1074" name="图形 1073"/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78673" y="4550702"/>
              <a:ext cx="358229" cy="358229"/>
            </a:xfrm>
            <a:prstGeom prst="rect">
              <a:avLst/>
            </a:prstGeom>
          </p:spPr>
        </p:pic>
        <p:sp>
          <p:nvSpPr>
            <p:cNvPr id="1075" name="文本框 1074"/>
            <p:cNvSpPr txBox="1"/>
            <p:nvPr/>
          </p:nvSpPr>
          <p:spPr>
            <a:xfrm>
              <a:off x="7173297" y="4879362"/>
              <a:ext cx="542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事故链数据库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89" name="组合 1288"/>
          <p:cNvGrpSpPr/>
          <p:nvPr/>
        </p:nvGrpSpPr>
        <p:grpSpPr>
          <a:xfrm>
            <a:off x="3246230" y="4474417"/>
            <a:ext cx="542241" cy="636437"/>
            <a:chOff x="2656215" y="4560142"/>
            <a:chExt cx="542241" cy="636437"/>
          </a:xfrm>
        </p:grpSpPr>
        <p:pic>
          <p:nvPicPr>
            <p:cNvPr id="1072" name="图形 1071"/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61591" y="4560142"/>
              <a:ext cx="358229" cy="358229"/>
            </a:xfrm>
            <a:prstGeom prst="rect">
              <a:avLst/>
            </a:prstGeom>
          </p:spPr>
        </p:pic>
        <p:sp>
          <p:nvSpPr>
            <p:cNvPr id="1073" name="文本框 1072"/>
            <p:cNvSpPr txBox="1"/>
            <p:nvPr/>
          </p:nvSpPr>
          <p:spPr>
            <a:xfrm>
              <a:off x="2656215" y="4888802"/>
              <a:ext cx="542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基础管理数据库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84" name="组合 1283"/>
          <p:cNvGrpSpPr/>
          <p:nvPr/>
        </p:nvGrpSpPr>
        <p:grpSpPr>
          <a:xfrm>
            <a:off x="7240070" y="4464977"/>
            <a:ext cx="542241" cy="636437"/>
            <a:chOff x="5165705" y="4550702"/>
            <a:chExt cx="542241" cy="636437"/>
          </a:xfrm>
        </p:grpSpPr>
        <p:pic>
          <p:nvPicPr>
            <p:cNvPr id="1070" name="图形 1069"/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71081" y="4550702"/>
              <a:ext cx="358229" cy="358229"/>
            </a:xfrm>
            <a:prstGeom prst="rect">
              <a:avLst/>
            </a:prstGeom>
          </p:spPr>
        </p:pic>
        <p:sp>
          <p:nvSpPr>
            <p:cNvPr id="1071" name="文本框 1070"/>
            <p:cNvSpPr txBox="1"/>
            <p:nvPr/>
          </p:nvSpPr>
          <p:spPr>
            <a:xfrm>
              <a:off x="5165705" y="4879362"/>
              <a:ext cx="542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森林防火专题库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68" name="文本框 1067"/>
          <p:cNvSpPr txBox="1"/>
          <p:nvPr/>
        </p:nvSpPr>
        <p:spPr>
          <a:xfrm>
            <a:off x="1476854" y="4843905"/>
            <a:ext cx="602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数据处理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9" name="圆角矩形 289"/>
          <p:cNvSpPr/>
          <p:nvPr/>
        </p:nvSpPr>
        <p:spPr bwMode="auto">
          <a:xfrm>
            <a:off x="1478928" y="4843904"/>
            <a:ext cx="602747" cy="194056"/>
          </a:xfrm>
          <a:prstGeom prst="roundRect">
            <a:avLst>
              <a:gd name="adj" fmla="val 1964"/>
            </a:avLst>
          </a:prstGeom>
          <a:noFill/>
          <a:ln w="12700">
            <a:solidFill>
              <a:srgbClr val="E7E6E6">
                <a:lumMod val="75000"/>
              </a:srgbClr>
            </a:solidFill>
            <a:prstDash val="sysDash"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6" name="文本框 1065"/>
          <p:cNvSpPr txBox="1"/>
          <p:nvPr/>
        </p:nvSpPr>
        <p:spPr>
          <a:xfrm>
            <a:off x="2364658" y="4533182"/>
            <a:ext cx="602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数据管理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7" name="圆角矩形 289"/>
          <p:cNvSpPr/>
          <p:nvPr/>
        </p:nvSpPr>
        <p:spPr bwMode="auto">
          <a:xfrm>
            <a:off x="2366732" y="4533182"/>
            <a:ext cx="602747" cy="194056"/>
          </a:xfrm>
          <a:prstGeom prst="roundRect">
            <a:avLst>
              <a:gd name="adj" fmla="val 1964"/>
            </a:avLst>
          </a:prstGeom>
          <a:noFill/>
          <a:ln w="12700">
            <a:solidFill>
              <a:srgbClr val="E7E6E6">
                <a:lumMod val="75000"/>
              </a:srgbClr>
            </a:solidFill>
            <a:prstDash val="sysDash"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4" name="文本框 1063"/>
          <p:cNvSpPr txBox="1"/>
          <p:nvPr/>
        </p:nvSpPr>
        <p:spPr>
          <a:xfrm>
            <a:off x="2364658" y="4851169"/>
            <a:ext cx="602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数据交换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5" name="圆角矩形 289"/>
          <p:cNvSpPr/>
          <p:nvPr/>
        </p:nvSpPr>
        <p:spPr bwMode="auto">
          <a:xfrm>
            <a:off x="2366732" y="4851169"/>
            <a:ext cx="602747" cy="194056"/>
          </a:xfrm>
          <a:prstGeom prst="roundRect">
            <a:avLst>
              <a:gd name="adj" fmla="val 1964"/>
            </a:avLst>
          </a:prstGeom>
          <a:noFill/>
          <a:ln w="12700">
            <a:solidFill>
              <a:srgbClr val="E7E6E6">
                <a:lumMod val="75000"/>
              </a:srgbClr>
            </a:solidFill>
            <a:prstDash val="sysDash"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3" name="矩形: 圆角 1062"/>
          <p:cNvSpPr/>
          <p:nvPr/>
        </p:nvSpPr>
        <p:spPr>
          <a:xfrm>
            <a:off x="989847" y="4377268"/>
            <a:ext cx="232770" cy="816494"/>
          </a:xfrm>
          <a:prstGeom prst="roundRect">
            <a:avLst>
              <a:gd name="adj" fmla="val 9470"/>
            </a:avLst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数据层</a:t>
            </a: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09" name="圆角矩形 289"/>
          <p:cNvSpPr/>
          <p:nvPr/>
        </p:nvSpPr>
        <p:spPr bwMode="auto">
          <a:xfrm>
            <a:off x="1031923" y="1371304"/>
            <a:ext cx="10211320" cy="1443767"/>
          </a:xfrm>
          <a:prstGeom prst="roundRect">
            <a:avLst>
              <a:gd name="adj" fmla="val 7220"/>
            </a:avLst>
          </a:prstGeom>
          <a:noFill/>
          <a:ln w="12700">
            <a:solidFill>
              <a:srgbClr val="1699D8"/>
            </a:solidFill>
            <a:prstDash val="sysDash"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0" name="矩形: 圆角 1109"/>
          <p:cNvSpPr/>
          <p:nvPr/>
        </p:nvSpPr>
        <p:spPr>
          <a:xfrm>
            <a:off x="989847" y="1362181"/>
            <a:ext cx="232770" cy="1465239"/>
          </a:xfrm>
          <a:prstGeom prst="roundRect">
            <a:avLst>
              <a:gd name="adj" fmla="val 947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 w="127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b="1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</a:t>
            </a:r>
            <a:endParaRPr lang="zh-CN" altLang="en-US" sz="10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b="1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层</a:t>
            </a:r>
            <a:endParaRPr lang="zh-CN" altLang="en-US" sz="10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16" name="圆角矩形 289"/>
          <p:cNvSpPr/>
          <p:nvPr/>
        </p:nvSpPr>
        <p:spPr bwMode="auto">
          <a:xfrm>
            <a:off x="1122297" y="814541"/>
            <a:ext cx="10120946" cy="481834"/>
          </a:xfrm>
          <a:prstGeom prst="roundRect">
            <a:avLst>
              <a:gd name="adj" fmla="val 7220"/>
            </a:avLst>
          </a:prstGeom>
          <a:noFill/>
          <a:ln w="12700">
            <a:solidFill>
              <a:srgbClr val="1699D8"/>
            </a:solidFill>
            <a:prstDash val="sysDash"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7" name="文本框 1116"/>
          <p:cNvSpPr txBox="1"/>
          <p:nvPr/>
        </p:nvSpPr>
        <p:spPr>
          <a:xfrm>
            <a:off x="1695026" y="88900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应急部门</a:t>
            </a:r>
            <a:endParaRPr kumimoji="0" lang="zh-CN" alt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工作界面</a:t>
            </a:r>
            <a:endParaRPr kumimoji="0" lang="zh-CN" alt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8" name="文本框 1117"/>
          <p:cNvSpPr txBox="1"/>
          <p:nvPr/>
        </p:nvSpPr>
        <p:spPr>
          <a:xfrm>
            <a:off x="6502125" y="88007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社会公众</a:t>
            </a:r>
            <a:endParaRPr kumimoji="0" lang="en-US" altLang="zh-CN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服务界面</a:t>
            </a:r>
            <a:endParaRPr kumimoji="0" lang="zh-CN" alt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9" name="矩形: 圆角 1118"/>
          <p:cNvSpPr/>
          <p:nvPr/>
        </p:nvSpPr>
        <p:spPr>
          <a:xfrm>
            <a:off x="992373" y="798798"/>
            <a:ext cx="236593" cy="511265"/>
          </a:xfrm>
          <a:prstGeom prst="roundRect">
            <a:avLst>
              <a:gd name="adj" fmla="val 9470"/>
            </a:avLst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展现层</a:t>
            </a: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862622" y="950878"/>
            <a:ext cx="634704" cy="215444"/>
            <a:chOff x="2494852" y="1036603"/>
            <a:chExt cx="634704" cy="215444"/>
          </a:xfrm>
        </p:grpSpPr>
        <p:sp>
          <p:nvSpPr>
            <p:cNvPr id="1143" name="文本框 1142"/>
            <p:cNvSpPr txBox="1"/>
            <p:nvPr/>
          </p:nvSpPr>
          <p:spPr>
            <a:xfrm>
              <a:off x="2662762" y="1036603"/>
              <a:ext cx="4667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672B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大屏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672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44" name="组合 1143"/>
            <p:cNvGrpSpPr/>
            <p:nvPr/>
          </p:nvGrpSpPr>
          <p:grpSpPr>
            <a:xfrm>
              <a:off x="2494852" y="1050785"/>
              <a:ext cx="556274" cy="177800"/>
              <a:chOff x="5721215" y="234950"/>
              <a:chExt cx="556274" cy="177800"/>
            </a:xfrm>
          </p:grpSpPr>
          <p:sp>
            <p:nvSpPr>
              <p:cNvPr id="1145" name="矩形: 圆角 1144"/>
              <p:cNvSpPr/>
              <p:nvPr/>
            </p:nvSpPr>
            <p:spPr>
              <a:xfrm>
                <a:off x="5721215" y="234950"/>
                <a:ext cx="556274" cy="177800"/>
              </a:xfrm>
              <a:prstGeom prst="roundRect">
                <a:avLst/>
              </a:pr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pic>
            <p:nvPicPr>
              <p:cNvPr id="1146" name="图形 1145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775709" y="258051"/>
                <a:ext cx="165812" cy="131597"/>
              </a:xfrm>
              <a:prstGeom prst="rect">
                <a:avLst/>
              </a:prstGeom>
            </p:spPr>
          </p:pic>
        </p:grpSp>
      </p:grpSp>
      <p:grpSp>
        <p:nvGrpSpPr>
          <p:cNvPr id="15" name="组合 14"/>
          <p:cNvGrpSpPr/>
          <p:nvPr/>
        </p:nvGrpSpPr>
        <p:grpSpPr>
          <a:xfrm>
            <a:off x="4018591" y="941599"/>
            <a:ext cx="642994" cy="224723"/>
            <a:chOff x="3711011" y="1027324"/>
            <a:chExt cx="642994" cy="224723"/>
          </a:xfrm>
        </p:grpSpPr>
        <p:sp>
          <p:nvSpPr>
            <p:cNvPr id="1139" name="文本框 1138"/>
            <p:cNvSpPr txBox="1"/>
            <p:nvPr/>
          </p:nvSpPr>
          <p:spPr>
            <a:xfrm>
              <a:off x="3887211" y="1036603"/>
              <a:ext cx="4667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672B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电脑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672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40" name="组合 1139"/>
            <p:cNvGrpSpPr/>
            <p:nvPr/>
          </p:nvGrpSpPr>
          <p:grpSpPr>
            <a:xfrm>
              <a:off x="3711011" y="1027324"/>
              <a:ext cx="556274" cy="224723"/>
              <a:chOff x="6377741" y="206849"/>
              <a:chExt cx="556274" cy="224723"/>
            </a:xfrm>
          </p:grpSpPr>
          <p:sp>
            <p:nvSpPr>
              <p:cNvPr id="1141" name="矩形: 圆角 1140"/>
              <p:cNvSpPr/>
              <p:nvPr/>
            </p:nvSpPr>
            <p:spPr>
              <a:xfrm>
                <a:off x="6377741" y="234950"/>
                <a:ext cx="556274" cy="177800"/>
              </a:xfrm>
              <a:prstGeom prst="roundRect">
                <a:avLst/>
              </a:pr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pic>
            <p:nvPicPr>
              <p:cNvPr id="1142" name="图形 1141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388480" y="206849"/>
                <a:ext cx="224723" cy="224723"/>
              </a:xfrm>
              <a:prstGeom prst="rect">
                <a:avLst/>
              </a:prstGeom>
            </p:spPr>
          </p:pic>
        </p:grpSp>
      </p:grpSp>
      <p:grpSp>
        <p:nvGrpSpPr>
          <p:cNvPr id="16" name="组合 15"/>
          <p:cNvGrpSpPr/>
          <p:nvPr/>
        </p:nvGrpSpPr>
        <p:grpSpPr>
          <a:xfrm>
            <a:off x="5182850" y="946238"/>
            <a:ext cx="798010" cy="215444"/>
            <a:chOff x="5068279" y="1031963"/>
            <a:chExt cx="798010" cy="215444"/>
          </a:xfrm>
        </p:grpSpPr>
        <p:sp>
          <p:nvSpPr>
            <p:cNvPr id="1136" name="矩形: 圆角 1135"/>
            <p:cNvSpPr/>
            <p:nvPr/>
          </p:nvSpPr>
          <p:spPr>
            <a:xfrm>
              <a:off x="5068279" y="1050785"/>
              <a:ext cx="656003" cy="177800"/>
            </a:xfrm>
            <a:prstGeom prst="roundRect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37" name="文本框 1136"/>
            <p:cNvSpPr txBox="1"/>
            <p:nvPr/>
          </p:nvSpPr>
          <p:spPr>
            <a:xfrm>
              <a:off x="5177232" y="1031963"/>
              <a:ext cx="6890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672B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移动终端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672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38" name="图形 1137"/>
            <p:cNvPicPr>
              <a:picLocks noChangeAspect="1"/>
            </p:cNvPicPr>
            <p:nvPr/>
          </p:nvPicPr>
          <p:blipFill>
            <a:blip r:embed="rId18" cstate="screen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03626" y="1081029"/>
              <a:ext cx="125900" cy="125900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8825690" y="941599"/>
            <a:ext cx="634704" cy="224723"/>
            <a:chOff x="9116112" y="1027324"/>
            <a:chExt cx="634704" cy="224723"/>
          </a:xfrm>
        </p:grpSpPr>
        <p:sp>
          <p:nvSpPr>
            <p:cNvPr id="1132" name="文本框 1131"/>
            <p:cNvSpPr txBox="1"/>
            <p:nvPr/>
          </p:nvSpPr>
          <p:spPr>
            <a:xfrm>
              <a:off x="9284022" y="1036603"/>
              <a:ext cx="4667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672B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电脑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672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33" name="组合 1132"/>
            <p:cNvGrpSpPr/>
            <p:nvPr/>
          </p:nvGrpSpPr>
          <p:grpSpPr>
            <a:xfrm>
              <a:off x="9116112" y="1027324"/>
              <a:ext cx="556274" cy="224723"/>
              <a:chOff x="9114773" y="206849"/>
              <a:chExt cx="556274" cy="224723"/>
            </a:xfrm>
          </p:grpSpPr>
          <p:sp>
            <p:nvSpPr>
              <p:cNvPr id="1134" name="矩形: 圆角 1133"/>
              <p:cNvSpPr/>
              <p:nvPr/>
            </p:nvSpPr>
            <p:spPr>
              <a:xfrm>
                <a:off x="9114773" y="234950"/>
                <a:ext cx="556274" cy="177800"/>
              </a:xfrm>
              <a:prstGeom prst="roundRect">
                <a:avLst/>
              </a:pr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pic>
            <p:nvPicPr>
              <p:cNvPr id="1135" name="图形 1134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125512" y="206849"/>
                <a:ext cx="224723" cy="224723"/>
              </a:xfrm>
              <a:prstGeom prst="rect">
                <a:avLst/>
              </a:prstGeom>
            </p:spPr>
          </p:pic>
        </p:grpSp>
      </p:grpSp>
      <p:grpSp>
        <p:nvGrpSpPr>
          <p:cNvPr id="17" name="组合 16"/>
          <p:cNvGrpSpPr/>
          <p:nvPr/>
        </p:nvGrpSpPr>
        <p:grpSpPr>
          <a:xfrm>
            <a:off x="7669721" y="950878"/>
            <a:ext cx="634704" cy="215444"/>
            <a:chOff x="8250568" y="1036603"/>
            <a:chExt cx="634704" cy="215444"/>
          </a:xfrm>
        </p:grpSpPr>
        <p:sp>
          <p:nvSpPr>
            <p:cNvPr id="1129" name="矩形: 圆角 1128"/>
            <p:cNvSpPr/>
            <p:nvPr/>
          </p:nvSpPr>
          <p:spPr>
            <a:xfrm>
              <a:off x="8250568" y="1055425"/>
              <a:ext cx="556274" cy="177800"/>
            </a:xfrm>
            <a:prstGeom prst="roundRect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30" name="文本框 1129"/>
            <p:cNvSpPr txBox="1"/>
            <p:nvPr/>
          </p:nvSpPr>
          <p:spPr>
            <a:xfrm>
              <a:off x="8418478" y="1036603"/>
              <a:ext cx="4667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672B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电视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672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31" name="图形 1130"/>
            <p:cNvPicPr>
              <a:picLocks noChangeAspect="1"/>
            </p:cNvPicPr>
            <p:nvPr/>
          </p:nvPicPr>
          <p:blipFill>
            <a:blip r:embed="rId20" cstate="screen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89401" y="1074841"/>
              <a:ext cx="147556" cy="147556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9981657" y="946238"/>
            <a:ext cx="798010" cy="215444"/>
            <a:chOff x="9981657" y="1031963"/>
            <a:chExt cx="798010" cy="215444"/>
          </a:xfrm>
        </p:grpSpPr>
        <p:sp>
          <p:nvSpPr>
            <p:cNvPr id="1126" name="矩形: 圆角 1125"/>
            <p:cNvSpPr/>
            <p:nvPr/>
          </p:nvSpPr>
          <p:spPr>
            <a:xfrm>
              <a:off x="9981657" y="1050785"/>
              <a:ext cx="656003" cy="177800"/>
            </a:xfrm>
            <a:prstGeom prst="roundRect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27" name="文本框 1126"/>
            <p:cNvSpPr txBox="1"/>
            <p:nvPr/>
          </p:nvSpPr>
          <p:spPr>
            <a:xfrm>
              <a:off x="10090610" y="1031963"/>
              <a:ext cx="6890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1672B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移动终端</a:t>
              </a: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672B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28" name="图形 1127"/>
            <p:cNvPicPr>
              <a:picLocks noChangeAspect="1"/>
            </p:cNvPicPr>
            <p:nvPr/>
          </p:nvPicPr>
          <p:blipFill>
            <a:blip r:embed="rId18" cstate="screen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017004" y="1081029"/>
              <a:ext cx="125900" cy="125900"/>
            </a:xfrm>
            <a:prstGeom prst="rect">
              <a:avLst/>
            </a:prstGeom>
          </p:spPr>
        </p:pic>
      </p:grpSp>
      <p:sp>
        <p:nvSpPr>
          <p:cNvPr id="1150" name="圆角矩形 289"/>
          <p:cNvSpPr/>
          <p:nvPr/>
        </p:nvSpPr>
        <p:spPr bwMode="auto">
          <a:xfrm>
            <a:off x="1031426" y="2883804"/>
            <a:ext cx="10219349" cy="1441347"/>
          </a:xfrm>
          <a:prstGeom prst="roundRect">
            <a:avLst>
              <a:gd name="adj" fmla="val 7220"/>
            </a:avLst>
          </a:prstGeom>
          <a:noFill/>
          <a:ln w="12700">
            <a:solidFill>
              <a:srgbClr val="1699D8"/>
            </a:solidFill>
            <a:prstDash val="sysDash"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31" name="组合 1230"/>
          <p:cNvGrpSpPr/>
          <p:nvPr/>
        </p:nvGrpSpPr>
        <p:grpSpPr>
          <a:xfrm>
            <a:off x="1459884" y="2975092"/>
            <a:ext cx="1540138" cy="1231381"/>
            <a:chOff x="1327564" y="3060817"/>
            <a:chExt cx="1127769" cy="1231381"/>
          </a:xfrm>
        </p:grpSpPr>
        <p:grpSp>
          <p:nvGrpSpPr>
            <p:cNvPr id="1210" name="组合 1209"/>
            <p:cNvGrpSpPr/>
            <p:nvPr/>
          </p:nvGrpSpPr>
          <p:grpSpPr>
            <a:xfrm>
              <a:off x="1327564" y="3330205"/>
              <a:ext cx="1127768" cy="215445"/>
              <a:chOff x="2296255" y="3731403"/>
              <a:chExt cx="1721159" cy="389155"/>
            </a:xfrm>
          </p:grpSpPr>
          <p:sp>
            <p:nvSpPr>
              <p:cNvPr id="1223" name="文本框 1222"/>
              <p:cNvSpPr txBox="1"/>
              <p:nvPr/>
            </p:nvSpPr>
            <p:spPr>
              <a:xfrm>
                <a:off x="2296255" y="3731405"/>
                <a:ext cx="1715254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统一身份认证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4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11" name="组合 1210"/>
            <p:cNvGrpSpPr/>
            <p:nvPr/>
          </p:nvGrpSpPr>
          <p:grpSpPr>
            <a:xfrm>
              <a:off x="1327565" y="3567620"/>
              <a:ext cx="1127768" cy="215444"/>
              <a:chOff x="2296256" y="3731403"/>
              <a:chExt cx="1721158" cy="389153"/>
            </a:xfrm>
          </p:grpSpPr>
          <p:sp>
            <p:nvSpPr>
              <p:cNvPr id="1221" name="文本框 1220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统一消息服务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2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12" name="组合 1211"/>
            <p:cNvGrpSpPr/>
            <p:nvPr/>
          </p:nvGrpSpPr>
          <p:grpSpPr>
            <a:xfrm>
              <a:off x="1327565" y="3823054"/>
              <a:ext cx="1127768" cy="215444"/>
              <a:chOff x="2296256" y="3731403"/>
              <a:chExt cx="1721158" cy="389153"/>
            </a:xfrm>
          </p:grpSpPr>
          <p:sp>
            <p:nvSpPr>
              <p:cNvPr id="1219" name="文本框 1218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工作流引擎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0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13" name="组合 1212"/>
            <p:cNvGrpSpPr/>
            <p:nvPr/>
          </p:nvGrpSpPr>
          <p:grpSpPr>
            <a:xfrm>
              <a:off x="1327565" y="4076754"/>
              <a:ext cx="1127768" cy="215444"/>
              <a:chOff x="2296256" y="3731403"/>
              <a:chExt cx="1721158" cy="389153"/>
            </a:xfrm>
          </p:grpSpPr>
          <p:sp>
            <p:nvSpPr>
              <p:cNvPr id="1217" name="文本框 1216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EGIS</a:t>
                </a: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8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14" name="组合 1213"/>
            <p:cNvGrpSpPr/>
            <p:nvPr/>
          </p:nvGrpSpPr>
          <p:grpSpPr>
            <a:xfrm>
              <a:off x="1327564" y="3060817"/>
              <a:ext cx="1127768" cy="230832"/>
              <a:chOff x="2296255" y="3714195"/>
              <a:chExt cx="1721159" cy="416948"/>
            </a:xfrm>
          </p:grpSpPr>
          <p:sp>
            <p:nvSpPr>
              <p:cNvPr id="1215" name="文本框 1214"/>
              <p:cNvSpPr txBox="1"/>
              <p:nvPr/>
            </p:nvSpPr>
            <p:spPr>
              <a:xfrm>
                <a:off x="2296255" y="3714195"/>
                <a:ext cx="1715256" cy="4169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AB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整合集成类</a:t>
                </a:r>
                <a:endParaRPr kumimoji="0" lang="zh-CN" alt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7AB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6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FFC000"/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30" name="组合 1229"/>
          <p:cNvGrpSpPr/>
          <p:nvPr/>
        </p:nvGrpSpPr>
        <p:grpSpPr>
          <a:xfrm>
            <a:off x="3399802" y="2975092"/>
            <a:ext cx="1562048" cy="1231380"/>
            <a:chOff x="2606331" y="3060817"/>
            <a:chExt cx="1143813" cy="1231380"/>
          </a:xfrm>
        </p:grpSpPr>
        <p:grpSp>
          <p:nvGrpSpPr>
            <p:cNvPr id="1196" name="组合 1195"/>
            <p:cNvGrpSpPr/>
            <p:nvPr/>
          </p:nvGrpSpPr>
          <p:grpSpPr>
            <a:xfrm>
              <a:off x="2606331" y="3330205"/>
              <a:ext cx="1143813" cy="215444"/>
              <a:chOff x="2296256" y="3731403"/>
              <a:chExt cx="1721158" cy="389153"/>
            </a:xfrm>
          </p:grpSpPr>
          <p:sp>
            <p:nvSpPr>
              <p:cNvPr id="1208" name="文本框 1207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语言融合服务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9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97" name="组合 1196"/>
            <p:cNvGrpSpPr/>
            <p:nvPr/>
          </p:nvGrpSpPr>
          <p:grpSpPr>
            <a:xfrm>
              <a:off x="2606331" y="3567619"/>
              <a:ext cx="1143813" cy="215444"/>
              <a:chOff x="2296256" y="3731403"/>
              <a:chExt cx="1721158" cy="389153"/>
            </a:xfrm>
          </p:grpSpPr>
          <p:sp>
            <p:nvSpPr>
              <p:cNvPr id="1206" name="文本框 1205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defPPr>
                  <a:defRPr lang="zh-CN"/>
                </a:defPPr>
                <a:lvl1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 sz="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视频融合服务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7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noFill/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98" name="组合 1197"/>
            <p:cNvGrpSpPr/>
            <p:nvPr/>
          </p:nvGrpSpPr>
          <p:grpSpPr>
            <a:xfrm>
              <a:off x="2606331" y="3823053"/>
              <a:ext cx="1143813" cy="215444"/>
              <a:chOff x="2296256" y="3731403"/>
              <a:chExt cx="1721158" cy="389153"/>
            </a:xfrm>
          </p:grpSpPr>
          <p:sp>
            <p:nvSpPr>
              <p:cNvPr id="1204" name="文本框 1203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链路融合服务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5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99" name="组合 1198"/>
            <p:cNvGrpSpPr/>
            <p:nvPr/>
          </p:nvGrpSpPr>
          <p:grpSpPr>
            <a:xfrm>
              <a:off x="2606331" y="4076753"/>
              <a:ext cx="1143813" cy="215444"/>
              <a:chOff x="2296256" y="3731403"/>
              <a:chExt cx="1721158" cy="389153"/>
            </a:xfrm>
          </p:grpSpPr>
          <p:sp>
            <p:nvSpPr>
              <p:cNvPr id="1202" name="文本框 1201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多网融合服务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3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00" name="文本框 1199"/>
            <p:cNvSpPr txBox="1"/>
            <p:nvPr/>
          </p:nvSpPr>
          <p:spPr>
            <a:xfrm>
              <a:off x="2606331" y="3060817"/>
              <a:ext cx="113988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7AB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融合通信类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7AB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1" name="圆角矩形 289"/>
            <p:cNvSpPr/>
            <p:nvPr/>
          </p:nvSpPr>
          <p:spPr bwMode="auto">
            <a:xfrm>
              <a:off x="2610253" y="3070343"/>
              <a:ext cx="1139889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FFC000"/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29" name="组合 1228"/>
          <p:cNvGrpSpPr/>
          <p:nvPr/>
        </p:nvGrpSpPr>
        <p:grpSpPr>
          <a:xfrm>
            <a:off x="5361630" y="2979205"/>
            <a:ext cx="1569655" cy="1222504"/>
            <a:chOff x="3901142" y="3064930"/>
            <a:chExt cx="1149383" cy="1222504"/>
          </a:xfrm>
        </p:grpSpPr>
        <p:sp>
          <p:nvSpPr>
            <p:cNvPr id="1153" name="圆角矩形 289"/>
            <p:cNvSpPr/>
            <p:nvPr/>
          </p:nvSpPr>
          <p:spPr bwMode="auto">
            <a:xfrm>
              <a:off x="3909819" y="3074717"/>
              <a:ext cx="1139889" cy="194056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FFC000"/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1" name="文本框 1180"/>
            <p:cNvSpPr txBox="1"/>
            <p:nvPr/>
          </p:nvSpPr>
          <p:spPr>
            <a:xfrm>
              <a:off x="3910636" y="3064930"/>
              <a:ext cx="113988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7AB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综合业务类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7AB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82" name="组合 1181"/>
            <p:cNvGrpSpPr/>
            <p:nvPr/>
          </p:nvGrpSpPr>
          <p:grpSpPr>
            <a:xfrm>
              <a:off x="3901142" y="3065580"/>
              <a:ext cx="1147750" cy="1221854"/>
              <a:chOff x="6000459" y="2204169"/>
              <a:chExt cx="1147750" cy="1221854"/>
            </a:xfrm>
          </p:grpSpPr>
          <p:grpSp>
            <p:nvGrpSpPr>
              <p:cNvPr id="1183" name="组合 1182"/>
              <p:cNvGrpSpPr/>
              <p:nvPr/>
            </p:nvGrpSpPr>
            <p:grpSpPr>
              <a:xfrm>
                <a:off x="6000459" y="2464031"/>
                <a:ext cx="1147750" cy="215444"/>
                <a:chOff x="2296256" y="3731403"/>
                <a:chExt cx="1721158" cy="389153"/>
              </a:xfrm>
            </p:grpSpPr>
            <p:sp>
              <p:nvSpPr>
                <p:cNvPr id="1194" name="文本框 1193"/>
                <p:cNvSpPr txBox="1"/>
                <p:nvPr/>
              </p:nvSpPr>
              <p:spPr>
                <a:xfrm>
                  <a:off x="2296256" y="3731403"/>
                  <a:ext cx="1715255" cy="389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即时通信服务</a:t>
                  </a:r>
                  <a:endPara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95" name="圆角矩形 289"/>
                <p:cNvSpPr/>
                <p:nvPr/>
              </p:nvSpPr>
              <p:spPr bwMode="auto">
                <a:xfrm>
                  <a:off x="2302158" y="3731403"/>
                  <a:ext cx="1715256" cy="350520"/>
                </a:xfrm>
                <a:prstGeom prst="roundRect">
                  <a:avLst>
                    <a:gd name="adj" fmla="val 1964"/>
                  </a:avLst>
                </a:prstGeom>
                <a:noFill/>
                <a:ln w="12700">
                  <a:solidFill>
                    <a:srgbClr val="E7E6E6">
                      <a:lumMod val="75000"/>
                    </a:srgbClr>
                  </a:solidFill>
                  <a:prstDash val="sysDash"/>
                </a:ln>
                <a:effectLst/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84" name="组合 1183"/>
              <p:cNvGrpSpPr/>
              <p:nvPr/>
            </p:nvGrpSpPr>
            <p:grpSpPr>
              <a:xfrm>
                <a:off x="6000459" y="2701445"/>
                <a:ext cx="1147750" cy="215444"/>
                <a:chOff x="2296256" y="3731403"/>
                <a:chExt cx="1721158" cy="389153"/>
              </a:xfrm>
            </p:grpSpPr>
            <p:sp>
              <p:nvSpPr>
                <p:cNvPr id="1192" name="文本框 1191"/>
                <p:cNvSpPr txBox="1"/>
                <p:nvPr/>
              </p:nvSpPr>
              <p:spPr>
                <a:xfrm>
                  <a:off x="2296256" y="3731403"/>
                  <a:ext cx="1715255" cy="389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电子证件服务</a:t>
                  </a:r>
                  <a:endPara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93" name="圆角矩形 289"/>
                <p:cNvSpPr/>
                <p:nvPr/>
              </p:nvSpPr>
              <p:spPr bwMode="auto">
                <a:xfrm>
                  <a:off x="2302158" y="3731403"/>
                  <a:ext cx="1715256" cy="350520"/>
                </a:xfrm>
                <a:prstGeom prst="roundRect">
                  <a:avLst>
                    <a:gd name="adj" fmla="val 1964"/>
                  </a:avLst>
                </a:prstGeom>
                <a:noFill/>
                <a:ln w="12700">
                  <a:solidFill>
                    <a:srgbClr val="E7E6E6">
                      <a:lumMod val="75000"/>
                    </a:srgbClr>
                  </a:solidFill>
                  <a:prstDash val="sysDash"/>
                </a:ln>
                <a:effectLst/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85" name="组合 1184"/>
              <p:cNvGrpSpPr/>
              <p:nvPr/>
            </p:nvGrpSpPr>
            <p:grpSpPr>
              <a:xfrm>
                <a:off x="6000459" y="2956879"/>
                <a:ext cx="1147750" cy="215444"/>
                <a:chOff x="2296256" y="3731403"/>
                <a:chExt cx="1721158" cy="389153"/>
              </a:xfrm>
            </p:grpSpPr>
            <p:sp>
              <p:nvSpPr>
                <p:cNvPr id="1190" name="文本框 1189"/>
                <p:cNvSpPr txBox="1"/>
                <p:nvPr/>
              </p:nvSpPr>
              <p:spPr>
                <a:xfrm>
                  <a:off x="2296256" y="3731403"/>
                  <a:ext cx="1715255" cy="389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电子签章服务</a:t>
                  </a:r>
                  <a:endPara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91" name="圆角矩形 289"/>
                <p:cNvSpPr/>
                <p:nvPr/>
              </p:nvSpPr>
              <p:spPr bwMode="auto">
                <a:xfrm>
                  <a:off x="2302158" y="3731403"/>
                  <a:ext cx="1715256" cy="350520"/>
                </a:xfrm>
                <a:prstGeom prst="roundRect">
                  <a:avLst>
                    <a:gd name="adj" fmla="val 1964"/>
                  </a:avLst>
                </a:prstGeom>
                <a:noFill/>
                <a:ln w="12700">
                  <a:solidFill>
                    <a:srgbClr val="E7E6E6">
                      <a:lumMod val="75000"/>
                    </a:srgbClr>
                  </a:solidFill>
                  <a:prstDash val="sysDash"/>
                </a:ln>
                <a:effectLst/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86" name="组合 1185"/>
              <p:cNvGrpSpPr/>
              <p:nvPr/>
            </p:nvGrpSpPr>
            <p:grpSpPr>
              <a:xfrm>
                <a:off x="6000459" y="3210579"/>
                <a:ext cx="1147750" cy="215444"/>
                <a:chOff x="2296256" y="3731403"/>
                <a:chExt cx="1721158" cy="389153"/>
              </a:xfrm>
            </p:grpSpPr>
            <p:sp>
              <p:nvSpPr>
                <p:cNvPr id="1188" name="文本框 1187"/>
                <p:cNvSpPr txBox="1"/>
                <p:nvPr/>
              </p:nvSpPr>
              <p:spPr>
                <a:xfrm>
                  <a:off x="2296256" y="3731403"/>
                  <a:ext cx="1715255" cy="389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知识库服务</a:t>
                  </a:r>
                  <a:endPara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89" name="圆角矩形 289"/>
                <p:cNvSpPr/>
                <p:nvPr/>
              </p:nvSpPr>
              <p:spPr bwMode="auto">
                <a:xfrm>
                  <a:off x="2302158" y="3731403"/>
                  <a:ext cx="1715256" cy="350520"/>
                </a:xfrm>
                <a:prstGeom prst="roundRect">
                  <a:avLst>
                    <a:gd name="adj" fmla="val 1964"/>
                  </a:avLst>
                </a:prstGeom>
                <a:noFill/>
                <a:ln w="12700">
                  <a:solidFill>
                    <a:srgbClr val="E7E6E6">
                      <a:lumMod val="75000"/>
                    </a:srgbClr>
                  </a:solidFill>
                  <a:prstDash val="sysDash"/>
                </a:ln>
                <a:effectLst/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" panose="02010600030101010101" charset="-122"/>
                      <a:ea typeface="等线" panose="02010600030101010101" charset="-122"/>
                      <a:cs typeface="等线" panose="02010600030101010101" charset="-122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187" name="圆角矩形 289"/>
              <p:cNvSpPr/>
              <p:nvPr/>
            </p:nvSpPr>
            <p:spPr bwMode="auto">
              <a:xfrm>
                <a:off x="6004395" y="2204169"/>
                <a:ext cx="1143814" cy="194056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noFill/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28" name="组合 1227"/>
          <p:cNvGrpSpPr/>
          <p:nvPr/>
        </p:nvGrpSpPr>
        <p:grpSpPr>
          <a:xfrm>
            <a:off x="7331065" y="2979855"/>
            <a:ext cx="1573176" cy="977681"/>
            <a:chOff x="5199890" y="3065580"/>
            <a:chExt cx="1151961" cy="977681"/>
          </a:xfrm>
        </p:grpSpPr>
        <p:grpSp>
          <p:nvGrpSpPr>
            <p:cNvPr id="1169" name="组合 1168"/>
            <p:cNvGrpSpPr/>
            <p:nvPr/>
          </p:nvGrpSpPr>
          <p:grpSpPr>
            <a:xfrm>
              <a:off x="5199890" y="3334969"/>
              <a:ext cx="1151961" cy="215444"/>
              <a:chOff x="2296256" y="3731403"/>
              <a:chExt cx="1721158" cy="389153"/>
            </a:xfrm>
          </p:grpSpPr>
          <p:sp>
            <p:nvSpPr>
              <p:cNvPr id="1179" name="文本框 1178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微服务支撑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0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70" name="组合 1169"/>
            <p:cNvGrpSpPr/>
            <p:nvPr/>
          </p:nvGrpSpPr>
          <p:grpSpPr>
            <a:xfrm>
              <a:off x="5199890" y="3572383"/>
              <a:ext cx="1151961" cy="215444"/>
              <a:chOff x="2296256" y="3731403"/>
              <a:chExt cx="1721158" cy="389153"/>
            </a:xfrm>
          </p:grpSpPr>
          <p:sp>
            <p:nvSpPr>
              <p:cNvPr id="1177" name="文本框 1176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前端构建服务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8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71" name="组合 1170"/>
            <p:cNvGrpSpPr/>
            <p:nvPr/>
          </p:nvGrpSpPr>
          <p:grpSpPr>
            <a:xfrm>
              <a:off x="5199890" y="3827817"/>
              <a:ext cx="1151961" cy="215444"/>
              <a:chOff x="2296256" y="3731403"/>
              <a:chExt cx="1721158" cy="389153"/>
            </a:xfrm>
          </p:grpSpPr>
          <p:sp>
            <p:nvSpPr>
              <p:cNvPr id="1175" name="文本框 1174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移动应用服务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6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72" name="组合 1171"/>
            <p:cNvGrpSpPr/>
            <p:nvPr/>
          </p:nvGrpSpPr>
          <p:grpSpPr>
            <a:xfrm>
              <a:off x="5199891" y="3065580"/>
              <a:ext cx="1151960" cy="230832"/>
              <a:chOff x="2296258" y="3714193"/>
              <a:chExt cx="1721156" cy="416948"/>
            </a:xfrm>
          </p:grpSpPr>
          <p:sp>
            <p:nvSpPr>
              <p:cNvPr id="1173" name="文本框 1172"/>
              <p:cNvSpPr txBox="1"/>
              <p:nvPr/>
            </p:nvSpPr>
            <p:spPr>
              <a:xfrm>
                <a:off x="2296258" y="3714193"/>
                <a:ext cx="1715256" cy="4169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AB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应用开发类</a:t>
                </a:r>
                <a:endParaRPr kumimoji="0" lang="zh-CN" alt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7AB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4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FFC000"/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27" name="组合 1226"/>
          <p:cNvGrpSpPr/>
          <p:nvPr/>
        </p:nvGrpSpPr>
        <p:grpSpPr>
          <a:xfrm>
            <a:off x="9304020" y="2979855"/>
            <a:ext cx="1586495" cy="975580"/>
            <a:chOff x="6502848" y="3065580"/>
            <a:chExt cx="1161714" cy="975580"/>
          </a:xfrm>
        </p:grpSpPr>
        <p:grpSp>
          <p:nvGrpSpPr>
            <p:cNvPr id="1157" name="组合 1156"/>
            <p:cNvGrpSpPr/>
            <p:nvPr/>
          </p:nvGrpSpPr>
          <p:grpSpPr>
            <a:xfrm>
              <a:off x="6506818" y="3332867"/>
              <a:ext cx="1157744" cy="215444"/>
              <a:chOff x="2296256" y="3731403"/>
              <a:chExt cx="1721158" cy="389153"/>
            </a:xfrm>
          </p:grpSpPr>
          <p:sp>
            <p:nvSpPr>
              <p:cNvPr id="1167" name="文本框 1166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算法</a:t>
                </a:r>
                <a:r>
                  <a:rPr kumimoji="0" lang="en-US" altLang="zh-CN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API</a:t>
                </a: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8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58" name="组合 1157"/>
            <p:cNvGrpSpPr/>
            <p:nvPr/>
          </p:nvGrpSpPr>
          <p:grpSpPr>
            <a:xfrm>
              <a:off x="6506818" y="3570281"/>
              <a:ext cx="1157744" cy="215444"/>
              <a:chOff x="2296256" y="3731403"/>
              <a:chExt cx="1721158" cy="389153"/>
            </a:xfrm>
          </p:grpSpPr>
          <p:sp>
            <p:nvSpPr>
              <p:cNvPr id="1165" name="文本框 1164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模型</a:t>
                </a:r>
                <a:r>
                  <a:rPr kumimoji="0" lang="en-US" altLang="zh-CN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API</a:t>
                </a: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6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59" name="组合 1158"/>
            <p:cNvGrpSpPr/>
            <p:nvPr/>
          </p:nvGrpSpPr>
          <p:grpSpPr>
            <a:xfrm>
              <a:off x="6506818" y="3825716"/>
              <a:ext cx="1157744" cy="215444"/>
              <a:chOff x="2296256" y="3731403"/>
              <a:chExt cx="1721158" cy="389153"/>
            </a:xfrm>
          </p:grpSpPr>
          <p:sp>
            <p:nvSpPr>
              <p:cNvPr id="1163" name="文本框 1162"/>
              <p:cNvSpPr txBox="1"/>
              <p:nvPr/>
            </p:nvSpPr>
            <p:spPr>
              <a:xfrm>
                <a:off x="2296256" y="3731403"/>
                <a:ext cx="1715255" cy="38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图谱</a:t>
                </a:r>
                <a:r>
                  <a:rPr kumimoji="0" lang="en-US" altLang="zh-CN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API</a:t>
                </a:r>
                <a:r>
                  <a:rPr kumimoji="0" lang="zh-CN" alt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</a:t>
                </a: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4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E7E6E6">
                    <a:lumMod val="75000"/>
                  </a:srgbClr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60" name="组合 1159"/>
            <p:cNvGrpSpPr/>
            <p:nvPr/>
          </p:nvGrpSpPr>
          <p:grpSpPr>
            <a:xfrm>
              <a:off x="6502848" y="3065580"/>
              <a:ext cx="1161714" cy="230832"/>
              <a:chOff x="2290353" y="3717989"/>
              <a:chExt cx="1727061" cy="416948"/>
            </a:xfrm>
          </p:grpSpPr>
          <p:sp>
            <p:nvSpPr>
              <p:cNvPr id="1161" name="文本框 1160"/>
              <p:cNvSpPr txBox="1"/>
              <p:nvPr/>
            </p:nvSpPr>
            <p:spPr>
              <a:xfrm>
                <a:off x="2290353" y="3717989"/>
                <a:ext cx="1715256" cy="4169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AB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算法模型</a:t>
                </a:r>
                <a:endParaRPr kumimoji="0" lang="zh-CN" alt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7AB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2" name="圆角矩形 289"/>
              <p:cNvSpPr/>
              <p:nvPr/>
            </p:nvSpPr>
            <p:spPr bwMode="auto">
              <a:xfrm>
                <a:off x="2302158" y="3731403"/>
                <a:ext cx="1715256" cy="350520"/>
              </a:xfrm>
              <a:prstGeom prst="roundRect">
                <a:avLst>
                  <a:gd name="adj" fmla="val 1964"/>
                </a:avLst>
              </a:prstGeom>
              <a:noFill/>
              <a:ln w="12700">
                <a:solidFill>
                  <a:srgbClr val="FFC000"/>
                </a:solidFill>
                <a:prstDash val="sysDash"/>
              </a:ln>
              <a:effectLst/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149" name="矩形: 圆角 1148"/>
          <p:cNvSpPr/>
          <p:nvPr/>
        </p:nvSpPr>
        <p:spPr>
          <a:xfrm>
            <a:off x="989847" y="2871455"/>
            <a:ext cx="232770" cy="1461778"/>
          </a:xfrm>
          <a:prstGeom prst="roundRect">
            <a:avLst>
              <a:gd name="adj" fmla="val 9470"/>
            </a:avLst>
          </a:prstGeo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000" b="1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支撑层</a:t>
            </a:r>
            <a:endParaRPr lang="zh-CN" altLang="en-US" sz="10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25" name="矩形 1224"/>
          <p:cNvSpPr/>
          <p:nvPr/>
        </p:nvSpPr>
        <p:spPr>
          <a:xfrm>
            <a:off x="474464" y="802917"/>
            <a:ext cx="357319" cy="5865084"/>
          </a:xfrm>
          <a:prstGeom prst="rect">
            <a:avLst/>
          </a:prstGeom>
          <a:noFill/>
          <a:ln w="12700" cap="flat" cmpd="sng" algn="ctr">
            <a:solidFill>
              <a:srgbClr val="E5A22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26" name="文本框 1225"/>
          <p:cNvSpPr txBox="1"/>
          <p:nvPr/>
        </p:nvSpPr>
        <p:spPr>
          <a:xfrm>
            <a:off x="456916" y="3114448"/>
            <a:ext cx="369332" cy="1841905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运营管理与安全保障体系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0" name="圆角矩形 87"/>
          <p:cNvSpPr/>
          <p:nvPr/>
        </p:nvSpPr>
        <p:spPr>
          <a:xfrm>
            <a:off x="1363299" y="1484828"/>
            <a:ext cx="6003511" cy="3035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 w="6350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12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应急指挥救援应用</a:t>
            </a:r>
            <a:endParaRPr lang="zh-CN" altLang="en-US" sz="1200" b="1" kern="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04" name="组合 1403"/>
          <p:cNvGrpSpPr/>
          <p:nvPr/>
        </p:nvGrpSpPr>
        <p:grpSpPr>
          <a:xfrm>
            <a:off x="7341901" y="1895551"/>
            <a:ext cx="1406499" cy="350520"/>
            <a:chOff x="2127591" y="5088680"/>
            <a:chExt cx="1712160" cy="350520"/>
          </a:xfrm>
        </p:grpSpPr>
        <p:sp>
          <p:nvSpPr>
            <p:cNvPr id="1405" name="圆角矩形 289"/>
            <p:cNvSpPr/>
            <p:nvPr/>
          </p:nvSpPr>
          <p:spPr bwMode="auto">
            <a:xfrm>
              <a:off x="2291043" y="5088680"/>
              <a:ext cx="1367361" cy="35052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06" name="文本框 1405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安全生产监管专题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19" name="圆角矩形 87"/>
          <p:cNvSpPr/>
          <p:nvPr/>
        </p:nvSpPr>
        <p:spPr>
          <a:xfrm>
            <a:off x="7466497" y="1484828"/>
            <a:ext cx="3631863" cy="303500"/>
          </a:xfrm>
          <a:prstGeom prst="rect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scaled="1"/>
          </a:gradFill>
          <a:ln w="6350" cap="flat" cmpd="sng" algn="ctr">
            <a:noFill/>
            <a:prstDash val="sysDash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2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专题应用</a:t>
            </a:r>
            <a:endParaRPr lang="zh-CN" altLang="en-US" sz="1200" b="1" kern="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420" name="组合 1419"/>
          <p:cNvGrpSpPr/>
          <p:nvPr/>
        </p:nvGrpSpPr>
        <p:grpSpPr>
          <a:xfrm>
            <a:off x="7341901" y="2372275"/>
            <a:ext cx="1406499" cy="350520"/>
            <a:chOff x="2127591" y="5088680"/>
            <a:chExt cx="1712160" cy="350520"/>
          </a:xfrm>
        </p:grpSpPr>
        <p:sp>
          <p:nvSpPr>
            <p:cNvPr id="1421" name="圆角矩形 289"/>
            <p:cNvSpPr/>
            <p:nvPr/>
          </p:nvSpPr>
          <p:spPr bwMode="auto">
            <a:xfrm>
              <a:off x="2291043" y="5088680"/>
              <a:ext cx="1367361" cy="35052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2" name="文本框 1421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森林火灾监测专题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23" name="组合 1422"/>
          <p:cNvGrpSpPr/>
          <p:nvPr/>
        </p:nvGrpSpPr>
        <p:grpSpPr>
          <a:xfrm>
            <a:off x="9813055" y="2372275"/>
            <a:ext cx="1406499" cy="350520"/>
            <a:chOff x="2127591" y="5088680"/>
            <a:chExt cx="1712160" cy="350520"/>
          </a:xfrm>
        </p:grpSpPr>
        <p:sp>
          <p:nvSpPr>
            <p:cNvPr id="1424" name="圆角矩形 289"/>
            <p:cNvSpPr/>
            <p:nvPr/>
          </p:nvSpPr>
          <p:spPr bwMode="auto">
            <a:xfrm>
              <a:off x="2291043" y="5088680"/>
              <a:ext cx="1367361" cy="35052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5" name="文本框 1424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自定义应用专题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26" name="组合 1425"/>
          <p:cNvGrpSpPr/>
          <p:nvPr/>
        </p:nvGrpSpPr>
        <p:grpSpPr>
          <a:xfrm>
            <a:off x="9813055" y="1895751"/>
            <a:ext cx="1406499" cy="350520"/>
            <a:chOff x="2127591" y="5088680"/>
            <a:chExt cx="1712160" cy="350520"/>
          </a:xfrm>
        </p:grpSpPr>
        <p:sp>
          <p:nvSpPr>
            <p:cNvPr id="1427" name="圆角矩形 289"/>
            <p:cNvSpPr/>
            <p:nvPr/>
          </p:nvSpPr>
          <p:spPr bwMode="auto">
            <a:xfrm>
              <a:off x="2291043" y="5088680"/>
              <a:ext cx="1367361" cy="35052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8" name="文本框 1427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地质灾害监测专题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29" name="组合 1428"/>
          <p:cNvGrpSpPr/>
          <p:nvPr/>
        </p:nvGrpSpPr>
        <p:grpSpPr>
          <a:xfrm>
            <a:off x="8577478" y="1895751"/>
            <a:ext cx="1406499" cy="350520"/>
            <a:chOff x="2127591" y="5088680"/>
            <a:chExt cx="1712160" cy="350520"/>
          </a:xfrm>
        </p:grpSpPr>
        <p:sp>
          <p:nvSpPr>
            <p:cNvPr id="1430" name="圆角矩形 289"/>
            <p:cNvSpPr/>
            <p:nvPr/>
          </p:nvSpPr>
          <p:spPr bwMode="auto">
            <a:xfrm>
              <a:off x="2291043" y="5088680"/>
              <a:ext cx="1367361" cy="35052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1" name="文本框 1430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汛旱风监测专题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32" name="组合 1431"/>
          <p:cNvGrpSpPr/>
          <p:nvPr/>
        </p:nvGrpSpPr>
        <p:grpSpPr>
          <a:xfrm>
            <a:off x="8577478" y="2372075"/>
            <a:ext cx="1406499" cy="350520"/>
            <a:chOff x="2127591" y="5088680"/>
            <a:chExt cx="1712160" cy="350520"/>
          </a:xfrm>
        </p:grpSpPr>
        <p:sp>
          <p:nvSpPr>
            <p:cNvPr id="1433" name="圆角矩形 289"/>
            <p:cNvSpPr/>
            <p:nvPr/>
          </p:nvSpPr>
          <p:spPr bwMode="auto">
            <a:xfrm>
              <a:off x="2291043" y="5088680"/>
              <a:ext cx="1367361" cy="35052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4" name="文本框 1433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城市消防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监管专题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96" name="组合 1495"/>
          <p:cNvGrpSpPr/>
          <p:nvPr/>
        </p:nvGrpSpPr>
        <p:grpSpPr>
          <a:xfrm>
            <a:off x="1249332" y="1851986"/>
            <a:ext cx="1406499" cy="246222"/>
            <a:chOff x="2127591" y="5134845"/>
            <a:chExt cx="1712160" cy="246222"/>
          </a:xfrm>
        </p:grpSpPr>
        <p:sp>
          <p:nvSpPr>
            <p:cNvPr id="1497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8" name="文本框 1497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应急管理一张图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99" name="组合 1498"/>
          <p:cNvGrpSpPr/>
          <p:nvPr/>
        </p:nvGrpSpPr>
        <p:grpSpPr>
          <a:xfrm>
            <a:off x="1249332" y="2175762"/>
            <a:ext cx="1406499" cy="246222"/>
            <a:chOff x="2127591" y="5134845"/>
            <a:chExt cx="1712160" cy="246222"/>
          </a:xfrm>
        </p:grpSpPr>
        <p:sp>
          <p:nvSpPr>
            <p:cNvPr id="1500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1" name="文本框 1500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值班值守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02" name="组合 1501"/>
          <p:cNvGrpSpPr/>
          <p:nvPr/>
        </p:nvGrpSpPr>
        <p:grpSpPr>
          <a:xfrm>
            <a:off x="1249332" y="2499539"/>
            <a:ext cx="1406499" cy="246222"/>
            <a:chOff x="2127591" y="5134845"/>
            <a:chExt cx="1712160" cy="246222"/>
          </a:xfrm>
        </p:grpSpPr>
        <p:sp>
          <p:nvSpPr>
            <p:cNvPr id="1503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4" name="文本框 1503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突发事件接报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05" name="组合 1504"/>
          <p:cNvGrpSpPr/>
          <p:nvPr/>
        </p:nvGrpSpPr>
        <p:grpSpPr>
          <a:xfrm>
            <a:off x="2464320" y="1851986"/>
            <a:ext cx="1406499" cy="246222"/>
            <a:chOff x="2127591" y="5134845"/>
            <a:chExt cx="1712160" cy="246222"/>
          </a:xfrm>
        </p:grpSpPr>
        <p:sp>
          <p:nvSpPr>
            <p:cNvPr id="1506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7" name="文本框 1506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指挥体系管理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08" name="组合 1507"/>
          <p:cNvGrpSpPr/>
          <p:nvPr/>
        </p:nvGrpSpPr>
        <p:grpSpPr>
          <a:xfrm>
            <a:off x="2464320" y="2175762"/>
            <a:ext cx="1406499" cy="246222"/>
            <a:chOff x="2127591" y="5134845"/>
            <a:chExt cx="1712160" cy="246222"/>
          </a:xfrm>
        </p:grpSpPr>
        <p:sp>
          <p:nvSpPr>
            <p:cNvPr id="1509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0" name="文本框 1509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应急资源管理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11" name="组合 1510"/>
          <p:cNvGrpSpPr/>
          <p:nvPr/>
        </p:nvGrpSpPr>
        <p:grpSpPr>
          <a:xfrm>
            <a:off x="2464320" y="2499539"/>
            <a:ext cx="1406499" cy="246222"/>
            <a:chOff x="2127591" y="5134845"/>
            <a:chExt cx="1712160" cy="246222"/>
          </a:xfrm>
        </p:grpSpPr>
        <p:sp>
          <p:nvSpPr>
            <p:cNvPr id="1512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3" name="文本框 1512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结构化预案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14" name="组合 1513"/>
          <p:cNvGrpSpPr/>
          <p:nvPr/>
        </p:nvGrpSpPr>
        <p:grpSpPr>
          <a:xfrm>
            <a:off x="3679308" y="1851986"/>
            <a:ext cx="1406499" cy="246222"/>
            <a:chOff x="2127591" y="5134845"/>
            <a:chExt cx="1712160" cy="246222"/>
          </a:xfrm>
        </p:grpSpPr>
        <p:sp>
          <p:nvSpPr>
            <p:cNvPr id="1515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6" name="文本框 1515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协同会商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17" name="组合 1516"/>
          <p:cNvGrpSpPr/>
          <p:nvPr/>
        </p:nvGrpSpPr>
        <p:grpSpPr>
          <a:xfrm>
            <a:off x="3679308" y="2175762"/>
            <a:ext cx="1406499" cy="246222"/>
            <a:chOff x="2127591" y="5134845"/>
            <a:chExt cx="1712160" cy="246222"/>
          </a:xfrm>
        </p:grpSpPr>
        <p:sp>
          <p:nvSpPr>
            <p:cNvPr id="1518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9" name="文本框 1518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指挥调度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20" name="组合 1519"/>
          <p:cNvGrpSpPr/>
          <p:nvPr/>
        </p:nvGrpSpPr>
        <p:grpSpPr>
          <a:xfrm>
            <a:off x="3679308" y="2499539"/>
            <a:ext cx="1406499" cy="246222"/>
            <a:chOff x="2127591" y="5134845"/>
            <a:chExt cx="1712160" cy="246222"/>
          </a:xfrm>
        </p:grpSpPr>
        <p:sp>
          <p:nvSpPr>
            <p:cNvPr id="1521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22" name="文本框 1521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辅助决策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32" name="组合 1531"/>
          <p:cNvGrpSpPr/>
          <p:nvPr/>
        </p:nvGrpSpPr>
        <p:grpSpPr>
          <a:xfrm>
            <a:off x="4894296" y="1851986"/>
            <a:ext cx="1406499" cy="246222"/>
            <a:chOff x="2127591" y="5134845"/>
            <a:chExt cx="1712160" cy="246222"/>
          </a:xfrm>
        </p:grpSpPr>
        <p:sp>
          <p:nvSpPr>
            <p:cNvPr id="1533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4" name="文本框 1533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总结评估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35" name="组合 1534"/>
          <p:cNvGrpSpPr/>
          <p:nvPr/>
        </p:nvGrpSpPr>
        <p:grpSpPr>
          <a:xfrm>
            <a:off x="4894296" y="2175762"/>
            <a:ext cx="1406499" cy="246222"/>
            <a:chOff x="2127591" y="5134845"/>
            <a:chExt cx="1712160" cy="246222"/>
          </a:xfrm>
        </p:grpSpPr>
        <p:sp>
          <p:nvSpPr>
            <p:cNvPr id="1536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7" name="文本框 1536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信息发布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38" name="组合 1537"/>
          <p:cNvGrpSpPr/>
          <p:nvPr/>
        </p:nvGrpSpPr>
        <p:grpSpPr>
          <a:xfrm>
            <a:off x="4894296" y="2499539"/>
            <a:ext cx="1406499" cy="246222"/>
            <a:chOff x="2127591" y="5134845"/>
            <a:chExt cx="1712160" cy="246222"/>
          </a:xfrm>
        </p:grpSpPr>
        <p:sp>
          <p:nvSpPr>
            <p:cNvPr id="1539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40" name="文本框 1539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案例推演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50" name="组合 1549"/>
          <p:cNvGrpSpPr/>
          <p:nvPr/>
        </p:nvGrpSpPr>
        <p:grpSpPr>
          <a:xfrm>
            <a:off x="6109283" y="1851986"/>
            <a:ext cx="1406499" cy="246222"/>
            <a:chOff x="2127591" y="5134845"/>
            <a:chExt cx="1712160" cy="246222"/>
          </a:xfrm>
        </p:grpSpPr>
        <p:sp>
          <p:nvSpPr>
            <p:cNvPr id="1551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2" name="文本框 1551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移动应用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53" name="组合 1552"/>
          <p:cNvGrpSpPr/>
          <p:nvPr/>
        </p:nvGrpSpPr>
        <p:grpSpPr>
          <a:xfrm>
            <a:off x="6109283" y="2175762"/>
            <a:ext cx="1406499" cy="246222"/>
            <a:chOff x="2127591" y="5134845"/>
            <a:chExt cx="1712160" cy="246222"/>
          </a:xfrm>
        </p:grpSpPr>
        <p:sp>
          <p:nvSpPr>
            <p:cNvPr id="1554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5" name="文本框 1554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指挥演练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62" name="组合 1561"/>
          <p:cNvGrpSpPr/>
          <p:nvPr/>
        </p:nvGrpSpPr>
        <p:grpSpPr>
          <a:xfrm>
            <a:off x="6109283" y="2499539"/>
            <a:ext cx="1406499" cy="246222"/>
            <a:chOff x="2127591" y="5134845"/>
            <a:chExt cx="1712160" cy="246222"/>
          </a:xfrm>
        </p:grpSpPr>
        <p:sp>
          <p:nvSpPr>
            <p:cNvPr id="1563" name="圆角矩形 289"/>
            <p:cNvSpPr/>
            <p:nvPr/>
          </p:nvSpPr>
          <p:spPr bwMode="auto">
            <a:xfrm>
              <a:off x="2291043" y="5134845"/>
              <a:ext cx="1367361" cy="222750"/>
            </a:xfrm>
            <a:prstGeom prst="roundRect">
              <a:avLst>
                <a:gd name="adj" fmla="val 1964"/>
              </a:avLst>
            </a:prstGeom>
            <a:noFill/>
            <a:ln w="12700">
              <a:solidFill>
                <a:srgbClr val="E7E6E6">
                  <a:lumMod val="50000"/>
                </a:srgbClr>
              </a:solidFill>
              <a:prstDash val="sysDash"/>
            </a:ln>
            <a:effec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4" name="文本框 1563"/>
            <p:cNvSpPr txBox="1"/>
            <p:nvPr/>
          </p:nvSpPr>
          <p:spPr>
            <a:xfrm>
              <a:off x="2127591" y="5134846"/>
              <a:ext cx="1712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融合通信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09607" y="1364979"/>
            <a:ext cx="8782420" cy="1872000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909053"/>
            <a:ext cx="5712357" cy="1872000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88840"/>
            <a:ext cx="10613237" cy="3024000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26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577" y="3813047"/>
            <a:ext cx="1394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PART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3431" y="2826270"/>
            <a:ext cx="22298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kumimoji="0" lang="zh-CN" altLang="en-US" sz="1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5315" y="358486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defTabSz="1219200"/>
            <a:r>
              <a:rPr lang="zh-CN" altLang="en-US" sz="4400" b="1" dirty="0">
                <a:solidFill>
                  <a:srgbClr val="FFFFFF"/>
                </a:solidFill>
                <a:latin typeface="微软雅黑" panose="020B0503020204020204" pitchFamily="34" charset="-122"/>
              </a:rPr>
              <a:t>建设内容</a:t>
            </a:r>
            <a:endParaRPr lang="zh-CN" altLang="en-US" sz="4400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001541" y="1808851"/>
            <a:ext cx="596076" cy="984256"/>
          </a:xfrm>
          <a:custGeom>
            <a:avLst/>
            <a:gdLst/>
            <a:ahLst/>
            <a:cxnLst/>
            <a:rect l="l" t="t" r="r" b="b"/>
            <a:pathLst>
              <a:path w="447057" h="738192">
                <a:moveTo>
                  <a:pt x="77961" y="0"/>
                </a:moveTo>
                <a:lnTo>
                  <a:pt x="447057" y="369096"/>
                </a:lnTo>
                <a:lnTo>
                  <a:pt x="77961" y="738192"/>
                </a:lnTo>
                <a:lnTo>
                  <a:pt x="0" y="660231"/>
                </a:lnTo>
                <a:lnTo>
                  <a:pt x="293910" y="366322"/>
                </a:lnTo>
                <a:lnTo>
                  <a:pt x="2775" y="751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00">
        <p:blinds dir="vert"/>
      </p:transition>
    </mc:Choice>
    <mc:Fallback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/>
      <p:bldP spid="11" grpId="0"/>
      <p:bldP spid="12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组网设计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76703" y="1088549"/>
            <a:ext cx="11886220" cy="5255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9303" y="161918"/>
            <a:ext cx="7863029" cy="440676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跨网跨平台通信融合系统</a:t>
            </a:r>
            <a:endParaRPr lang="zh-CN" altLang="en-US" dirty="0"/>
          </a:p>
        </p:txBody>
      </p:sp>
      <p:grpSp>
        <p:nvGrpSpPr>
          <p:cNvPr id="123" name="组合 122"/>
          <p:cNvGrpSpPr/>
          <p:nvPr/>
        </p:nvGrpSpPr>
        <p:grpSpPr>
          <a:xfrm>
            <a:off x="4646131" y="2251295"/>
            <a:ext cx="2557458" cy="2557459"/>
            <a:chOff x="1858766" y="1471926"/>
            <a:chExt cx="2501922" cy="2501923"/>
          </a:xfrm>
        </p:grpSpPr>
        <p:sp>
          <p:nvSpPr>
            <p:cNvPr id="124" name="Freeform: Shape 9"/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: Shape 10"/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6" name="Group 2"/>
            <p:cNvGrpSpPr>
              <a:grpSpLocks noChangeAspect="1"/>
            </p:cNvGrpSpPr>
            <p:nvPr/>
          </p:nvGrpSpPr>
          <p:grpSpPr bwMode="auto">
            <a:xfrm>
              <a:off x="2060720" y="1814770"/>
              <a:ext cx="2096811" cy="1776162"/>
              <a:chOff x="2884" y="1335"/>
              <a:chExt cx="1916" cy="1623"/>
            </a:xfrm>
            <a:solidFill>
              <a:srgbClr val="FFFFFF">
                <a:lumMod val="75000"/>
              </a:srgbClr>
            </a:solidFill>
          </p:grpSpPr>
          <p:sp>
            <p:nvSpPr>
              <p:cNvPr id="127" name="Freeform: Shape 15"/>
              <p:cNvSpPr/>
              <p:nvPr/>
            </p:nvSpPr>
            <p:spPr bwMode="auto">
              <a:xfrm>
                <a:off x="3818" y="1613"/>
                <a:ext cx="982" cy="1345"/>
              </a:xfrm>
              <a:custGeom>
                <a:avLst/>
                <a:gdLst>
                  <a:gd name="T0" fmla="*/ 194 w 472"/>
                  <a:gd name="T1" fmla="*/ 274 h 647"/>
                  <a:gd name="T2" fmla="*/ 236 w 472"/>
                  <a:gd name="T3" fmla="*/ 252 h 647"/>
                  <a:gd name="T4" fmla="*/ 203 w 472"/>
                  <a:gd name="T5" fmla="*/ 228 h 647"/>
                  <a:gd name="T6" fmla="*/ 181 w 472"/>
                  <a:gd name="T7" fmla="*/ 238 h 647"/>
                  <a:gd name="T8" fmla="*/ 150 w 472"/>
                  <a:gd name="T9" fmla="*/ 192 h 647"/>
                  <a:gd name="T10" fmla="*/ 146 w 472"/>
                  <a:gd name="T11" fmla="*/ 211 h 647"/>
                  <a:gd name="T12" fmla="*/ 102 w 472"/>
                  <a:gd name="T13" fmla="*/ 197 h 647"/>
                  <a:gd name="T14" fmla="*/ 72 w 472"/>
                  <a:gd name="T15" fmla="*/ 225 h 647"/>
                  <a:gd name="T16" fmla="*/ 37 w 472"/>
                  <a:gd name="T17" fmla="*/ 204 h 647"/>
                  <a:gd name="T18" fmla="*/ 68 w 472"/>
                  <a:gd name="T19" fmla="*/ 173 h 647"/>
                  <a:gd name="T20" fmla="*/ 105 w 472"/>
                  <a:gd name="T21" fmla="*/ 134 h 647"/>
                  <a:gd name="T22" fmla="*/ 164 w 472"/>
                  <a:gd name="T23" fmla="*/ 125 h 647"/>
                  <a:gd name="T24" fmla="*/ 192 w 472"/>
                  <a:gd name="T25" fmla="*/ 89 h 647"/>
                  <a:gd name="T26" fmla="*/ 195 w 472"/>
                  <a:gd name="T27" fmla="*/ 84 h 647"/>
                  <a:gd name="T28" fmla="*/ 189 w 472"/>
                  <a:gd name="T29" fmla="*/ 42 h 647"/>
                  <a:gd name="T30" fmla="*/ 161 w 472"/>
                  <a:gd name="T31" fmla="*/ 81 h 647"/>
                  <a:gd name="T32" fmla="*/ 139 w 472"/>
                  <a:gd name="T33" fmla="*/ 104 h 647"/>
                  <a:gd name="T34" fmla="*/ 115 w 472"/>
                  <a:gd name="T35" fmla="*/ 63 h 647"/>
                  <a:gd name="T36" fmla="*/ 182 w 472"/>
                  <a:gd name="T37" fmla="*/ 6 h 647"/>
                  <a:gd name="T38" fmla="*/ 267 w 472"/>
                  <a:gd name="T39" fmla="*/ 25 h 647"/>
                  <a:gd name="T40" fmla="*/ 289 w 472"/>
                  <a:gd name="T41" fmla="*/ 20 h 647"/>
                  <a:gd name="T42" fmla="*/ 338 w 472"/>
                  <a:gd name="T43" fmla="*/ 19 h 647"/>
                  <a:gd name="T44" fmla="*/ 409 w 472"/>
                  <a:gd name="T45" fmla="*/ 37 h 647"/>
                  <a:gd name="T46" fmla="*/ 449 w 472"/>
                  <a:gd name="T47" fmla="*/ 364 h 647"/>
                  <a:gd name="T48" fmla="*/ 427 w 472"/>
                  <a:gd name="T49" fmla="*/ 394 h 647"/>
                  <a:gd name="T50" fmla="*/ 400 w 472"/>
                  <a:gd name="T51" fmla="*/ 335 h 647"/>
                  <a:gd name="T52" fmla="*/ 348 w 472"/>
                  <a:gd name="T53" fmla="*/ 323 h 647"/>
                  <a:gd name="T54" fmla="*/ 316 w 472"/>
                  <a:gd name="T55" fmla="*/ 374 h 647"/>
                  <a:gd name="T56" fmla="*/ 260 w 472"/>
                  <a:gd name="T57" fmla="*/ 329 h 647"/>
                  <a:gd name="T58" fmla="*/ 255 w 472"/>
                  <a:gd name="T59" fmla="*/ 359 h 647"/>
                  <a:gd name="T60" fmla="*/ 302 w 472"/>
                  <a:gd name="T61" fmla="*/ 389 h 647"/>
                  <a:gd name="T62" fmla="*/ 259 w 472"/>
                  <a:gd name="T63" fmla="*/ 492 h 647"/>
                  <a:gd name="T64" fmla="*/ 232 w 472"/>
                  <a:gd name="T65" fmla="*/ 583 h 647"/>
                  <a:gd name="T66" fmla="*/ 153 w 472"/>
                  <a:gd name="T67" fmla="*/ 641 h 647"/>
                  <a:gd name="T68" fmla="*/ 136 w 472"/>
                  <a:gd name="T69" fmla="*/ 532 h 647"/>
                  <a:gd name="T70" fmla="*/ 85 w 472"/>
                  <a:gd name="T71" fmla="*/ 417 h 647"/>
                  <a:gd name="T72" fmla="*/ 8 w 472"/>
                  <a:gd name="T73" fmla="*/ 383 h 647"/>
                  <a:gd name="T74" fmla="*/ 20 w 472"/>
                  <a:gd name="T75" fmla="*/ 298 h 647"/>
                  <a:gd name="T76" fmla="*/ 53 w 472"/>
                  <a:gd name="T77" fmla="*/ 245 h 647"/>
                  <a:gd name="T78" fmla="*/ 125 w 472"/>
                  <a:gd name="T79" fmla="*/ 243 h 647"/>
                  <a:gd name="T80" fmla="*/ 297 w 472"/>
                  <a:gd name="T81" fmla="*/ 190 h 647"/>
                  <a:gd name="T82" fmla="*/ 305 w 472"/>
                  <a:gd name="T83" fmla="*/ 232 h 647"/>
                  <a:gd name="T84" fmla="*/ 332 w 472"/>
                  <a:gd name="T85" fmla="*/ 234 h 647"/>
                  <a:gd name="T86" fmla="*/ 311 w 472"/>
                  <a:gd name="T87" fmla="*/ 182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2" h="647">
                    <a:moveTo>
                      <a:pt x="166" y="279"/>
                    </a:moveTo>
                    <a:cubicBezTo>
                      <a:pt x="167" y="266"/>
                      <a:pt x="173" y="267"/>
                      <a:pt x="180" y="271"/>
                    </a:cubicBezTo>
                    <a:cubicBezTo>
                      <a:pt x="184" y="273"/>
                      <a:pt x="189" y="273"/>
                      <a:pt x="194" y="274"/>
                    </a:cubicBezTo>
                    <a:cubicBezTo>
                      <a:pt x="202" y="276"/>
                      <a:pt x="210" y="276"/>
                      <a:pt x="217" y="278"/>
                    </a:cubicBezTo>
                    <a:cubicBezTo>
                      <a:pt x="226" y="280"/>
                      <a:pt x="233" y="276"/>
                      <a:pt x="236" y="271"/>
                    </a:cubicBezTo>
                    <a:cubicBezTo>
                      <a:pt x="239" y="266"/>
                      <a:pt x="238" y="257"/>
                      <a:pt x="236" y="252"/>
                    </a:cubicBezTo>
                    <a:cubicBezTo>
                      <a:pt x="234" y="248"/>
                      <a:pt x="227" y="247"/>
                      <a:pt x="222" y="245"/>
                    </a:cubicBezTo>
                    <a:cubicBezTo>
                      <a:pt x="222" y="245"/>
                      <a:pt x="221" y="245"/>
                      <a:pt x="220" y="245"/>
                    </a:cubicBezTo>
                    <a:cubicBezTo>
                      <a:pt x="203" y="245"/>
                      <a:pt x="203" y="246"/>
                      <a:pt x="203" y="228"/>
                    </a:cubicBezTo>
                    <a:cubicBezTo>
                      <a:pt x="203" y="219"/>
                      <a:pt x="197" y="214"/>
                      <a:pt x="189" y="217"/>
                    </a:cubicBezTo>
                    <a:cubicBezTo>
                      <a:pt x="186" y="219"/>
                      <a:pt x="183" y="224"/>
                      <a:pt x="182" y="228"/>
                    </a:cubicBezTo>
                    <a:cubicBezTo>
                      <a:pt x="181" y="230"/>
                      <a:pt x="181" y="234"/>
                      <a:pt x="181" y="238"/>
                    </a:cubicBezTo>
                    <a:cubicBezTo>
                      <a:pt x="171" y="233"/>
                      <a:pt x="165" y="228"/>
                      <a:pt x="165" y="217"/>
                    </a:cubicBezTo>
                    <a:cubicBezTo>
                      <a:pt x="165" y="212"/>
                      <a:pt x="161" y="208"/>
                      <a:pt x="159" y="204"/>
                    </a:cubicBezTo>
                    <a:cubicBezTo>
                      <a:pt x="156" y="200"/>
                      <a:pt x="153" y="196"/>
                      <a:pt x="150" y="192"/>
                    </a:cubicBezTo>
                    <a:cubicBezTo>
                      <a:pt x="147" y="190"/>
                      <a:pt x="144" y="189"/>
                      <a:pt x="141" y="187"/>
                    </a:cubicBezTo>
                    <a:cubicBezTo>
                      <a:pt x="139" y="191"/>
                      <a:pt x="136" y="196"/>
                      <a:pt x="137" y="200"/>
                    </a:cubicBezTo>
                    <a:cubicBezTo>
                      <a:pt x="138" y="204"/>
                      <a:pt x="143" y="208"/>
                      <a:pt x="146" y="211"/>
                    </a:cubicBezTo>
                    <a:cubicBezTo>
                      <a:pt x="147" y="212"/>
                      <a:pt x="148" y="214"/>
                      <a:pt x="147" y="217"/>
                    </a:cubicBezTo>
                    <a:cubicBezTo>
                      <a:pt x="144" y="214"/>
                      <a:pt x="139" y="211"/>
                      <a:pt x="136" y="207"/>
                    </a:cubicBezTo>
                    <a:cubicBezTo>
                      <a:pt x="127" y="195"/>
                      <a:pt x="116" y="192"/>
                      <a:pt x="102" y="197"/>
                    </a:cubicBezTo>
                    <a:cubicBezTo>
                      <a:pt x="98" y="198"/>
                      <a:pt x="95" y="202"/>
                      <a:pt x="92" y="204"/>
                    </a:cubicBezTo>
                    <a:cubicBezTo>
                      <a:pt x="87" y="208"/>
                      <a:pt x="83" y="212"/>
                      <a:pt x="78" y="214"/>
                    </a:cubicBezTo>
                    <a:cubicBezTo>
                      <a:pt x="72" y="216"/>
                      <a:pt x="72" y="220"/>
                      <a:pt x="72" y="225"/>
                    </a:cubicBezTo>
                    <a:cubicBezTo>
                      <a:pt x="70" y="238"/>
                      <a:pt x="64" y="242"/>
                      <a:pt x="52" y="236"/>
                    </a:cubicBezTo>
                    <a:cubicBezTo>
                      <a:pt x="47" y="233"/>
                      <a:pt x="39" y="231"/>
                      <a:pt x="38" y="228"/>
                    </a:cubicBezTo>
                    <a:cubicBezTo>
                      <a:pt x="35" y="221"/>
                      <a:pt x="36" y="212"/>
                      <a:pt x="37" y="204"/>
                    </a:cubicBezTo>
                    <a:cubicBezTo>
                      <a:pt x="37" y="201"/>
                      <a:pt x="42" y="198"/>
                      <a:pt x="46" y="196"/>
                    </a:cubicBezTo>
                    <a:cubicBezTo>
                      <a:pt x="49" y="195"/>
                      <a:pt x="52" y="195"/>
                      <a:pt x="55" y="195"/>
                    </a:cubicBezTo>
                    <a:cubicBezTo>
                      <a:pt x="74" y="191"/>
                      <a:pt x="74" y="190"/>
                      <a:pt x="68" y="173"/>
                    </a:cubicBezTo>
                    <a:cubicBezTo>
                      <a:pt x="67" y="170"/>
                      <a:pt x="68" y="165"/>
                      <a:pt x="71" y="163"/>
                    </a:cubicBezTo>
                    <a:cubicBezTo>
                      <a:pt x="80" y="153"/>
                      <a:pt x="89" y="145"/>
                      <a:pt x="99" y="136"/>
                    </a:cubicBezTo>
                    <a:cubicBezTo>
                      <a:pt x="101" y="135"/>
                      <a:pt x="103" y="134"/>
                      <a:pt x="105" y="134"/>
                    </a:cubicBezTo>
                    <a:cubicBezTo>
                      <a:pt x="116" y="134"/>
                      <a:pt x="119" y="129"/>
                      <a:pt x="120" y="119"/>
                    </a:cubicBezTo>
                    <a:cubicBezTo>
                      <a:pt x="120" y="116"/>
                      <a:pt x="121" y="112"/>
                      <a:pt x="122" y="108"/>
                    </a:cubicBezTo>
                    <a:cubicBezTo>
                      <a:pt x="130" y="130"/>
                      <a:pt x="149" y="121"/>
                      <a:pt x="164" y="125"/>
                    </a:cubicBezTo>
                    <a:cubicBezTo>
                      <a:pt x="166" y="125"/>
                      <a:pt x="171" y="120"/>
                      <a:pt x="173" y="117"/>
                    </a:cubicBezTo>
                    <a:cubicBezTo>
                      <a:pt x="175" y="112"/>
                      <a:pt x="175" y="107"/>
                      <a:pt x="176" y="102"/>
                    </a:cubicBezTo>
                    <a:cubicBezTo>
                      <a:pt x="190" y="105"/>
                      <a:pt x="190" y="105"/>
                      <a:pt x="192" y="89"/>
                    </a:cubicBezTo>
                    <a:cubicBezTo>
                      <a:pt x="195" y="89"/>
                      <a:pt x="198" y="88"/>
                      <a:pt x="202" y="87"/>
                    </a:cubicBezTo>
                    <a:cubicBezTo>
                      <a:pt x="202" y="87"/>
                      <a:pt x="202" y="86"/>
                      <a:pt x="202" y="85"/>
                    </a:cubicBezTo>
                    <a:cubicBezTo>
                      <a:pt x="199" y="85"/>
                      <a:pt x="197" y="85"/>
                      <a:pt x="195" y="84"/>
                    </a:cubicBezTo>
                    <a:cubicBezTo>
                      <a:pt x="190" y="82"/>
                      <a:pt x="183" y="81"/>
                      <a:pt x="181" y="77"/>
                    </a:cubicBezTo>
                    <a:cubicBezTo>
                      <a:pt x="178" y="71"/>
                      <a:pt x="178" y="63"/>
                      <a:pt x="184" y="56"/>
                    </a:cubicBezTo>
                    <a:cubicBezTo>
                      <a:pt x="187" y="53"/>
                      <a:pt x="190" y="46"/>
                      <a:pt x="189" y="42"/>
                    </a:cubicBezTo>
                    <a:cubicBezTo>
                      <a:pt x="187" y="35"/>
                      <a:pt x="182" y="35"/>
                      <a:pt x="177" y="42"/>
                    </a:cubicBezTo>
                    <a:cubicBezTo>
                      <a:pt x="172" y="50"/>
                      <a:pt x="166" y="59"/>
                      <a:pt x="161" y="68"/>
                    </a:cubicBezTo>
                    <a:cubicBezTo>
                      <a:pt x="159" y="71"/>
                      <a:pt x="160" y="77"/>
                      <a:pt x="161" y="81"/>
                    </a:cubicBezTo>
                    <a:cubicBezTo>
                      <a:pt x="163" y="87"/>
                      <a:pt x="163" y="91"/>
                      <a:pt x="157" y="95"/>
                    </a:cubicBezTo>
                    <a:cubicBezTo>
                      <a:pt x="152" y="99"/>
                      <a:pt x="148" y="104"/>
                      <a:pt x="142" y="110"/>
                    </a:cubicBezTo>
                    <a:cubicBezTo>
                      <a:pt x="141" y="108"/>
                      <a:pt x="140" y="106"/>
                      <a:pt x="139" y="104"/>
                    </a:cubicBezTo>
                    <a:cubicBezTo>
                      <a:pt x="136" y="94"/>
                      <a:pt x="130" y="91"/>
                      <a:pt x="120" y="91"/>
                    </a:cubicBezTo>
                    <a:cubicBezTo>
                      <a:pt x="110" y="91"/>
                      <a:pt x="110" y="82"/>
                      <a:pt x="109" y="75"/>
                    </a:cubicBezTo>
                    <a:cubicBezTo>
                      <a:pt x="108" y="72"/>
                      <a:pt x="112" y="66"/>
                      <a:pt x="115" y="63"/>
                    </a:cubicBezTo>
                    <a:cubicBezTo>
                      <a:pt x="127" y="53"/>
                      <a:pt x="140" y="44"/>
                      <a:pt x="152" y="34"/>
                    </a:cubicBezTo>
                    <a:cubicBezTo>
                      <a:pt x="153" y="33"/>
                      <a:pt x="153" y="32"/>
                      <a:pt x="154" y="31"/>
                    </a:cubicBezTo>
                    <a:cubicBezTo>
                      <a:pt x="156" y="14"/>
                      <a:pt x="170" y="10"/>
                      <a:pt x="182" y="6"/>
                    </a:cubicBezTo>
                    <a:cubicBezTo>
                      <a:pt x="193" y="2"/>
                      <a:pt x="206" y="0"/>
                      <a:pt x="217" y="3"/>
                    </a:cubicBezTo>
                    <a:cubicBezTo>
                      <a:pt x="230" y="7"/>
                      <a:pt x="243" y="12"/>
                      <a:pt x="256" y="14"/>
                    </a:cubicBezTo>
                    <a:cubicBezTo>
                      <a:pt x="260" y="15"/>
                      <a:pt x="264" y="22"/>
                      <a:pt x="267" y="25"/>
                    </a:cubicBezTo>
                    <a:cubicBezTo>
                      <a:pt x="271" y="29"/>
                      <a:pt x="275" y="33"/>
                      <a:pt x="279" y="36"/>
                    </a:cubicBezTo>
                    <a:cubicBezTo>
                      <a:pt x="282" y="32"/>
                      <a:pt x="285" y="27"/>
                      <a:pt x="288" y="23"/>
                    </a:cubicBezTo>
                    <a:cubicBezTo>
                      <a:pt x="288" y="22"/>
                      <a:pt x="289" y="21"/>
                      <a:pt x="289" y="20"/>
                    </a:cubicBezTo>
                    <a:cubicBezTo>
                      <a:pt x="290" y="20"/>
                      <a:pt x="291" y="20"/>
                      <a:pt x="291" y="20"/>
                    </a:cubicBezTo>
                    <a:cubicBezTo>
                      <a:pt x="299" y="34"/>
                      <a:pt x="299" y="34"/>
                      <a:pt x="311" y="24"/>
                    </a:cubicBezTo>
                    <a:cubicBezTo>
                      <a:pt x="319" y="18"/>
                      <a:pt x="327" y="14"/>
                      <a:pt x="338" y="19"/>
                    </a:cubicBezTo>
                    <a:cubicBezTo>
                      <a:pt x="342" y="21"/>
                      <a:pt x="350" y="19"/>
                      <a:pt x="354" y="16"/>
                    </a:cubicBezTo>
                    <a:cubicBezTo>
                      <a:pt x="367" y="8"/>
                      <a:pt x="378" y="7"/>
                      <a:pt x="390" y="16"/>
                    </a:cubicBezTo>
                    <a:cubicBezTo>
                      <a:pt x="397" y="22"/>
                      <a:pt x="404" y="29"/>
                      <a:pt x="409" y="37"/>
                    </a:cubicBezTo>
                    <a:cubicBezTo>
                      <a:pt x="454" y="115"/>
                      <a:pt x="472" y="200"/>
                      <a:pt x="467" y="290"/>
                    </a:cubicBezTo>
                    <a:cubicBezTo>
                      <a:pt x="466" y="308"/>
                      <a:pt x="463" y="325"/>
                      <a:pt x="460" y="342"/>
                    </a:cubicBezTo>
                    <a:cubicBezTo>
                      <a:pt x="458" y="349"/>
                      <a:pt x="454" y="357"/>
                      <a:pt x="449" y="364"/>
                    </a:cubicBezTo>
                    <a:cubicBezTo>
                      <a:pt x="442" y="374"/>
                      <a:pt x="440" y="384"/>
                      <a:pt x="442" y="396"/>
                    </a:cubicBezTo>
                    <a:cubicBezTo>
                      <a:pt x="443" y="401"/>
                      <a:pt x="443" y="405"/>
                      <a:pt x="444" y="411"/>
                    </a:cubicBezTo>
                    <a:cubicBezTo>
                      <a:pt x="433" y="408"/>
                      <a:pt x="429" y="403"/>
                      <a:pt x="427" y="394"/>
                    </a:cubicBezTo>
                    <a:cubicBezTo>
                      <a:pt x="424" y="384"/>
                      <a:pt x="419" y="375"/>
                      <a:pt x="415" y="365"/>
                    </a:cubicBezTo>
                    <a:cubicBezTo>
                      <a:pt x="414" y="362"/>
                      <a:pt x="412" y="358"/>
                      <a:pt x="412" y="354"/>
                    </a:cubicBezTo>
                    <a:cubicBezTo>
                      <a:pt x="411" y="345"/>
                      <a:pt x="410" y="338"/>
                      <a:pt x="400" y="335"/>
                    </a:cubicBezTo>
                    <a:cubicBezTo>
                      <a:pt x="396" y="334"/>
                      <a:pt x="393" y="327"/>
                      <a:pt x="391" y="323"/>
                    </a:cubicBezTo>
                    <a:cubicBezTo>
                      <a:pt x="385" y="309"/>
                      <a:pt x="369" y="301"/>
                      <a:pt x="356" y="308"/>
                    </a:cubicBezTo>
                    <a:cubicBezTo>
                      <a:pt x="352" y="310"/>
                      <a:pt x="349" y="318"/>
                      <a:pt x="348" y="323"/>
                    </a:cubicBezTo>
                    <a:cubicBezTo>
                      <a:pt x="347" y="332"/>
                      <a:pt x="348" y="340"/>
                      <a:pt x="338" y="345"/>
                    </a:cubicBezTo>
                    <a:cubicBezTo>
                      <a:pt x="336" y="346"/>
                      <a:pt x="336" y="353"/>
                      <a:pt x="334" y="354"/>
                    </a:cubicBezTo>
                    <a:cubicBezTo>
                      <a:pt x="324" y="357"/>
                      <a:pt x="323" y="370"/>
                      <a:pt x="316" y="374"/>
                    </a:cubicBezTo>
                    <a:cubicBezTo>
                      <a:pt x="305" y="379"/>
                      <a:pt x="294" y="383"/>
                      <a:pt x="282" y="376"/>
                    </a:cubicBezTo>
                    <a:cubicBezTo>
                      <a:pt x="280" y="374"/>
                      <a:pt x="278" y="371"/>
                      <a:pt x="277" y="369"/>
                    </a:cubicBezTo>
                    <a:cubicBezTo>
                      <a:pt x="271" y="356"/>
                      <a:pt x="266" y="342"/>
                      <a:pt x="260" y="329"/>
                    </a:cubicBezTo>
                    <a:cubicBezTo>
                      <a:pt x="256" y="320"/>
                      <a:pt x="251" y="313"/>
                      <a:pt x="246" y="305"/>
                    </a:cubicBezTo>
                    <a:cubicBezTo>
                      <a:pt x="243" y="302"/>
                      <a:pt x="240" y="299"/>
                      <a:pt x="236" y="296"/>
                    </a:cubicBezTo>
                    <a:cubicBezTo>
                      <a:pt x="243" y="317"/>
                      <a:pt x="241" y="340"/>
                      <a:pt x="255" y="359"/>
                    </a:cubicBezTo>
                    <a:cubicBezTo>
                      <a:pt x="262" y="367"/>
                      <a:pt x="266" y="377"/>
                      <a:pt x="277" y="380"/>
                    </a:cubicBezTo>
                    <a:cubicBezTo>
                      <a:pt x="278" y="380"/>
                      <a:pt x="279" y="381"/>
                      <a:pt x="280" y="382"/>
                    </a:cubicBezTo>
                    <a:cubicBezTo>
                      <a:pt x="284" y="394"/>
                      <a:pt x="292" y="392"/>
                      <a:pt x="302" y="389"/>
                    </a:cubicBezTo>
                    <a:cubicBezTo>
                      <a:pt x="309" y="387"/>
                      <a:pt x="314" y="392"/>
                      <a:pt x="311" y="398"/>
                    </a:cubicBezTo>
                    <a:cubicBezTo>
                      <a:pt x="301" y="417"/>
                      <a:pt x="291" y="434"/>
                      <a:pt x="281" y="452"/>
                    </a:cubicBezTo>
                    <a:cubicBezTo>
                      <a:pt x="274" y="466"/>
                      <a:pt x="266" y="478"/>
                      <a:pt x="259" y="492"/>
                    </a:cubicBezTo>
                    <a:cubicBezTo>
                      <a:pt x="257" y="495"/>
                      <a:pt x="259" y="501"/>
                      <a:pt x="260" y="506"/>
                    </a:cubicBezTo>
                    <a:cubicBezTo>
                      <a:pt x="263" y="522"/>
                      <a:pt x="266" y="539"/>
                      <a:pt x="251" y="551"/>
                    </a:cubicBezTo>
                    <a:cubicBezTo>
                      <a:pt x="241" y="560"/>
                      <a:pt x="237" y="571"/>
                      <a:pt x="232" y="583"/>
                    </a:cubicBezTo>
                    <a:cubicBezTo>
                      <a:pt x="223" y="603"/>
                      <a:pt x="214" y="623"/>
                      <a:pt x="196" y="638"/>
                    </a:cubicBezTo>
                    <a:cubicBezTo>
                      <a:pt x="185" y="647"/>
                      <a:pt x="172" y="645"/>
                      <a:pt x="160" y="646"/>
                    </a:cubicBezTo>
                    <a:cubicBezTo>
                      <a:pt x="158" y="646"/>
                      <a:pt x="155" y="643"/>
                      <a:pt x="153" y="641"/>
                    </a:cubicBezTo>
                    <a:cubicBezTo>
                      <a:pt x="152" y="639"/>
                      <a:pt x="151" y="636"/>
                      <a:pt x="151" y="634"/>
                    </a:cubicBezTo>
                    <a:cubicBezTo>
                      <a:pt x="145" y="604"/>
                      <a:pt x="140" y="575"/>
                      <a:pt x="135" y="545"/>
                    </a:cubicBezTo>
                    <a:cubicBezTo>
                      <a:pt x="134" y="541"/>
                      <a:pt x="134" y="535"/>
                      <a:pt x="136" y="532"/>
                    </a:cubicBezTo>
                    <a:cubicBezTo>
                      <a:pt x="149" y="512"/>
                      <a:pt x="141" y="492"/>
                      <a:pt x="134" y="473"/>
                    </a:cubicBezTo>
                    <a:cubicBezTo>
                      <a:pt x="130" y="462"/>
                      <a:pt x="126" y="452"/>
                      <a:pt x="124" y="441"/>
                    </a:cubicBezTo>
                    <a:cubicBezTo>
                      <a:pt x="120" y="422"/>
                      <a:pt x="102" y="414"/>
                      <a:pt x="85" y="417"/>
                    </a:cubicBezTo>
                    <a:cubicBezTo>
                      <a:pt x="75" y="420"/>
                      <a:pt x="64" y="422"/>
                      <a:pt x="54" y="423"/>
                    </a:cubicBezTo>
                    <a:cubicBezTo>
                      <a:pt x="42" y="425"/>
                      <a:pt x="34" y="418"/>
                      <a:pt x="28" y="409"/>
                    </a:cubicBezTo>
                    <a:cubicBezTo>
                      <a:pt x="21" y="401"/>
                      <a:pt x="14" y="392"/>
                      <a:pt x="8" y="383"/>
                    </a:cubicBezTo>
                    <a:cubicBezTo>
                      <a:pt x="5" y="378"/>
                      <a:pt x="2" y="372"/>
                      <a:pt x="1" y="366"/>
                    </a:cubicBezTo>
                    <a:cubicBezTo>
                      <a:pt x="0" y="355"/>
                      <a:pt x="1" y="345"/>
                      <a:pt x="1" y="334"/>
                    </a:cubicBezTo>
                    <a:cubicBezTo>
                      <a:pt x="1" y="319"/>
                      <a:pt x="7" y="307"/>
                      <a:pt x="20" y="298"/>
                    </a:cubicBezTo>
                    <a:cubicBezTo>
                      <a:pt x="28" y="292"/>
                      <a:pt x="34" y="285"/>
                      <a:pt x="33" y="273"/>
                    </a:cubicBezTo>
                    <a:cubicBezTo>
                      <a:pt x="33" y="270"/>
                      <a:pt x="35" y="266"/>
                      <a:pt x="37" y="263"/>
                    </a:cubicBezTo>
                    <a:cubicBezTo>
                      <a:pt x="42" y="257"/>
                      <a:pt x="47" y="252"/>
                      <a:pt x="53" y="245"/>
                    </a:cubicBezTo>
                    <a:cubicBezTo>
                      <a:pt x="60" y="253"/>
                      <a:pt x="68" y="247"/>
                      <a:pt x="74" y="243"/>
                    </a:cubicBezTo>
                    <a:cubicBezTo>
                      <a:pt x="87" y="234"/>
                      <a:pt x="102" y="233"/>
                      <a:pt x="117" y="236"/>
                    </a:cubicBezTo>
                    <a:cubicBezTo>
                      <a:pt x="120" y="236"/>
                      <a:pt x="125" y="241"/>
                      <a:pt x="125" y="243"/>
                    </a:cubicBezTo>
                    <a:cubicBezTo>
                      <a:pt x="123" y="258"/>
                      <a:pt x="129" y="266"/>
                      <a:pt x="144" y="268"/>
                    </a:cubicBezTo>
                    <a:cubicBezTo>
                      <a:pt x="151" y="270"/>
                      <a:pt x="157" y="275"/>
                      <a:pt x="166" y="279"/>
                    </a:cubicBezTo>
                    <a:close/>
                    <a:moveTo>
                      <a:pt x="297" y="190"/>
                    </a:moveTo>
                    <a:cubicBezTo>
                      <a:pt x="294" y="188"/>
                      <a:pt x="291" y="186"/>
                      <a:pt x="287" y="184"/>
                    </a:cubicBezTo>
                    <a:cubicBezTo>
                      <a:pt x="289" y="190"/>
                      <a:pt x="289" y="193"/>
                      <a:pt x="291" y="196"/>
                    </a:cubicBezTo>
                    <a:cubicBezTo>
                      <a:pt x="297" y="208"/>
                      <a:pt x="304" y="218"/>
                      <a:pt x="305" y="232"/>
                    </a:cubicBezTo>
                    <a:cubicBezTo>
                      <a:pt x="306" y="239"/>
                      <a:pt x="313" y="242"/>
                      <a:pt x="320" y="241"/>
                    </a:cubicBezTo>
                    <a:cubicBezTo>
                      <a:pt x="328" y="241"/>
                      <a:pt x="335" y="240"/>
                      <a:pt x="345" y="239"/>
                    </a:cubicBezTo>
                    <a:cubicBezTo>
                      <a:pt x="340" y="237"/>
                      <a:pt x="337" y="235"/>
                      <a:pt x="332" y="234"/>
                    </a:cubicBezTo>
                    <a:cubicBezTo>
                      <a:pt x="326" y="232"/>
                      <a:pt x="321" y="230"/>
                      <a:pt x="320" y="222"/>
                    </a:cubicBezTo>
                    <a:cubicBezTo>
                      <a:pt x="318" y="212"/>
                      <a:pt x="316" y="202"/>
                      <a:pt x="314" y="191"/>
                    </a:cubicBezTo>
                    <a:cubicBezTo>
                      <a:pt x="314" y="188"/>
                      <a:pt x="312" y="185"/>
                      <a:pt x="311" y="182"/>
                    </a:cubicBezTo>
                    <a:cubicBezTo>
                      <a:pt x="308" y="183"/>
                      <a:pt x="305" y="184"/>
                      <a:pt x="301" y="185"/>
                    </a:cubicBezTo>
                    <a:cubicBezTo>
                      <a:pt x="300" y="186"/>
                      <a:pt x="299" y="188"/>
                      <a:pt x="297" y="190"/>
                    </a:cubicBezTo>
                    <a:close/>
                  </a:path>
                </a:pathLst>
              </a:custGeom>
              <a:solidFill>
                <a:srgbClr val="006CB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31"/>
              <p:cNvSpPr/>
              <p:nvPr/>
            </p:nvSpPr>
            <p:spPr bwMode="auto">
              <a:xfrm>
                <a:off x="3054" y="2426"/>
                <a:ext cx="467" cy="526"/>
              </a:xfrm>
              <a:custGeom>
                <a:avLst/>
                <a:gdLst>
                  <a:gd name="T0" fmla="*/ 9 w 224"/>
                  <a:gd name="T1" fmla="*/ 18 h 253"/>
                  <a:gd name="T2" fmla="*/ 40 w 224"/>
                  <a:gd name="T3" fmla="*/ 2 h 253"/>
                  <a:gd name="T4" fmla="*/ 63 w 224"/>
                  <a:gd name="T5" fmla="*/ 3 h 253"/>
                  <a:gd name="T6" fmla="*/ 88 w 224"/>
                  <a:gd name="T7" fmla="*/ 10 h 253"/>
                  <a:gd name="T8" fmla="*/ 109 w 224"/>
                  <a:gd name="T9" fmla="*/ 25 h 253"/>
                  <a:gd name="T10" fmla="*/ 120 w 224"/>
                  <a:gd name="T11" fmla="*/ 34 h 253"/>
                  <a:gd name="T12" fmla="*/ 146 w 224"/>
                  <a:gd name="T13" fmla="*/ 69 h 253"/>
                  <a:gd name="T14" fmla="*/ 147 w 224"/>
                  <a:gd name="T15" fmla="*/ 74 h 253"/>
                  <a:gd name="T16" fmla="*/ 150 w 224"/>
                  <a:gd name="T17" fmla="*/ 77 h 253"/>
                  <a:gd name="T18" fmla="*/ 174 w 224"/>
                  <a:gd name="T19" fmla="*/ 77 h 253"/>
                  <a:gd name="T20" fmla="*/ 202 w 224"/>
                  <a:gd name="T21" fmla="*/ 95 h 253"/>
                  <a:gd name="T22" fmla="*/ 209 w 224"/>
                  <a:gd name="T23" fmla="*/ 97 h 253"/>
                  <a:gd name="T24" fmla="*/ 220 w 224"/>
                  <a:gd name="T25" fmla="*/ 101 h 253"/>
                  <a:gd name="T26" fmla="*/ 217 w 224"/>
                  <a:gd name="T27" fmla="*/ 118 h 253"/>
                  <a:gd name="T28" fmla="*/ 206 w 224"/>
                  <a:gd name="T29" fmla="*/ 131 h 253"/>
                  <a:gd name="T30" fmla="*/ 184 w 224"/>
                  <a:gd name="T31" fmla="*/ 183 h 253"/>
                  <a:gd name="T32" fmla="*/ 174 w 224"/>
                  <a:gd name="T33" fmla="*/ 192 h 253"/>
                  <a:gd name="T34" fmla="*/ 142 w 224"/>
                  <a:gd name="T35" fmla="*/ 231 h 253"/>
                  <a:gd name="T36" fmla="*/ 140 w 224"/>
                  <a:gd name="T37" fmla="*/ 239 h 253"/>
                  <a:gd name="T38" fmla="*/ 120 w 224"/>
                  <a:gd name="T39" fmla="*/ 245 h 253"/>
                  <a:gd name="T40" fmla="*/ 54 w 224"/>
                  <a:gd name="T41" fmla="*/ 190 h 253"/>
                  <a:gd name="T42" fmla="*/ 47 w 224"/>
                  <a:gd name="T43" fmla="*/ 181 h 253"/>
                  <a:gd name="T44" fmla="*/ 15 w 224"/>
                  <a:gd name="T45" fmla="*/ 110 h 253"/>
                  <a:gd name="T46" fmla="*/ 13 w 224"/>
                  <a:gd name="T47" fmla="*/ 107 h 253"/>
                  <a:gd name="T48" fmla="*/ 5 w 224"/>
                  <a:gd name="T49" fmla="*/ 77 h 253"/>
                  <a:gd name="T50" fmla="*/ 8 w 224"/>
                  <a:gd name="T51" fmla="*/ 71 h 253"/>
                  <a:gd name="T52" fmla="*/ 9 w 224"/>
                  <a:gd name="T53" fmla="*/ 1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4" h="253">
                    <a:moveTo>
                      <a:pt x="9" y="18"/>
                    </a:moveTo>
                    <a:cubicBezTo>
                      <a:pt x="19" y="13"/>
                      <a:pt x="29" y="6"/>
                      <a:pt x="40" y="2"/>
                    </a:cubicBezTo>
                    <a:cubicBezTo>
                      <a:pt x="47" y="0"/>
                      <a:pt x="55" y="2"/>
                      <a:pt x="63" y="3"/>
                    </a:cubicBezTo>
                    <a:cubicBezTo>
                      <a:pt x="71" y="5"/>
                      <a:pt x="80" y="8"/>
                      <a:pt x="88" y="10"/>
                    </a:cubicBezTo>
                    <a:cubicBezTo>
                      <a:pt x="98" y="12"/>
                      <a:pt x="105" y="16"/>
                      <a:pt x="109" y="25"/>
                    </a:cubicBezTo>
                    <a:cubicBezTo>
                      <a:pt x="111" y="28"/>
                      <a:pt x="116" y="32"/>
                      <a:pt x="120" y="34"/>
                    </a:cubicBezTo>
                    <a:cubicBezTo>
                      <a:pt x="138" y="39"/>
                      <a:pt x="149" y="48"/>
                      <a:pt x="146" y="69"/>
                    </a:cubicBezTo>
                    <a:cubicBezTo>
                      <a:pt x="146" y="71"/>
                      <a:pt x="147" y="72"/>
                      <a:pt x="147" y="74"/>
                    </a:cubicBezTo>
                    <a:cubicBezTo>
                      <a:pt x="148" y="75"/>
                      <a:pt x="148" y="76"/>
                      <a:pt x="150" y="77"/>
                    </a:cubicBezTo>
                    <a:cubicBezTo>
                      <a:pt x="158" y="67"/>
                      <a:pt x="166" y="71"/>
                      <a:pt x="174" y="77"/>
                    </a:cubicBezTo>
                    <a:cubicBezTo>
                      <a:pt x="184" y="83"/>
                      <a:pt x="196" y="84"/>
                      <a:pt x="202" y="95"/>
                    </a:cubicBezTo>
                    <a:cubicBezTo>
                      <a:pt x="203" y="96"/>
                      <a:pt x="207" y="96"/>
                      <a:pt x="209" y="97"/>
                    </a:cubicBezTo>
                    <a:cubicBezTo>
                      <a:pt x="213" y="98"/>
                      <a:pt x="219" y="99"/>
                      <a:pt x="220" y="101"/>
                    </a:cubicBezTo>
                    <a:cubicBezTo>
                      <a:pt x="223" y="107"/>
                      <a:pt x="224" y="113"/>
                      <a:pt x="217" y="118"/>
                    </a:cubicBezTo>
                    <a:cubicBezTo>
                      <a:pt x="213" y="121"/>
                      <a:pt x="209" y="126"/>
                      <a:pt x="206" y="131"/>
                    </a:cubicBezTo>
                    <a:cubicBezTo>
                      <a:pt x="198" y="148"/>
                      <a:pt x="192" y="166"/>
                      <a:pt x="184" y="183"/>
                    </a:cubicBezTo>
                    <a:cubicBezTo>
                      <a:pt x="182" y="187"/>
                      <a:pt x="178" y="190"/>
                      <a:pt x="174" y="192"/>
                    </a:cubicBezTo>
                    <a:cubicBezTo>
                      <a:pt x="156" y="199"/>
                      <a:pt x="145" y="212"/>
                      <a:pt x="142" y="231"/>
                    </a:cubicBezTo>
                    <a:cubicBezTo>
                      <a:pt x="142" y="234"/>
                      <a:pt x="141" y="237"/>
                      <a:pt x="140" y="239"/>
                    </a:cubicBezTo>
                    <a:cubicBezTo>
                      <a:pt x="134" y="251"/>
                      <a:pt x="130" y="253"/>
                      <a:pt x="120" y="245"/>
                    </a:cubicBezTo>
                    <a:cubicBezTo>
                      <a:pt x="97" y="227"/>
                      <a:pt x="76" y="208"/>
                      <a:pt x="54" y="190"/>
                    </a:cubicBezTo>
                    <a:cubicBezTo>
                      <a:pt x="51" y="188"/>
                      <a:pt x="47" y="184"/>
                      <a:pt x="47" y="181"/>
                    </a:cubicBezTo>
                    <a:cubicBezTo>
                      <a:pt x="43" y="154"/>
                      <a:pt x="21" y="136"/>
                      <a:pt x="15" y="110"/>
                    </a:cubicBezTo>
                    <a:cubicBezTo>
                      <a:pt x="14" y="109"/>
                      <a:pt x="14" y="107"/>
                      <a:pt x="13" y="107"/>
                    </a:cubicBezTo>
                    <a:cubicBezTo>
                      <a:pt x="0" y="99"/>
                      <a:pt x="8" y="87"/>
                      <a:pt x="5" y="77"/>
                    </a:cubicBezTo>
                    <a:cubicBezTo>
                      <a:pt x="5" y="75"/>
                      <a:pt x="6" y="73"/>
                      <a:pt x="8" y="71"/>
                    </a:cubicBezTo>
                    <a:cubicBezTo>
                      <a:pt x="23" y="53"/>
                      <a:pt x="23" y="36"/>
                      <a:pt x="9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32"/>
              <p:cNvSpPr/>
              <p:nvPr/>
            </p:nvSpPr>
            <p:spPr bwMode="auto">
              <a:xfrm>
                <a:off x="2884" y="1775"/>
                <a:ext cx="443" cy="684"/>
              </a:xfrm>
              <a:custGeom>
                <a:avLst/>
                <a:gdLst>
                  <a:gd name="T0" fmla="*/ 168 w 213"/>
                  <a:gd name="T1" fmla="*/ 137 h 329"/>
                  <a:gd name="T2" fmla="*/ 165 w 213"/>
                  <a:gd name="T3" fmla="*/ 139 h 329"/>
                  <a:gd name="T4" fmla="*/ 153 w 213"/>
                  <a:gd name="T5" fmla="*/ 134 h 329"/>
                  <a:gd name="T6" fmla="*/ 137 w 213"/>
                  <a:gd name="T7" fmla="*/ 147 h 329"/>
                  <a:gd name="T8" fmla="*/ 125 w 213"/>
                  <a:gd name="T9" fmla="*/ 175 h 329"/>
                  <a:gd name="T10" fmla="*/ 121 w 213"/>
                  <a:gd name="T11" fmla="*/ 185 h 329"/>
                  <a:gd name="T12" fmla="*/ 109 w 213"/>
                  <a:gd name="T13" fmla="*/ 225 h 329"/>
                  <a:gd name="T14" fmla="*/ 109 w 213"/>
                  <a:gd name="T15" fmla="*/ 238 h 329"/>
                  <a:gd name="T16" fmla="*/ 94 w 213"/>
                  <a:gd name="T17" fmla="*/ 225 h 329"/>
                  <a:gd name="T18" fmla="*/ 71 w 213"/>
                  <a:gd name="T19" fmla="*/ 213 h 329"/>
                  <a:gd name="T20" fmla="*/ 53 w 213"/>
                  <a:gd name="T21" fmla="*/ 215 h 329"/>
                  <a:gd name="T22" fmla="*/ 31 w 213"/>
                  <a:gd name="T23" fmla="*/ 225 h 329"/>
                  <a:gd name="T24" fmla="*/ 32 w 213"/>
                  <a:gd name="T25" fmla="*/ 271 h 329"/>
                  <a:gd name="T26" fmla="*/ 49 w 213"/>
                  <a:gd name="T27" fmla="*/ 281 h 329"/>
                  <a:gd name="T28" fmla="*/ 59 w 213"/>
                  <a:gd name="T29" fmla="*/ 275 h 329"/>
                  <a:gd name="T30" fmla="*/ 73 w 213"/>
                  <a:gd name="T31" fmla="*/ 261 h 329"/>
                  <a:gd name="T32" fmla="*/ 77 w 213"/>
                  <a:gd name="T33" fmla="*/ 262 h 329"/>
                  <a:gd name="T34" fmla="*/ 83 w 213"/>
                  <a:gd name="T35" fmla="*/ 329 h 329"/>
                  <a:gd name="T36" fmla="*/ 63 w 213"/>
                  <a:gd name="T37" fmla="*/ 314 h 329"/>
                  <a:gd name="T38" fmla="*/ 57 w 213"/>
                  <a:gd name="T39" fmla="*/ 305 h 329"/>
                  <a:gd name="T40" fmla="*/ 19 w 213"/>
                  <a:gd name="T41" fmla="*/ 287 h 329"/>
                  <a:gd name="T42" fmla="*/ 14 w 213"/>
                  <a:gd name="T43" fmla="*/ 279 h 329"/>
                  <a:gd name="T44" fmla="*/ 7 w 213"/>
                  <a:gd name="T45" fmla="*/ 133 h 329"/>
                  <a:gd name="T46" fmla="*/ 28 w 213"/>
                  <a:gd name="T47" fmla="*/ 35 h 329"/>
                  <a:gd name="T48" fmla="*/ 34 w 213"/>
                  <a:gd name="T49" fmla="*/ 25 h 329"/>
                  <a:gd name="T50" fmla="*/ 43 w 213"/>
                  <a:gd name="T51" fmla="*/ 32 h 329"/>
                  <a:gd name="T52" fmla="*/ 45 w 213"/>
                  <a:gd name="T53" fmla="*/ 34 h 329"/>
                  <a:gd name="T54" fmla="*/ 79 w 213"/>
                  <a:gd name="T55" fmla="*/ 51 h 329"/>
                  <a:gd name="T56" fmla="*/ 93 w 213"/>
                  <a:gd name="T57" fmla="*/ 64 h 329"/>
                  <a:gd name="T58" fmla="*/ 97 w 213"/>
                  <a:gd name="T59" fmla="*/ 73 h 329"/>
                  <a:gd name="T60" fmla="*/ 106 w 213"/>
                  <a:gd name="T61" fmla="*/ 71 h 329"/>
                  <a:gd name="T62" fmla="*/ 116 w 213"/>
                  <a:gd name="T63" fmla="*/ 49 h 329"/>
                  <a:gd name="T64" fmla="*/ 114 w 213"/>
                  <a:gd name="T65" fmla="*/ 30 h 329"/>
                  <a:gd name="T66" fmla="*/ 117 w 213"/>
                  <a:gd name="T67" fmla="*/ 1 h 329"/>
                  <a:gd name="T68" fmla="*/ 122 w 213"/>
                  <a:gd name="T69" fmla="*/ 0 h 329"/>
                  <a:gd name="T70" fmla="*/ 141 w 213"/>
                  <a:gd name="T71" fmla="*/ 9 h 329"/>
                  <a:gd name="T72" fmla="*/ 151 w 213"/>
                  <a:gd name="T73" fmla="*/ 21 h 329"/>
                  <a:gd name="T74" fmla="*/ 164 w 213"/>
                  <a:gd name="T75" fmla="*/ 24 h 329"/>
                  <a:gd name="T76" fmla="*/ 180 w 213"/>
                  <a:gd name="T77" fmla="*/ 27 h 329"/>
                  <a:gd name="T78" fmla="*/ 193 w 213"/>
                  <a:gd name="T79" fmla="*/ 51 h 329"/>
                  <a:gd name="T80" fmla="*/ 205 w 213"/>
                  <a:gd name="T81" fmla="*/ 60 h 329"/>
                  <a:gd name="T82" fmla="*/ 210 w 213"/>
                  <a:gd name="T83" fmla="*/ 72 h 329"/>
                  <a:gd name="T84" fmla="*/ 190 w 213"/>
                  <a:gd name="T85" fmla="*/ 86 h 329"/>
                  <a:gd name="T86" fmla="*/ 165 w 213"/>
                  <a:gd name="T87" fmla="*/ 92 h 329"/>
                  <a:gd name="T88" fmla="*/ 162 w 213"/>
                  <a:gd name="T89" fmla="*/ 98 h 329"/>
                  <a:gd name="T90" fmla="*/ 166 w 213"/>
                  <a:gd name="T91" fmla="*/ 101 h 329"/>
                  <a:gd name="T92" fmla="*/ 194 w 213"/>
                  <a:gd name="T93" fmla="*/ 118 h 329"/>
                  <a:gd name="T94" fmla="*/ 165 w 213"/>
                  <a:gd name="T95" fmla="*/ 117 h 329"/>
                  <a:gd name="T96" fmla="*/ 165 w 213"/>
                  <a:gd name="T97" fmla="*/ 128 h 329"/>
                  <a:gd name="T98" fmla="*/ 168 w 213"/>
                  <a:gd name="T99" fmla="*/ 13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3" h="329">
                    <a:moveTo>
                      <a:pt x="168" y="137"/>
                    </a:moveTo>
                    <a:cubicBezTo>
                      <a:pt x="167" y="138"/>
                      <a:pt x="166" y="139"/>
                      <a:pt x="165" y="139"/>
                    </a:cubicBezTo>
                    <a:cubicBezTo>
                      <a:pt x="161" y="137"/>
                      <a:pt x="156" y="133"/>
                      <a:pt x="153" y="134"/>
                    </a:cubicBezTo>
                    <a:cubicBezTo>
                      <a:pt x="147" y="137"/>
                      <a:pt x="141" y="141"/>
                      <a:pt x="137" y="147"/>
                    </a:cubicBezTo>
                    <a:cubicBezTo>
                      <a:pt x="132" y="156"/>
                      <a:pt x="129" y="166"/>
                      <a:pt x="125" y="175"/>
                    </a:cubicBezTo>
                    <a:cubicBezTo>
                      <a:pt x="124" y="178"/>
                      <a:pt x="123" y="182"/>
                      <a:pt x="121" y="185"/>
                    </a:cubicBezTo>
                    <a:cubicBezTo>
                      <a:pt x="111" y="197"/>
                      <a:pt x="106" y="210"/>
                      <a:pt x="109" y="225"/>
                    </a:cubicBezTo>
                    <a:cubicBezTo>
                      <a:pt x="110" y="229"/>
                      <a:pt x="109" y="233"/>
                      <a:pt x="109" y="238"/>
                    </a:cubicBezTo>
                    <a:cubicBezTo>
                      <a:pt x="100" y="237"/>
                      <a:pt x="95" y="233"/>
                      <a:pt x="94" y="225"/>
                    </a:cubicBezTo>
                    <a:cubicBezTo>
                      <a:pt x="93" y="215"/>
                      <a:pt x="80" y="209"/>
                      <a:pt x="71" y="213"/>
                    </a:cubicBezTo>
                    <a:cubicBezTo>
                      <a:pt x="65" y="215"/>
                      <a:pt x="59" y="215"/>
                      <a:pt x="53" y="215"/>
                    </a:cubicBezTo>
                    <a:cubicBezTo>
                      <a:pt x="42" y="213"/>
                      <a:pt x="34" y="215"/>
                      <a:pt x="31" y="225"/>
                    </a:cubicBezTo>
                    <a:cubicBezTo>
                      <a:pt x="25" y="240"/>
                      <a:pt x="23" y="256"/>
                      <a:pt x="32" y="271"/>
                    </a:cubicBezTo>
                    <a:cubicBezTo>
                      <a:pt x="35" y="276"/>
                      <a:pt x="43" y="279"/>
                      <a:pt x="49" y="281"/>
                    </a:cubicBezTo>
                    <a:cubicBezTo>
                      <a:pt x="52" y="282"/>
                      <a:pt x="56" y="278"/>
                      <a:pt x="59" y="275"/>
                    </a:cubicBezTo>
                    <a:cubicBezTo>
                      <a:pt x="64" y="271"/>
                      <a:pt x="68" y="266"/>
                      <a:pt x="73" y="261"/>
                    </a:cubicBezTo>
                    <a:cubicBezTo>
                      <a:pt x="74" y="261"/>
                      <a:pt x="75" y="262"/>
                      <a:pt x="77" y="262"/>
                    </a:cubicBezTo>
                    <a:cubicBezTo>
                      <a:pt x="79" y="284"/>
                      <a:pt x="80" y="306"/>
                      <a:pt x="83" y="329"/>
                    </a:cubicBezTo>
                    <a:cubicBezTo>
                      <a:pt x="71" y="327"/>
                      <a:pt x="65" y="325"/>
                      <a:pt x="63" y="314"/>
                    </a:cubicBezTo>
                    <a:cubicBezTo>
                      <a:pt x="63" y="311"/>
                      <a:pt x="60" y="306"/>
                      <a:pt x="57" y="305"/>
                    </a:cubicBezTo>
                    <a:cubicBezTo>
                      <a:pt x="44" y="298"/>
                      <a:pt x="31" y="293"/>
                      <a:pt x="19" y="287"/>
                    </a:cubicBezTo>
                    <a:cubicBezTo>
                      <a:pt x="17" y="286"/>
                      <a:pt x="15" y="282"/>
                      <a:pt x="14" y="279"/>
                    </a:cubicBezTo>
                    <a:cubicBezTo>
                      <a:pt x="4" y="230"/>
                      <a:pt x="0" y="181"/>
                      <a:pt x="7" y="133"/>
                    </a:cubicBezTo>
                    <a:cubicBezTo>
                      <a:pt x="12" y="100"/>
                      <a:pt x="21" y="67"/>
                      <a:pt x="28" y="35"/>
                    </a:cubicBezTo>
                    <a:cubicBezTo>
                      <a:pt x="29" y="31"/>
                      <a:pt x="32" y="29"/>
                      <a:pt x="34" y="25"/>
                    </a:cubicBezTo>
                    <a:cubicBezTo>
                      <a:pt x="37" y="28"/>
                      <a:pt x="40" y="30"/>
                      <a:pt x="43" y="32"/>
                    </a:cubicBezTo>
                    <a:cubicBezTo>
                      <a:pt x="44" y="32"/>
                      <a:pt x="44" y="34"/>
                      <a:pt x="45" y="34"/>
                    </a:cubicBezTo>
                    <a:cubicBezTo>
                      <a:pt x="58" y="36"/>
                      <a:pt x="68" y="46"/>
                      <a:pt x="79" y="51"/>
                    </a:cubicBezTo>
                    <a:cubicBezTo>
                      <a:pt x="86" y="54"/>
                      <a:pt x="90" y="57"/>
                      <a:pt x="93" y="64"/>
                    </a:cubicBezTo>
                    <a:cubicBezTo>
                      <a:pt x="94" y="67"/>
                      <a:pt x="95" y="70"/>
                      <a:pt x="97" y="73"/>
                    </a:cubicBezTo>
                    <a:cubicBezTo>
                      <a:pt x="100" y="76"/>
                      <a:pt x="104" y="77"/>
                      <a:pt x="106" y="71"/>
                    </a:cubicBezTo>
                    <a:cubicBezTo>
                      <a:pt x="109" y="64"/>
                      <a:pt x="112" y="56"/>
                      <a:pt x="116" y="49"/>
                    </a:cubicBezTo>
                    <a:cubicBezTo>
                      <a:pt x="120" y="42"/>
                      <a:pt x="120" y="36"/>
                      <a:pt x="114" y="30"/>
                    </a:cubicBezTo>
                    <a:cubicBezTo>
                      <a:pt x="110" y="25"/>
                      <a:pt x="113" y="4"/>
                      <a:pt x="117" y="1"/>
                    </a:cubicBezTo>
                    <a:cubicBezTo>
                      <a:pt x="118" y="0"/>
                      <a:pt x="120" y="0"/>
                      <a:pt x="122" y="0"/>
                    </a:cubicBezTo>
                    <a:cubicBezTo>
                      <a:pt x="128" y="3"/>
                      <a:pt x="135" y="6"/>
                      <a:pt x="141" y="9"/>
                    </a:cubicBezTo>
                    <a:cubicBezTo>
                      <a:pt x="145" y="12"/>
                      <a:pt x="148" y="17"/>
                      <a:pt x="151" y="21"/>
                    </a:cubicBezTo>
                    <a:cubicBezTo>
                      <a:pt x="154" y="29"/>
                      <a:pt x="158" y="30"/>
                      <a:pt x="164" y="24"/>
                    </a:cubicBezTo>
                    <a:cubicBezTo>
                      <a:pt x="172" y="16"/>
                      <a:pt x="176" y="17"/>
                      <a:pt x="180" y="27"/>
                    </a:cubicBezTo>
                    <a:cubicBezTo>
                      <a:pt x="184" y="36"/>
                      <a:pt x="188" y="44"/>
                      <a:pt x="193" y="51"/>
                    </a:cubicBezTo>
                    <a:cubicBezTo>
                      <a:pt x="196" y="55"/>
                      <a:pt x="200" y="58"/>
                      <a:pt x="205" y="60"/>
                    </a:cubicBezTo>
                    <a:cubicBezTo>
                      <a:pt x="213" y="62"/>
                      <a:pt x="213" y="67"/>
                      <a:pt x="210" y="72"/>
                    </a:cubicBezTo>
                    <a:cubicBezTo>
                      <a:pt x="206" y="81"/>
                      <a:pt x="199" y="85"/>
                      <a:pt x="190" y="86"/>
                    </a:cubicBezTo>
                    <a:cubicBezTo>
                      <a:pt x="181" y="87"/>
                      <a:pt x="173" y="90"/>
                      <a:pt x="165" y="92"/>
                    </a:cubicBezTo>
                    <a:cubicBezTo>
                      <a:pt x="164" y="93"/>
                      <a:pt x="163" y="96"/>
                      <a:pt x="162" y="98"/>
                    </a:cubicBezTo>
                    <a:cubicBezTo>
                      <a:pt x="162" y="99"/>
                      <a:pt x="165" y="101"/>
                      <a:pt x="166" y="101"/>
                    </a:cubicBezTo>
                    <a:cubicBezTo>
                      <a:pt x="178" y="103"/>
                      <a:pt x="186" y="108"/>
                      <a:pt x="194" y="118"/>
                    </a:cubicBezTo>
                    <a:cubicBezTo>
                      <a:pt x="186" y="130"/>
                      <a:pt x="181" y="131"/>
                      <a:pt x="165" y="117"/>
                    </a:cubicBezTo>
                    <a:cubicBezTo>
                      <a:pt x="165" y="122"/>
                      <a:pt x="165" y="125"/>
                      <a:pt x="165" y="128"/>
                    </a:cubicBezTo>
                    <a:cubicBezTo>
                      <a:pt x="166" y="132"/>
                      <a:pt x="167" y="135"/>
                      <a:pt x="168" y="1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33"/>
              <p:cNvSpPr/>
              <p:nvPr/>
            </p:nvSpPr>
            <p:spPr bwMode="auto">
              <a:xfrm>
                <a:off x="3335" y="1335"/>
                <a:ext cx="560" cy="395"/>
              </a:xfrm>
              <a:custGeom>
                <a:avLst/>
                <a:gdLst>
                  <a:gd name="T0" fmla="*/ 221 w 269"/>
                  <a:gd name="T1" fmla="*/ 20 h 190"/>
                  <a:gd name="T2" fmla="*/ 238 w 269"/>
                  <a:gd name="T3" fmla="*/ 14 h 190"/>
                  <a:gd name="T4" fmla="*/ 261 w 269"/>
                  <a:gd name="T5" fmla="*/ 9 h 190"/>
                  <a:gd name="T6" fmla="*/ 269 w 269"/>
                  <a:gd name="T7" fmla="*/ 13 h 190"/>
                  <a:gd name="T8" fmla="*/ 263 w 269"/>
                  <a:gd name="T9" fmla="*/ 19 h 190"/>
                  <a:gd name="T10" fmla="*/ 240 w 269"/>
                  <a:gd name="T11" fmla="*/ 33 h 190"/>
                  <a:gd name="T12" fmla="*/ 235 w 269"/>
                  <a:gd name="T13" fmla="*/ 49 h 190"/>
                  <a:gd name="T14" fmla="*/ 237 w 269"/>
                  <a:gd name="T15" fmla="*/ 80 h 190"/>
                  <a:gd name="T16" fmla="*/ 229 w 269"/>
                  <a:gd name="T17" fmla="*/ 86 h 190"/>
                  <a:gd name="T18" fmla="*/ 214 w 269"/>
                  <a:gd name="T19" fmla="*/ 88 h 190"/>
                  <a:gd name="T20" fmla="*/ 220 w 269"/>
                  <a:gd name="T21" fmla="*/ 102 h 190"/>
                  <a:gd name="T22" fmla="*/ 220 w 269"/>
                  <a:gd name="T23" fmla="*/ 104 h 190"/>
                  <a:gd name="T24" fmla="*/ 216 w 269"/>
                  <a:gd name="T25" fmla="*/ 119 h 190"/>
                  <a:gd name="T26" fmla="*/ 209 w 269"/>
                  <a:gd name="T27" fmla="*/ 130 h 190"/>
                  <a:gd name="T28" fmla="*/ 185 w 269"/>
                  <a:gd name="T29" fmla="*/ 135 h 190"/>
                  <a:gd name="T30" fmla="*/ 149 w 269"/>
                  <a:gd name="T31" fmla="*/ 153 h 190"/>
                  <a:gd name="T32" fmla="*/ 131 w 269"/>
                  <a:gd name="T33" fmla="*/ 180 h 190"/>
                  <a:gd name="T34" fmla="*/ 120 w 269"/>
                  <a:gd name="T35" fmla="*/ 189 h 190"/>
                  <a:gd name="T36" fmla="*/ 102 w 269"/>
                  <a:gd name="T37" fmla="*/ 174 h 190"/>
                  <a:gd name="T38" fmla="*/ 89 w 269"/>
                  <a:gd name="T39" fmla="*/ 141 h 190"/>
                  <a:gd name="T40" fmla="*/ 88 w 269"/>
                  <a:gd name="T41" fmla="*/ 138 h 190"/>
                  <a:gd name="T42" fmla="*/ 88 w 269"/>
                  <a:gd name="T43" fmla="*/ 117 h 190"/>
                  <a:gd name="T44" fmla="*/ 55 w 269"/>
                  <a:gd name="T45" fmla="*/ 71 h 190"/>
                  <a:gd name="T46" fmla="*/ 26 w 269"/>
                  <a:gd name="T47" fmla="*/ 64 h 190"/>
                  <a:gd name="T48" fmla="*/ 16 w 269"/>
                  <a:gd name="T49" fmla="*/ 55 h 190"/>
                  <a:gd name="T50" fmla="*/ 4 w 269"/>
                  <a:gd name="T51" fmla="*/ 45 h 190"/>
                  <a:gd name="T52" fmla="*/ 1 w 269"/>
                  <a:gd name="T53" fmla="*/ 44 h 190"/>
                  <a:gd name="T54" fmla="*/ 0 w 269"/>
                  <a:gd name="T55" fmla="*/ 42 h 190"/>
                  <a:gd name="T56" fmla="*/ 13 w 269"/>
                  <a:gd name="T57" fmla="*/ 41 h 190"/>
                  <a:gd name="T58" fmla="*/ 24 w 269"/>
                  <a:gd name="T59" fmla="*/ 40 h 190"/>
                  <a:gd name="T60" fmla="*/ 33 w 269"/>
                  <a:gd name="T61" fmla="*/ 29 h 190"/>
                  <a:gd name="T62" fmla="*/ 21 w 269"/>
                  <a:gd name="T63" fmla="*/ 22 h 190"/>
                  <a:gd name="T64" fmla="*/ 31 w 269"/>
                  <a:gd name="T65" fmla="*/ 20 h 190"/>
                  <a:gd name="T66" fmla="*/ 58 w 269"/>
                  <a:gd name="T67" fmla="*/ 12 h 190"/>
                  <a:gd name="T68" fmla="*/ 79 w 269"/>
                  <a:gd name="T69" fmla="*/ 12 h 190"/>
                  <a:gd name="T70" fmla="*/ 101 w 269"/>
                  <a:gd name="T71" fmla="*/ 12 h 190"/>
                  <a:gd name="T72" fmla="*/ 159 w 269"/>
                  <a:gd name="T73" fmla="*/ 5 h 190"/>
                  <a:gd name="T74" fmla="*/ 176 w 269"/>
                  <a:gd name="T75" fmla="*/ 2 h 190"/>
                  <a:gd name="T76" fmla="*/ 216 w 269"/>
                  <a:gd name="T77" fmla="*/ 2 h 190"/>
                  <a:gd name="T78" fmla="*/ 221 w 269"/>
                  <a:gd name="T79" fmla="*/ 2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9" h="190">
                    <a:moveTo>
                      <a:pt x="221" y="20"/>
                    </a:moveTo>
                    <a:cubicBezTo>
                      <a:pt x="226" y="18"/>
                      <a:pt x="232" y="15"/>
                      <a:pt x="238" y="14"/>
                    </a:cubicBezTo>
                    <a:cubicBezTo>
                      <a:pt x="246" y="11"/>
                      <a:pt x="254" y="10"/>
                      <a:pt x="261" y="9"/>
                    </a:cubicBezTo>
                    <a:cubicBezTo>
                      <a:pt x="264" y="9"/>
                      <a:pt x="266" y="12"/>
                      <a:pt x="269" y="13"/>
                    </a:cubicBezTo>
                    <a:cubicBezTo>
                      <a:pt x="267" y="15"/>
                      <a:pt x="265" y="18"/>
                      <a:pt x="263" y="19"/>
                    </a:cubicBezTo>
                    <a:cubicBezTo>
                      <a:pt x="255" y="24"/>
                      <a:pt x="247" y="28"/>
                      <a:pt x="240" y="33"/>
                    </a:cubicBezTo>
                    <a:cubicBezTo>
                      <a:pt x="234" y="36"/>
                      <a:pt x="233" y="41"/>
                      <a:pt x="235" y="49"/>
                    </a:cubicBezTo>
                    <a:cubicBezTo>
                      <a:pt x="238" y="59"/>
                      <a:pt x="237" y="70"/>
                      <a:pt x="237" y="80"/>
                    </a:cubicBezTo>
                    <a:cubicBezTo>
                      <a:pt x="237" y="82"/>
                      <a:pt x="232" y="85"/>
                      <a:pt x="229" y="86"/>
                    </a:cubicBezTo>
                    <a:cubicBezTo>
                      <a:pt x="224" y="87"/>
                      <a:pt x="219" y="87"/>
                      <a:pt x="214" y="88"/>
                    </a:cubicBezTo>
                    <a:cubicBezTo>
                      <a:pt x="216" y="93"/>
                      <a:pt x="218" y="97"/>
                      <a:pt x="220" y="102"/>
                    </a:cubicBezTo>
                    <a:cubicBezTo>
                      <a:pt x="220" y="103"/>
                      <a:pt x="220" y="103"/>
                      <a:pt x="220" y="104"/>
                    </a:cubicBezTo>
                    <a:cubicBezTo>
                      <a:pt x="215" y="108"/>
                      <a:pt x="205" y="110"/>
                      <a:pt x="216" y="119"/>
                    </a:cubicBezTo>
                    <a:cubicBezTo>
                      <a:pt x="220" y="122"/>
                      <a:pt x="215" y="129"/>
                      <a:pt x="209" y="130"/>
                    </a:cubicBezTo>
                    <a:cubicBezTo>
                      <a:pt x="201" y="132"/>
                      <a:pt x="193" y="132"/>
                      <a:pt x="185" y="135"/>
                    </a:cubicBezTo>
                    <a:cubicBezTo>
                      <a:pt x="173" y="140"/>
                      <a:pt x="160" y="145"/>
                      <a:pt x="149" y="153"/>
                    </a:cubicBezTo>
                    <a:cubicBezTo>
                      <a:pt x="141" y="159"/>
                      <a:pt x="137" y="171"/>
                      <a:pt x="131" y="180"/>
                    </a:cubicBezTo>
                    <a:cubicBezTo>
                      <a:pt x="128" y="184"/>
                      <a:pt x="121" y="190"/>
                      <a:pt x="120" y="189"/>
                    </a:cubicBezTo>
                    <a:cubicBezTo>
                      <a:pt x="113" y="186"/>
                      <a:pt x="105" y="181"/>
                      <a:pt x="102" y="174"/>
                    </a:cubicBezTo>
                    <a:cubicBezTo>
                      <a:pt x="96" y="164"/>
                      <a:pt x="93" y="152"/>
                      <a:pt x="89" y="141"/>
                    </a:cubicBezTo>
                    <a:cubicBezTo>
                      <a:pt x="89" y="140"/>
                      <a:pt x="88" y="138"/>
                      <a:pt x="88" y="138"/>
                    </a:cubicBezTo>
                    <a:cubicBezTo>
                      <a:pt x="94" y="131"/>
                      <a:pt x="88" y="124"/>
                      <a:pt x="88" y="117"/>
                    </a:cubicBezTo>
                    <a:cubicBezTo>
                      <a:pt x="87" y="94"/>
                      <a:pt x="72" y="81"/>
                      <a:pt x="55" y="71"/>
                    </a:cubicBezTo>
                    <a:cubicBezTo>
                      <a:pt x="47" y="66"/>
                      <a:pt x="36" y="66"/>
                      <a:pt x="26" y="64"/>
                    </a:cubicBezTo>
                    <a:cubicBezTo>
                      <a:pt x="21" y="63"/>
                      <a:pt x="14" y="65"/>
                      <a:pt x="16" y="55"/>
                    </a:cubicBezTo>
                    <a:cubicBezTo>
                      <a:pt x="17" y="52"/>
                      <a:pt x="9" y="48"/>
                      <a:pt x="4" y="45"/>
                    </a:cubicBezTo>
                    <a:cubicBezTo>
                      <a:pt x="3" y="45"/>
                      <a:pt x="2" y="45"/>
                      <a:pt x="1" y="44"/>
                    </a:cubicBezTo>
                    <a:cubicBezTo>
                      <a:pt x="1" y="43"/>
                      <a:pt x="0" y="43"/>
                      <a:pt x="0" y="42"/>
                    </a:cubicBezTo>
                    <a:cubicBezTo>
                      <a:pt x="4" y="41"/>
                      <a:pt x="8" y="41"/>
                      <a:pt x="13" y="41"/>
                    </a:cubicBezTo>
                    <a:cubicBezTo>
                      <a:pt x="16" y="40"/>
                      <a:pt x="21" y="42"/>
                      <a:pt x="24" y="40"/>
                    </a:cubicBezTo>
                    <a:cubicBezTo>
                      <a:pt x="27" y="38"/>
                      <a:pt x="30" y="33"/>
                      <a:pt x="33" y="29"/>
                    </a:cubicBezTo>
                    <a:cubicBezTo>
                      <a:pt x="29" y="27"/>
                      <a:pt x="26" y="25"/>
                      <a:pt x="21" y="22"/>
                    </a:cubicBezTo>
                    <a:cubicBezTo>
                      <a:pt x="25" y="21"/>
                      <a:pt x="28" y="20"/>
                      <a:pt x="31" y="20"/>
                    </a:cubicBezTo>
                    <a:cubicBezTo>
                      <a:pt x="41" y="20"/>
                      <a:pt x="50" y="19"/>
                      <a:pt x="58" y="12"/>
                    </a:cubicBezTo>
                    <a:cubicBezTo>
                      <a:pt x="62" y="8"/>
                      <a:pt x="73" y="9"/>
                      <a:pt x="79" y="12"/>
                    </a:cubicBezTo>
                    <a:cubicBezTo>
                      <a:pt x="87" y="14"/>
                      <a:pt x="92" y="16"/>
                      <a:pt x="101" y="12"/>
                    </a:cubicBezTo>
                    <a:cubicBezTo>
                      <a:pt x="119" y="6"/>
                      <a:pt x="139" y="2"/>
                      <a:pt x="159" y="5"/>
                    </a:cubicBezTo>
                    <a:cubicBezTo>
                      <a:pt x="165" y="6"/>
                      <a:pt x="171" y="2"/>
                      <a:pt x="176" y="2"/>
                    </a:cubicBezTo>
                    <a:cubicBezTo>
                      <a:pt x="190" y="1"/>
                      <a:pt x="203" y="0"/>
                      <a:pt x="216" y="2"/>
                    </a:cubicBezTo>
                    <a:cubicBezTo>
                      <a:pt x="218" y="2"/>
                      <a:pt x="219" y="12"/>
                      <a:pt x="221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Freeform: Shape 34"/>
              <p:cNvSpPr/>
              <p:nvPr/>
            </p:nvSpPr>
            <p:spPr bwMode="auto">
              <a:xfrm>
                <a:off x="2977" y="1584"/>
                <a:ext cx="302" cy="196"/>
              </a:xfrm>
              <a:custGeom>
                <a:avLst/>
                <a:gdLst>
                  <a:gd name="T0" fmla="*/ 0 w 145"/>
                  <a:gd name="T1" fmla="*/ 84 h 94"/>
                  <a:gd name="T2" fmla="*/ 24 w 145"/>
                  <a:gd name="T3" fmla="*/ 38 h 94"/>
                  <a:gd name="T4" fmla="*/ 44 w 145"/>
                  <a:gd name="T5" fmla="*/ 39 h 94"/>
                  <a:gd name="T6" fmla="*/ 37 w 145"/>
                  <a:gd name="T7" fmla="*/ 21 h 94"/>
                  <a:gd name="T8" fmla="*/ 52 w 145"/>
                  <a:gd name="T9" fmla="*/ 2 h 94"/>
                  <a:gd name="T10" fmla="*/ 55 w 145"/>
                  <a:gd name="T11" fmla="*/ 0 h 94"/>
                  <a:gd name="T12" fmla="*/ 85 w 145"/>
                  <a:gd name="T13" fmla="*/ 8 h 94"/>
                  <a:gd name="T14" fmla="*/ 106 w 145"/>
                  <a:gd name="T15" fmla="*/ 17 h 94"/>
                  <a:gd name="T16" fmla="*/ 118 w 145"/>
                  <a:gd name="T17" fmla="*/ 38 h 94"/>
                  <a:gd name="T18" fmla="*/ 123 w 145"/>
                  <a:gd name="T19" fmla="*/ 49 h 94"/>
                  <a:gd name="T20" fmla="*/ 145 w 145"/>
                  <a:gd name="T21" fmla="*/ 58 h 94"/>
                  <a:gd name="T22" fmla="*/ 132 w 145"/>
                  <a:gd name="T23" fmla="*/ 74 h 94"/>
                  <a:gd name="T24" fmla="*/ 120 w 145"/>
                  <a:gd name="T25" fmla="*/ 66 h 94"/>
                  <a:gd name="T26" fmla="*/ 118 w 145"/>
                  <a:gd name="T27" fmla="*/ 68 h 94"/>
                  <a:gd name="T28" fmla="*/ 124 w 145"/>
                  <a:gd name="T29" fmla="*/ 77 h 94"/>
                  <a:gd name="T30" fmla="*/ 122 w 145"/>
                  <a:gd name="T31" fmla="*/ 88 h 94"/>
                  <a:gd name="T32" fmla="*/ 110 w 145"/>
                  <a:gd name="T33" fmla="*/ 94 h 94"/>
                  <a:gd name="T34" fmla="*/ 79 w 145"/>
                  <a:gd name="T35" fmla="*/ 70 h 94"/>
                  <a:gd name="T36" fmla="*/ 92 w 145"/>
                  <a:gd name="T37" fmla="*/ 42 h 94"/>
                  <a:gd name="T38" fmla="*/ 86 w 145"/>
                  <a:gd name="T39" fmla="*/ 36 h 94"/>
                  <a:gd name="T40" fmla="*/ 66 w 145"/>
                  <a:gd name="T41" fmla="*/ 26 h 94"/>
                  <a:gd name="T42" fmla="*/ 52 w 145"/>
                  <a:gd name="T43" fmla="*/ 31 h 94"/>
                  <a:gd name="T44" fmla="*/ 58 w 145"/>
                  <a:gd name="T45" fmla="*/ 42 h 94"/>
                  <a:gd name="T46" fmla="*/ 40 w 145"/>
                  <a:gd name="T47" fmla="*/ 67 h 94"/>
                  <a:gd name="T48" fmla="*/ 55 w 145"/>
                  <a:gd name="T49" fmla="*/ 78 h 94"/>
                  <a:gd name="T50" fmla="*/ 28 w 145"/>
                  <a:gd name="T51" fmla="*/ 66 h 94"/>
                  <a:gd name="T52" fmla="*/ 2 w 145"/>
                  <a:gd name="T53" fmla="*/ 87 h 94"/>
                  <a:gd name="T54" fmla="*/ 0 w 145"/>
                  <a:gd name="T55" fmla="*/ 8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5" h="94">
                    <a:moveTo>
                      <a:pt x="0" y="84"/>
                    </a:moveTo>
                    <a:cubicBezTo>
                      <a:pt x="8" y="69"/>
                      <a:pt x="16" y="54"/>
                      <a:pt x="24" y="38"/>
                    </a:cubicBezTo>
                    <a:cubicBezTo>
                      <a:pt x="32" y="41"/>
                      <a:pt x="37" y="48"/>
                      <a:pt x="44" y="39"/>
                    </a:cubicBezTo>
                    <a:cubicBezTo>
                      <a:pt x="51" y="29"/>
                      <a:pt x="39" y="27"/>
                      <a:pt x="37" y="21"/>
                    </a:cubicBezTo>
                    <a:cubicBezTo>
                      <a:pt x="42" y="15"/>
                      <a:pt x="47" y="8"/>
                      <a:pt x="52" y="2"/>
                    </a:cubicBezTo>
                    <a:cubicBezTo>
                      <a:pt x="53" y="1"/>
                      <a:pt x="54" y="0"/>
                      <a:pt x="55" y="0"/>
                    </a:cubicBezTo>
                    <a:cubicBezTo>
                      <a:pt x="65" y="2"/>
                      <a:pt x="75" y="5"/>
                      <a:pt x="85" y="8"/>
                    </a:cubicBezTo>
                    <a:cubicBezTo>
                      <a:pt x="92" y="10"/>
                      <a:pt x="99" y="15"/>
                      <a:pt x="106" y="17"/>
                    </a:cubicBezTo>
                    <a:cubicBezTo>
                      <a:pt x="117" y="20"/>
                      <a:pt x="122" y="27"/>
                      <a:pt x="118" y="38"/>
                    </a:cubicBezTo>
                    <a:cubicBezTo>
                      <a:pt x="115" y="44"/>
                      <a:pt x="117" y="47"/>
                      <a:pt x="123" y="49"/>
                    </a:cubicBezTo>
                    <a:cubicBezTo>
                      <a:pt x="130" y="51"/>
                      <a:pt x="137" y="55"/>
                      <a:pt x="145" y="58"/>
                    </a:cubicBezTo>
                    <a:cubicBezTo>
                      <a:pt x="141" y="64"/>
                      <a:pt x="137" y="69"/>
                      <a:pt x="132" y="74"/>
                    </a:cubicBezTo>
                    <a:cubicBezTo>
                      <a:pt x="128" y="71"/>
                      <a:pt x="124" y="69"/>
                      <a:pt x="120" y="66"/>
                    </a:cubicBezTo>
                    <a:cubicBezTo>
                      <a:pt x="119" y="67"/>
                      <a:pt x="119" y="67"/>
                      <a:pt x="118" y="68"/>
                    </a:cubicBezTo>
                    <a:cubicBezTo>
                      <a:pt x="120" y="71"/>
                      <a:pt x="122" y="74"/>
                      <a:pt x="124" y="77"/>
                    </a:cubicBezTo>
                    <a:cubicBezTo>
                      <a:pt x="128" y="82"/>
                      <a:pt x="128" y="85"/>
                      <a:pt x="122" y="88"/>
                    </a:cubicBezTo>
                    <a:cubicBezTo>
                      <a:pt x="117" y="89"/>
                      <a:pt x="114" y="92"/>
                      <a:pt x="110" y="94"/>
                    </a:cubicBezTo>
                    <a:cubicBezTo>
                      <a:pt x="99" y="86"/>
                      <a:pt x="89" y="77"/>
                      <a:pt x="79" y="70"/>
                    </a:cubicBezTo>
                    <a:cubicBezTo>
                      <a:pt x="86" y="67"/>
                      <a:pt x="94" y="51"/>
                      <a:pt x="92" y="42"/>
                    </a:cubicBezTo>
                    <a:cubicBezTo>
                      <a:pt x="91" y="40"/>
                      <a:pt x="88" y="37"/>
                      <a:pt x="86" y="36"/>
                    </a:cubicBezTo>
                    <a:cubicBezTo>
                      <a:pt x="80" y="32"/>
                      <a:pt x="73" y="29"/>
                      <a:pt x="66" y="26"/>
                    </a:cubicBezTo>
                    <a:cubicBezTo>
                      <a:pt x="61" y="24"/>
                      <a:pt x="55" y="24"/>
                      <a:pt x="52" y="31"/>
                    </a:cubicBezTo>
                    <a:cubicBezTo>
                      <a:pt x="52" y="33"/>
                      <a:pt x="56" y="37"/>
                      <a:pt x="58" y="42"/>
                    </a:cubicBezTo>
                    <a:cubicBezTo>
                      <a:pt x="53" y="49"/>
                      <a:pt x="47" y="57"/>
                      <a:pt x="40" y="67"/>
                    </a:cubicBezTo>
                    <a:cubicBezTo>
                      <a:pt x="44" y="70"/>
                      <a:pt x="49" y="74"/>
                      <a:pt x="55" y="78"/>
                    </a:cubicBezTo>
                    <a:cubicBezTo>
                      <a:pt x="41" y="85"/>
                      <a:pt x="34" y="82"/>
                      <a:pt x="28" y="66"/>
                    </a:cubicBezTo>
                    <a:cubicBezTo>
                      <a:pt x="19" y="73"/>
                      <a:pt x="11" y="80"/>
                      <a:pt x="2" y="87"/>
                    </a:cubicBezTo>
                    <a:cubicBezTo>
                      <a:pt x="2" y="86"/>
                      <a:pt x="1" y="85"/>
                      <a:pt x="0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Freeform: Shape 35"/>
              <p:cNvSpPr/>
              <p:nvPr/>
            </p:nvSpPr>
            <p:spPr bwMode="auto">
              <a:xfrm>
                <a:off x="3891" y="1817"/>
                <a:ext cx="91" cy="100"/>
              </a:xfrm>
              <a:custGeom>
                <a:avLst/>
                <a:gdLst>
                  <a:gd name="T0" fmla="*/ 19 w 44"/>
                  <a:gd name="T1" fmla="*/ 0 h 48"/>
                  <a:gd name="T2" fmla="*/ 42 w 44"/>
                  <a:gd name="T3" fmla="*/ 31 h 48"/>
                  <a:gd name="T4" fmla="*/ 44 w 44"/>
                  <a:gd name="T5" fmla="*/ 48 h 48"/>
                  <a:gd name="T6" fmla="*/ 19 w 44"/>
                  <a:gd name="T7" fmla="*/ 48 h 48"/>
                  <a:gd name="T8" fmla="*/ 19 w 44"/>
                  <a:gd name="T9" fmla="*/ 42 h 48"/>
                  <a:gd name="T10" fmla="*/ 22 w 44"/>
                  <a:gd name="T11" fmla="*/ 33 h 48"/>
                  <a:gd name="T12" fmla="*/ 20 w 44"/>
                  <a:gd name="T13" fmla="*/ 25 h 48"/>
                  <a:gd name="T14" fmla="*/ 14 w 44"/>
                  <a:gd name="T15" fmla="*/ 31 h 48"/>
                  <a:gd name="T16" fmla="*/ 13 w 44"/>
                  <a:gd name="T17" fmla="*/ 37 h 48"/>
                  <a:gd name="T18" fmla="*/ 3 w 44"/>
                  <a:gd name="T19" fmla="*/ 43 h 48"/>
                  <a:gd name="T20" fmla="*/ 1 w 44"/>
                  <a:gd name="T21" fmla="*/ 33 h 48"/>
                  <a:gd name="T22" fmla="*/ 15 w 44"/>
                  <a:gd name="T23" fmla="*/ 16 h 48"/>
                  <a:gd name="T24" fmla="*/ 18 w 44"/>
                  <a:gd name="T25" fmla="*/ 9 h 48"/>
                  <a:gd name="T26" fmla="*/ 19 w 44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8">
                    <a:moveTo>
                      <a:pt x="19" y="0"/>
                    </a:moveTo>
                    <a:cubicBezTo>
                      <a:pt x="27" y="10"/>
                      <a:pt x="35" y="20"/>
                      <a:pt x="42" y="31"/>
                    </a:cubicBezTo>
                    <a:cubicBezTo>
                      <a:pt x="44" y="36"/>
                      <a:pt x="43" y="43"/>
                      <a:pt x="44" y="48"/>
                    </a:cubicBezTo>
                    <a:cubicBezTo>
                      <a:pt x="36" y="48"/>
                      <a:pt x="27" y="48"/>
                      <a:pt x="19" y="48"/>
                    </a:cubicBezTo>
                    <a:cubicBezTo>
                      <a:pt x="19" y="48"/>
                      <a:pt x="18" y="44"/>
                      <a:pt x="19" y="42"/>
                    </a:cubicBezTo>
                    <a:cubicBezTo>
                      <a:pt x="20" y="39"/>
                      <a:pt x="22" y="36"/>
                      <a:pt x="22" y="33"/>
                    </a:cubicBezTo>
                    <a:cubicBezTo>
                      <a:pt x="23" y="30"/>
                      <a:pt x="21" y="28"/>
                      <a:pt x="20" y="25"/>
                    </a:cubicBezTo>
                    <a:cubicBezTo>
                      <a:pt x="18" y="27"/>
                      <a:pt x="15" y="29"/>
                      <a:pt x="14" y="31"/>
                    </a:cubicBezTo>
                    <a:cubicBezTo>
                      <a:pt x="13" y="33"/>
                      <a:pt x="14" y="36"/>
                      <a:pt x="13" y="37"/>
                    </a:cubicBezTo>
                    <a:cubicBezTo>
                      <a:pt x="10" y="39"/>
                      <a:pt x="6" y="41"/>
                      <a:pt x="3" y="43"/>
                    </a:cubicBezTo>
                    <a:cubicBezTo>
                      <a:pt x="2" y="39"/>
                      <a:pt x="0" y="34"/>
                      <a:pt x="1" y="33"/>
                    </a:cubicBezTo>
                    <a:cubicBezTo>
                      <a:pt x="6" y="28"/>
                      <a:pt x="5" y="18"/>
                      <a:pt x="15" y="16"/>
                    </a:cubicBezTo>
                    <a:cubicBezTo>
                      <a:pt x="17" y="16"/>
                      <a:pt x="18" y="12"/>
                      <a:pt x="18" y="9"/>
                    </a:cubicBezTo>
                    <a:cubicBezTo>
                      <a:pt x="19" y="6"/>
                      <a:pt x="19" y="3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Freeform: Shape 36"/>
              <p:cNvSpPr/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Freeform: Shape 37"/>
              <p:cNvSpPr/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Freeform: Shape 38"/>
              <p:cNvSpPr/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Freeform: Shape 39"/>
              <p:cNvSpPr/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Freeform: Shape 40"/>
              <p:cNvSpPr/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Freeform: Shape 41"/>
              <p:cNvSpPr/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Freeform: Shape 42"/>
              <p:cNvSpPr/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51" name="Freeform: Shape 17"/>
          <p:cNvSpPr/>
          <p:nvPr/>
        </p:nvSpPr>
        <p:spPr>
          <a:xfrm>
            <a:off x="6112856" y="1563305"/>
            <a:ext cx="1560904" cy="7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931" y="21600"/>
                </a:lnTo>
                <a:lnTo>
                  <a:pt x="21600" y="0"/>
                </a:lnTo>
              </a:path>
            </a:pathLst>
          </a:custGeom>
          <a:ln>
            <a:solidFill>
              <a:srgbClr val="85888D"/>
            </a:solidFill>
            <a:miter lim="400000"/>
            <a:tailEnd type="oval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2" name="Freeform: Shape 18"/>
          <p:cNvSpPr/>
          <p:nvPr/>
        </p:nvSpPr>
        <p:spPr>
          <a:xfrm>
            <a:off x="6937150" y="2576710"/>
            <a:ext cx="1098525" cy="280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4617" y="21600"/>
                </a:lnTo>
                <a:lnTo>
                  <a:pt x="21600" y="0"/>
                </a:lnTo>
              </a:path>
            </a:pathLst>
          </a:custGeom>
          <a:ln>
            <a:solidFill>
              <a:srgbClr val="85888D"/>
            </a:solidFill>
            <a:miter lim="400000"/>
            <a:tailEnd type="oval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3" name="Freeform: Shape 19"/>
          <p:cNvSpPr/>
          <p:nvPr/>
        </p:nvSpPr>
        <p:spPr>
          <a:xfrm>
            <a:off x="7778535" y="798680"/>
            <a:ext cx="757144" cy="7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2660A4"/>
            </a:solidFill>
            <a:miter lim="400000"/>
          </a:ln>
        </p:spPr>
        <p:txBody>
          <a:bodyPr wrap="none"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660A4"/>
                </a:solidFill>
                <a:effectLst/>
                <a:uLnTx/>
                <a:uFillTx/>
                <a:latin typeface="Impact" panose="020B0806030902050204" pitchFamily="34" charset="0"/>
              </a:rPr>
              <a:t>音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660A4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154" name="Freeform: Shape 20"/>
          <p:cNvSpPr/>
          <p:nvPr/>
        </p:nvSpPr>
        <p:spPr>
          <a:xfrm>
            <a:off x="8204550" y="1927264"/>
            <a:ext cx="757144" cy="7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chemeClr val="bg2">
                <a:lumMod val="25000"/>
              </a:schemeClr>
            </a:solidFill>
            <a:miter lim="400000"/>
          </a:ln>
        </p:spPr>
        <p:txBody>
          <a:bodyPr wrap="none"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Impact" panose="020B0806030902050204" pitchFamily="34" charset="0"/>
              </a:rPr>
              <a:t>视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155" name="Freeform: Shape 21"/>
          <p:cNvSpPr/>
          <p:nvPr/>
        </p:nvSpPr>
        <p:spPr>
          <a:xfrm>
            <a:off x="8830352" y="3151453"/>
            <a:ext cx="757144" cy="7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2660A4"/>
            </a:solidFill>
            <a:miter lim="400000"/>
          </a:ln>
        </p:spPr>
        <p:txBody>
          <a:bodyPr wrap="none"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660A4"/>
                </a:solidFill>
                <a:effectLst/>
                <a:uLnTx/>
                <a:uFillTx/>
                <a:latin typeface="Impact" panose="020B0806030902050204" pitchFamily="34" charset="0"/>
              </a:rPr>
              <a:t>移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660A4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156" name="Freeform: Shape 22"/>
          <p:cNvSpPr/>
          <p:nvPr/>
        </p:nvSpPr>
        <p:spPr>
          <a:xfrm>
            <a:off x="8204550" y="4297993"/>
            <a:ext cx="757144" cy="7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chemeClr val="bg2">
                <a:lumMod val="25000"/>
              </a:schemeClr>
            </a:solidFill>
            <a:miter lim="400000"/>
          </a:ln>
        </p:spPr>
        <p:txBody>
          <a:bodyPr wrap="none"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Impact" panose="020B0806030902050204" pitchFamily="34" charset="0"/>
              </a:rPr>
              <a:t>数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157" name="Freeform: Shape 23"/>
          <p:cNvSpPr/>
          <p:nvPr/>
        </p:nvSpPr>
        <p:spPr>
          <a:xfrm>
            <a:off x="7795081" y="5600375"/>
            <a:ext cx="757144" cy="757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>
              <a:srgbClr val="2660A4"/>
            </a:solidFill>
            <a:miter lim="400000"/>
          </a:ln>
        </p:spPr>
        <p:txBody>
          <a:bodyPr wrap="none"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lang="zh-CN" altLang="en-US" sz="3200" kern="0" dirty="0">
                <a:solidFill>
                  <a:srgbClr val="2660A4"/>
                </a:solidFill>
                <a:latin typeface="Impact" panose="020B0806030902050204" pitchFamily="34" charset="0"/>
              </a:rPr>
              <a:t>网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660A4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158" name="Straight Connector 24"/>
          <p:cNvSpPr/>
          <p:nvPr/>
        </p:nvSpPr>
        <p:spPr>
          <a:xfrm>
            <a:off x="7221494" y="3536987"/>
            <a:ext cx="1236706" cy="0"/>
          </a:xfrm>
          <a:prstGeom prst="line">
            <a:avLst/>
          </a:prstGeom>
          <a:ln>
            <a:solidFill>
              <a:srgbClr val="A09FA1"/>
            </a:solidFill>
            <a:miter lim="400000"/>
            <a:tailEnd type="oval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9" name="Freeform: Shape 25"/>
          <p:cNvSpPr/>
          <p:nvPr/>
        </p:nvSpPr>
        <p:spPr>
          <a:xfrm>
            <a:off x="6992878" y="4224111"/>
            <a:ext cx="982050" cy="253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988" y="0"/>
                </a:lnTo>
                <a:lnTo>
                  <a:pt x="21600" y="21600"/>
                </a:lnTo>
              </a:path>
            </a:pathLst>
          </a:custGeom>
          <a:ln>
            <a:solidFill>
              <a:srgbClr val="A09FA1"/>
            </a:solidFill>
            <a:miter lim="400000"/>
            <a:tailEnd type="oval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0" name="Freeform: Shape 26"/>
          <p:cNvSpPr/>
          <p:nvPr/>
        </p:nvSpPr>
        <p:spPr>
          <a:xfrm>
            <a:off x="6166790" y="4697457"/>
            <a:ext cx="1506970" cy="925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633" y="0"/>
                </a:lnTo>
                <a:lnTo>
                  <a:pt x="21600" y="21600"/>
                </a:lnTo>
              </a:path>
            </a:pathLst>
          </a:custGeom>
          <a:ln>
            <a:solidFill>
              <a:srgbClr val="85888D"/>
            </a:solidFill>
            <a:miter lim="400000"/>
            <a:tailEnd type="oval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1" name="Freeform: Shape 27"/>
          <p:cNvSpPr/>
          <p:nvPr/>
        </p:nvSpPr>
        <p:spPr>
          <a:xfrm>
            <a:off x="6832000" y="2751332"/>
            <a:ext cx="162921" cy="167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2" name="Freeform: Shape 28"/>
          <p:cNvSpPr/>
          <p:nvPr/>
        </p:nvSpPr>
        <p:spPr>
          <a:xfrm>
            <a:off x="7091754" y="3455374"/>
            <a:ext cx="146561" cy="146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4" name="Freeform: Shape 30"/>
          <p:cNvSpPr/>
          <p:nvPr/>
        </p:nvSpPr>
        <p:spPr>
          <a:xfrm>
            <a:off x="6020231" y="4622824"/>
            <a:ext cx="146559" cy="146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165" name="Group 46"/>
          <p:cNvGrpSpPr/>
          <p:nvPr/>
        </p:nvGrpSpPr>
        <p:grpSpPr>
          <a:xfrm>
            <a:off x="8680789" y="4356641"/>
            <a:ext cx="3019272" cy="671587"/>
            <a:chOff x="6444107" y="1469392"/>
            <a:chExt cx="4232109" cy="563232"/>
          </a:xfrm>
        </p:grpSpPr>
        <p:sp>
          <p:nvSpPr>
            <p:cNvPr id="166" name="TextBox 47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 dirty="0">
                  <a:solidFill>
                    <a:srgbClr val="3737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多源数据</a:t>
              </a:r>
              <a:endParaRPr lang="zh-CN" altLang="en-US" sz="1600" b="1" dirty="0">
                <a:solidFill>
                  <a:srgbClr val="3737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TextBox 48"/>
            <p:cNvSpPr txBox="1"/>
            <p:nvPr/>
          </p:nvSpPr>
          <p:spPr>
            <a:xfrm>
              <a:off x="6444107" y="1712256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手机短信、电子传真、报警系统、</a:t>
              </a:r>
              <a:r>
                <a:rPr lang="en-US" altLang="zh-CN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GIS</a:t>
              </a:r>
              <a:r>
                <a:rPr lang="zh-CN" altLang="en-US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地图、应急预案</a:t>
              </a:r>
              <a:endParaRPr lang="zh-CN" altLang="en-US" sz="10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8" name="Group 49"/>
          <p:cNvGrpSpPr/>
          <p:nvPr/>
        </p:nvGrpSpPr>
        <p:grpSpPr>
          <a:xfrm>
            <a:off x="9306591" y="3210101"/>
            <a:ext cx="2393470" cy="671587"/>
            <a:chOff x="6444107" y="1469392"/>
            <a:chExt cx="4232109" cy="563232"/>
          </a:xfrm>
        </p:grpSpPr>
        <p:sp>
          <p:nvSpPr>
            <p:cNvPr id="169" name="TextBox 50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 dirty="0">
                  <a:solidFill>
                    <a:srgbClr val="2660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移动资源</a:t>
              </a:r>
              <a:endParaRPr lang="zh-CN" altLang="en-US" sz="1600" b="1" dirty="0">
                <a:solidFill>
                  <a:srgbClr val="2660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0" name="TextBox 51"/>
            <p:cNvSpPr txBox="1"/>
            <p:nvPr/>
          </p:nvSpPr>
          <p:spPr>
            <a:xfrm>
              <a:off x="6444107" y="1712256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移动单兵、图传设备、无人机</a:t>
              </a:r>
              <a:endParaRPr lang="zh-CN" altLang="en-US" sz="10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1" name="Group 52"/>
          <p:cNvGrpSpPr/>
          <p:nvPr/>
        </p:nvGrpSpPr>
        <p:grpSpPr>
          <a:xfrm>
            <a:off x="8680789" y="1985912"/>
            <a:ext cx="3019272" cy="671587"/>
            <a:chOff x="6444107" y="1469392"/>
            <a:chExt cx="4232109" cy="563232"/>
          </a:xfrm>
        </p:grpSpPr>
        <p:sp>
          <p:nvSpPr>
            <p:cNvPr id="172" name="TextBox 53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 dirty="0">
                  <a:solidFill>
                    <a:srgbClr val="3737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视频资源</a:t>
              </a:r>
              <a:endParaRPr lang="zh-CN" altLang="en-US" sz="1600" b="1" dirty="0">
                <a:solidFill>
                  <a:srgbClr val="3737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TextBox 54"/>
            <p:cNvSpPr txBox="1"/>
            <p:nvPr/>
          </p:nvSpPr>
          <p:spPr>
            <a:xfrm>
              <a:off x="6444107" y="1712256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视频会议、视频监控、手机直播、执法记录仪、</a:t>
              </a:r>
              <a:r>
                <a:rPr lang="en-US" altLang="zh-CN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4G</a:t>
              </a:r>
              <a:r>
                <a:rPr lang="zh-CN" altLang="en-US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布控球、指挥车、无人机</a:t>
              </a:r>
              <a:endParaRPr lang="zh-CN" altLang="en-US" sz="10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4" name="Group 55"/>
          <p:cNvGrpSpPr/>
          <p:nvPr/>
        </p:nvGrpSpPr>
        <p:grpSpPr>
          <a:xfrm>
            <a:off x="8254774" y="857328"/>
            <a:ext cx="3445287" cy="728149"/>
            <a:chOff x="6444107" y="1469392"/>
            <a:chExt cx="4232109" cy="610668"/>
          </a:xfrm>
        </p:grpSpPr>
        <p:sp>
          <p:nvSpPr>
            <p:cNvPr id="175" name="TextBox 56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 dirty="0">
                  <a:solidFill>
                    <a:srgbClr val="2660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音频资源</a:t>
              </a:r>
              <a:endParaRPr lang="zh-CN" altLang="en-US" sz="1600" b="1" dirty="0">
                <a:solidFill>
                  <a:srgbClr val="2660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6" name="TextBox 57"/>
            <p:cNvSpPr txBox="1"/>
            <p:nvPr/>
          </p:nvSpPr>
          <p:spPr>
            <a:xfrm>
              <a:off x="6444107" y="1759692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办公电话、移动电话、卫星电话、集群对讲机、</a:t>
              </a:r>
              <a:r>
                <a:rPr lang="en-US" altLang="zh-CN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IP</a:t>
              </a:r>
              <a:r>
                <a:rPr lang="zh-CN" altLang="en-US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电话、可视电话、拾音扩声、广播</a:t>
              </a:r>
              <a:endParaRPr lang="zh-CN" altLang="en-US" sz="10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7" name="Group 58"/>
          <p:cNvGrpSpPr/>
          <p:nvPr/>
        </p:nvGrpSpPr>
        <p:grpSpPr>
          <a:xfrm>
            <a:off x="8271320" y="5659023"/>
            <a:ext cx="3344297" cy="671587"/>
            <a:chOff x="6444107" y="1469392"/>
            <a:chExt cx="4232109" cy="563232"/>
          </a:xfrm>
        </p:grpSpPr>
        <p:sp>
          <p:nvSpPr>
            <p:cNvPr id="178" name="TextBox 59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 dirty="0">
                  <a:solidFill>
                    <a:srgbClr val="2660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多网融合</a:t>
              </a:r>
              <a:endParaRPr lang="zh-CN" altLang="en-US" sz="1600" b="1" dirty="0">
                <a:solidFill>
                  <a:srgbClr val="2660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" name="TextBox 60"/>
            <p:cNvSpPr txBox="1"/>
            <p:nvPr/>
          </p:nvSpPr>
          <p:spPr>
            <a:xfrm>
              <a:off x="6444107" y="1712256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公共电话网、移动通信网、互联网、局域网、宽窄带网、</a:t>
              </a:r>
              <a:r>
                <a:rPr lang="en-US" altLang="zh-CN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LTE</a:t>
              </a:r>
              <a:r>
                <a:rPr lang="zh-CN" altLang="en-US" sz="1050" dirty="0">
                  <a:solidFill>
                    <a:srgbClr val="000000">
                      <a:lumMod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专网、音频流</a:t>
              </a:r>
              <a:endParaRPr lang="zh-CN" altLang="en-US" sz="1050" dirty="0">
                <a:solidFill>
                  <a:srgbClr val="000000">
                    <a:lumMod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0" name="Freeform: Shape 16"/>
          <p:cNvSpPr/>
          <p:nvPr/>
        </p:nvSpPr>
        <p:spPr>
          <a:xfrm>
            <a:off x="6062623" y="2254284"/>
            <a:ext cx="146559" cy="146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458193" y="1079832"/>
            <a:ext cx="2599212" cy="6966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519736" y="4055160"/>
            <a:ext cx="2460408" cy="795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5720" y="4804371"/>
            <a:ext cx="2840240" cy="19475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96094" y="1957383"/>
            <a:ext cx="143468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kumimoji="1"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融合通信主机</a:t>
            </a:r>
            <a:endParaRPr kumimoji="1"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460023" y="2329593"/>
            <a:ext cx="2433999" cy="1333261"/>
            <a:chOff x="507525" y="2329593"/>
            <a:chExt cx="2433999" cy="1333261"/>
          </a:xfrm>
        </p:grpSpPr>
        <p:pic>
          <p:nvPicPr>
            <p:cNvPr id="182" name="图片 181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1811260" y="2329593"/>
              <a:ext cx="1130264" cy="13286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507525" y="2508325"/>
              <a:ext cx="1252059" cy="1154529"/>
            </a:xfrm>
            <a:prstGeom prst="rect">
              <a:avLst/>
            </a:prstGeom>
          </p:spPr>
        </p:pic>
      </p:grpSp>
      <p:sp>
        <p:nvSpPr>
          <p:cNvPr id="185" name="文本框 184"/>
          <p:cNvSpPr txBox="1"/>
          <p:nvPr/>
        </p:nvSpPr>
        <p:spPr>
          <a:xfrm>
            <a:off x="2020941" y="3697104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kumimoji="1" lang="zh-CN" altLang="en-US" b="1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资源接入板卡</a:t>
            </a:r>
            <a:endParaRPr kumimoji="1" lang="zh-CN" altLang="en-US" b="1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6" name="文本框 185"/>
          <p:cNvSpPr txBox="1"/>
          <p:nvPr/>
        </p:nvSpPr>
        <p:spPr>
          <a:xfrm>
            <a:off x="2020941" y="4906350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kumimoji="1" lang="zh-CN" altLang="en-US" b="1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资源接入网关</a:t>
            </a:r>
            <a:endParaRPr kumimoji="1" lang="zh-CN" altLang="en-US" b="1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7" name="文本框 186"/>
          <p:cNvSpPr txBox="1"/>
          <p:nvPr/>
        </p:nvSpPr>
        <p:spPr>
          <a:xfrm>
            <a:off x="2020941" y="6179248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kumimoji="1" lang="zh-CN" altLang="en-US" b="1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业务应用网关</a:t>
            </a:r>
            <a:endParaRPr kumimoji="1" lang="zh-CN" altLang="en-US" b="1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8" name="Freeform: Shape 30"/>
          <p:cNvSpPr/>
          <p:nvPr/>
        </p:nvSpPr>
        <p:spPr>
          <a:xfrm>
            <a:off x="6846319" y="4143541"/>
            <a:ext cx="146559" cy="146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85888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aphicFrame>
        <p:nvGraphicFramePr>
          <p:cNvPr id="60" name="表格 59"/>
          <p:cNvGraphicFramePr>
            <a:graphicFrameLocks noGrp="1"/>
          </p:cNvGraphicFramePr>
          <p:nvPr/>
        </p:nvGraphicFramePr>
        <p:xfrm>
          <a:off x="7143429" y="226812"/>
          <a:ext cx="4569634" cy="304800"/>
        </p:xfrm>
        <a:graphic>
          <a:graphicData uri="http://schemas.openxmlformats.org/drawingml/2006/table">
            <a:tbl>
              <a:tblPr firstRow="1" bandRow="1"/>
              <a:tblGrid>
                <a:gridCol w="897921"/>
                <a:gridCol w="897921"/>
                <a:gridCol w="897921"/>
                <a:gridCol w="897921"/>
                <a:gridCol w="977950"/>
              </a:tblGrid>
              <a:tr h="238125"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融合通信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预防准备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监测告警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响应救援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7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ln>
                            <a:noFill/>
                          </a:ln>
                          <a:solidFill>
                            <a:srgbClr val="2660A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总结评估</a:t>
                      </a:r>
                      <a:endParaRPr lang="zh-CN" altLang="en-US" sz="1400" b="1" kern="1200" dirty="0">
                        <a:ln>
                          <a:noFill/>
                        </a:ln>
                        <a:solidFill>
                          <a:srgbClr val="2660A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MH_Text_4"/>
          <p:cNvSpPr/>
          <p:nvPr/>
        </p:nvSpPr>
        <p:spPr>
          <a:xfrm>
            <a:off x="9322318" y="4628893"/>
            <a:ext cx="1896490" cy="123493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总结评估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信息发布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案例推演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建设内容归纳</a:t>
            </a:r>
            <a:endParaRPr lang="zh-CN" altLang="en-US" dirty="0"/>
          </a:p>
        </p:txBody>
      </p:sp>
      <p:cxnSp>
        <p:nvCxnSpPr>
          <p:cNvPr id="27" name="MH_Other_1"/>
          <p:cNvCxnSpPr/>
          <p:nvPr/>
        </p:nvCxnSpPr>
        <p:spPr>
          <a:xfrm>
            <a:off x="528034" y="3329198"/>
            <a:ext cx="708255" cy="0"/>
          </a:xfrm>
          <a:prstGeom prst="line">
            <a:avLst/>
          </a:prstGeom>
          <a:noFill/>
          <a:ln w="25400" cap="flat" cmpd="sng" algn="ctr">
            <a:solidFill>
              <a:srgbClr val="D5D5D5"/>
            </a:solidFill>
            <a:prstDash val="solid"/>
            <a:miter lim="800000"/>
            <a:headEnd type="oval"/>
          </a:ln>
          <a:effectLst/>
        </p:spPr>
      </p:cxnSp>
      <p:sp>
        <p:nvSpPr>
          <p:cNvPr id="28" name="MH_SubTitle_1"/>
          <p:cNvSpPr>
            <a:spLocks noChangeArrowheads="1"/>
          </p:cNvSpPr>
          <p:nvPr/>
        </p:nvSpPr>
        <p:spPr bwMode="auto">
          <a:xfrm>
            <a:off x="1465199" y="2667475"/>
            <a:ext cx="1291293" cy="1323444"/>
          </a:xfrm>
          <a:prstGeom prst="ellipse">
            <a:avLst/>
          </a:prstGeom>
          <a:solidFill>
            <a:srgbClr val="ED7D31"/>
          </a:solidFill>
          <a:ln w="9525">
            <a:solidFill>
              <a:srgbClr val="F08200"/>
            </a:solidFill>
            <a:round/>
          </a:ln>
        </p:spPr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预防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准备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MH_Other_2"/>
          <p:cNvSpPr/>
          <p:nvPr/>
        </p:nvSpPr>
        <p:spPr bwMode="auto">
          <a:xfrm flipH="1">
            <a:off x="2110847" y="2432867"/>
            <a:ext cx="888253" cy="896331"/>
          </a:xfrm>
          <a:custGeom>
            <a:avLst/>
            <a:gdLst>
              <a:gd name="T0" fmla="*/ 0 w 722402"/>
              <a:gd name="T1" fmla="*/ 703204 h 711200"/>
              <a:gd name="T2" fmla="*/ 209822 w 722402"/>
              <a:gd name="T3" fmla="*/ 202064 h 711200"/>
              <a:gd name="T4" fmla="*/ 714028 w 722402"/>
              <a:gd name="T5" fmla="*/ 89 h 71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MH_Other_3"/>
          <p:cNvSpPr/>
          <p:nvPr/>
        </p:nvSpPr>
        <p:spPr bwMode="auto">
          <a:xfrm flipV="1">
            <a:off x="1222594" y="3329198"/>
            <a:ext cx="888253" cy="896333"/>
          </a:xfrm>
          <a:custGeom>
            <a:avLst/>
            <a:gdLst>
              <a:gd name="T0" fmla="*/ 0 w 722402"/>
              <a:gd name="T1" fmla="*/ 703208 h 711200"/>
              <a:gd name="T2" fmla="*/ 209822 w 722402"/>
              <a:gd name="T3" fmla="*/ 202064 h 711200"/>
              <a:gd name="T4" fmla="*/ 714028 w 722402"/>
              <a:gd name="T5" fmla="*/ 89 h 71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MH_SubTitle_2"/>
          <p:cNvSpPr>
            <a:spLocks noChangeArrowheads="1"/>
          </p:cNvSpPr>
          <p:nvPr/>
        </p:nvSpPr>
        <p:spPr bwMode="auto">
          <a:xfrm>
            <a:off x="4108438" y="2667475"/>
            <a:ext cx="1289337" cy="1323444"/>
          </a:xfrm>
          <a:prstGeom prst="ellipse">
            <a:avLst/>
          </a:prstGeom>
          <a:solidFill>
            <a:srgbClr val="11193B"/>
          </a:solidFill>
          <a:ln w="9525">
            <a:solidFill>
              <a:srgbClr val="000000"/>
            </a:solidFill>
            <a:round/>
          </a:ln>
        </p:spPr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监测</a:t>
            </a: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告警</a:t>
            </a: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MH_Other_4"/>
          <p:cNvSpPr/>
          <p:nvPr/>
        </p:nvSpPr>
        <p:spPr bwMode="auto">
          <a:xfrm flipH="1">
            <a:off x="4754085" y="2432867"/>
            <a:ext cx="888253" cy="896331"/>
          </a:xfrm>
          <a:custGeom>
            <a:avLst/>
            <a:gdLst>
              <a:gd name="T0" fmla="*/ 0 w 722402"/>
              <a:gd name="T1" fmla="*/ 703204 h 711200"/>
              <a:gd name="T2" fmla="*/ 209822 w 722402"/>
              <a:gd name="T3" fmla="*/ 202064 h 711200"/>
              <a:gd name="T4" fmla="*/ 714028 w 722402"/>
              <a:gd name="T5" fmla="*/ 89 h 71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MH_Other_5"/>
          <p:cNvSpPr/>
          <p:nvPr/>
        </p:nvSpPr>
        <p:spPr bwMode="auto">
          <a:xfrm flipV="1">
            <a:off x="3865831" y="3329198"/>
            <a:ext cx="888253" cy="896333"/>
          </a:xfrm>
          <a:custGeom>
            <a:avLst/>
            <a:gdLst>
              <a:gd name="T0" fmla="*/ 0 w 722402"/>
              <a:gd name="T1" fmla="*/ 703208 h 711200"/>
              <a:gd name="T2" fmla="*/ 209822 w 722402"/>
              <a:gd name="T3" fmla="*/ 202064 h 711200"/>
              <a:gd name="T4" fmla="*/ 714028 w 722402"/>
              <a:gd name="T5" fmla="*/ 89 h 71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MH_SubTitle_3"/>
          <p:cNvSpPr>
            <a:spLocks noChangeArrowheads="1"/>
          </p:cNvSpPr>
          <p:nvPr/>
        </p:nvSpPr>
        <p:spPr bwMode="auto">
          <a:xfrm>
            <a:off x="6749720" y="2667475"/>
            <a:ext cx="1289337" cy="1323444"/>
          </a:xfrm>
          <a:prstGeom prst="ellipse">
            <a:avLst/>
          </a:prstGeom>
          <a:solidFill>
            <a:srgbClr val="ED7D31"/>
          </a:solidFill>
          <a:ln w="9525">
            <a:solidFill>
              <a:srgbClr val="F08200"/>
            </a:solidFill>
            <a:round/>
          </a:ln>
        </p:spPr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响应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救援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MH_Other_6"/>
          <p:cNvSpPr/>
          <p:nvPr/>
        </p:nvSpPr>
        <p:spPr bwMode="auto">
          <a:xfrm flipH="1">
            <a:off x="7393410" y="2432867"/>
            <a:ext cx="888253" cy="896331"/>
          </a:xfrm>
          <a:custGeom>
            <a:avLst/>
            <a:gdLst>
              <a:gd name="T0" fmla="*/ 0 w 722402"/>
              <a:gd name="T1" fmla="*/ 703204 h 711200"/>
              <a:gd name="T2" fmla="*/ 209822 w 722402"/>
              <a:gd name="T3" fmla="*/ 202064 h 711200"/>
              <a:gd name="T4" fmla="*/ 714028 w 722402"/>
              <a:gd name="T5" fmla="*/ 89 h 71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MH_Other_7"/>
          <p:cNvSpPr/>
          <p:nvPr/>
        </p:nvSpPr>
        <p:spPr bwMode="auto">
          <a:xfrm flipV="1">
            <a:off x="6505157" y="3329198"/>
            <a:ext cx="888253" cy="896333"/>
          </a:xfrm>
          <a:custGeom>
            <a:avLst/>
            <a:gdLst>
              <a:gd name="T0" fmla="*/ 0 w 722402"/>
              <a:gd name="T1" fmla="*/ 703208 h 711200"/>
              <a:gd name="T2" fmla="*/ 209822 w 722402"/>
              <a:gd name="T3" fmla="*/ 202064 h 711200"/>
              <a:gd name="T4" fmla="*/ 714028 w 722402"/>
              <a:gd name="T5" fmla="*/ 89 h 71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MH_Other_8"/>
          <p:cNvCxnSpPr/>
          <p:nvPr/>
        </p:nvCxnSpPr>
        <p:spPr>
          <a:xfrm>
            <a:off x="8267968" y="3329198"/>
            <a:ext cx="896079" cy="0"/>
          </a:xfrm>
          <a:prstGeom prst="line">
            <a:avLst/>
          </a:prstGeom>
          <a:noFill/>
          <a:ln w="25400" cap="flat" cmpd="sng" algn="ctr">
            <a:solidFill>
              <a:srgbClr val="D5D5D5"/>
            </a:solidFill>
            <a:prstDash val="solid"/>
            <a:miter lim="800000"/>
            <a:headEnd type="none"/>
          </a:ln>
          <a:effectLst/>
        </p:spPr>
      </p:cxnSp>
      <p:sp>
        <p:nvSpPr>
          <p:cNvPr id="38" name="MH_SubTitle_4"/>
          <p:cNvSpPr>
            <a:spLocks noChangeArrowheads="1"/>
          </p:cNvSpPr>
          <p:nvPr/>
        </p:nvSpPr>
        <p:spPr bwMode="auto">
          <a:xfrm>
            <a:off x="9398827" y="2667475"/>
            <a:ext cx="1289337" cy="1323444"/>
          </a:xfrm>
          <a:prstGeom prst="ellipse">
            <a:avLst/>
          </a:prstGeom>
          <a:solidFill>
            <a:srgbClr val="11193B"/>
          </a:solidFill>
          <a:ln w="9525">
            <a:solidFill>
              <a:srgbClr val="000000"/>
            </a:solidFill>
            <a:round/>
          </a:ln>
        </p:spPr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评估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MH_Other_9"/>
          <p:cNvSpPr/>
          <p:nvPr/>
        </p:nvSpPr>
        <p:spPr bwMode="auto">
          <a:xfrm flipH="1">
            <a:off x="10042518" y="2432867"/>
            <a:ext cx="888253" cy="896331"/>
          </a:xfrm>
          <a:custGeom>
            <a:avLst/>
            <a:gdLst>
              <a:gd name="T0" fmla="*/ 0 w 722402"/>
              <a:gd name="T1" fmla="*/ 703204 h 711200"/>
              <a:gd name="T2" fmla="*/ 209822 w 722402"/>
              <a:gd name="T3" fmla="*/ 202064 h 711200"/>
              <a:gd name="T4" fmla="*/ 714028 w 722402"/>
              <a:gd name="T5" fmla="*/ 89 h 71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MH_Other_10"/>
          <p:cNvSpPr/>
          <p:nvPr/>
        </p:nvSpPr>
        <p:spPr bwMode="auto">
          <a:xfrm flipV="1">
            <a:off x="9154265" y="3329198"/>
            <a:ext cx="888253" cy="896333"/>
          </a:xfrm>
          <a:custGeom>
            <a:avLst/>
            <a:gdLst>
              <a:gd name="T0" fmla="*/ 0 w 722402"/>
              <a:gd name="T1" fmla="*/ 703208 h 711200"/>
              <a:gd name="T2" fmla="*/ 209822 w 722402"/>
              <a:gd name="T3" fmla="*/ 202064 h 711200"/>
              <a:gd name="T4" fmla="*/ 714028 w 722402"/>
              <a:gd name="T5" fmla="*/ 89 h 71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1" name="MH_Other_11"/>
          <p:cNvCxnSpPr/>
          <p:nvPr/>
        </p:nvCxnSpPr>
        <p:spPr>
          <a:xfrm>
            <a:off x="10917075" y="3329198"/>
            <a:ext cx="708255" cy="0"/>
          </a:xfrm>
          <a:prstGeom prst="line">
            <a:avLst/>
          </a:prstGeom>
          <a:noFill/>
          <a:ln w="25400" cap="flat" cmpd="sng" algn="ctr">
            <a:solidFill>
              <a:srgbClr val="D5D5D5"/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42" name="MH_Other_12"/>
          <p:cNvCxnSpPr/>
          <p:nvPr/>
        </p:nvCxnSpPr>
        <p:spPr>
          <a:xfrm>
            <a:off x="2983447" y="3329198"/>
            <a:ext cx="898035" cy="0"/>
          </a:xfrm>
          <a:prstGeom prst="line">
            <a:avLst/>
          </a:prstGeom>
          <a:noFill/>
          <a:ln w="25400" cap="flat" cmpd="sng" algn="ctr">
            <a:solidFill>
              <a:srgbClr val="D5D5D5"/>
            </a:solidFill>
            <a:prstDash val="solid"/>
            <a:miter lim="800000"/>
            <a:headEnd type="none"/>
          </a:ln>
          <a:effectLst/>
        </p:spPr>
      </p:cxnSp>
      <p:cxnSp>
        <p:nvCxnSpPr>
          <p:cNvPr id="43" name="MH_Other_13"/>
          <p:cNvCxnSpPr/>
          <p:nvPr/>
        </p:nvCxnSpPr>
        <p:spPr>
          <a:xfrm>
            <a:off x="5626686" y="3329198"/>
            <a:ext cx="896079" cy="0"/>
          </a:xfrm>
          <a:prstGeom prst="line">
            <a:avLst/>
          </a:prstGeom>
          <a:noFill/>
          <a:ln w="25400" cap="flat" cmpd="sng" algn="ctr">
            <a:solidFill>
              <a:srgbClr val="D5D5D5"/>
            </a:solidFill>
            <a:prstDash val="solid"/>
            <a:miter lim="800000"/>
            <a:headEnd type="none"/>
          </a:ln>
          <a:effectLst/>
        </p:spPr>
      </p:cxnSp>
      <p:cxnSp>
        <p:nvCxnSpPr>
          <p:cNvPr id="44" name="直接箭头连接符 43"/>
          <p:cNvCxnSpPr/>
          <p:nvPr/>
        </p:nvCxnSpPr>
        <p:spPr>
          <a:xfrm flipV="1">
            <a:off x="11625330" y="1843298"/>
            <a:ext cx="0" cy="1485900"/>
          </a:xfrm>
          <a:prstGeom prst="straightConnector1">
            <a:avLst/>
          </a:prstGeom>
          <a:noFill/>
          <a:ln w="19050" cap="flat" cmpd="sng" algn="ctr">
            <a:solidFill>
              <a:srgbClr val="D5D5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直接箭头连接符 44"/>
          <p:cNvCxnSpPr/>
          <p:nvPr/>
        </p:nvCxnSpPr>
        <p:spPr>
          <a:xfrm rot="10800000" flipV="1">
            <a:off x="504289" y="1843298"/>
            <a:ext cx="0" cy="1485900"/>
          </a:xfrm>
          <a:prstGeom prst="straightConnector1">
            <a:avLst/>
          </a:prstGeom>
          <a:noFill/>
          <a:ln w="19050" cap="flat" cmpd="sng" algn="ctr">
            <a:solidFill>
              <a:srgbClr val="D5D5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" name="直接箭头连接符 45"/>
          <p:cNvCxnSpPr/>
          <p:nvPr/>
        </p:nvCxnSpPr>
        <p:spPr>
          <a:xfrm flipH="1">
            <a:off x="504288" y="1843298"/>
            <a:ext cx="11121042" cy="0"/>
          </a:xfrm>
          <a:prstGeom prst="straightConnector1">
            <a:avLst/>
          </a:prstGeom>
          <a:noFill/>
          <a:ln w="19050" cap="flat" cmpd="sng" algn="ctr">
            <a:solidFill>
              <a:srgbClr val="D5D5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矩形 84"/>
          <p:cNvSpPr/>
          <p:nvPr/>
        </p:nvSpPr>
        <p:spPr>
          <a:xfrm>
            <a:off x="1927946" y="1458738"/>
            <a:ext cx="8273726" cy="777774"/>
          </a:xfrm>
          <a:prstGeom prst="rect">
            <a:avLst/>
          </a:prstGeom>
          <a:solidFill>
            <a:srgbClr val="2660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TextBox 26"/>
          <p:cNvSpPr txBox="1"/>
          <p:nvPr/>
        </p:nvSpPr>
        <p:spPr>
          <a:xfrm>
            <a:off x="1954907" y="1698229"/>
            <a:ext cx="82310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zh-CN" altLang="en-US" sz="2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融合通信  音频视频数据一体化</a:t>
            </a:r>
            <a:endParaRPr lang="zh-CN" altLang="en-US" sz="2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MH_Text_1"/>
          <p:cNvSpPr/>
          <p:nvPr/>
        </p:nvSpPr>
        <p:spPr>
          <a:xfrm>
            <a:off x="1388689" y="4628893"/>
            <a:ext cx="1794114" cy="221576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应急指挥体系管理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应急保障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结构化预案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指挥演练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MH_Text_2"/>
          <p:cNvSpPr/>
          <p:nvPr/>
        </p:nvSpPr>
        <p:spPr>
          <a:xfrm>
            <a:off x="4033883" y="4628893"/>
            <a:ext cx="1794114" cy="221576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值班值守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综合分析研判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协同会商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MH_Text_3"/>
          <p:cNvSpPr/>
          <p:nvPr/>
        </p:nvSpPr>
        <p:spPr>
          <a:xfrm>
            <a:off x="6673210" y="4628893"/>
            <a:ext cx="1792159" cy="221576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指挥调度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辅助决策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专题研判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业务应用移动化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1332993" y="4861825"/>
            <a:ext cx="781418" cy="1275232"/>
            <a:chOff x="11332993" y="4861825"/>
            <a:chExt cx="781418" cy="1275232"/>
          </a:xfrm>
        </p:grpSpPr>
        <p:sp>
          <p:nvSpPr>
            <p:cNvPr id="15" name="object 64"/>
            <p:cNvSpPr txBox="1"/>
            <p:nvPr/>
          </p:nvSpPr>
          <p:spPr>
            <a:xfrm>
              <a:off x="11332993" y="5952391"/>
              <a:ext cx="781418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1CC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微软雅黑" panose="020B0503020204020204" pitchFamily="34" charset="-122"/>
                </a:rPr>
                <a:t>资源展现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81CC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6" name="object 64"/>
            <p:cNvSpPr txBox="1"/>
            <p:nvPr/>
          </p:nvSpPr>
          <p:spPr>
            <a:xfrm>
              <a:off x="11332993" y="5391719"/>
              <a:ext cx="781418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1CC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微软雅黑" panose="020B0503020204020204" pitchFamily="34" charset="-122"/>
                </a:rPr>
                <a:t>信息维护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81CC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7" name="object 64"/>
            <p:cNvSpPr txBox="1"/>
            <p:nvPr/>
          </p:nvSpPr>
          <p:spPr>
            <a:xfrm>
              <a:off x="11332993" y="4861825"/>
              <a:ext cx="781418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1CC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微软雅黑" panose="020B0503020204020204" pitchFamily="34" charset="-122"/>
                </a:rPr>
                <a:t>资源录入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81CC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应急指挥体系管理</a:t>
            </a:r>
            <a:endParaRPr lang="zh-CN" altLang="en-US" dirty="0"/>
          </a:p>
        </p:txBody>
      </p:sp>
      <p:sp>
        <p:nvSpPr>
          <p:cNvPr id="13" name="文本框 5"/>
          <p:cNvSpPr txBox="1">
            <a:spLocks noChangeArrowheads="1"/>
          </p:cNvSpPr>
          <p:nvPr/>
        </p:nvSpPr>
        <p:spPr bwMode="auto">
          <a:xfrm>
            <a:off x="866351" y="2702153"/>
            <a:ext cx="3301999" cy="374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指挥架构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群组管理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应急通讯录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应急物资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应急队伍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应急装备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避难场所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应急专家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医疗单位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381000" marR="0" lvl="0" indent="-381000" algn="just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C8F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……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66351" y="2300080"/>
            <a:ext cx="2241974" cy="3935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21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业务功能介绍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921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840409" y="764190"/>
            <a:ext cx="10882738" cy="7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45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453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实现对应急资源数据采集与汇聚、数据审核、条件查询、分类管理、多维统计等。面向应急救援物资实现了全流程跟踪，实现应急资源基础数据的汇聚、统计和分析能够在一张图上进行可视化展示。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3115385" y="1650333"/>
            <a:ext cx="8825733" cy="496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THINKCELLSHAPEDONOTDELETE" val="p.OQffJG3wUywmTqbOnGWXQ"/>
</p:tagLst>
</file>

<file path=ppt/tags/tag2.xml><?xml version="1.0" encoding="utf-8"?>
<p:tagLst xmlns:p="http://schemas.openxmlformats.org/presentationml/2006/main">
  <p:tag name="COMMONDATA" val="eyJoZGlkIjoiNTJhZGFiNTVjZDM2MDFkMjZmNWY4MGExZDA5MjljZTYifQ=="/>
</p:tagLst>
</file>

<file path=ppt/theme/theme1.xml><?xml version="1.0" encoding="utf-8"?>
<a:theme xmlns:a="http://schemas.openxmlformats.org/drawingml/2006/main" name="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章节页">
  <a:themeElements>
    <a:clrScheme name="HuaWei colour 3">
      <a:dk1>
        <a:srgbClr val="1D1D1A"/>
      </a:dk1>
      <a:lt1>
        <a:srgbClr val="666666"/>
      </a:lt1>
      <a:dk2>
        <a:srgbClr val="FFFFFF"/>
      </a:dk2>
      <a:lt2>
        <a:srgbClr val="DDDDDD"/>
      </a:lt2>
      <a:accent1>
        <a:srgbClr val="E9002F"/>
      </a:accent1>
      <a:accent2>
        <a:srgbClr val="7F0000"/>
      </a:accent2>
      <a:accent3>
        <a:srgbClr val="ED6D00"/>
      </a:accent3>
      <a:accent4>
        <a:srgbClr val="FCC800"/>
      </a:accent4>
      <a:accent5>
        <a:srgbClr val="61B230"/>
      </a:accent5>
      <a:accent6>
        <a:srgbClr val="30B5C5"/>
      </a:accent6>
      <a:hlink>
        <a:srgbClr val="C7000B"/>
      </a:hlink>
      <a:folHlink>
        <a:srgbClr val="6666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kumimoji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2628</Words>
  <Application>WPS 演示</Application>
  <PresentationFormat>宽屏</PresentationFormat>
  <Paragraphs>544</Paragraphs>
  <Slides>22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Impact</vt:lpstr>
      <vt:lpstr>Arial</vt:lpstr>
      <vt:lpstr>Calibri</vt:lpstr>
      <vt:lpstr>Agency FB</vt:lpstr>
      <vt:lpstr>思源黑体 CN</vt:lpstr>
      <vt:lpstr>等线</vt:lpstr>
      <vt:lpstr>Calibri</vt:lpstr>
      <vt:lpstr>Arial Unicode MS</vt:lpstr>
      <vt:lpstr>Times New Roman</vt:lpstr>
      <vt:lpstr>微软雅黑 Light</vt:lpstr>
      <vt:lpstr>仿宋_GB2312</vt:lpstr>
      <vt:lpstr>仿宋</vt:lpstr>
      <vt:lpstr>Open Sans</vt:lpstr>
      <vt:lpstr>Segoe Print</vt:lpstr>
      <vt:lpstr>思源黑体 CN Normal</vt:lpstr>
      <vt:lpstr>黑体</vt:lpstr>
      <vt:lpstr>Bebas Neue Regular</vt:lpstr>
      <vt:lpstr>章节页</vt:lpstr>
      <vt:lpstr>1_章节页</vt:lpstr>
      <vt:lpstr>PowerPoint 演示文稿</vt:lpstr>
      <vt:lpstr>PowerPoint 演示文稿</vt:lpstr>
      <vt:lpstr>设计思路 | 推动智慧应急1+2+4体系建设</vt:lpstr>
      <vt:lpstr>总体架构设计 | 构建智慧应急大脑</vt:lpstr>
      <vt:lpstr>PowerPoint 演示文稿</vt:lpstr>
      <vt:lpstr>组网设计</vt:lpstr>
      <vt:lpstr>跨网跨平台通信融合系统</vt:lpstr>
      <vt:lpstr>建设内容归纳</vt:lpstr>
      <vt:lpstr>应急指挥体系管理</vt:lpstr>
      <vt:lpstr>结构化预案管理</vt:lpstr>
      <vt:lpstr>协同会商</vt:lpstr>
      <vt:lpstr>综合分析研判</vt:lpstr>
      <vt:lpstr>PowerPoint 演示文稿</vt:lpstr>
      <vt:lpstr>突发事件接报</vt:lpstr>
      <vt:lpstr>辅助决策-风险态势分析</vt:lpstr>
      <vt:lpstr>辅助决策-智能分析</vt:lpstr>
      <vt:lpstr>辅助决策-智能方案</vt:lpstr>
      <vt:lpstr>评估报告</vt:lpstr>
      <vt:lpstr>PowerPoint 演示文稿</vt:lpstr>
      <vt:lpstr>应急指挥中心建设 | 数字孪生、三维实景地图 </vt:lpstr>
      <vt:lpstr>PowerPoint 演示文稿</vt:lpstr>
      <vt:lpstr>系统亮点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帅希</cp:lastModifiedBy>
  <cp:revision>361</cp:revision>
  <dcterms:created xsi:type="dcterms:W3CDTF">2020-10-21T07:06:00Z</dcterms:created>
  <dcterms:modified xsi:type="dcterms:W3CDTF">2022-05-18T03:17:14Z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544CA9A9A9594787905952395CCDE1E8</vt:lpwstr>
  </property>
  <property fmtid="{D5CDD505-2E9C-101B-9397-08002B2CF9AE}" pid="3" name="KSOProductBuildVer">
    <vt:lpwstr>2052-11.1.0.11636</vt:lpwstr>
  </property>
</Properties>
</file>