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21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67" r:id="rId3"/>
    <p:sldMasterId id="2147483681" r:id="rId4"/>
    <p:sldMasterId id="2147483695" r:id="rId5"/>
  </p:sldMasterIdLst>
  <p:notesMasterIdLst>
    <p:notesMasterId r:id="rId37"/>
  </p:notesMasterIdLst>
  <p:handoutMasterIdLst>
    <p:handoutMasterId r:id="rId38"/>
  </p:handoutMasterIdLst>
  <p:sldIdLst>
    <p:sldId id="771" r:id="rId6"/>
    <p:sldId id="751" r:id="rId7"/>
    <p:sldId id="752" r:id="rId8"/>
    <p:sldId id="753" r:id="rId9"/>
    <p:sldId id="754" r:id="rId10"/>
    <p:sldId id="755" r:id="rId11"/>
    <p:sldId id="756" r:id="rId12"/>
    <p:sldId id="757" r:id="rId13"/>
    <p:sldId id="770" r:id="rId14"/>
    <p:sldId id="760" r:id="rId15"/>
    <p:sldId id="761" r:id="rId16"/>
    <p:sldId id="758" r:id="rId17"/>
    <p:sldId id="762" r:id="rId18"/>
    <p:sldId id="763" r:id="rId19"/>
    <p:sldId id="764" r:id="rId20"/>
    <p:sldId id="765" r:id="rId21"/>
    <p:sldId id="766" r:id="rId22"/>
    <p:sldId id="772" r:id="rId23"/>
    <p:sldId id="767" r:id="rId24"/>
    <p:sldId id="768" r:id="rId25"/>
    <p:sldId id="769" r:id="rId26"/>
    <p:sldId id="773" r:id="rId27"/>
    <p:sldId id="774" r:id="rId28"/>
    <p:sldId id="775" r:id="rId29"/>
    <p:sldId id="776" r:id="rId30"/>
    <p:sldId id="777" r:id="rId31"/>
    <p:sldId id="778" r:id="rId32"/>
    <p:sldId id="783" r:id="rId33"/>
    <p:sldId id="780" r:id="rId34"/>
    <p:sldId id="781" r:id="rId35"/>
    <p:sldId id="782" r:id="rId36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51">
          <p15:clr>
            <a:srgbClr val="A4A3A4"/>
          </p15:clr>
        </p15:guide>
        <p15:guide id="2" pos="7378">
          <p15:clr>
            <a:srgbClr val="A4A3A4"/>
          </p15:clr>
        </p15:guide>
        <p15:guide id="3" orient="horz" pos="377">
          <p15:clr>
            <a:srgbClr val="A4A3A4"/>
          </p15:clr>
        </p15:guide>
        <p15:guide id="4" orient="horz" pos="79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mengfei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06CBB4"/>
    <a:srgbClr val="00E0FF"/>
    <a:srgbClr val="E86A0D"/>
    <a:srgbClr val="EF9033"/>
    <a:srgbClr val="1659A9"/>
    <a:srgbClr val="01184B"/>
    <a:srgbClr val="E6E8ED"/>
    <a:srgbClr val="FF99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8" autoAdjust="0"/>
    <p:restoredTop sz="93963" autoAdjust="0"/>
  </p:normalViewPr>
  <p:slideViewPr>
    <p:cSldViewPr snapToGrid="0">
      <p:cViewPr varScale="1">
        <p:scale>
          <a:sx n="87" d="100"/>
          <a:sy n="87" d="100"/>
        </p:scale>
        <p:origin x="518" y="77"/>
      </p:cViewPr>
      <p:guideLst>
        <p:guide pos="351"/>
        <p:guide pos="7378"/>
        <p:guide orient="horz" pos="377"/>
        <p:guide orient="horz" pos="7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gs" Target="tags/tag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2022/5/14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2207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D2D49-B8BF-4C5C-AE37-575541232CB6}" type="datetimeFigureOut">
              <a:rPr lang="zh-CN" altLang="en-US" smtClean="0"/>
              <a:t>2022/5/14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1B675-621C-4434-8019-B2B185AFED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972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1" dirty="0" smtClean="0"/>
              <a:t>技术指标，不写商业模式</a:t>
            </a:r>
            <a:endParaRPr lang="en-US" altLang="zh-CN" b="1" dirty="0" smtClean="0"/>
          </a:p>
          <a:p>
            <a:r>
              <a:rPr lang="zh-CN" altLang="en-US" b="1" dirty="0" smtClean="0"/>
              <a:t>支持</a:t>
            </a:r>
            <a:r>
              <a:rPr lang="en-US" altLang="zh-CN" b="1" dirty="0" smtClean="0"/>
              <a:t>xx</a:t>
            </a:r>
            <a:r>
              <a:rPr lang="zh-CN" altLang="en-US" b="1" dirty="0" smtClean="0"/>
              <a:t>天运行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05122-54AF-49C2-A582-A5DDD726CB8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326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75945">
              <a:defRPr/>
            </a:pPr>
            <a:fld id="{CB4FDCB3-0052-4520-99BA-5E54FC18EFE9}" type="slidenum">
              <a:rPr lang="zh-CN" altLang="en-US" smtClean="0">
                <a:solidFill>
                  <a:prstClr val="black"/>
                </a:solidFill>
              </a:rPr>
              <a:pPr defTabSz="575945"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79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75945">
              <a:defRPr/>
            </a:pPr>
            <a:fld id="{CB4FDCB3-0052-4520-99BA-5E54FC18EFE9}" type="slidenum">
              <a:rPr lang="zh-CN" altLang="en-US" smtClean="0">
                <a:solidFill>
                  <a:prstClr val="black"/>
                </a:solidFill>
              </a:rPr>
              <a:pPr defTabSz="575945"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441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75945">
              <a:defRPr/>
            </a:pPr>
            <a:fld id="{CB4FDCB3-0052-4520-99BA-5E54FC18EFE9}" type="slidenum">
              <a:rPr lang="zh-CN" altLang="en-US" smtClean="0">
                <a:solidFill>
                  <a:prstClr val="black"/>
                </a:solidFill>
              </a:rPr>
              <a:pPr defTabSz="575945"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99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75945">
              <a:defRPr/>
            </a:pPr>
            <a:fld id="{CB4FDCB3-0052-4520-99BA-5E54FC18EFE9}" type="slidenum">
              <a:rPr lang="zh-CN" altLang="en-US" smtClean="0">
                <a:solidFill>
                  <a:prstClr val="black"/>
                </a:solidFill>
              </a:rPr>
              <a:pPr defTabSz="575945"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041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75945">
              <a:defRPr/>
            </a:pPr>
            <a:fld id="{CB4FDCB3-0052-4520-99BA-5E54FC18EFE9}" type="slidenum">
              <a:rPr lang="zh-CN" altLang="en-US" smtClean="0">
                <a:solidFill>
                  <a:prstClr val="black"/>
                </a:solidFill>
              </a:rPr>
              <a:pPr defTabSz="575945"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790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575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4FDCB3-0052-4520-99BA-5E54FC18E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199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75945">
              <a:defRPr/>
            </a:pPr>
            <a:fld id="{CB4FDCB3-0052-4520-99BA-5E54FC18EFE9}" type="slidenum">
              <a:rPr lang="zh-CN" altLang="en-US" smtClean="0">
                <a:solidFill>
                  <a:prstClr val="black"/>
                </a:solidFill>
              </a:rPr>
              <a:pPr defTabSz="575945"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093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75945">
              <a:defRPr/>
            </a:pPr>
            <a:fld id="{CB4FDCB3-0052-4520-99BA-5E54FC18EFE9}" type="slidenum">
              <a:rPr lang="zh-CN" altLang="en-US" smtClean="0">
                <a:solidFill>
                  <a:prstClr val="black"/>
                </a:solidFill>
              </a:rPr>
              <a:pPr defTabSz="575945"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3161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575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4FDCB3-0052-4520-99BA-5E54FC18E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994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575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4FDCB3-0052-4520-99BA-5E54FC18E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690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="1" dirty="0">
                <a:solidFill>
                  <a:prstClr val="white"/>
                </a:solidFill>
                <a:sym typeface="+mn-lt"/>
              </a:rPr>
              <a:t>该产品实现不同场景的差异化部署，满足大流量需求的室内覆盖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1B675-621C-4434-8019-B2B185AFEDD2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846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1B675-621C-4434-8019-B2B185AFEDD2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893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575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4FDCB3-0052-4520-99BA-5E54FC18E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0742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575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4FDCB3-0052-4520-99BA-5E54FC18E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2197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575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4FDCB3-0052-4520-99BA-5E54FC18E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769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75945">
              <a:defRPr/>
            </a:pPr>
            <a:fld id="{CB4FDCB3-0052-4520-99BA-5E54FC18EFE9}" type="slidenum">
              <a:rPr lang="zh-CN" altLang="en-US" smtClean="0">
                <a:solidFill>
                  <a:prstClr val="black"/>
                </a:solidFill>
              </a:rPr>
              <a:pPr defTabSz="575945"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440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适用场景内容未更新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75945">
              <a:defRPr/>
            </a:pPr>
            <a:fld id="{CB4FDCB3-0052-4520-99BA-5E54FC18EFE9}" type="slidenum">
              <a:rPr lang="zh-CN" altLang="en-US" smtClean="0">
                <a:solidFill>
                  <a:prstClr val="black"/>
                </a:solidFill>
              </a:rPr>
              <a:pPr defTabSz="575945"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762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适用场景内容未更新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75945">
              <a:defRPr/>
            </a:pPr>
            <a:fld id="{CB4FDCB3-0052-4520-99BA-5E54FC18EFE9}" type="slidenum">
              <a:rPr lang="zh-CN" altLang="en-US" smtClean="0">
                <a:solidFill>
                  <a:prstClr val="black"/>
                </a:solidFill>
              </a:rPr>
              <a:pPr defTabSz="575945"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27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适用场景内容未更新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75945">
              <a:defRPr/>
            </a:pPr>
            <a:fld id="{CB4FDCB3-0052-4520-99BA-5E54FC18EFE9}" type="slidenum">
              <a:rPr lang="zh-CN" altLang="en-US" smtClean="0">
                <a:solidFill>
                  <a:prstClr val="black"/>
                </a:solidFill>
              </a:rPr>
              <a:pPr defTabSz="575945"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742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适用场景内容未更新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75945">
              <a:defRPr/>
            </a:pPr>
            <a:fld id="{CB4FDCB3-0052-4520-99BA-5E54FC18EFE9}" type="slidenum">
              <a:rPr lang="zh-CN" altLang="en-US" smtClean="0">
                <a:solidFill>
                  <a:prstClr val="black"/>
                </a:solidFill>
              </a:rPr>
              <a:pPr defTabSz="575945"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75945">
              <a:defRPr/>
            </a:pPr>
            <a:fld id="{CB4FDCB3-0052-4520-99BA-5E54FC18EFE9}" type="slidenum">
              <a:rPr lang="zh-CN" altLang="en-US" smtClean="0">
                <a:solidFill>
                  <a:prstClr val="black"/>
                </a:solidFill>
              </a:rPr>
              <a:pPr defTabSz="575945"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849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kern="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在内的大型企业尤为重要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1B675-621C-4434-8019-B2B185AFEDD2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20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7"/>
          <p:cNvSpPr>
            <a:spLocks noGrp="1" noChangeArrowheads="1"/>
          </p:cNvSpPr>
          <p:nvPr>
            <p:ph idx="10"/>
          </p:nvPr>
        </p:nvSpPr>
        <p:spPr bwMode="auto">
          <a:xfrm>
            <a:off x="334964" y="879477"/>
            <a:ext cx="11522075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720" rIns="91440" bIns="45720" numCol="1" anchor="t" anchorCtr="0" compatLnSpc="1"/>
          <a:lstStyle>
            <a:lvl1pPr marL="214630" indent="-214630">
              <a:lnSpc>
                <a:spcPct val="150000"/>
              </a:lnSpc>
              <a:buFont typeface="Wingdings" panose="05000000000000000000" pitchFamily="2" charset="2"/>
              <a:buChar char="Ø"/>
              <a:defRPr sz="135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35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35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35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35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4437" y="0"/>
            <a:ext cx="6125185" cy="83661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/>
          <a:lstStyle>
            <a:lvl1pPr>
              <a:defRPr lang="zh-CN" altLang="en-US" dirty="0">
                <a:solidFill>
                  <a:srgbClr val="0070C0"/>
                </a:solidFill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" name="Rectangle 15"/>
          <p:cNvSpPr>
            <a:spLocks noChangeArrowheads="1"/>
          </p:cNvSpPr>
          <p:nvPr userDrawn="1"/>
        </p:nvSpPr>
        <p:spPr bwMode="auto">
          <a:xfrm>
            <a:off x="0" y="836613"/>
            <a:ext cx="12192000" cy="42862"/>
          </a:xfrm>
          <a:prstGeom prst="rect">
            <a:avLst/>
          </a:prstGeom>
          <a:solidFill>
            <a:srgbClr val="006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195" b="1">
              <a:solidFill>
                <a:srgbClr val="000000"/>
              </a:solidFill>
            </a:endParaRPr>
          </a:p>
        </p:txBody>
      </p:sp>
      <p:sp>
        <p:nvSpPr>
          <p:cNvPr id="4" name="任意多边形 3"/>
          <p:cNvSpPr/>
          <p:nvPr userDrawn="1"/>
        </p:nvSpPr>
        <p:spPr bwMode="auto">
          <a:xfrm>
            <a:off x="11437939" y="620714"/>
            <a:ext cx="754063" cy="215900"/>
          </a:xfrm>
          <a:custGeom>
            <a:avLst/>
            <a:gdLst>
              <a:gd name="connsiteX0" fmla="*/ 0 w 7358743"/>
              <a:gd name="connsiteY0" fmla="*/ 377371 h 1872343"/>
              <a:gd name="connsiteX1" fmla="*/ 5109029 w 7358743"/>
              <a:gd name="connsiteY1" fmla="*/ 377371 h 1872343"/>
              <a:gd name="connsiteX2" fmla="*/ 5442858 w 7358743"/>
              <a:gd name="connsiteY2" fmla="*/ 0 h 1872343"/>
              <a:gd name="connsiteX3" fmla="*/ 7358743 w 7358743"/>
              <a:gd name="connsiteY3" fmla="*/ 0 h 1872343"/>
              <a:gd name="connsiteX4" fmla="*/ 7358743 w 7358743"/>
              <a:gd name="connsiteY4" fmla="*/ 1872343 h 1872343"/>
              <a:gd name="connsiteX5" fmla="*/ 261258 w 7358743"/>
              <a:gd name="connsiteY5" fmla="*/ 1872343 h 1872343"/>
              <a:gd name="connsiteX6" fmla="*/ 0 w 7358743"/>
              <a:gd name="connsiteY6" fmla="*/ 377371 h 1872343"/>
              <a:gd name="connsiteX0-1" fmla="*/ 0 w 7358743"/>
              <a:gd name="connsiteY0-2" fmla="*/ 377371 h 1872343"/>
              <a:gd name="connsiteX1-3" fmla="*/ 5109029 w 7358743"/>
              <a:gd name="connsiteY1-4" fmla="*/ 377371 h 1872343"/>
              <a:gd name="connsiteX2-5" fmla="*/ 5442858 w 7358743"/>
              <a:gd name="connsiteY2-6" fmla="*/ 0 h 1872343"/>
              <a:gd name="connsiteX3-7" fmla="*/ 7358743 w 7358743"/>
              <a:gd name="connsiteY3-8" fmla="*/ 0 h 1872343"/>
              <a:gd name="connsiteX4-9" fmla="*/ 7358743 w 7358743"/>
              <a:gd name="connsiteY4-10" fmla="*/ 1872343 h 1872343"/>
              <a:gd name="connsiteX5-11" fmla="*/ 0 w 7358743"/>
              <a:gd name="connsiteY5-12" fmla="*/ 377371 h 1872343"/>
              <a:gd name="connsiteX0-13" fmla="*/ 2249714 w 2249714"/>
              <a:gd name="connsiteY0-14" fmla="*/ 1872343 h 1872343"/>
              <a:gd name="connsiteX1-15" fmla="*/ 0 w 2249714"/>
              <a:gd name="connsiteY1-16" fmla="*/ 377371 h 1872343"/>
              <a:gd name="connsiteX2-17" fmla="*/ 333829 w 2249714"/>
              <a:gd name="connsiteY2-18" fmla="*/ 0 h 1872343"/>
              <a:gd name="connsiteX3-19" fmla="*/ 2249714 w 2249714"/>
              <a:gd name="connsiteY3-20" fmla="*/ 0 h 1872343"/>
              <a:gd name="connsiteX4-21" fmla="*/ 2249714 w 2249714"/>
              <a:gd name="connsiteY4-22" fmla="*/ 1872343 h 1872343"/>
              <a:gd name="connsiteX0-23" fmla="*/ 2249714 w 2249714"/>
              <a:gd name="connsiteY0-24" fmla="*/ 802065 h 802065"/>
              <a:gd name="connsiteX1-25" fmla="*/ 0 w 2249714"/>
              <a:gd name="connsiteY1-26" fmla="*/ 377371 h 802065"/>
              <a:gd name="connsiteX2-27" fmla="*/ 333829 w 2249714"/>
              <a:gd name="connsiteY2-28" fmla="*/ 0 h 802065"/>
              <a:gd name="connsiteX3-29" fmla="*/ 2249714 w 2249714"/>
              <a:gd name="connsiteY3-30" fmla="*/ 0 h 802065"/>
              <a:gd name="connsiteX4-31" fmla="*/ 2249714 w 2249714"/>
              <a:gd name="connsiteY4-32" fmla="*/ 802065 h 802065"/>
              <a:gd name="connsiteX0-33" fmla="*/ 1915885 w 1915885"/>
              <a:gd name="connsiteY0-34" fmla="*/ 802065 h 802069"/>
              <a:gd name="connsiteX1-35" fmla="*/ 1160309 w 1915885"/>
              <a:gd name="connsiteY1-36" fmla="*/ 802069 h 802069"/>
              <a:gd name="connsiteX2-37" fmla="*/ 0 w 1915885"/>
              <a:gd name="connsiteY2-38" fmla="*/ 0 h 802069"/>
              <a:gd name="connsiteX3-39" fmla="*/ 1915885 w 1915885"/>
              <a:gd name="connsiteY3-40" fmla="*/ 0 h 802069"/>
              <a:gd name="connsiteX4-41" fmla="*/ 1915885 w 1915885"/>
              <a:gd name="connsiteY4-42" fmla="*/ 802065 h 802069"/>
              <a:gd name="connsiteX0-43" fmla="*/ 755576 w 755576"/>
              <a:gd name="connsiteY0-44" fmla="*/ 802065 h 802069"/>
              <a:gd name="connsiteX1-45" fmla="*/ 0 w 755576"/>
              <a:gd name="connsiteY1-46" fmla="*/ 802069 h 802069"/>
              <a:gd name="connsiteX2-47" fmla="*/ 144016 w 755576"/>
              <a:gd name="connsiteY2-48" fmla="*/ 0 h 802069"/>
              <a:gd name="connsiteX3-49" fmla="*/ 755576 w 755576"/>
              <a:gd name="connsiteY3-50" fmla="*/ 0 h 802069"/>
              <a:gd name="connsiteX4-51" fmla="*/ 755576 w 755576"/>
              <a:gd name="connsiteY4-52" fmla="*/ 802065 h 802069"/>
              <a:gd name="connsiteX0-53" fmla="*/ 755576 w 755576"/>
              <a:gd name="connsiteY0-54" fmla="*/ 802065 h 802069"/>
              <a:gd name="connsiteX1-55" fmla="*/ 0 w 755576"/>
              <a:gd name="connsiteY1-56" fmla="*/ 802069 h 802069"/>
              <a:gd name="connsiteX2-57" fmla="*/ 215825 w 755576"/>
              <a:gd name="connsiteY2-58" fmla="*/ 0 h 802069"/>
              <a:gd name="connsiteX3-59" fmla="*/ 755576 w 755576"/>
              <a:gd name="connsiteY3-60" fmla="*/ 0 h 802069"/>
              <a:gd name="connsiteX4-61" fmla="*/ 755576 w 755576"/>
              <a:gd name="connsiteY4-62" fmla="*/ 802065 h 802069"/>
              <a:gd name="connsiteX0-63" fmla="*/ 755576 w 1295273"/>
              <a:gd name="connsiteY0-64" fmla="*/ 881313 h 881317"/>
              <a:gd name="connsiteX1-65" fmla="*/ 0 w 1295273"/>
              <a:gd name="connsiteY1-66" fmla="*/ 881317 h 881317"/>
              <a:gd name="connsiteX2-67" fmla="*/ 215825 w 1295273"/>
              <a:gd name="connsiteY2-68" fmla="*/ 79248 h 881317"/>
              <a:gd name="connsiteX3-69" fmla="*/ 1295273 w 1295273"/>
              <a:gd name="connsiteY3-70" fmla="*/ 0 h 881317"/>
              <a:gd name="connsiteX4-71" fmla="*/ 755576 w 1295273"/>
              <a:gd name="connsiteY4-72" fmla="*/ 881313 h 881317"/>
              <a:gd name="connsiteX0-73" fmla="*/ 1295273 w 1295273"/>
              <a:gd name="connsiteY0-74" fmla="*/ 802161 h 881317"/>
              <a:gd name="connsiteX1-75" fmla="*/ 0 w 1295273"/>
              <a:gd name="connsiteY1-76" fmla="*/ 881317 h 881317"/>
              <a:gd name="connsiteX2-77" fmla="*/ 215825 w 1295273"/>
              <a:gd name="connsiteY2-78" fmla="*/ 79248 h 881317"/>
              <a:gd name="connsiteX3-79" fmla="*/ 1295273 w 1295273"/>
              <a:gd name="connsiteY3-80" fmla="*/ 0 h 881317"/>
              <a:gd name="connsiteX4-81" fmla="*/ 1295273 w 1295273"/>
              <a:gd name="connsiteY4-82" fmla="*/ 802161 h 881317"/>
              <a:gd name="connsiteX0-83" fmla="*/ 1331509 w 1331509"/>
              <a:gd name="connsiteY0-84" fmla="*/ 802161 h 802161"/>
              <a:gd name="connsiteX1-85" fmla="*/ 0 w 1331509"/>
              <a:gd name="connsiteY1-86" fmla="*/ 802161 h 802161"/>
              <a:gd name="connsiteX2-87" fmla="*/ 252061 w 1331509"/>
              <a:gd name="connsiteY2-88" fmla="*/ 79248 h 802161"/>
              <a:gd name="connsiteX3-89" fmla="*/ 1331509 w 1331509"/>
              <a:gd name="connsiteY3-90" fmla="*/ 0 h 802161"/>
              <a:gd name="connsiteX4-91" fmla="*/ 1331509 w 1331509"/>
              <a:gd name="connsiteY4-92" fmla="*/ 802161 h 802161"/>
              <a:gd name="connsiteX0-93" fmla="*/ 1331509 w 1331509"/>
              <a:gd name="connsiteY0-94" fmla="*/ 802161 h 802161"/>
              <a:gd name="connsiteX1-95" fmla="*/ 0 w 1331509"/>
              <a:gd name="connsiteY1-96" fmla="*/ 802161 h 802161"/>
              <a:gd name="connsiteX2-97" fmla="*/ 216003 w 1331509"/>
              <a:gd name="connsiteY2-98" fmla="*/ 97 h 802161"/>
              <a:gd name="connsiteX3-99" fmla="*/ 1331509 w 1331509"/>
              <a:gd name="connsiteY3-100" fmla="*/ 0 h 802161"/>
              <a:gd name="connsiteX4-101" fmla="*/ 1331509 w 1331509"/>
              <a:gd name="connsiteY4-102" fmla="*/ 802161 h 802161"/>
              <a:gd name="connsiteX0-103" fmla="*/ 1331509 w 1331509"/>
              <a:gd name="connsiteY0-104" fmla="*/ 802064 h 802064"/>
              <a:gd name="connsiteX1-105" fmla="*/ 0 w 1331509"/>
              <a:gd name="connsiteY1-106" fmla="*/ 802064 h 802064"/>
              <a:gd name="connsiteX2-107" fmla="*/ 216003 w 1331509"/>
              <a:gd name="connsiteY2-108" fmla="*/ 0 h 802064"/>
              <a:gd name="connsiteX3-109" fmla="*/ 1078998 w 1331509"/>
              <a:gd name="connsiteY3-110" fmla="*/ 0 h 802064"/>
              <a:gd name="connsiteX4-111" fmla="*/ 1331509 w 1331509"/>
              <a:gd name="connsiteY4-112" fmla="*/ 802064 h 802064"/>
              <a:gd name="connsiteX0-113" fmla="*/ 1078998 w 1078998"/>
              <a:gd name="connsiteY0-114" fmla="*/ 802435 h 802435"/>
              <a:gd name="connsiteX1-115" fmla="*/ 0 w 1078998"/>
              <a:gd name="connsiteY1-116" fmla="*/ 802064 h 802435"/>
              <a:gd name="connsiteX2-117" fmla="*/ 216003 w 1078998"/>
              <a:gd name="connsiteY2-118" fmla="*/ 0 h 802435"/>
              <a:gd name="connsiteX3-119" fmla="*/ 1078998 w 1078998"/>
              <a:gd name="connsiteY3-120" fmla="*/ 0 h 802435"/>
              <a:gd name="connsiteX4-121" fmla="*/ 1078998 w 1078998"/>
              <a:gd name="connsiteY4-122" fmla="*/ 802435 h 802435"/>
              <a:gd name="connsiteX0-123" fmla="*/ 754486 w 1078998"/>
              <a:gd name="connsiteY0-124" fmla="*/ 802435 h 802435"/>
              <a:gd name="connsiteX1-125" fmla="*/ 0 w 1078998"/>
              <a:gd name="connsiteY1-126" fmla="*/ 802064 h 802435"/>
              <a:gd name="connsiteX2-127" fmla="*/ 216003 w 1078998"/>
              <a:gd name="connsiteY2-128" fmla="*/ 0 h 802435"/>
              <a:gd name="connsiteX3-129" fmla="*/ 1078998 w 1078998"/>
              <a:gd name="connsiteY3-130" fmla="*/ 0 h 802435"/>
              <a:gd name="connsiteX4-131" fmla="*/ 754486 w 1078998"/>
              <a:gd name="connsiteY4-132" fmla="*/ 802435 h 802435"/>
              <a:gd name="connsiteX0-133" fmla="*/ 754486 w 754486"/>
              <a:gd name="connsiteY0-134" fmla="*/ 802435 h 802435"/>
              <a:gd name="connsiteX1-135" fmla="*/ 0 w 754486"/>
              <a:gd name="connsiteY1-136" fmla="*/ 802064 h 802435"/>
              <a:gd name="connsiteX2-137" fmla="*/ 216003 w 754486"/>
              <a:gd name="connsiteY2-138" fmla="*/ 0 h 802435"/>
              <a:gd name="connsiteX3-139" fmla="*/ 754486 w 754486"/>
              <a:gd name="connsiteY3-140" fmla="*/ 0 h 802435"/>
              <a:gd name="connsiteX4-141" fmla="*/ 754486 w 754486"/>
              <a:gd name="connsiteY4-142" fmla="*/ 802435 h 8024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54486" h="802435">
                <a:moveTo>
                  <a:pt x="754486" y="802435"/>
                </a:moveTo>
                <a:lnTo>
                  <a:pt x="0" y="802064"/>
                </a:lnTo>
                <a:lnTo>
                  <a:pt x="216003" y="0"/>
                </a:lnTo>
                <a:lnTo>
                  <a:pt x="754486" y="0"/>
                </a:lnTo>
                <a:lnTo>
                  <a:pt x="754486" y="802435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39999">
                <a:srgbClr val="0062AC"/>
              </a:gs>
            </a:gsLst>
            <a:lin ang="5400000" scaled="0"/>
          </a:gradFill>
          <a:ln w="9525" algn="ctr">
            <a:noFill/>
            <a:miter lim="800000"/>
          </a:ln>
          <a:effectLst/>
        </p:spPr>
        <p:txBody>
          <a:bodyPr wrap="none" lIns="675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195" b="1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11736390" y="628650"/>
            <a:ext cx="623887" cy="279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DD8F50-8DA5-4E88-BC96-A2640BEB50F7}" type="slidenum">
              <a:rPr lang="en-US" altLang="zh-CN" sz="1050" b="1">
                <a:solidFill>
                  <a:prstClr val="white"/>
                </a:solidFill>
                <a:latin typeface="MyriadRegular" pitchFamily="2" charset="0"/>
                <a:ea typeface="黑体" panose="02010609060101010101" pitchFamily="2" charset="-122"/>
              </a:rPr>
              <a:t>‹#›</a:t>
            </a:fld>
            <a:endParaRPr lang="en-US" altLang="zh-CN" sz="1050" b="1">
              <a:solidFill>
                <a:prstClr val="white"/>
              </a:solidFill>
              <a:latin typeface="MyriadRegular" pitchFamily="2" charset="0"/>
              <a:ea typeface="黑体" panose="02010609060101010101" pitchFamily="2" charset="-122"/>
            </a:endParaRPr>
          </a:p>
        </p:txBody>
      </p:sp>
      <p:sp>
        <p:nvSpPr>
          <p:cNvPr id="6" name="Rectangle 15"/>
          <p:cNvSpPr>
            <a:spLocks noChangeArrowheads="1"/>
          </p:cNvSpPr>
          <p:nvPr userDrawn="1"/>
        </p:nvSpPr>
        <p:spPr bwMode="auto">
          <a:xfrm>
            <a:off x="0" y="836613"/>
            <a:ext cx="9144000" cy="42862"/>
          </a:xfrm>
          <a:prstGeom prst="rect">
            <a:avLst/>
          </a:prstGeom>
          <a:solidFill>
            <a:srgbClr val="006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195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 1"/>
          <p:cNvSpPr>
            <a:spLocks noGrp="1"/>
          </p:cNvSpPr>
          <p:nvPr>
            <p:ph type="title"/>
          </p:nvPr>
        </p:nvSpPr>
        <p:spPr>
          <a:xfrm>
            <a:off x="334964" y="-17756"/>
            <a:ext cx="11522075" cy="736600"/>
          </a:xfrm>
          <a:prstGeom prst="rect">
            <a:avLst/>
          </a:prstGeom>
        </p:spPr>
        <p:txBody>
          <a:bodyPr tIns="180000"/>
          <a:lstStyle>
            <a:lvl1pPr>
              <a:lnSpc>
                <a:spcPct val="9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4435" y="199496"/>
            <a:ext cx="6121607" cy="493201"/>
          </a:xfrm>
        </p:spPr>
        <p:txBody>
          <a:bodyPr/>
          <a:lstStyle>
            <a:lvl1pPr>
              <a:defRPr lang="zh-CN" altLang="en-US" sz="2100" b="1" kern="0" dirty="0">
                <a:solidFill>
                  <a:srgbClr val="FFFF00"/>
                </a:solidFill>
                <a:latin typeface="+mn-ea"/>
                <a:ea typeface="+mn-ea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4435" y="0"/>
            <a:ext cx="11523133" cy="105198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4507" y="10"/>
            <a:ext cx="11520944" cy="836613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4436" y="1052741"/>
            <a:ext cx="11523133" cy="532901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4507" y="296129"/>
            <a:ext cx="6475868" cy="836613"/>
          </a:xfrm>
          <a:prstGeom prst="rect">
            <a:avLst/>
          </a:prstGeom>
        </p:spPr>
        <p:txBody>
          <a:bodyPr anchor="ctr" anchorCtr="0"/>
          <a:lstStyle>
            <a:lvl1pPr>
              <a:defRPr sz="24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idx="10"/>
          </p:nvPr>
        </p:nvSpPr>
        <p:spPr bwMode="auto">
          <a:xfrm>
            <a:off x="334508" y="1142618"/>
            <a:ext cx="11522075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720" rIns="91440" bIns="45720" numCol="1" anchor="t" anchorCtr="0" compatLnSpc="1"/>
          <a:lstStyle>
            <a:lvl1pPr marL="0" indent="0">
              <a:lnSpc>
                <a:spcPct val="150000"/>
              </a:lnSpc>
              <a:buNone/>
              <a:defRPr sz="1200" b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200" b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200" b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200" b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200" b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4435" y="0"/>
            <a:ext cx="11523133" cy="105198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CCBN展\演示文件\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6987"/>
            <a:ext cx="12192000" cy="136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D:\CCBN展\演示文件\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5301208"/>
            <a:ext cx="12192000" cy="155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8" descr="H:\biaozhi-bai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511122" y="6072188"/>
            <a:ext cx="310938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060576"/>
            <a:ext cx="12192000" cy="1686322"/>
          </a:xfrm>
        </p:spPr>
        <p:txBody>
          <a:bodyPr/>
          <a:lstStyle>
            <a:lvl1pPr algn="ctr">
              <a:defRPr sz="3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34439" y="1198566"/>
            <a:ext cx="5659967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6" y="1198566"/>
            <a:ext cx="5659967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 userDrawn="1"/>
        </p:nvGrpSpPr>
        <p:grpSpPr>
          <a:xfrm>
            <a:off x="-1984" y="0"/>
            <a:ext cx="12191999" cy="6858000"/>
            <a:chOff x="0" y="0"/>
            <a:chExt cx="12191999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0" y="0"/>
              <a:ext cx="12189611" cy="6858000"/>
            </a:xfrm>
            <a:custGeom>
              <a:avLst/>
              <a:gdLst>
                <a:gd name="connsiteX0" fmla="*/ 0 w 12189611"/>
                <a:gd name="connsiteY0" fmla="*/ 0 h 6858000"/>
                <a:gd name="connsiteX1" fmla="*/ 12189611 w 12189611"/>
                <a:gd name="connsiteY1" fmla="*/ 0 h 6858000"/>
                <a:gd name="connsiteX2" fmla="*/ 12189611 w 12189611"/>
                <a:gd name="connsiteY2" fmla="*/ 6858000 h 6858000"/>
                <a:gd name="connsiteX3" fmla="*/ 0 w 1218961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89611" h="6858000">
                  <a:moveTo>
                    <a:pt x="0" y="0"/>
                  </a:moveTo>
                  <a:lnTo>
                    <a:pt x="12189611" y="0"/>
                  </a:lnTo>
                  <a:lnTo>
                    <a:pt x="12189611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sp>
          <p:nvSpPr>
            <p:cNvPr id="4" name="矩形 3"/>
            <p:cNvSpPr/>
            <p:nvPr/>
          </p:nvSpPr>
          <p:spPr>
            <a:xfrm>
              <a:off x="0" y="0"/>
              <a:ext cx="12191999" cy="6858000"/>
            </a:xfrm>
            <a:prstGeom prst="rect">
              <a:avLst/>
            </a:prstGeom>
            <a:gradFill flip="none" rotWithShape="1">
              <a:gsLst>
                <a:gs pos="0">
                  <a:srgbClr val="000E30">
                    <a:alpha val="87059"/>
                  </a:srgbClr>
                </a:gs>
                <a:gs pos="100000">
                  <a:srgbClr val="001648">
                    <a:alpha val="88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 userDrawn="1"/>
        </p:nvGrpSpPr>
        <p:grpSpPr>
          <a:xfrm>
            <a:off x="-1984" y="0"/>
            <a:ext cx="12191999" cy="6858000"/>
            <a:chOff x="0" y="0"/>
            <a:chExt cx="12191999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0" y="0"/>
              <a:ext cx="12189611" cy="6858000"/>
            </a:xfrm>
            <a:custGeom>
              <a:avLst/>
              <a:gdLst>
                <a:gd name="connsiteX0" fmla="*/ 0 w 12189611"/>
                <a:gd name="connsiteY0" fmla="*/ 0 h 6858000"/>
                <a:gd name="connsiteX1" fmla="*/ 12189611 w 12189611"/>
                <a:gd name="connsiteY1" fmla="*/ 0 h 6858000"/>
                <a:gd name="connsiteX2" fmla="*/ 12189611 w 12189611"/>
                <a:gd name="connsiteY2" fmla="*/ 6858000 h 6858000"/>
                <a:gd name="connsiteX3" fmla="*/ 0 w 1218961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89611" h="6858000">
                  <a:moveTo>
                    <a:pt x="0" y="0"/>
                  </a:moveTo>
                  <a:lnTo>
                    <a:pt x="12189611" y="0"/>
                  </a:lnTo>
                  <a:lnTo>
                    <a:pt x="12189611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sp>
          <p:nvSpPr>
            <p:cNvPr id="4" name="矩形 3"/>
            <p:cNvSpPr/>
            <p:nvPr/>
          </p:nvSpPr>
          <p:spPr>
            <a:xfrm>
              <a:off x="0" y="0"/>
              <a:ext cx="12191999" cy="6858000"/>
            </a:xfrm>
            <a:prstGeom prst="rect">
              <a:avLst/>
            </a:prstGeom>
            <a:gradFill flip="none" rotWithShape="1">
              <a:gsLst>
                <a:gs pos="0">
                  <a:srgbClr val="000E30">
                    <a:alpha val="87059"/>
                  </a:srgbClr>
                </a:gs>
                <a:gs pos="100000">
                  <a:srgbClr val="001648">
                    <a:alpha val="88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6" name="矩形 5"/>
          <p:cNvSpPr/>
          <p:nvPr userDrawn="1"/>
        </p:nvSpPr>
        <p:spPr>
          <a:xfrm>
            <a:off x="-1984" y="0"/>
            <a:ext cx="12189611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 w="25400" cap="flat" cmpd="sng" algn="ctr">
            <a:noFill/>
            <a:prstDash val="sysDash"/>
          </a:ln>
        </p:spPr>
        <p:txBody>
          <a:bodyPr rtlCol="0" anchor="ctr"/>
          <a:lstStyle/>
          <a:p>
            <a:pPr algn="just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endParaRPr kumimoji="1" lang="zh-CN" altLang="en-US" sz="2135" kern="0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9936426" y="6405331"/>
            <a:ext cx="1824204" cy="319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5360" y="199665"/>
            <a:ext cx="6284101" cy="709713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lang="zh-CN" altLang="en-US" sz="3200" dirty="0"/>
            </a:lvl1pPr>
          </a:lstStyle>
          <a:p>
            <a:pPr lvl="0"/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88089" y="234637"/>
            <a:ext cx="4464497" cy="639763"/>
          </a:xfrm>
        </p:spPr>
        <p:txBody>
          <a:bodyPr anchor="ctr" anchorCtr="0"/>
          <a:lstStyle>
            <a:lvl1pPr marL="0" indent="0" algn="r">
              <a:buNone/>
              <a:defRPr sz="2400" b="1">
                <a:solidFill>
                  <a:srgbClr val="FFFF00"/>
                </a:solidFill>
              </a:defRPr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kumimoji="1" lang="zh-CN" altLang="en-US" dirty="0"/>
              <a:t>单击此处编辑母版文本样式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idx="10"/>
          </p:nvPr>
        </p:nvSpPr>
        <p:spPr bwMode="auto">
          <a:xfrm>
            <a:off x="335360" y="1051194"/>
            <a:ext cx="11523133" cy="937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45720" rIns="91440" bIns="45720" numCol="1" anchor="t" anchorCtr="0" compatLnSpc="1"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/>
          <a:srcRect l="56533" t="40605"/>
          <a:stretch>
            <a:fillRect/>
          </a:stretch>
        </p:blipFill>
        <p:spPr>
          <a:xfrm flipH="1" flipV="1">
            <a:off x="9192345" y="4149081"/>
            <a:ext cx="3005212" cy="2705943"/>
          </a:xfrm>
          <a:prstGeom prst="rect">
            <a:avLst/>
          </a:prstGeom>
        </p:spPr>
      </p:pic>
      <p:pic>
        <p:nvPicPr>
          <p:cNvPr id="7" name="Picture 48" descr="H:\biaozhi-bai.png"/>
          <p:cNvPicPr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44324" y="6460381"/>
            <a:ext cx="1584325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40920" t="40605"/>
          <a:stretch>
            <a:fillRect/>
          </a:stretch>
        </p:blipFill>
        <p:spPr>
          <a:xfrm>
            <a:off x="0" y="106"/>
            <a:ext cx="7476811" cy="6857791"/>
          </a:xfrm>
          <a:prstGeom prst="rect">
            <a:avLst/>
          </a:prstGeom>
        </p:spPr>
      </p:pic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367808" y="6376244"/>
            <a:ext cx="2743200" cy="365125"/>
          </a:xfrm>
        </p:spPr>
        <p:txBody>
          <a:bodyPr anchor="ctr"/>
          <a:lstStyle>
            <a:lvl1pPr>
              <a:defRPr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810B8E0-1302-4A32-88CA-476045CAAA64}" type="slidenum">
              <a:rPr lang="zh-CN" altLang="en-US" smtClean="0"/>
              <a:t>‹#›</a:t>
            </a:fld>
            <a:r>
              <a:rPr lang="en-US" altLang="zh-CN" dirty="0" smtClean="0"/>
              <a:t>/16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4438" y="162584"/>
            <a:ext cx="6913692" cy="700626"/>
          </a:xfrm>
          <a:ln>
            <a:noFill/>
          </a:ln>
        </p:spPr>
        <p:txBody>
          <a:bodyPr wrap="none"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60098" y="148382"/>
            <a:ext cx="4805324" cy="575786"/>
          </a:xfrm>
        </p:spPr>
        <p:txBody>
          <a:bodyPr wrap="none" anchor="ctr" anchorCtr="0"/>
          <a:lstStyle>
            <a:lvl1pPr marL="0" indent="0" algn="r">
              <a:buNone/>
              <a:defRPr sz="2000" b="1">
                <a:solidFill>
                  <a:srgbClr val="FFFF00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kumimoji="1" lang="zh-CN" altLang="en-US" dirty="0"/>
              <a:t>单击此处编辑母版文本样式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idx="10"/>
          </p:nvPr>
        </p:nvSpPr>
        <p:spPr bwMode="auto">
          <a:xfrm>
            <a:off x="334437" y="1052739"/>
            <a:ext cx="11522203" cy="100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720" rIns="91440" bIns="45720" numCol="1" anchor="t" anchorCtr="0" compatLnSpc="1"/>
          <a:lstStyle>
            <a:lvl1pPr marL="0" indent="0">
              <a:lnSpc>
                <a:spcPct val="150000"/>
              </a:lnSpc>
              <a:buNone/>
              <a:defRPr sz="1800" b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800" b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2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2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2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5357" y="6343019"/>
            <a:ext cx="1786451" cy="444895"/>
          </a:xfrm>
          <a:prstGeom prst="rect">
            <a:avLst/>
          </a:prstGeom>
        </p:spPr>
      </p:pic>
      <p:sp>
        <p:nvSpPr>
          <p:cNvPr id="3" name="Rectangle 12">
            <a:extLst>
              <a:ext uri="{FF2B5EF4-FFF2-40B4-BE49-F238E27FC236}">
                <a16:creationId xmlns:a16="http://schemas.microsoft.com/office/drawing/2014/main" id="{22EC2785-424D-4C9C-B9E3-FE73D4E842E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36389" y="134645"/>
            <a:ext cx="45561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3A25953-B12E-40E4-B32D-773D6C057020}" type="slidenum">
              <a:rPr lang="en-US" altLang="zh-CN" sz="1000">
                <a:solidFill>
                  <a:srgbClr val="FFFFFF"/>
                </a:solidFill>
                <a:latin typeface="Arial Black" panose="020B0A04020102020204" pitchFamily="34" charset="0"/>
              </a:rPr>
              <a:pPr/>
              <a:t>‹#›</a:t>
            </a:fld>
            <a:endParaRPr lang="en-US" altLang="zh-CN" sz="10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2277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516642"/>
            <a:ext cx="4775200" cy="772432"/>
          </a:xfrm>
        </p:spPr>
        <p:txBody>
          <a:bodyPr>
            <a:noAutofit/>
          </a:bodyPr>
          <a:lstStyle>
            <a:lvl1pPr algn="r">
              <a:defRPr sz="325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35239" y="3440861"/>
            <a:ext cx="3754362" cy="365125"/>
          </a:xfrm>
        </p:spPr>
        <p:txBody>
          <a:bodyPr>
            <a:noAutofit/>
          </a:bodyPr>
          <a:lstStyle>
            <a:lvl1pPr marL="0" indent="0" algn="r">
              <a:buNone/>
              <a:defRPr sz="1625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64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9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93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8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22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87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51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16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950B-23B1-4341-9477-9EE7B981C4B1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2022/5/14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6527-AA83-CB4E-9980-E73B528B93EF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0"/>
    </mc:Choice>
    <mc:Fallback xmlns="">
      <p:transition spd="slow" advTm="120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950B-23B1-4341-9477-9EE7B981C4B1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2022/5/14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6527-AA83-CB4E-9980-E73B528B93EF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0"/>
    </mc:Choice>
    <mc:Fallback xmlns="">
      <p:transition spd="slow" advTm="120000"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65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30">
                <a:solidFill>
                  <a:schemeClr val="tx1">
                    <a:tint val="75000"/>
                  </a:schemeClr>
                </a:solidFill>
              </a:defRPr>
            </a:lvl1pPr>
            <a:lvl2pPr marL="464185" indent="0">
              <a:buNone/>
              <a:defRPr sz="1830">
                <a:solidFill>
                  <a:schemeClr val="tx1">
                    <a:tint val="75000"/>
                  </a:schemeClr>
                </a:solidFill>
              </a:defRPr>
            </a:lvl2pPr>
            <a:lvl3pPr marL="92900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3pPr>
            <a:lvl4pPr marL="1393190" indent="0">
              <a:buNone/>
              <a:defRPr sz="1420">
                <a:solidFill>
                  <a:schemeClr val="tx1">
                    <a:tint val="75000"/>
                  </a:schemeClr>
                </a:solidFill>
              </a:defRPr>
            </a:lvl4pPr>
            <a:lvl5pPr marL="1858010" indent="0">
              <a:buNone/>
              <a:defRPr sz="1420">
                <a:solidFill>
                  <a:schemeClr val="tx1">
                    <a:tint val="75000"/>
                  </a:schemeClr>
                </a:solidFill>
              </a:defRPr>
            </a:lvl5pPr>
            <a:lvl6pPr marL="2322195" indent="0">
              <a:buNone/>
              <a:defRPr sz="1420">
                <a:solidFill>
                  <a:schemeClr val="tx1">
                    <a:tint val="75000"/>
                  </a:schemeClr>
                </a:solidFill>
              </a:defRPr>
            </a:lvl6pPr>
            <a:lvl7pPr marL="2787015" indent="0">
              <a:buNone/>
              <a:defRPr sz="1420">
                <a:solidFill>
                  <a:schemeClr val="tx1">
                    <a:tint val="75000"/>
                  </a:schemeClr>
                </a:solidFill>
              </a:defRPr>
            </a:lvl7pPr>
            <a:lvl8pPr marL="3251200" indent="0">
              <a:buNone/>
              <a:defRPr sz="1420">
                <a:solidFill>
                  <a:schemeClr val="tx1">
                    <a:tint val="75000"/>
                  </a:schemeClr>
                </a:solidFill>
              </a:defRPr>
            </a:lvl8pPr>
            <a:lvl9pPr marL="3716020" indent="0">
              <a:buNone/>
              <a:defRPr sz="14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950B-23B1-4341-9477-9EE7B981C4B1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2022/5/14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6527-AA83-CB4E-9980-E73B528B93EF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0"/>
    </mc:Choice>
    <mc:Fallback xmlns="">
      <p:transition spd="slow" advTm="120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45"/>
            </a:lvl1pPr>
            <a:lvl2pPr>
              <a:defRPr sz="2440"/>
            </a:lvl2pPr>
            <a:lvl3pPr>
              <a:defRPr sz="2030"/>
            </a:lvl3pPr>
            <a:lvl4pPr>
              <a:defRPr sz="1830"/>
            </a:lvl4pPr>
            <a:lvl5pPr>
              <a:defRPr sz="1830"/>
            </a:lvl5pPr>
            <a:lvl6pPr>
              <a:defRPr sz="1830"/>
            </a:lvl6pPr>
            <a:lvl7pPr>
              <a:defRPr sz="1830"/>
            </a:lvl7pPr>
            <a:lvl8pPr>
              <a:defRPr sz="1830"/>
            </a:lvl8pPr>
            <a:lvl9pPr>
              <a:defRPr sz="183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0" cy="4525963"/>
          </a:xfrm>
        </p:spPr>
        <p:txBody>
          <a:bodyPr/>
          <a:lstStyle>
            <a:lvl1pPr>
              <a:defRPr sz="2845"/>
            </a:lvl1pPr>
            <a:lvl2pPr>
              <a:defRPr sz="2440"/>
            </a:lvl2pPr>
            <a:lvl3pPr>
              <a:defRPr sz="2030"/>
            </a:lvl3pPr>
            <a:lvl4pPr>
              <a:defRPr sz="1830"/>
            </a:lvl4pPr>
            <a:lvl5pPr>
              <a:defRPr sz="1830"/>
            </a:lvl5pPr>
            <a:lvl6pPr>
              <a:defRPr sz="1830"/>
            </a:lvl6pPr>
            <a:lvl7pPr>
              <a:defRPr sz="1830"/>
            </a:lvl7pPr>
            <a:lvl8pPr>
              <a:defRPr sz="1830"/>
            </a:lvl8pPr>
            <a:lvl9pPr>
              <a:defRPr sz="183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950B-23B1-4341-9477-9EE7B981C4B1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2022/5/14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6527-AA83-CB4E-9980-E73B528B93EF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0"/>
    </mc:Choice>
    <mc:Fallback xmlns="">
      <p:transition spd="slow" advTm="120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5"/>
            <a:ext cx="5386917" cy="639763"/>
          </a:xfrm>
        </p:spPr>
        <p:txBody>
          <a:bodyPr anchor="b"/>
          <a:lstStyle>
            <a:lvl1pPr marL="0" indent="0">
              <a:buNone/>
              <a:defRPr sz="2440" b="1"/>
            </a:lvl1pPr>
            <a:lvl2pPr marL="464185" indent="0">
              <a:buNone/>
              <a:defRPr sz="2030" b="1"/>
            </a:lvl2pPr>
            <a:lvl3pPr marL="929005" indent="0">
              <a:buNone/>
              <a:defRPr sz="1830" b="1"/>
            </a:lvl3pPr>
            <a:lvl4pPr marL="1393190" indent="0">
              <a:buNone/>
              <a:defRPr sz="1625" b="1"/>
            </a:lvl4pPr>
            <a:lvl5pPr marL="1858010" indent="0">
              <a:buNone/>
              <a:defRPr sz="1625" b="1"/>
            </a:lvl5pPr>
            <a:lvl6pPr marL="2322195" indent="0">
              <a:buNone/>
              <a:defRPr sz="1625" b="1"/>
            </a:lvl6pPr>
            <a:lvl7pPr marL="2787015" indent="0">
              <a:buNone/>
              <a:defRPr sz="1625" b="1"/>
            </a:lvl7pPr>
            <a:lvl8pPr marL="3251200" indent="0">
              <a:buNone/>
              <a:defRPr sz="1625" b="1"/>
            </a:lvl8pPr>
            <a:lvl9pPr marL="3716020" indent="0">
              <a:buNone/>
              <a:defRPr sz="1625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40"/>
            </a:lvl1pPr>
            <a:lvl2pPr>
              <a:defRPr sz="2030"/>
            </a:lvl2pPr>
            <a:lvl3pPr>
              <a:defRPr sz="183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5"/>
            <a:ext cx="5389034" cy="639763"/>
          </a:xfrm>
        </p:spPr>
        <p:txBody>
          <a:bodyPr anchor="b"/>
          <a:lstStyle>
            <a:lvl1pPr marL="0" indent="0">
              <a:buNone/>
              <a:defRPr sz="2440" b="1"/>
            </a:lvl1pPr>
            <a:lvl2pPr marL="464185" indent="0">
              <a:buNone/>
              <a:defRPr sz="2030" b="1"/>
            </a:lvl2pPr>
            <a:lvl3pPr marL="929005" indent="0">
              <a:buNone/>
              <a:defRPr sz="1830" b="1"/>
            </a:lvl3pPr>
            <a:lvl4pPr marL="1393190" indent="0">
              <a:buNone/>
              <a:defRPr sz="1625" b="1"/>
            </a:lvl4pPr>
            <a:lvl5pPr marL="1858010" indent="0">
              <a:buNone/>
              <a:defRPr sz="1625" b="1"/>
            </a:lvl5pPr>
            <a:lvl6pPr marL="2322195" indent="0">
              <a:buNone/>
              <a:defRPr sz="1625" b="1"/>
            </a:lvl6pPr>
            <a:lvl7pPr marL="2787015" indent="0">
              <a:buNone/>
              <a:defRPr sz="1625" b="1"/>
            </a:lvl7pPr>
            <a:lvl8pPr marL="3251200" indent="0">
              <a:buNone/>
              <a:defRPr sz="1625" b="1"/>
            </a:lvl8pPr>
            <a:lvl9pPr marL="3716020" indent="0">
              <a:buNone/>
              <a:defRPr sz="1625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4" cy="3951288"/>
          </a:xfrm>
        </p:spPr>
        <p:txBody>
          <a:bodyPr/>
          <a:lstStyle>
            <a:lvl1pPr>
              <a:defRPr sz="2440"/>
            </a:lvl1pPr>
            <a:lvl2pPr>
              <a:defRPr sz="2030"/>
            </a:lvl2pPr>
            <a:lvl3pPr>
              <a:defRPr sz="183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950B-23B1-4341-9477-9EE7B981C4B1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2022/5/14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6527-AA83-CB4E-9980-E73B528B93EF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0"/>
    </mc:Choice>
    <mc:Fallback xmlns="">
      <p:transition spd="slow" advTm="120000"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950B-23B1-4341-9477-9EE7B981C4B1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2022/5/14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6527-AA83-CB4E-9980-E73B528B93EF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0"/>
    </mc:Choice>
    <mc:Fallback xmlns="">
      <p:transition spd="slow" advTm="120000"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950B-23B1-4341-9477-9EE7B981C4B1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2022/5/14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6527-AA83-CB4E-9980-E73B528B93EF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0"/>
    </mc:Choice>
    <mc:Fallback xmlns="">
      <p:transition spd="slow" advTm="120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4" y="273051"/>
            <a:ext cx="4011083" cy="1162051"/>
          </a:xfrm>
        </p:spPr>
        <p:txBody>
          <a:bodyPr anchor="b"/>
          <a:lstStyle>
            <a:lvl1pPr algn="l">
              <a:defRPr sz="203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6" cy="5853114"/>
          </a:xfrm>
        </p:spPr>
        <p:txBody>
          <a:bodyPr/>
          <a:lstStyle>
            <a:lvl1pPr>
              <a:defRPr sz="3250"/>
            </a:lvl1pPr>
            <a:lvl2pPr>
              <a:defRPr sz="2845"/>
            </a:lvl2pPr>
            <a:lvl3pPr>
              <a:defRPr sz="2440"/>
            </a:lvl3pPr>
            <a:lvl4pPr>
              <a:defRPr sz="2030"/>
            </a:lvl4pPr>
            <a:lvl5pPr>
              <a:defRPr sz="2030"/>
            </a:lvl5pPr>
            <a:lvl6pPr>
              <a:defRPr sz="2030"/>
            </a:lvl6pPr>
            <a:lvl7pPr>
              <a:defRPr sz="2030"/>
            </a:lvl7pPr>
            <a:lvl8pPr>
              <a:defRPr sz="2030"/>
            </a:lvl8pPr>
            <a:lvl9pPr>
              <a:defRPr sz="203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4" y="1435102"/>
            <a:ext cx="4011083" cy="4691063"/>
          </a:xfrm>
        </p:spPr>
        <p:txBody>
          <a:bodyPr/>
          <a:lstStyle>
            <a:lvl1pPr marL="0" indent="0">
              <a:buNone/>
              <a:defRPr sz="1420"/>
            </a:lvl1pPr>
            <a:lvl2pPr marL="464185" indent="0">
              <a:buNone/>
              <a:defRPr sz="1220"/>
            </a:lvl2pPr>
            <a:lvl3pPr marL="929005" indent="0">
              <a:buNone/>
              <a:defRPr sz="1015"/>
            </a:lvl3pPr>
            <a:lvl4pPr marL="1393190" indent="0">
              <a:buNone/>
              <a:defRPr sz="915"/>
            </a:lvl4pPr>
            <a:lvl5pPr marL="1858010" indent="0">
              <a:buNone/>
              <a:defRPr sz="915"/>
            </a:lvl5pPr>
            <a:lvl6pPr marL="2322195" indent="0">
              <a:buNone/>
              <a:defRPr sz="915"/>
            </a:lvl6pPr>
            <a:lvl7pPr marL="2787015" indent="0">
              <a:buNone/>
              <a:defRPr sz="915"/>
            </a:lvl7pPr>
            <a:lvl8pPr marL="3251200" indent="0">
              <a:buNone/>
              <a:defRPr sz="915"/>
            </a:lvl8pPr>
            <a:lvl9pPr marL="3716020" indent="0">
              <a:buNone/>
              <a:defRPr sz="915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950B-23B1-4341-9477-9EE7B981C4B1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2022/5/14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6527-AA83-CB4E-9980-E73B528B93EF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0"/>
    </mc:Choice>
    <mc:Fallback xmlns="">
      <p:transition spd="slow" advTm="1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4438" y="162584"/>
            <a:ext cx="6913692" cy="700626"/>
          </a:xfrm>
          <a:ln>
            <a:noFill/>
          </a:ln>
        </p:spPr>
        <p:txBody>
          <a:bodyPr wrap="none"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idx="10"/>
          </p:nvPr>
        </p:nvSpPr>
        <p:spPr bwMode="auto">
          <a:xfrm>
            <a:off x="334437" y="1052739"/>
            <a:ext cx="11522203" cy="100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720" rIns="91440" bIns="45720" numCol="1" anchor="t" anchorCtr="0" compatLnSpc="1"/>
          <a:lstStyle>
            <a:lvl1pPr marL="0" indent="0">
              <a:lnSpc>
                <a:spcPct val="150000"/>
              </a:lnSpc>
              <a:buNone/>
              <a:defRPr sz="1800" b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800" b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2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2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2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03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7"/>
            <a:ext cx="7315200" cy="4114800"/>
          </a:xfrm>
        </p:spPr>
        <p:txBody>
          <a:bodyPr/>
          <a:lstStyle>
            <a:lvl1pPr marL="0" indent="0">
              <a:buNone/>
              <a:defRPr sz="3250"/>
            </a:lvl1pPr>
            <a:lvl2pPr marL="464185" indent="0">
              <a:buNone/>
              <a:defRPr sz="2845"/>
            </a:lvl2pPr>
            <a:lvl3pPr marL="929005" indent="0">
              <a:buNone/>
              <a:defRPr sz="2440"/>
            </a:lvl3pPr>
            <a:lvl4pPr marL="1393190" indent="0">
              <a:buNone/>
              <a:defRPr sz="2030"/>
            </a:lvl4pPr>
            <a:lvl5pPr marL="1858010" indent="0">
              <a:buNone/>
              <a:defRPr sz="2030"/>
            </a:lvl5pPr>
            <a:lvl6pPr marL="2322195" indent="0">
              <a:buNone/>
              <a:defRPr sz="2030"/>
            </a:lvl6pPr>
            <a:lvl7pPr marL="2787015" indent="0">
              <a:buNone/>
              <a:defRPr sz="2030"/>
            </a:lvl7pPr>
            <a:lvl8pPr marL="3251200" indent="0">
              <a:buNone/>
              <a:defRPr sz="2030"/>
            </a:lvl8pPr>
            <a:lvl9pPr marL="3716020" indent="0">
              <a:buNone/>
              <a:defRPr sz="203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40"/>
            <a:ext cx="7315200" cy="804862"/>
          </a:xfrm>
        </p:spPr>
        <p:txBody>
          <a:bodyPr/>
          <a:lstStyle>
            <a:lvl1pPr marL="0" indent="0">
              <a:buNone/>
              <a:defRPr sz="1420"/>
            </a:lvl1pPr>
            <a:lvl2pPr marL="464185" indent="0">
              <a:buNone/>
              <a:defRPr sz="1220"/>
            </a:lvl2pPr>
            <a:lvl3pPr marL="929005" indent="0">
              <a:buNone/>
              <a:defRPr sz="1015"/>
            </a:lvl3pPr>
            <a:lvl4pPr marL="1393190" indent="0">
              <a:buNone/>
              <a:defRPr sz="915"/>
            </a:lvl4pPr>
            <a:lvl5pPr marL="1858010" indent="0">
              <a:buNone/>
              <a:defRPr sz="915"/>
            </a:lvl5pPr>
            <a:lvl6pPr marL="2322195" indent="0">
              <a:buNone/>
              <a:defRPr sz="915"/>
            </a:lvl6pPr>
            <a:lvl7pPr marL="2787015" indent="0">
              <a:buNone/>
              <a:defRPr sz="915"/>
            </a:lvl7pPr>
            <a:lvl8pPr marL="3251200" indent="0">
              <a:buNone/>
              <a:defRPr sz="915"/>
            </a:lvl8pPr>
            <a:lvl9pPr marL="3716020" indent="0">
              <a:buNone/>
              <a:defRPr sz="915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950B-23B1-4341-9477-9EE7B981C4B1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2022/5/14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6527-AA83-CB4E-9980-E73B528B93EF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0"/>
    </mc:Choice>
    <mc:Fallback xmlns="">
      <p:transition spd="slow" advTm="120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950B-23B1-4341-9477-9EE7B981C4B1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2022/5/14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6527-AA83-CB4E-9980-E73B528B93EF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0"/>
    </mc:Choice>
    <mc:Fallback xmlns="">
      <p:transition spd="slow" advTm="120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950B-23B1-4341-9477-9EE7B981C4B1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2022/5/14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6527-AA83-CB4E-9980-E73B528B93EF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0"/>
    </mc:Choice>
    <mc:Fallback xmlns="">
      <p:transition spd="slow" advTm="120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0"/>
    </mc:Choice>
    <mc:Fallback xmlns="">
      <p:transition spd="slow" advTm="120000"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4849-4039-4A9A-985D-D8A40041B82E}" type="datetimeFigureOut">
              <a:rPr lang="zh-CN" altLang="en-US" smtClean="0"/>
              <a:t>2022/5/14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F5B7-D4F6-43F8-9297-BB6EC8D0BC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6161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4849-4039-4A9A-985D-D8A40041B82E}" type="datetimeFigureOut">
              <a:rPr lang="zh-CN" altLang="en-US" smtClean="0"/>
              <a:t>2022/5/14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F5B7-D4F6-43F8-9297-BB6EC8D0BC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34695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4849-4039-4A9A-985D-D8A40041B82E}" type="datetimeFigureOut">
              <a:rPr lang="zh-CN" altLang="en-US" smtClean="0"/>
              <a:t>2022/5/14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F5B7-D4F6-43F8-9297-BB6EC8D0BC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777929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4849-4039-4A9A-985D-D8A40041B82E}" type="datetimeFigureOut">
              <a:rPr lang="zh-CN" altLang="en-US" smtClean="0"/>
              <a:t>2022/5/14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F5B7-D4F6-43F8-9297-BB6EC8D0BC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6324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4849-4039-4A9A-985D-D8A40041B82E}" type="datetimeFigureOut">
              <a:rPr lang="zh-CN" altLang="en-US" smtClean="0"/>
              <a:t>2022/5/14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F5B7-D4F6-43F8-9297-BB6EC8D0BC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388034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4849-4039-4A9A-985D-D8A40041B82E}" type="datetimeFigureOut">
              <a:rPr lang="zh-CN" altLang="en-US" smtClean="0"/>
              <a:t>2022/5/14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F5B7-D4F6-43F8-9297-BB6EC8D0BC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318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4438" y="162584"/>
            <a:ext cx="6913692" cy="700626"/>
          </a:xfrm>
          <a:ln>
            <a:noFill/>
          </a:ln>
        </p:spPr>
        <p:txBody>
          <a:bodyPr wrap="none"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60098" y="148382"/>
            <a:ext cx="4805324" cy="575786"/>
          </a:xfrm>
        </p:spPr>
        <p:txBody>
          <a:bodyPr wrap="none" anchor="ctr" anchorCtr="0"/>
          <a:lstStyle>
            <a:lvl1pPr marL="0" indent="0" algn="r">
              <a:buNone/>
              <a:defRPr sz="2000" b="1">
                <a:solidFill>
                  <a:srgbClr val="FFFF00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kumimoji="1"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4849-4039-4A9A-985D-D8A40041B82E}" type="datetimeFigureOut">
              <a:rPr lang="zh-CN" altLang="en-US" smtClean="0"/>
              <a:t>2022/5/14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F5B7-D4F6-43F8-9297-BB6EC8D0BCA8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组合 7"/>
          <p:cNvGrpSpPr/>
          <p:nvPr userDrawn="1"/>
        </p:nvGrpSpPr>
        <p:grpSpPr>
          <a:xfrm>
            <a:off x="-1984" y="0"/>
            <a:ext cx="12191999" cy="6858000"/>
            <a:chOff x="0" y="0"/>
            <a:chExt cx="12191999" cy="68580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0" y="0"/>
              <a:ext cx="12189611" cy="6858000"/>
            </a:xfrm>
            <a:custGeom>
              <a:avLst/>
              <a:gdLst>
                <a:gd name="connsiteX0" fmla="*/ 0 w 12189611"/>
                <a:gd name="connsiteY0" fmla="*/ 0 h 6858000"/>
                <a:gd name="connsiteX1" fmla="*/ 12189611 w 12189611"/>
                <a:gd name="connsiteY1" fmla="*/ 0 h 6858000"/>
                <a:gd name="connsiteX2" fmla="*/ 12189611 w 12189611"/>
                <a:gd name="connsiteY2" fmla="*/ 6858000 h 6858000"/>
                <a:gd name="connsiteX3" fmla="*/ 0 w 1218961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89611" h="6858000">
                  <a:moveTo>
                    <a:pt x="0" y="0"/>
                  </a:moveTo>
                  <a:lnTo>
                    <a:pt x="12189611" y="0"/>
                  </a:lnTo>
                  <a:lnTo>
                    <a:pt x="12189611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sp>
          <p:nvSpPr>
            <p:cNvPr id="7" name="矩形 6"/>
            <p:cNvSpPr/>
            <p:nvPr/>
          </p:nvSpPr>
          <p:spPr>
            <a:xfrm>
              <a:off x="0" y="0"/>
              <a:ext cx="12191999" cy="6858000"/>
            </a:xfrm>
            <a:prstGeom prst="rect">
              <a:avLst/>
            </a:prstGeom>
            <a:gradFill flip="none" rotWithShape="1">
              <a:gsLst>
                <a:gs pos="0">
                  <a:srgbClr val="000E30">
                    <a:alpha val="87059"/>
                  </a:srgbClr>
                </a:gs>
                <a:gs pos="100000">
                  <a:srgbClr val="001648">
                    <a:alpha val="88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0468730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4849-4039-4A9A-985D-D8A40041B82E}" type="datetimeFigureOut">
              <a:rPr lang="zh-CN" altLang="en-US" smtClean="0"/>
              <a:t>2022/5/14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F5B7-D4F6-43F8-9297-BB6EC8D0BC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161233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4849-4039-4A9A-985D-D8A40041B82E}" type="datetimeFigureOut">
              <a:rPr lang="zh-CN" altLang="en-US" smtClean="0"/>
              <a:t>2022/5/14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F5B7-D4F6-43F8-9297-BB6EC8D0BC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884233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4849-4039-4A9A-985D-D8A40041B82E}" type="datetimeFigureOut">
              <a:rPr lang="zh-CN" altLang="en-US" smtClean="0"/>
              <a:t>2022/5/14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F5B7-D4F6-43F8-9297-BB6EC8D0BC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65903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4849-4039-4A9A-985D-D8A40041B82E}" type="datetimeFigureOut">
              <a:rPr lang="zh-CN" altLang="en-US" smtClean="0"/>
              <a:t>2022/5/14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F5B7-D4F6-43F8-9297-BB6EC8D0BC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21611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4438" y="162584"/>
            <a:ext cx="6913692" cy="700626"/>
          </a:xfrm>
          <a:noFill/>
          <a:ln w="9525">
            <a:noFill/>
            <a:miter lim="800000"/>
          </a:ln>
        </p:spPr>
        <p:txBody>
          <a:bodyPr vert="horz" wrap="none" lIns="91440" tIns="45720" rIns="91440" bIns="45720" numCol="1" anchor="ctr" anchorCtr="0" compatLnSpc="1"/>
          <a:lstStyle>
            <a:lvl1pPr>
              <a:def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60098" y="148382"/>
            <a:ext cx="4805324" cy="575786"/>
          </a:xfrm>
          <a:noFill/>
          <a:ln w="9525">
            <a:noFill/>
            <a:miter lim="800000"/>
          </a:ln>
        </p:spPr>
        <p:txBody>
          <a:bodyPr vert="horz" wrap="none" lIns="90000" tIns="45720" rIns="91440" bIns="45720" numCol="1" anchor="ctr" anchorCtr="0" compatLnSpc="1"/>
          <a:lstStyle>
            <a:lvl1pPr>
              <a:defRPr kumimoji="1" lang="zh-CN" altLang="en-US" sz="2000" b="1" dirty="0">
                <a:solidFill>
                  <a:srgbClr val="FFFF00"/>
                </a:solidFill>
              </a:defRPr>
            </a:lvl1pPr>
          </a:lstStyle>
          <a:p>
            <a:pPr marL="0" lvl="0" indent="0" algn="r">
              <a:buNone/>
            </a:pPr>
            <a:r>
              <a:rPr kumimoji="1"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0"/>
            <a:ext cx="12216680" cy="908720"/>
          </a:xfrm>
        </p:spPr>
        <p:txBody>
          <a:bodyPr/>
          <a:lstStyle>
            <a:lvl1pPr algn="ctr">
              <a:defRPr sz="225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15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 descr="C:\down\图片2.jpg"/>
          <p:cNvPicPr>
            <a:picLocks noChangeAspect="1" noChangeArrowheads="1"/>
          </p:cNvPicPr>
          <p:nvPr userDrawn="1"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5" y="342900"/>
            <a:ext cx="12223751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D:\CCBN展\演示文件\11.jpg"/>
          <p:cNvPicPr>
            <a:picLocks noChangeAspect="1" noChangeArrowheads="1"/>
          </p:cNvPicPr>
          <p:nvPr userDrawn="1"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1" y="1"/>
            <a:ext cx="12223751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8" y="5"/>
            <a:ext cx="6121607" cy="1025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7653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6" y="1198567"/>
            <a:ext cx="11523133" cy="4967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11280581" y="674958"/>
            <a:ext cx="670983" cy="3508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FE85547A-3E3E-45FE-95CC-FDA460FAF51F}" type="slidenum">
              <a:rPr lang="en-US" altLang="zh-CN" sz="1050">
                <a:solidFill>
                  <a:srgbClr val="FFFFFF"/>
                </a:solidFill>
              </a:rPr>
              <a:t>‹#›</a:t>
            </a:fld>
            <a:endParaRPr lang="en-US" altLang="zh-CN" sz="1050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257175" indent="-257175" algn="l" rtl="0" eaLnBrk="0" fontAlgn="t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bg1"/>
        </a:buClr>
        <a:buChar char="•"/>
        <a:defRPr sz="1800">
          <a:solidFill>
            <a:srgbClr val="FFFFFF"/>
          </a:solidFill>
          <a:latin typeface="+mn-lt"/>
          <a:ea typeface="+mn-ea"/>
          <a:cs typeface="+mn-cs"/>
        </a:defRPr>
      </a:lvl1pPr>
      <a:lvl2pPr marL="556895" indent="-213995" algn="l" rtl="0" eaLnBrk="0" fontAlgn="t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bg1"/>
        </a:buClr>
        <a:buChar char="•"/>
        <a:defRPr sz="1500">
          <a:solidFill>
            <a:srgbClr val="FFFFFF"/>
          </a:solidFill>
          <a:latin typeface="+mn-lt"/>
          <a:ea typeface="+mn-ea"/>
        </a:defRPr>
      </a:lvl2pPr>
      <a:lvl3pPr marL="885825" indent="-200025" algn="l" rtl="0" eaLnBrk="0" fontAlgn="t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bg1"/>
        </a:buClr>
        <a:buChar char="•"/>
        <a:defRPr sz="1500">
          <a:solidFill>
            <a:srgbClr val="FFFFFF"/>
          </a:solidFill>
          <a:latin typeface="+mn-lt"/>
          <a:ea typeface="+mn-ea"/>
        </a:defRPr>
      </a:lvl3pPr>
      <a:lvl4pPr marL="1228725" indent="-200025" algn="l" rtl="0" eaLnBrk="0" fontAlgn="t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bg1"/>
        </a:buClr>
        <a:buChar char="•"/>
        <a:defRPr sz="1500">
          <a:solidFill>
            <a:srgbClr val="FFFFFF"/>
          </a:solidFill>
          <a:latin typeface="+mn-lt"/>
          <a:ea typeface="+mn-ea"/>
        </a:defRPr>
      </a:lvl4pPr>
      <a:lvl5pPr marL="1571625" indent="-200025" algn="l" rtl="0" eaLnBrk="0" fontAlgn="t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bg1"/>
        </a:buClr>
        <a:buChar char="•"/>
        <a:defRPr sz="1500">
          <a:solidFill>
            <a:srgbClr val="FFFFFF"/>
          </a:solidFill>
          <a:latin typeface="+mn-lt"/>
          <a:ea typeface="+mn-ea"/>
        </a:defRPr>
      </a:lvl5pPr>
      <a:lvl6pPr marL="1914525" indent="-200025" algn="l" rtl="0" eaLnBrk="0" fontAlgn="t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1500">
          <a:solidFill>
            <a:srgbClr val="FFFFFF"/>
          </a:solidFill>
          <a:latin typeface="+mn-lt"/>
          <a:ea typeface="+mn-ea"/>
        </a:defRPr>
      </a:lvl6pPr>
      <a:lvl7pPr marL="2257425" indent="-200025" algn="l" rtl="0" eaLnBrk="0" fontAlgn="t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1500">
          <a:solidFill>
            <a:srgbClr val="FFFFFF"/>
          </a:solidFill>
          <a:latin typeface="+mn-lt"/>
          <a:ea typeface="+mn-ea"/>
        </a:defRPr>
      </a:lvl7pPr>
      <a:lvl8pPr marL="2600325" indent="-200025" algn="l" rtl="0" eaLnBrk="0" fontAlgn="t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1500">
          <a:solidFill>
            <a:srgbClr val="FFFFFF"/>
          </a:solidFill>
          <a:latin typeface="+mn-lt"/>
          <a:ea typeface="+mn-ea"/>
        </a:defRPr>
      </a:lvl8pPr>
      <a:lvl9pPr marL="2943225" indent="-200025" algn="l" rtl="0" eaLnBrk="0" fontAlgn="t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15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未标题-1 副本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9"/>
          <a:stretch>
            <a:fillRect/>
          </a:stretch>
        </p:blipFill>
        <p:spPr bwMode="auto">
          <a:xfrm>
            <a:off x="0" y="0"/>
            <a:ext cx="122004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/>
          </p:cNvSpPr>
          <p:nvPr>
            <p:ph type="title"/>
          </p:nvPr>
        </p:nvSpPr>
        <p:spPr bwMode="auto">
          <a:xfrm>
            <a:off x="334434" y="0"/>
            <a:ext cx="11523133" cy="105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8" name="Rectangle 17"/>
          <p:cNvSpPr>
            <a:spLocks noGrp="1"/>
          </p:cNvSpPr>
          <p:nvPr>
            <p:ph type="body"/>
          </p:nvPr>
        </p:nvSpPr>
        <p:spPr bwMode="auto">
          <a:xfrm>
            <a:off x="334434" y="1198034"/>
            <a:ext cx="11523133" cy="496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pic>
        <p:nvPicPr>
          <p:cNvPr id="5" name="Picture 48" descr="H:\biaozhi-bai.png"/>
          <p:cNvPicPr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39388" y="6505575"/>
            <a:ext cx="1584325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+mj-ea"/>
          <a:cs typeface="微软雅黑" panose="020B0503020204020204" pitchFamily="34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42900" indent="-342900" algn="l" rtl="0" eaLnBrk="0" fontAlgn="t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4265">
          <a:solidFill>
            <a:srgbClr val="FFFFFF"/>
          </a:solidFill>
          <a:latin typeface="+mn-lt"/>
          <a:ea typeface="+mn-ea"/>
          <a:cs typeface="微软雅黑" panose="020B0503020204020204" pitchFamily="34" charset="-122"/>
        </a:defRPr>
      </a:lvl1pPr>
      <a:lvl2pPr marL="742950" indent="-285750" algn="l" rtl="0" eaLnBrk="0" fontAlgn="t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000">
          <a:solidFill>
            <a:srgbClr val="FFFFFF"/>
          </a:solidFill>
          <a:latin typeface="+mn-lt"/>
          <a:ea typeface="+mn-ea"/>
          <a:cs typeface="微软雅黑" panose="020B0503020204020204" pitchFamily="34" charset="-122"/>
        </a:defRPr>
      </a:lvl2pPr>
      <a:lvl3pPr marL="1181100" indent="-266700" algn="l" rtl="0" eaLnBrk="0" fontAlgn="t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000">
          <a:solidFill>
            <a:srgbClr val="FFFFFF"/>
          </a:solidFill>
          <a:latin typeface="+mn-lt"/>
          <a:ea typeface="+mn-ea"/>
          <a:cs typeface="微软雅黑" panose="020B0503020204020204" pitchFamily="34" charset="-122"/>
        </a:defRPr>
      </a:lvl3pPr>
      <a:lvl4pPr marL="1638300" indent="-266700" algn="l" rtl="0" eaLnBrk="0" fontAlgn="t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000">
          <a:solidFill>
            <a:srgbClr val="FFFFFF"/>
          </a:solidFill>
          <a:latin typeface="+mn-lt"/>
          <a:ea typeface="+mn-ea"/>
          <a:cs typeface="微软雅黑" panose="020B0503020204020204" pitchFamily="34" charset="-122"/>
        </a:defRPr>
      </a:lvl4pPr>
      <a:lvl5pPr marL="2095500" indent="-266700" algn="l" rtl="0" eaLnBrk="0" fontAlgn="t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000">
          <a:solidFill>
            <a:srgbClr val="FFFFFF"/>
          </a:solidFill>
          <a:latin typeface="+mn-lt"/>
          <a:ea typeface="+mn-ea"/>
          <a:cs typeface="微软雅黑" panose="020B0503020204020204" pitchFamily="34" charset="-122"/>
        </a:defRPr>
      </a:lvl5pPr>
      <a:lvl6pPr marL="2552700" indent="-266700" algn="l" rtl="0" eaLnBrk="0" fontAlgn="t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000">
          <a:solidFill>
            <a:srgbClr val="FFFFFF"/>
          </a:solidFill>
          <a:latin typeface="+mn-lt"/>
          <a:ea typeface="+mn-ea"/>
        </a:defRPr>
      </a:lvl6pPr>
      <a:lvl7pPr marL="3009900" indent="-266700" algn="l" rtl="0" eaLnBrk="0" fontAlgn="t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000">
          <a:solidFill>
            <a:srgbClr val="FFFFFF"/>
          </a:solidFill>
          <a:latin typeface="+mn-lt"/>
          <a:ea typeface="+mn-ea"/>
        </a:defRPr>
      </a:lvl7pPr>
      <a:lvl8pPr marL="3467100" indent="-266700" algn="l" rtl="0" eaLnBrk="0" fontAlgn="t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000">
          <a:solidFill>
            <a:srgbClr val="FFFFFF"/>
          </a:solidFill>
          <a:latin typeface="+mn-lt"/>
          <a:ea typeface="+mn-ea"/>
        </a:defRPr>
      </a:lvl8pPr>
      <a:lvl9pPr marL="3924300" indent="-266700" algn="l" rtl="0" eaLnBrk="0" fontAlgn="t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未标题-1 副本.jpg"/>
          <p:cNvPicPr>
            <a:picLocks noChangeAspect="1"/>
          </p:cNvPicPr>
          <p:nvPr userDrawn="1"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0" y="0"/>
            <a:ext cx="122004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/>
          </p:cNvSpPr>
          <p:nvPr>
            <p:ph type="title"/>
          </p:nvPr>
        </p:nvSpPr>
        <p:spPr bwMode="auto">
          <a:xfrm>
            <a:off x="334434" y="0"/>
            <a:ext cx="11523133" cy="105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8" name="Rectangle 17"/>
          <p:cNvSpPr>
            <a:spLocks noGrp="1"/>
          </p:cNvSpPr>
          <p:nvPr>
            <p:ph type="body"/>
          </p:nvPr>
        </p:nvSpPr>
        <p:spPr bwMode="auto">
          <a:xfrm>
            <a:off x="334434" y="1198034"/>
            <a:ext cx="11523133" cy="496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94" r:id="rId1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+mj-ea"/>
          <a:cs typeface="微软雅黑" panose="020B0503020204020204" pitchFamily="34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42900" indent="-342900" algn="l" rtl="0" eaLnBrk="0" fontAlgn="t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4265">
          <a:solidFill>
            <a:srgbClr val="FFFFFF"/>
          </a:solidFill>
          <a:latin typeface="+mn-lt"/>
          <a:ea typeface="+mn-ea"/>
          <a:cs typeface="微软雅黑" panose="020B0503020204020204" pitchFamily="34" charset="-122"/>
        </a:defRPr>
      </a:lvl1pPr>
      <a:lvl2pPr marL="742950" indent="-285750" algn="l" rtl="0" eaLnBrk="0" fontAlgn="t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000">
          <a:solidFill>
            <a:srgbClr val="FFFFFF"/>
          </a:solidFill>
          <a:latin typeface="+mn-lt"/>
          <a:ea typeface="+mn-ea"/>
          <a:cs typeface="微软雅黑" panose="020B0503020204020204" pitchFamily="34" charset="-122"/>
        </a:defRPr>
      </a:lvl2pPr>
      <a:lvl3pPr marL="1181100" indent="-266700" algn="l" rtl="0" eaLnBrk="0" fontAlgn="t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000">
          <a:solidFill>
            <a:srgbClr val="FFFFFF"/>
          </a:solidFill>
          <a:latin typeface="+mn-lt"/>
          <a:ea typeface="+mn-ea"/>
          <a:cs typeface="微软雅黑" panose="020B0503020204020204" pitchFamily="34" charset="-122"/>
        </a:defRPr>
      </a:lvl3pPr>
      <a:lvl4pPr marL="1638300" indent="-266700" algn="l" rtl="0" eaLnBrk="0" fontAlgn="t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000">
          <a:solidFill>
            <a:srgbClr val="FFFFFF"/>
          </a:solidFill>
          <a:latin typeface="+mn-lt"/>
          <a:ea typeface="+mn-ea"/>
          <a:cs typeface="微软雅黑" panose="020B0503020204020204" pitchFamily="34" charset="-122"/>
        </a:defRPr>
      </a:lvl4pPr>
      <a:lvl5pPr marL="2095500" indent="-266700" algn="l" rtl="0" eaLnBrk="0" fontAlgn="t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000">
          <a:solidFill>
            <a:srgbClr val="FFFFFF"/>
          </a:solidFill>
          <a:latin typeface="+mn-lt"/>
          <a:ea typeface="+mn-ea"/>
          <a:cs typeface="微软雅黑" panose="020B0503020204020204" pitchFamily="34" charset="-122"/>
        </a:defRPr>
      </a:lvl5pPr>
      <a:lvl6pPr marL="2552700" indent="-266700" algn="l" rtl="0" eaLnBrk="0" fontAlgn="t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000">
          <a:solidFill>
            <a:srgbClr val="FFFFFF"/>
          </a:solidFill>
          <a:latin typeface="+mn-lt"/>
          <a:ea typeface="+mn-ea"/>
        </a:defRPr>
      </a:lvl6pPr>
      <a:lvl7pPr marL="3009900" indent="-266700" algn="l" rtl="0" eaLnBrk="0" fontAlgn="t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000">
          <a:solidFill>
            <a:srgbClr val="FFFFFF"/>
          </a:solidFill>
          <a:latin typeface="+mn-lt"/>
          <a:ea typeface="+mn-ea"/>
        </a:defRPr>
      </a:lvl7pPr>
      <a:lvl8pPr marL="3467100" indent="-266700" algn="l" rtl="0" eaLnBrk="0" fontAlgn="t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000">
          <a:solidFill>
            <a:srgbClr val="FFFFFF"/>
          </a:solidFill>
          <a:latin typeface="+mn-lt"/>
          <a:ea typeface="+mn-ea"/>
        </a:defRPr>
      </a:lvl8pPr>
      <a:lvl9pPr marL="3924300" indent="-266700" algn="l" rtl="0" eaLnBrk="0" fontAlgn="t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1950B-23B1-4341-9477-9EE7B981C4B1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2022/5/14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D6527-AA83-CB4E-9980-E73B528B93EF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120000"/>
    </mc:Choice>
    <mc:Fallback xmlns="">
      <p:transition spd="slow" advTm="12000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464185" rtl="0" eaLnBrk="1" latinLnBrk="0" hangingPunct="1">
        <a:spcBef>
          <a:spcPct val="0"/>
        </a:spcBef>
        <a:buNone/>
        <a:defRPr sz="3655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8615" indent="-348615" algn="l" defTabSz="464185" rtl="0" eaLnBrk="1" latinLnBrk="0" hangingPunct="1">
        <a:spcBef>
          <a:spcPct val="20000"/>
        </a:spcBef>
        <a:buFont typeface="Arial" panose="020B0604020202020204"/>
        <a:buChar char="•"/>
        <a:defRPr sz="244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55015" indent="-290195" algn="l" defTabSz="464185" rtl="0" eaLnBrk="1" latinLnBrk="0" hangingPunct="1">
        <a:spcBef>
          <a:spcPct val="20000"/>
        </a:spcBef>
        <a:buFont typeface="Arial" panose="020B0604020202020204"/>
        <a:buChar char="–"/>
        <a:defRPr sz="203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61415" indent="-232410" algn="l" defTabSz="464185" rtl="0" eaLnBrk="1" latinLnBrk="0" hangingPunct="1">
        <a:spcBef>
          <a:spcPct val="20000"/>
        </a:spcBef>
        <a:buFont typeface="Arial" panose="020B0604020202020204"/>
        <a:buChar char="•"/>
        <a:defRPr sz="183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25600" indent="-232410" algn="l" defTabSz="464185" rtl="0" eaLnBrk="1" latinLnBrk="0" hangingPunct="1">
        <a:spcBef>
          <a:spcPct val="20000"/>
        </a:spcBef>
        <a:buFont typeface="Arial" panose="020B0604020202020204"/>
        <a:buChar char="–"/>
        <a:defRPr sz="1625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90420" indent="-232410" algn="l" defTabSz="464185" rtl="0" eaLnBrk="1" latinLnBrk="0" hangingPunct="1">
        <a:spcBef>
          <a:spcPct val="20000"/>
        </a:spcBef>
        <a:buFont typeface="Arial" panose="020B0604020202020204"/>
        <a:buChar char="»"/>
        <a:defRPr sz="1625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54605" indent="-232410" algn="l" defTabSz="464185" rtl="0" eaLnBrk="1" latinLnBrk="0" hangingPunct="1">
        <a:spcBef>
          <a:spcPct val="20000"/>
        </a:spcBef>
        <a:buFont typeface="Arial" panose="020B0604020202020204"/>
        <a:buChar char="•"/>
        <a:defRPr sz="2030" kern="1200">
          <a:solidFill>
            <a:schemeClr val="tx1"/>
          </a:solidFill>
          <a:latin typeface="+mn-lt"/>
          <a:ea typeface="+mn-ea"/>
          <a:cs typeface="+mn-cs"/>
        </a:defRPr>
      </a:lvl6pPr>
      <a:lvl7pPr marL="3019425" indent="-232410" algn="l" defTabSz="464185" rtl="0" eaLnBrk="1" latinLnBrk="0" hangingPunct="1">
        <a:spcBef>
          <a:spcPct val="20000"/>
        </a:spcBef>
        <a:buFont typeface="Arial" panose="020B0604020202020204"/>
        <a:buChar char="•"/>
        <a:defRPr sz="2030" kern="1200">
          <a:solidFill>
            <a:schemeClr val="tx1"/>
          </a:solidFill>
          <a:latin typeface="+mn-lt"/>
          <a:ea typeface="+mn-ea"/>
          <a:cs typeface="+mn-cs"/>
        </a:defRPr>
      </a:lvl7pPr>
      <a:lvl8pPr marL="3483610" indent="-232410" algn="l" defTabSz="464185" rtl="0" eaLnBrk="1" latinLnBrk="0" hangingPunct="1">
        <a:spcBef>
          <a:spcPct val="20000"/>
        </a:spcBef>
        <a:buFont typeface="Arial" panose="020B0604020202020204"/>
        <a:buChar char="•"/>
        <a:defRPr sz="2030" kern="1200">
          <a:solidFill>
            <a:schemeClr val="tx1"/>
          </a:solidFill>
          <a:latin typeface="+mn-lt"/>
          <a:ea typeface="+mn-ea"/>
          <a:cs typeface="+mn-cs"/>
        </a:defRPr>
      </a:lvl8pPr>
      <a:lvl9pPr marL="3948430" indent="-232410" algn="l" defTabSz="464185" rtl="0" eaLnBrk="1" latinLnBrk="0" hangingPunct="1">
        <a:spcBef>
          <a:spcPct val="20000"/>
        </a:spcBef>
        <a:buFont typeface="Arial" panose="020B0604020202020204"/>
        <a:buChar char="•"/>
        <a:defRPr sz="20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64185" rtl="0" eaLnBrk="1" latinLnBrk="0" hangingPunct="1">
        <a:defRPr sz="1830" kern="1200">
          <a:solidFill>
            <a:schemeClr val="tx1"/>
          </a:solidFill>
          <a:latin typeface="+mn-lt"/>
          <a:ea typeface="+mn-ea"/>
          <a:cs typeface="+mn-cs"/>
        </a:defRPr>
      </a:lvl1pPr>
      <a:lvl2pPr marL="464185" algn="l" defTabSz="464185" rtl="0" eaLnBrk="1" latinLnBrk="0" hangingPunct="1">
        <a:defRPr sz="1830" kern="1200">
          <a:solidFill>
            <a:schemeClr val="tx1"/>
          </a:solidFill>
          <a:latin typeface="+mn-lt"/>
          <a:ea typeface="+mn-ea"/>
          <a:cs typeface="+mn-cs"/>
        </a:defRPr>
      </a:lvl2pPr>
      <a:lvl3pPr marL="929005" algn="l" defTabSz="464185" rtl="0" eaLnBrk="1" latinLnBrk="0" hangingPunct="1">
        <a:defRPr sz="1830" kern="1200">
          <a:solidFill>
            <a:schemeClr val="tx1"/>
          </a:solidFill>
          <a:latin typeface="+mn-lt"/>
          <a:ea typeface="+mn-ea"/>
          <a:cs typeface="+mn-cs"/>
        </a:defRPr>
      </a:lvl3pPr>
      <a:lvl4pPr marL="1393190" algn="l" defTabSz="464185" rtl="0" eaLnBrk="1" latinLnBrk="0" hangingPunct="1">
        <a:defRPr sz="1830" kern="1200">
          <a:solidFill>
            <a:schemeClr val="tx1"/>
          </a:solidFill>
          <a:latin typeface="+mn-lt"/>
          <a:ea typeface="+mn-ea"/>
          <a:cs typeface="+mn-cs"/>
        </a:defRPr>
      </a:lvl4pPr>
      <a:lvl5pPr marL="1858010" algn="l" defTabSz="464185" rtl="0" eaLnBrk="1" latinLnBrk="0" hangingPunct="1">
        <a:defRPr sz="1830" kern="1200">
          <a:solidFill>
            <a:schemeClr val="tx1"/>
          </a:solidFill>
          <a:latin typeface="+mn-lt"/>
          <a:ea typeface="+mn-ea"/>
          <a:cs typeface="+mn-cs"/>
        </a:defRPr>
      </a:lvl5pPr>
      <a:lvl6pPr marL="2322195" algn="l" defTabSz="464185" rtl="0" eaLnBrk="1" latinLnBrk="0" hangingPunct="1">
        <a:defRPr sz="1830" kern="1200">
          <a:solidFill>
            <a:schemeClr val="tx1"/>
          </a:solidFill>
          <a:latin typeface="+mn-lt"/>
          <a:ea typeface="+mn-ea"/>
          <a:cs typeface="+mn-cs"/>
        </a:defRPr>
      </a:lvl6pPr>
      <a:lvl7pPr marL="2787015" algn="l" defTabSz="464185" rtl="0" eaLnBrk="1" latinLnBrk="0" hangingPunct="1">
        <a:defRPr sz="1830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algn="l" defTabSz="464185" rtl="0" eaLnBrk="1" latinLnBrk="0" hangingPunct="1">
        <a:defRPr sz="1830" kern="1200">
          <a:solidFill>
            <a:schemeClr val="tx1"/>
          </a:solidFill>
          <a:latin typeface="+mn-lt"/>
          <a:ea typeface="+mn-ea"/>
          <a:cs typeface="+mn-cs"/>
        </a:defRPr>
      </a:lvl8pPr>
      <a:lvl9pPr marL="3716020" algn="l" defTabSz="464185" rtl="0" eaLnBrk="1" latinLnBrk="0" hangingPunct="1">
        <a:defRPr sz="18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64849-4039-4A9A-985D-D8A40041B82E}" type="datetimeFigureOut">
              <a:rPr lang="zh-CN" altLang="en-US" smtClean="0"/>
              <a:t>2022/5/14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DF5B7-D4F6-43F8-9297-BB6EC8D0BCA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2" descr="G:\未标题-1 副本.jpg"/>
          <p:cNvPicPr>
            <a:picLocks noChangeAspect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0"/>
            <a:ext cx="122004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35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slide" Target="slide12.xml"/><Relationship Id="rId26" Type="http://schemas.openxmlformats.org/officeDocument/2006/relationships/image" Target="../media/image28.png"/><Relationship Id="rId39" Type="http://schemas.openxmlformats.org/officeDocument/2006/relationships/image" Target="../media/image35.png"/><Relationship Id="rId21" Type="http://schemas.openxmlformats.org/officeDocument/2006/relationships/slide" Target="slide14.xml"/><Relationship Id="rId34" Type="http://schemas.openxmlformats.org/officeDocument/2006/relationships/slide" Target="slide19.xml"/><Relationship Id="rId42" Type="http://schemas.openxmlformats.org/officeDocument/2006/relationships/image" Target="../media/image37.png"/><Relationship Id="rId47" Type="http://schemas.openxmlformats.org/officeDocument/2006/relationships/image" Target="../media/image40.png"/><Relationship Id="rId50" Type="http://schemas.openxmlformats.org/officeDocument/2006/relationships/image" Target="../media/image42.png"/><Relationship Id="rId55" Type="http://schemas.openxmlformats.org/officeDocument/2006/relationships/slide" Target="slide27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slide" Target="slide11.xml"/><Relationship Id="rId29" Type="http://schemas.openxmlformats.org/officeDocument/2006/relationships/image" Target="../media/image30.png"/><Relationship Id="rId11" Type="http://schemas.openxmlformats.org/officeDocument/2006/relationships/image" Target="../media/image20.png"/><Relationship Id="rId24" Type="http://schemas.openxmlformats.org/officeDocument/2006/relationships/image" Target="../media/image27.png"/><Relationship Id="rId32" Type="http://schemas.openxmlformats.org/officeDocument/2006/relationships/slide" Target="slide18.xml"/><Relationship Id="rId37" Type="http://schemas.openxmlformats.org/officeDocument/2006/relationships/image" Target="../media/image34.png"/><Relationship Id="rId40" Type="http://schemas.openxmlformats.org/officeDocument/2006/relationships/slide" Target="slide16.xml"/><Relationship Id="rId45" Type="http://schemas.openxmlformats.org/officeDocument/2006/relationships/image" Target="../media/image39.png"/><Relationship Id="rId53" Type="http://schemas.openxmlformats.org/officeDocument/2006/relationships/slide" Target="slide31.xml"/><Relationship Id="rId58" Type="http://schemas.openxmlformats.org/officeDocument/2006/relationships/slide" Target="slide29.xml"/><Relationship Id="rId5" Type="http://schemas.openxmlformats.org/officeDocument/2006/relationships/image" Target="../media/image16.png"/><Relationship Id="rId19" Type="http://schemas.openxmlformats.org/officeDocument/2006/relationships/image" Target="../media/image24.png"/><Relationship Id="rId4" Type="http://schemas.openxmlformats.org/officeDocument/2006/relationships/slide" Target="slide26.xml"/><Relationship Id="rId9" Type="http://schemas.openxmlformats.org/officeDocument/2006/relationships/image" Target="../media/image19.png"/><Relationship Id="rId14" Type="http://schemas.openxmlformats.org/officeDocument/2006/relationships/slide" Target="slide8.xml"/><Relationship Id="rId22" Type="http://schemas.openxmlformats.org/officeDocument/2006/relationships/image" Target="../media/image26.png"/><Relationship Id="rId27" Type="http://schemas.openxmlformats.org/officeDocument/2006/relationships/image" Target="../media/image29.png"/><Relationship Id="rId30" Type="http://schemas.openxmlformats.org/officeDocument/2006/relationships/slide" Target="slide20.xml"/><Relationship Id="rId35" Type="http://schemas.openxmlformats.org/officeDocument/2006/relationships/image" Target="../media/image33.png"/><Relationship Id="rId43" Type="http://schemas.openxmlformats.org/officeDocument/2006/relationships/image" Target="../media/image38.png"/><Relationship Id="rId48" Type="http://schemas.openxmlformats.org/officeDocument/2006/relationships/image" Target="../media/image41.png"/><Relationship Id="rId56" Type="http://schemas.openxmlformats.org/officeDocument/2006/relationships/slide" Target="slide28.xml"/><Relationship Id="rId8" Type="http://schemas.openxmlformats.org/officeDocument/2006/relationships/image" Target="../media/image18.png"/><Relationship Id="rId51" Type="http://schemas.openxmlformats.org/officeDocument/2006/relationships/slide" Target="slide23.xml"/><Relationship Id="rId3" Type="http://schemas.openxmlformats.org/officeDocument/2006/relationships/slide" Target="slide15.xml"/><Relationship Id="rId12" Type="http://schemas.openxmlformats.org/officeDocument/2006/relationships/slide" Target="slide7.xml"/><Relationship Id="rId17" Type="http://schemas.openxmlformats.org/officeDocument/2006/relationships/image" Target="../media/image23.png"/><Relationship Id="rId25" Type="http://schemas.openxmlformats.org/officeDocument/2006/relationships/slide" Target="slide6.xml"/><Relationship Id="rId33" Type="http://schemas.openxmlformats.org/officeDocument/2006/relationships/image" Target="../media/image32.png"/><Relationship Id="rId38" Type="http://schemas.openxmlformats.org/officeDocument/2006/relationships/slide" Target="slide9.xml"/><Relationship Id="rId46" Type="http://schemas.openxmlformats.org/officeDocument/2006/relationships/slide" Target="slide4.xml"/><Relationship Id="rId59" Type="http://schemas.openxmlformats.org/officeDocument/2006/relationships/slide" Target="slide25.xml"/><Relationship Id="rId20" Type="http://schemas.openxmlformats.org/officeDocument/2006/relationships/image" Target="../media/image25.png"/><Relationship Id="rId41" Type="http://schemas.openxmlformats.org/officeDocument/2006/relationships/image" Target="../media/image36.png"/><Relationship Id="rId54" Type="http://schemas.openxmlformats.org/officeDocument/2006/relationships/slide" Target="slide30.xml"/><Relationship Id="rId1" Type="http://schemas.openxmlformats.org/officeDocument/2006/relationships/slideLayout" Target="../slideLayouts/slideLayout50.xml"/><Relationship Id="rId6" Type="http://schemas.microsoft.com/office/2007/relationships/hdphoto" Target="../media/hdphoto2.wdp"/><Relationship Id="rId15" Type="http://schemas.openxmlformats.org/officeDocument/2006/relationships/image" Target="../media/image22.png"/><Relationship Id="rId23" Type="http://schemas.openxmlformats.org/officeDocument/2006/relationships/slide" Target="slide17.xml"/><Relationship Id="rId28" Type="http://schemas.openxmlformats.org/officeDocument/2006/relationships/slide" Target="slide13.xml"/><Relationship Id="rId36" Type="http://schemas.openxmlformats.org/officeDocument/2006/relationships/slide" Target="slide10.xml"/><Relationship Id="rId49" Type="http://schemas.openxmlformats.org/officeDocument/2006/relationships/slide" Target="slide22.xml"/><Relationship Id="rId57" Type="http://schemas.openxmlformats.org/officeDocument/2006/relationships/slide" Target="slide1.xml"/><Relationship Id="rId10" Type="http://schemas.openxmlformats.org/officeDocument/2006/relationships/slide" Target="slide5.xml"/><Relationship Id="rId31" Type="http://schemas.openxmlformats.org/officeDocument/2006/relationships/image" Target="../media/image31.png"/><Relationship Id="rId44" Type="http://schemas.openxmlformats.org/officeDocument/2006/relationships/slide" Target="slide3.xml"/><Relationship Id="rId52" Type="http://schemas.openxmlformats.org/officeDocument/2006/relationships/image" Target="../media/image43.png"/><Relationship Id="rId60" Type="http://schemas.openxmlformats.org/officeDocument/2006/relationships/slide" Target="slide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6.xml"/><Relationship Id="rId5" Type="http://schemas.openxmlformats.org/officeDocument/2006/relationships/image" Target="../media/image52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7.xml"/><Relationship Id="rId5" Type="http://schemas.openxmlformats.org/officeDocument/2006/relationships/slide" Target="slide1.xml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8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slide" Target="slide1.xml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9.xml"/><Relationship Id="rId5" Type="http://schemas.openxmlformats.org/officeDocument/2006/relationships/slide" Target="slide1.xml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10.xml"/><Relationship Id="rId6" Type="http://schemas.microsoft.com/office/2007/relationships/hdphoto" Target="../media/hdphoto3.wdp"/><Relationship Id="rId5" Type="http://schemas.openxmlformats.org/officeDocument/2006/relationships/image" Target="../media/image37.png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11.xml"/><Relationship Id="rId6" Type="http://schemas.microsoft.com/office/2007/relationships/hdphoto" Target="../media/hdphoto4.wdp"/><Relationship Id="rId5" Type="http://schemas.openxmlformats.org/officeDocument/2006/relationships/image" Target="../media/image65.png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12.xml"/><Relationship Id="rId5" Type="http://schemas.openxmlformats.org/officeDocument/2006/relationships/slide" Target="slide1.xml"/><Relationship Id="rId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13.xml"/><Relationship Id="rId5" Type="http://schemas.openxmlformats.org/officeDocument/2006/relationships/image" Target="../media/image68.png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14.xml"/><Relationship Id="rId5" Type="http://schemas.openxmlformats.org/officeDocument/2006/relationships/image" Target="../media/image69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15.xml"/><Relationship Id="rId5" Type="http://schemas.openxmlformats.org/officeDocument/2006/relationships/image" Target="../media/image70.png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0.xml"/><Relationship Id="rId6" Type="http://schemas.openxmlformats.org/officeDocument/2006/relationships/slide" Target="slide1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16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17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26" Type="http://schemas.openxmlformats.org/officeDocument/2006/relationships/image" Target="../media/image99.png"/><Relationship Id="rId3" Type="http://schemas.openxmlformats.org/officeDocument/2006/relationships/image" Target="../media/image78.png"/><Relationship Id="rId21" Type="http://schemas.openxmlformats.org/officeDocument/2006/relationships/image" Target="../media/image95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5" Type="http://schemas.openxmlformats.org/officeDocument/2006/relationships/image" Target="../media/image98.png"/><Relationship Id="rId2" Type="http://schemas.openxmlformats.org/officeDocument/2006/relationships/image" Target="../media/image77.png"/><Relationship Id="rId16" Type="http://schemas.openxmlformats.org/officeDocument/2006/relationships/image" Target="../media/image90.png"/><Relationship Id="rId20" Type="http://schemas.openxmlformats.org/officeDocument/2006/relationships/image" Target="../media/image94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24" Type="http://schemas.openxmlformats.org/officeDocument/2006/relationships/slide" Target="slide1.xml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23" Type="http://schemas.openxmlformats.org/officeDocument/2006/relationships/image" Target="../media/image97.png"/><Relationship Id="rId10" Type="http://schemas.openxmlformats.org/officeDocument/2006/relationships/image" Target="../media/image84.png"/><Relationship Id="rId19" Type="http://schemas.openxmlformats.org/officeDocument/2006/relationships/image" Target="../media/image93.png"/><Relationship Id="rId4" Type="http://schemas.microsoft.com/office/2007/relationships/hdphoto" Target="../media/hdphoto5.wdp"/><Relationship Id="rId9" Type="http://schemas.openxmlformats.org/officeDocument/2006/relationships/image" Target="../media/image83.png"/><Relationship Id="rId14" Type="http://schemas.openxmlformats.org/officeDocument/2006/relationships/image" Target="../media/image88.png"/><Relationship Id="rId22" Type="http://schemas.openxmlformats.org/officeDocument/2006/relationships/image" Target="../media/image9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09.jpeg"/><Relationship Id="rId18" Type="http://schemas.openxmlformats.org/officeDocument/2006/relationships/image" Target="../media/image114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12" Type="http://schemas.openxmlformats.org/officeDocument/2006/relationships/image" Target="../media/image108.png"/><Relationship Id="rId17" Type="http://schemas.openxmlformats.org/officeDocument/2006/relationships/image" Target="../media/image113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12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03.png"/><Relationship Id="rId11" Type="http://schemas.openxmlformats.org/officeDocument/2006/relationships/image" Target="../media/image107.png"/><Relationship Id="rId5" Type="http://schemas.openxmlformats.org/officeDocument/2006/relationships/image" Target="../media/image102.png"/><Relationship Id="rId15" Type="http://schemas.openxmlformats.org/officeDocument/2006/relationships/image" Target="../media/image111.png"/><Relationship Id="rId10" Type="http://schemas.openxmlformats.org/officeDocument/2006/relationships/image" Target="../media/image98.png"/><Relationship Id="rId19" Type="http://schemas.openxmlformats.org/officeDocument/2006/relationships/slide" Target="slide1.xml"/><Relationship Id="rId4" Type="http://schemas.openxmlformats.org/officeDocument/2006/relationships/image" Target="../media/image101.png"/><Relationship Id="rId9" Type="http://schemas.openxmlformats.org/officeDocument/2006/relationships/image" Target="../media/image106.png"/><Relationship Id="rId14" Type="http://schemas.openxmlformats.org/officeDocument/2006/relationships/image" Target="../media/image1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Layout" Target="../slideLayouts/slideLayout50.xml"/><Relationship Id="rId7" Type="http://schemas.openxmlformats.org/officeDocument/2006/relationships/image" Target="../media/image109.jpe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98.png"/><Relationship Id="rId5" Type="http://schemas.openxmlformats.org/officeDocument/2006/relationships/image" Target="../media/image115.GIF"/><Relationship Id="rId4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5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0.xml"/><Relationship Id="rId4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19.png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20.xml"/><Relationship Id="rId6" Type="http://schemas.openxmlformats.org/officeDocument/2006/relationships/image" Target="../media/image109.jpeg"/><Relationship Id="rId5" Type="http://schemas.openxmlformats.org/officeDocument/2006/relationships/image" Target="../media/image98.png"/><Relationship Id="rId4" Type="http://schemas.openxmlformats.org/officeDocument/2006/relationships/image" Target="../media/image1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09.jpeg"/><Relationship Id="rId18" Type="http://schemas.openxmlformats.org/officeDocument/2006/relationships/image" Target="../media/image114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12" Type="http://schemas.openxmlformats.org/officeDocument/2006/relationships/image" Target="../media/image108.png"/><Relationship Id="rId17" Type="http://schemas.openxmlformats.org/officeDocument/2006/relationships/image" Target="../media/image113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12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03.png"/><Relationship Id="rId11" Type="http://schemas.openxmlformats.org/officeDocument/2006/relationships/image" Target="../media/image107.png"/><Relationship Id="rId5" Type="http://schemas.openxmlformats.org/officeDocument/2006/relationships/image" Target="../media/image102.png"/><Relationship Id="rId15" Type="http://schemas.openxmlformats.org/officeDocument/2006/relationships/image" Target="../media/image111.png"/><Relationship Id="rId10" Type="http://schemas.openxmlformats.org/officeDocument/2006/relationships/image" Target="../media/image98.png"/><Relationship Id="rId19" Type="http://schemas.openxmlformats.org/officeDocument/2006/relationships/slide" Target="slide1.xml"/><Relationship Id="rId4" Type="http://schemas.openxmlformats.org/officeDocument/2006/relationships/image" Target="../media/image101.png"/><Relationship Id="rId9" Type="http://schemas.openxmlformats.org/officeDocument/2006/relationships/image" Target="../media/image106.png"/><Relationship Id="rId14" Type="http://schemas.openxmlformats.org/officeDocument/2006/relationships/image" Target="../media/image11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microsoft.com/office/2007/relationships/hdphoto" Target="../media/hdphoto9.wdp"/><Relationship Id="rId3" Type="http://schemas.openxmlformats.org/officeDocument/2006/relationships/notesSlide" Target="../notesSlides/notesSlide23.xml"/><Relationship Id="rId7" Type="http://schemas.microsoft.com/office/2007/relationships/hdphoto" Target="../media/hdphoto7.wdp"/><Relationship Id="rId12" Type="http://schemas.openxmlformats.org/officeDocument/2006/relationships/image" Target="../media/image63.png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21.xml"/><Relationship Id="rId6" Type="http://schemas.openxmlformats.org/officeDocument/2006/relationships/image" Target="../media/image59.png"/><Relationship Id="rId11" Type="http://schemas.openxmlformats.org/officeDocument/2006/relationships/image" Target="../media/image62.png"/><Relationship Id="rId5" Type="http://schemas.microsoft.com/office/2007/relationships/hdphoto" Target="../media/hdphoto6.wdp"/><Relationship Id="rId10" Type="http://schemas.microsoft.com/office/2007/relationships/hdphoto" Target="../media/hdphoto8.wdp"/><Relationship Id="rId4" Type="http://schemas.openxmlformats.org/officeDocument/2006/relationships/image" Target="../media/image58.png"/><Relationship Id="rId9" Type="http://schemas.openxmlformats.org/officeDocument/2006/relationships/image" Target="../media/image61.png"/><Relationship Id="rId1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2.xml"/><Relationship Id="rId5" Type="http://schemas.openxmlformats.org/officeDocument/2006/relationships/slide" Target="slide1.xml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3.xml"/><Relationship Id="rId5" Type="http://schemas.openxmlformats.org/officeDocument/2006/relationships/slide" Target="slide1.xml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4.xml"/><Relationship Id="rId5" Type="http://schemas.openxmlformats.org/officeDocument/2006/relationships/image" Target="../media/image50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5.xml"/><Relationship Id="rId5" Type="http://schemas.openxmlformats.org/officeDocument/2006/relationships/image" Target="../media/image51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圆角矩形 291">
            <a:hlinkClick r:id="rId3" action="ppaction://hlinksldjump"/>
          </p:cNvPr>
          <p:cNvSpPr/>
          <p:nvPr/>
        </p:nvSpPr>
        <p:spPr>
          <a:xfrm>
            <a:off x="4535456" y="3046527"/>
            <a:ext cx="450576" cy="144000"/>
          </a:xfrm>
          <a:prstGeom prst="round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800" b="1" dirty="0" smtClean="0">
                <a:solidFill>
                  <a:schemeClr val="bg1"/>
                </a:solidFill>
                <a:latin typeface="+mj-ea"/>
                <a:ea typeface="+mj-ea"/>
                <a:hlinkClick r:id="rId4" action="ppaction://hlinksldjump"/>
              </a:rPr>
              <a:t>视频智能</a:t>
            </a:r>
            <a:endParaRPr lang="zh-CN" altLang="en-US" sz="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305" name="组合 304"/>
          <p:cNvGrpSpPr/>
          <p:nvPr/>
        </p:nvGrpSpPr>
        <p:grpSpPr>
          <a:xfrm>
            <a:off x="3954676" y="1385025"/>
            <a:ext cx="2730015" cy="2470746"/>
            <a:chOff x="4296196" y="1276381"/>
            <a:chExt cx="3179657" cy="2877687"/>
          </a:xfrm>
        </p:grpSpPr>
        <p:pic>
          <p:nvPicPr>
            <p:cNvPr id="310" name="图片 309" descr="资源 46@0.5x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96196" y="2897333"/>
              <a:ext cx="3179657" cy="1256735"/>
            </a:xfrm>
            <a:prstGeom prst="rect">
              <a:avLst/>
            </a:prstGeom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pic>
        <p:sp>
          <p:nvSpPr>
            <p:cNvPr id="307" name="矩形 306">
              <a:extLst>
                <a:ext uri="{FF2B5EF4-FFF2-40B4-BE49-F238E27FC236}">
                  <a16:creationId xmlns:a16="http://schemas.microsoft.com/office/drawing/2014/main" id="{DAC12FFA-DE7A-DF4A-B371-8D560DF01A49}"/>
                </a:ext>
              </a:extLst>
            </p:cNvPr>
            <p:cNvSpPr/>
            <p:nvPr/>
          </p:nvSpPr>
          <p:spPr>
            <a:xfrm>
              <a:off x="4648755" y="1432772"/>
              <a:ext cx="2493024" cy="286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731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中心云</a:t>
              </a:r>
            </a:p>
          </p:txBody>
        </p:sp>
        <p:sp>
          <p:nvSpPr>
            <p:cNvPr id="308" name="矩形 307">
              <a:extLst>
                <a:ext uri="{FF2B5EF4-FFF2-40B4-BE49-F238E27FC236}">
                  <a16:creationId xmlns:a16="http://schemas.microsoft.com/office/drawing/2014/main" id="{BF1808FD-FCFD-D348-B5B3-5F50A0C7A6BF}"/>
                </a:ext>
              </a:extLst>
            </p:cNvPr>
            <p:cNvSpPr/>
            <p:nvPr/>
          </p:nvSpPr>
          <p:spPr>
            <a:xfrm>
              <a:off x="4655944" y="2963257"/>
              <a:ext cx="2494439" cy="286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731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边缘云</a:t>
              </a:r>
            </a:p>
          </p:txBody>
        </p:sp>
        <p:pic>
          <p:nvPicPr>
            <p:cNvPr id="311" name="图片 310" descr="资源 46@0.5x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14805" y="1276381"/>
              <a:ext cx="2994201" cy="1299078"/>
            </a:xfrm>
            <a:prstGeom prst="rect">
              <a:avLst/>
            </a:prstGeom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pic>
      </p:grpSp>
      <p:sp>
        <p:nvSpPr>
          <p:cNvPr id="86" name="椭圆 85">
            <a:extLst>
              <a:ext uri="{FF2B5EF4-FFF2-40B4-BE49-F238E27FC236}">
                <a16:creationId xmlns:a16="http://schemas.microsoft.com/office/drawing/2014/main" id="{0C3BA64D-9B36-4ED7-87A3-056CD82FD31D}"/>
              </a:ext>
            </a:extLst>
          </p:cNvPr>
          <p:cNvSpPr/>
          <p:nvPr/>
        </p:nvSpPr>
        <p:spPr>
          <a:xfrm>
            <a:off x="4192258" y="5752045"/>
            <a:ext cx="2367394" cy="548095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E1AEFC94-CAAE-42BE-9A3C-91C85FB82E20}"/>
              </a:ext>
            </a:extLst>
          </p:cNvPr>
          <p:cNvSpPr/>
          <p:nvPr/>
        </p:nvSpPr>
        <p:spPr>
          <a:xfrm>
            <a:off x="8149653" y="2591931"/>
            <a:ext cx="1142547" cy="609622"/>
          </a:xfrm>
          <a:prstGeom prst="rect">
            <a:avLst/>
          </a:prstGeom>
          <a:noFill/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252" name="图片 251">
            <a:extLst>
              <a:ext uri="{FF2B5EF4-FFF2-40B4-BE49-F238E27FC236}">
                <a16:creationId xmlns:a16="http://schemas.microsoft.com/office/drawing/2014/main" id="{C72C19F2-CF97-4F39-B7A3-A682D040B2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75" y="4044825"/>
            <a:ext cx="2714509" cy="296788"/>
          </a:xfrm>
          <a:prstGeom prst="rect">
            <a:avLst/>
          </a:prstGeom>
        </p:spPr>
      </p:pic>
      <p:grpSp>
        <p:nvGrpSpPr>
          <p:cNvPr id="253" name="组合 252">
            <a:extLst>
              <a:ext uri="{FF2B5EF4-FFF2-40B4-BE49-F238E27FC236}">
                <a16:creationId xmlns:a16="http://schemas.microsoft.com/office/drawing/2014/main" id="{20BFB5E1-A442-4407-89F3-4461708223B4}"/>
              </a:ext>
            </a:extLst>
          </p:cNvPr>
          <p:cNvGrpSpPr/>
          <p:nvPr/>
        </p:nvGrpSpPr>
        <p:grpSpPr>
          <a:xfrm>
            <a:off x="7298955" y="3996870"/>
            <a:ext cx="2882894" cy="428015"/>
            <a:chOff x="231324" y="1455915"/>
            <a:chExt cx="2889054" cy="469900"/>
          </a:xfrm>
        </p:grpSpPr>
        <p:pic>
          <p:nvPicPr>
            <p:cNvPr id="254" name="图片 253">
              <a:extLst>
                <a:ext uri="{FF2B5EF4-FFF2-40B4-BE49-F238E27FC236}">
                  <a16:creationId xmlns:a16="http://schemas.microsoft.com/office/drawing/2014/main" id="{C6AB08F1-D111-4F3F-BADE-7E6FF416A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324" y="1455915"/>
              <a:ext cx="215900" cy="469900"/>
            </a:xfrm>
            <a:prstGeom prst="rect">
              <a:avLst/>
            </a:prstGeom>
          </p:spPr>
        </p:pic>
        <p:sp>
          <p:nvSpPr>
            <p:cNvPr id="255" name="文本框 254">
              <a:extLst>
                <a:ext uri="{FF2B5EF4-FFF2-40B4-BE49-F238E27FC236}">
                  <a16:creationId xmlns:a16="http://schemas.microsoft.com/office/drawing/2014/main" id="{DCFC6FB3-0564-4B22-91AF-5AB1D781E895}"/>
                </a:ext>
              </a:extLst>
            </p:cNvPr>
            <p:cNvSpPr txBox="1"/>
            <p:nvPr/>
          </p:nvSpPr>
          <p:spPr>
            <a:xfrm flipH="1">
              <a:off x="371378" y="1478316"/>
              <a:ext cx="2749000" cy="405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731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  <a:sym typeface="Arial" panose="020B0604020202020204" pitchFamily="34" charset="0"/>
                </a:rPr>
                <a:t>多接入制式融合</a:t>
              </a:r>
            </a:p>
          </p:txBody>
        </p:sp>
      </p:grpSp>
      <p:cxnSp>
        <p:nvCxnSpPr>
          <p:cNvPr id="249" name="直线连接符 103">
            <a:extLst>
              <a:ext uri="{FF2B5EF4-FFF2-40B4-BE49-F238E27FC236}">
                <a16:creationId xmlns:a16="http://schemas.microsoft.com/office/drawing/2014/main" id="{B4122BC7-5B90-4DB9-B997-5E30FAA32799}"/>
              </a:ext>
            </a:extLst>
          </p:cNvPr>
          <p:cNvCxnSpPr>
            <a:cxnSpLocks/>
          </p:cNvCxnSpPr>
          <p:nvPr/>
        </p:nvCxnSpPr>
        <p:spPr>
          <a:xfrm flipV="1">
            <a:off x="6047047" y="4449079"/>
            <a:ext cx="734942" cy="1415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0" name="直线连接符 107">
            <a:extLst>
              <a:ext uri="{FF2B5EF4-FFF2-40B4-BE49-F238E27FC236}">
                <a16:creationId xmlns:a16="http://schemas.microsoft.com/office/drawing/2014/main" id="{942380A1-484F-4EF3-8EC5-6928EFDE14F9}"/>
              </a:ext>
            </a:extLst>
          </p:cNvPr>
          <p:cNvCxnSpPr>
            <a:cxnSpLocks/>
          </p:cNvCxnSpPr>
          <p:nvPr/>
        </p:nvCxnSpPr>
        <p:spPr>
          <a:xfrm flipV="1">
            <a:off x="6789576" y="2793243"/>
            <a:ext cx="0" cy="1669994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1" name="直线连接符 108">
            <a:extLst>
              <a:ext uri="{FF2B5EF4-FFF2-40B4-BE49-F238E27FC236}">
                <a16:creationId xmlns:a16="http://schemas.microsoft.com/office/drawing/2014/main" id="{F9F71CB2-3BC1-4751-8569-157EFCCFDFC9}"/>
              </a:ext>
            </a:extLst>
          </p:cNvPr>
          <p:cNvCxnSpPr>
            <a:cxnSpLocks/>
          </p:cNvCxnSpPr>
          <p:nvPr/>
        </p:nvCxnSpPr>
        <p:spPr>
          <a:xfrm>
            <a:off x="6793015" y="2795501"/>
            <a:ext cx="856928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43" name="图片 142">
            <a:extLst>
              <a:ext uri="{FF2B5EF4-FFF2-40B4-BE49-F238E27FC236}">
                <a16:creationId xmlns:a16="http://schemas.microsoft.com/office/drawing/2014/main" id="{CBEAFB88-3FF9-4512-8B2A-BD8A5FF84AC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057" y="2346995"/>
            <a:ext cx="2130890" cy="1354278"/>
          </a:xfrm>
          <a:prstGeom prst="rect">
            <a:avLst/>
          </a:prstGeom>
        </p:spPr>
      </p:pic>
      <p:pic>
        <p:nvPicPr>
          <p:cNvPr id="245" name="图片 244">
            <a:extLst>
              <a:ext uri="{FF2B5EF4-FFF2-40B4-BE49-F238E27FC236}">
                <a16:creationId xmlns:a16="http://schemas.microsoft.com/office/drawing/2014/main" id="{943140ED-D991-47F9-9F63-C8983C8090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78" y="1684888"/>
            <a:ext cx="2714509" cy="296788"/>
          </a:xfrm>
          <a:prstGeom prst="rect">
            <a:avLst/>
          </a:prstGeom>
        </p:spPr>
      </p:pic>
      <p:grpSp>
        <p:nvGrpSpPr>
          <p:cNvPr id="246" name="组合 245">
            <a:extLst>
              <a:ext uri="{FF2B5EF4-FFF2-40B4-BE49-F238E27FC236}">
                <a16:creationId xmlns:a16="http://schemas.microsoft.com/office/drawing/2014/main" id="{1000B4EC-7F11-4DFA-A9D1-E17839A76889}"/>
              </a:ext>
            </a:extLst>
          </p:cNvPr>
          <p:cNvGrpSpPr/>
          <p:nvPr/>
        </p:nvGrpSpPr>
        <p:grpSpPr>
          <a:xfrm>
            <a:off x="737284" y="1636933"/>
            <a:ext cx="2743138" cy="428015"/>
            <a:chOff x="211908" y="1455915"/>
            <a:chExt cx="2749000" cy="469900"/>
          </a:xfrm>
        </p:grpSpPr>
        <p:pic>
          <p:nvPicPr>
            <p:cNvPr id="247" name="图片 246">
              <a:extLst>
                <a:ext uri="{FF2B5EF4-FFF2-40B4-BE49-F238E27FC236}">
                  <a16:creationId xmlns:a16="http://schemas.microsoft.com/office/drawing/2014/main" id="{6FBC9E8B-4755-44D1-9991-081A328F8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324" y="1455915"/>
              <a:ext cx="215900" cy="469900"/>
            </a:xfrm>
            <a:prstGeom prst="rect">
              <a:avLst/>
            </a:prstGeom>
          </p:spPr>
        </p:pic>
        <p:sp>
          <p:nvSpPr>
            <p:cNvPr id="248" name="文本框 247">
              <a:extLst>
                <a:ext uri="{FF2B5EF4-FFF2-40B4-BE49-F238E27FC236}">
                  <a16:creationId xmlns:a16="http://schemas.microsoft.com/office/drawing/2014/main" id="{DF00EA7C-08A6-4D11-9593-7619D1FFBF18}"/>
                </a:ext>
              </a:extLst>
            </p:cNvPr>
            <p:cNvSpPr txBox="1"/>
            <p:nvPr/>
          </p:nvSpPr>
          <p:spPr>
            <a:xfrm flipH="1">
              <a:off x="211908" y="1516899"/>
              <a:ext cx="2749000" cy="405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731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  <a:sym typeface="Arial" panose="020B0604020202020204" pitchFamily="34" charset="0"/>
                </a:rPr>
                <a:t>5G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45" name="文本框 144">
            <a:extLst>
              <a:ext uri="{FF2B5EF4-FFF2-40B4-BE49-F238E27FC236}">
                <a16:creationId xmlns:a16="http://schemas.microsoft.com/office/drawing/2014/main" id="{EBE7A5D7-3A5D-4E18-A222-1522DC94E7AC}"/>
              </a:ext>
            </a:extLst>
          </p:cNvPr>
          <p:cNvSpPr txBox="1"/>
          <p:nvPr/>
        </p:nvSpPr>
        <p:spPr>
          <a:xfrm flipH="1">
            <a:off x="1187144" y="1996077"/>
            <a:ext cx="1877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7313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大带宽、低时延、广连接</a:t>
            </a:r>
          </a:p>
        </p:txBody>
      </p:sp>
      <p:cxnSp>
        <p:nvCxnSpPr>
          <p:cNvPr id="146" name="直接连接符 25">
            <a:extLst>
              <a:ext uri="{FF2B5EF4-FFF2-40B4-BE49-F238E27FC236}">
                <a16:creationId xmlns:a16="http://schemas.microsoft.com/office/drawing/2014/main" id="{32B5A168-CAC1-4D7A-9123-603057756A37}"/>
              </a:ext>
            </a:extLst>
          </p:cNvPr>
          <p:cNvCxnSpPr>
            <a:cxnSpLocks/>
          </p:cNvCxnSpPr>
          <p:nvPr/>
        </p:nvCxnSpPr>
        <p:spPr>
          <a:xfrm flipV="1">
            <a:off x="5366825" y="2547219"/>
            <a:ext cx="0" cy="225721"/>
          </a:xfrm>
          <a:prstGeom prst="line">
            <a:avLst/>
          </a:prstGeom>
          <a:ln w="25400" cap="sq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矩形 150">
            <a:extLst>
              <a:ext uri="{FF2B5EF4-FFF2-40B4-BE49-F238E27FC236}">
                <a16:creationId xmlns:a16="http://schemas.microsoft.com/office/drawing/2014/main" id="{6013566D-1AF2-4463-B69A-4C12F4DF8C61}"/>
              </a:ext>
            </a:extLst>
          </p:cNvPr>
          <p:cNvSpPr/>
          <p:nvPr/>
        </p:nvSpPr>
        <p:spPr>
          <a:xfrm>
            <a:off x="4968929" y="2440044"/>
            <a:ext cx="764018" cy="230832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731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SD-WAN</a:t>
            </a:r>
          </a:p>
        </p:txBody>
      </p:sp>
      <p:cxnSp>
        <p:nvCxnSpPr>
          <p:cNvPr id="152" name="直接连接符 25">
            <a:extLst>
              <a:ext uri="{FF2B5EF4-FFF2-40B4-BE49-F238E27FC236}">
                <a16:creationId xmlns:a16="http://schemas.microsoft.com/office/drawing/2014/main" id="{E3609F63-38E6-4563-83E4-6D85D204ACA6}"/>
              </a:ext>
            </a:extLst>
          </p:cNvPr>
          <p:cNvCxnSpPr>
            <a:cxnSpLocks/>
          </p:cNvCxnSpPr>
          <p:nvPr/>
        </p:nvCxnSpPr>
        <p:spPr>
          <a:xfrm flipV="1">
            <a:off x="5350938" y="3921014"/>
            <a:ext cx="0" cy="247621"/>
          </a:xfrm>
          <a:prstGeom prst="line">
            <a:avLst/>
          </a:prstGeom>
          <a:ln w="25400" cap="sq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肘形连接符 149">
            <a:extLst>
              <a:ext uri="{FF2B5EF4-FFF2-40B4-BE49-F238E27FC236}">
                <a16:creationId xmlns:a16="http://schemas.microsoft.com/office/drawing/2014/main" id="{669DA63D-FC50-4595-992E-4E2DA08DFE1A}"/>
              </a:ext>
            </a:extLst>
          </p:cNvPr>
          <p:cNvCxnSpPr>
            <a:cxnSpLocks/>
          </p:cNvCxnSpPr>
          <p:nvPr/>
        </p:nvCxnSpPr>
        <p:spPr>
          <a:xfrm rot="10800000">
            <a:off x="730602" y="3596605"/>
            <a:ext cx="3442449" cy="1619433"/>
          </a:xfrm>
          <a:prstGeom prst="bentConnector3">
            <a:avLst>
              <a:gd name="adj1" fmla="val 50000"/>
            </a:avLst>
          </a:prstGeom>
          <a:ln w="12700">
            <a:solidFill>
              <a:srgbClr val="04BD7D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54" name="图片 153">
            <a:hlinkClick r:id="rId10" action="ppaction://hlinksldjump"/>
            <a:extLst>
              <a:ext uri="{FF2B5EF4-FFF2-40B4-BE49-F238E27FC236}">
                <a16:creationId xmlns:a16="http://schemas.microsoft.com/office/drawing/2014/main" id="{A796CA6E-3B5F-46C6-A6B7-0BE5668934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80" y="3352367"/>
            <a:ext cx="1384432" cy="402927"/>
          </a:xfrm>
          <a:prstGeom prst="rect">
            <a:avLst/>
          </a:prstGeom>
        </p:spPr>
      </p:pic>
      <p:pic>
        <p:nvPicPr>
          <p:cNvPr id="157" name="图片 156">
            <a:hlinkClick r:id="rId12" action="ppaction://hlinksldjump"/>
            <a:extLst>
              <a:ext uri="{FF2B5EF4-FFF2-40B4-BE49-F238E27FC236}">
                <a16:creationId xmlns:a16="http://schemas.microsoft.com/office/drawing/2014/main" id="{47124097-69BD-45F5-9D7A-51BA62D5DC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464" y="4568870"/>
            <a:ext cx="667437" cy="427262"/>
          </a:xfrm>
          <a:prstGeom prst="rect">
            <a:avLst/>
          </a:prstGeom>
        </p:spPr>
      </p:pic>
      <p:sp>
        <p:nvSpPr>
          <p:cNvPr id="162" name="矩形 161">
            <a:extLst>
              <a:ext uri="{FF2B5EF4-FFF2-40B4-BE49-F238E27FC236}">
                <a16:creationId xmlns:a16="http://schemas.microsoft.com/office/drawing/2014/main" id="{66B17AD1-F5E8-4CA9-B59D-667A5928D8AE}"/>
              </a:ext>
            </a:extLst>
          </p:cNvPr>
          <p:cNvSpPr/>
          <p:nvPr/>
        </p:nvSpPr>
        <p:spPr>
          <a:xfrm>
            <a:off x="1197548" y="4931961"/>
            <a:ext cx="9052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731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5G</a:t>
            </a:r>
            <a:r>
              <a: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 端</a:t>
            </a:r>
            <a:r>
              <a:rPr kumimoji="0" lang="zh-CN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计算网关</a:t>
            </a:r>
            <a:endParaRPr kumimoji="0" lang="en-US" altLang="zh-CN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731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计算</a:t>
            </a:r>
            <a:r>
              <a: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型</a:t>
            </a:r>
            <a:r>
              <a:rPr kumimoji="0" lang="en-US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iTGW</a:t>
            </a:r>
            <a:r>
              <a: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  </a:t>
            </a:r>
            <a:r>
              <a:rPr kumimoji="0" lang="en-US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5200</a:t>
            </a:r>
            <a:endParaRPr kumimoji="0" lang="zh-CN" altLang="en-US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60" name="图片 159">
            <a:hlinkClick r:id="rId14" action="ppaction://hlinksldjump"/>
            <a:extLst>
              <a:ext uri="{FF2B5EF4-FFF2-40B4-BE49-F238E27FC236}">
                <a16:creationId xmlns:a16="http://schemas.microsoft.com/office/drawing/2014/main" id="{58135598-4289-4A27-953A-0865DF54685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281" y="4473789"/>
            <a:ext cx="523186" cy="522343"/>
          </a:xfrm>
          <a:prstGeom prst="rect">
            <a:avLst/>
          </a:prstGeom>
        </p:spPr>
      </p:pic>
      <p:sp>
        <p:nvSpPr>
          <p:cNvPr id="163" name="矩形 162">
            <a:extLst>
              <a:ext uri="{FF2B5EF4-FFF2-40B4-BE49-F238E27FC236}">
                <a16:creationId xmlns:a16="http://schemas.microsoft.com/office/drawing/2014/main" id="{15007613-2C17-445F-9F13-AF68DEEA8993}"/>
              </a:ext>
            </a:extLst>
          </p:cNvPr>
          <p:cNvSpPr/>
          <p:nvPr/>
        </p:nvSpPr>
        <p:spPr>
          <a:xfrm>
            <a:off x="1985440" y="4931961"/>
            <a:ext cx="860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731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5G</a:t>
            </a:r>
            <a: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端</a:t>
            </a:r>
            <a:r>
              <a:rPr kumimoji="0" lang="zh-CN" alt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计算网关</a:t>
            </a:r>
            <a:endParaRPr kumimoji="0" lang="en-US" altLang="zh-CN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731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智算型</a:t>
            </a:r>
            <a:r>
              <a:rPr kumimoji="0" lang="en-US" altLang="zh-CN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iTGW</a:t>
            </a:r>
            <a:r>
              <a:rPr kumimoji="0" lang="en-US" altLang="zh-CN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  5400</a:t>
            </a:r>
            <a:endParaRPr kumimoji="0" lang="zh-CN" altLang="en-US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61" name="图片 160">
            <a:hlinkClick r:id="rId16" action="ppaction://hlinksldjump"/>
            <a:extLst>
              <a:ext uri="{FF2B5EF4-FFF2-40B4-BE49-F238E27FC236}">
                <a16:creationId xmlns:a16="http://schemas.microsoft.com/office/drawing/2014/main" id="{6FA867B5-7690-47D9-83DA-72F45099645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811" y="5474009"/>
            <a:ext cx="538127" cy="419903"/>
          </a:xfrm>
          <a:prstGeom prst="rect">
            <a:avLst/>
          </a:prstGeom>
        </p:spPr>
      </p:pic>
      <p:sp>
        <p:nvSpPr>
          <p:cNvPr id="165" name="文本框 164">
            <a:extLst>
              <a:ext uri="{FF2B5EF4-FFF2-40B4-BE49-F238E27FC236}">
                <a16:creationId xmlns:a16="http://schemas.microsoft.com/office/drawing/2014/main" id="{B83EF398-EA7F-42D0-9519-51D8A51BA565}"/>
              </a:ext>
            </a:extLst>
          </p:cNvPr>
          <p:cNvSpPr txBox="1"/>
          <p:nvPr/>
        </p:nvSpPr>
        <p:spPr>
          <a:xfrm>
            <a:off x="2025190" y="5840788"/>
            <a:ext cx="781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31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5G</a:t>
            </a:r>
            <a:r>
              <a:rPr kumimoji="0" lang="zh-CN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智能模组</a:t>
            </a:r>
            <a:endParaRPr kumimoji="0" lang="en-US" altLang="zh-CN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731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SOC  100</a:t>
            </a:r>
            <a:endParaRPr kumimoji="0" lang="zh-CN" altLang="en-US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58" name="图片 157">
            <a:hlinkClick r:id="rId18" action="ppaction://hlinksldjump"/>
            <a:extLst>
              <a:ext uri="{FF2B5EF4-FFF2-40B4-BE49-F238E27FC236}">
                <a16:creationId xmlns:a16="http://schemas.microsoft.com/office/drawing/2014/main" id="{96D31B94-995B-4D65-B03D-DCE6E2F47DA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378" y="5342842"/>
            <a:ext cx="656203" cy="551070"/>
          </a:xfrm>
          <a:prstGeom prst="rect">
            <a:avLst/>
          </a:prstGeom>
        </p:spPr>
      </p:pic>
      <p:sp>
        <p:nvSpPr>
          <p:cNvPr id="166" name="矩形 165">
            <a:extLst>
              <a:ext uri="{FF2B5EF4-FFF2-40B4-BE49-F238E27FC236}">
                <a16:creationId xmlns:a16="http://schemas.microsoft.com/office/drawing/2014/main" id="{D2A63DAF-93BD-4C13-A1A2-15BF7010E4D4}"/>
              </a:ext>
            </a:extLst>
          </p:cNvPr>
          <p:cNvSpPr/>
          <p:nvPr/>
        </p:nvSpPr>
        <p:spPr>
          <a:xfrm>
            <a:off x="2654357" y="5840788"/>
            <a:ext cx="10742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731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5G</a:t>
            </a:r>
            <a:r>
              <a:rPr kumimoji="0" lang="zh-CN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 融合通信终端</a:t>
            </a:r>
            <a:endParaRPr kumimoji="0" lang="en-US" altLang="zh-CN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731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iPTD</a:t>
            </a:r>
            <a:r>
              <a:rPr kumimoji="0" lang="en-US" altLang="zh-CN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  2000</a:t>
            </a:r>
            <a:endParaRPr kumimoji="0" lang="zh-CN" altLang="en-US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59" name="图片 158">
            <a:hlinkClick r:id="rId18" action="ppaction://hlinksldjump"/>
            <a:extLst>
              <a:ext uri="{FF2B5EF4-FFF2-40B4-BE49-F238E27FC236}">
                <a16:creationId xmlns:a16="http://schemas.microsoft.com/office/drawing/2014/main" id="{D0C6C8AC-56F8-44D1-80B4-8A32DA8A2ED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21" y="4689922"/>
            <a:ext cx="670917" cy="306210"/>
          </a:xfrm>
          <a:prstGeom prst="rect">
            <a:avLst/>
          </a:prstGeom>
        </p:spPr>
      </p:pic>
      <p:sp>
        <p:nvSpPr>
          <p:cNvPr id="167" name="矩形 166">
            <a:extLst>
              <a:ext uri="{FF2B5EF4-FFF2-40B4-BE49-F238E27FC236}">
                <a16:creationId xmlns:a16="http://schemas.microsoft.com/office/drawing/2014/main" id="{6F6FAC15-FD2A-4620-B030-39B31523FDD5}"/>
              </a:ext>
            </a:extLst>
          </p:cNvPr>
          <p:cNvSpPr/>
          <p:nvPr/>
        </p:nvSpPr>
        <p:spPr>
          <a:xfrm>
            <a:off x="2676853" y="4931961"/>
            <a:ext cx="1029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731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5G </a:t>
            </a:r>
            <a:r>
              <a:rPr kumimoji="0" lang="en-US" altLang="zh-CN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POC</a:t>
            </a:r>
          </a:p>
          <a:p>
            <a:pPr marL="0" marR="0" lvl="0" indent="0" algn="ctr" defTabSz="731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接入</a:t>
            </a:r>
            <a:r>
              <a:rPr kumimoji="0" lang="zh-CN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网关</a:t>
            </a:r>
            <a:endParaRPr kumimoji="0" lang="en-US" altLang="zh-CN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731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iPGW</a:t>
            </a:r>
            <a:r>
              <a:rPr kumimoji="0" lang="zh-CN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  </a:t>
            </a:r>
            <a:r>
              <a:rPr kumimoji="0" lang="en-US" altLang="zh-CN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5100</a:t>
            </a:r>
            <a:endParaRPr kumimoji="0" lang="zh-CN" altLang="en-US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68" name="矩形 167">
            <a:extLst>
              <a:ext uri="{FF2B5EF4-FFF2-40B4-BE49-F238E27FC236}">
                <a16:creationId xmlns:a16="http://schemas.microsoft.com/office/drawing/2014/main" id="{E3D98E80-58A6-4AF2-9459-4D1BCDC13E8B}"/>
              </a:ext>
            </a:extLst>
          </p:cNvPr>
          <p:cNvSpPr/>
          <p:nvPr/>
        </p:nvSpPr>
        <p:spPr>
          <a:xfrm>
            <a:off x="2593700" y="3064341"/>
            <a:ext cx="11665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731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大功率无线射频单元</a:t>
            </a:r>
            <a:endParaRPr kumimoji="0" lang="en-US" altLang="zh-CN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731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iRRU</a:t>
            </a:r>
            <a:r>
              <a:rPr kumimoji="0" lang="en-US" altLang="zh-CN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  5360</a:t>
            </a:r>
            <a:endParaRPr kumimoji="0" lang="zh-CN" altLang="en-US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69" name="矩形 168">
            <a:extLst>
              <a:ext uri="{FF2B5EF4-FFF2-40B4-BE49-F238E27FC236}">
                <a16:creationId xmlns:a16="http://schemas.microsoft.com/office/drawing/2014/main" id="{4B19672C-B19A-4C3F-8C77-B47C68A2433A}"/>
              </a:ext>
            </a:extLst>
          </p:cNvPr>
          <p:cNvSpPr/>
          <p:nvPr/>
        </p:nvSpPr>
        <p:spPr>
          <a:xfrm>
            <a:off x="1580981" y="3078033"/>
            <a:ext cx="11491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731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室外型无线射频单元</a:t>
            </a:r>
            <a:endParaRPr kumimoji="0" lang="en-US" altLang="zh-CN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731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iRRU</a:t>
            </a:r>
            <a:r>
              <a:rPr kumimoji="0" lang="en-US" altLang="zh-CN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  5340</a:t>
            </a:r>
            <a:endParaRPr kumimoji="0" lang="zh-CN" altLang="en-US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70" name="矩形 169">
            <a:extLst>
              <a:ext uri="{FF2B5EF4-FFF2-40B4-BE49-F238E27FC236}">
                <a16:creationId xmlns:a16="http://schemas.microsoft.com/office/drawing/2014/main" id="{68B9E081-6432-47EA-9A97-237E3360018D}"/>
              </a:ext>
            </a:extLst>
          </p:cNvPr>
          <p:cNvSpPr/>
          <p:nvPr/>
        </p:nvSpPr>
        <p:spPr>
          <a:xfrm>
            <a:off x="1293072" y="3676942"/>
            <a:ext cx="8739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731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扩展单元</a:t>
            </a:r>
            <a:endParaRPr kumimoji="0" lang="en-US" altLang="zh-CN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731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iEU</a:t>
            </a:r>
            <a:r>
              <a:rPr kumimoji="0" lang="en-US" altLang="zh-CN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 5180</a:t>
            </a:r>
            <a:endParaRPr kumimoji="0" lang="zh-CN" altLang="en-US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  <a:sym typeface="Arial" panose="020B0604020202020204" pitchFamily="34" charset="0"/>
            </a:endParaRPr>
          </a:p>
        </p:txBody>
      </p:sp>
      <p:cxnSp>
        <p:nvCxnSpPr>
          <p:cNvPr id="171" name="直线连接符 152">
            <a:extLst>
              <a:ext uri="{FF2B5EF4-FFF2-40B4-BE49-F238E27FC236}">
                <a16:creationId xmlns:a16="http://schemas.microsoft.com/office/drawing/2014/main" id="{8EDA0DEB-3BA1-428B-859E-C5023C2A1697}"/>
              </a:ext>
            </a:extLst>
          </p:cNvPr>
          <p:cNvCxnSpPr>
            <a:cxnSpLocks/>
          </p:cNvCxnSpPr>
          <p:nvPr/>
        </p:nvCxnSpPr>
        <p:spPr>
          <a:xfrm flipV="1">
            <a:off x="730076" y="3327852"/>
            <a:ext cx="0" cy="268752"/>
          </a:xfrm>
          <a:prstGeom prst="line">
            <a:avLst/>
          </a:prstGeom>
          <a:ln w="12700">
            <a:solidFill>
              <a:srgbClr val="04BD7D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2" name="直线连接符 153">
            <a:extLst>
              <a:ext uri="{FF2B5EF4-FFF2-40B4-BE49-F238E27FC236}">
                <a16:creationId xmlns:a16="http://schemas.microsoft.com/office/drawing/2014/main" id="{848A6802-90CF-4483-9AF6-417E0B0FCF6B}"/>
              </a:ext>
            </a:extLst>
          </p:cNvPr>
          <p:cNvCxnSpPr>
            <a:cxnSpLocks/>
          </p:cNvCxnSpPr>
          <p:nvPr/>
        </p:nvCxnSpPr>
        <p:spPr>
          <a:xfrm flipV="1">
            <a:off x="2453427" y="3343293"/>
            <a:ext cx="0" cy="268752"/>
          </a:xfrm>
          <a:prstGeom prst="line">
            <a:avLst/>
          </a:prstGeom>
          <a:ln w="12700">
            <a:solidFill>
              <a:srgbClr val="04BD7D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4" name="椭圆 173">
            <a:extLst>
              <a:ext uri="{FF2B5EF4-FFF2-40B4-BE49-F238E27FC236}">
                <a16:creationId xmlns:a16="http://schemas.microsoft.com/office/drawing/2014/main" id="{6EBB963C-2CEC-4F00-A6B5-A97FFBDD5085}"/>
              </a:ext>
            </a:extLst>
          </p:cNvPr>
          <p:cNvSpPr/>
          <p:nvPr/>
        </p:nvSpPr>
        <p:spPr>
          <a:xfrm>
            <a:off x="2429530" y="3307201"/>
            <a:ext cx="46586" cy="42524"/>
          </a:xfrm>
          <a:prstGeom prst="ellipse">
            <a:avLst/>
          </a:prstGeom>
          <a:solidFill>
            <a:srgbClr val="04B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  <a:sym typeface="Arial" panose="020B0604020202020204" pitchFamily="34" charset="0"/>
            </a:endParaRPr>
          </a:p>
        </p:txBody>
      </p:sp>
      <p:cxnSp>
        <p:nvCxnSpPr>
          <p:cNvPr id="243" name="直线连接符 157">
            <a:extLst>
              <a:ext uri="{FF2B5EF4-FFF2-40B4-BE49-F238E27FC236}">
                <a16:creationId xmlns:a16="http://schemas.microsoft.com/office/drawing/2014/main" id="{A18FCD4D-CBA5-465E-9AEB-82D846DBCFF6}"/>
              </a:ext>
            </a:extLst>
          </p:cNvPr>
          <p:cNvCxnSpPr>
            <a:cxnSpLocks/>
          </p:cNvCxnSpPr>
          <p:nvPr/>
        </p:nvCxnSpPr>
        <p:spPr>
          <a:xfrm flipV="1">
            <a:off x="3471833" y="3343293"/>
            <a:ext cx="0" cy="259743"/>
          </a:xfrm>
          <a:prstGeom prst="line">
            <a:avLst/>
          </a:prstGeom>
          <a:ln w="12700">
            <a:solidFill>
              <a:srgbClr val="04BD7D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4" name="椭圆 243">
            <a:extLst>
              <a:ext uri="{FF2B5EF4-FFF2-40B4-BE49-F238E27FC236}">
                <a16:creationId xmlns:a16="http://schemas.microsoft.com/office/drawing/2014/main" id="{DE3EDCA6-CB4E-4143-B8D5-4B8BF28E5F87}"/>
              </a:ext>
            </a:extLst>
          </p:cNvPr>
          <p:cNvSpPr/>
          <p:nvPr/>
        </p:nvSpPr>
        <p:spPr>
          <a:xfrm>
            <a:off x="3448540" y="3307201"/>
            <a:ext cx="46586" cy="42525"/>
          </a:xfrm>
          <a:prstGeom prst="ellipse">
            <a:avLst/>
          </a:prstGeom>
          <a:solidFill>
            <a:srgbClr val="04B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76" name="图片 175">
            <a:hlinkClick r:id="rId21" action="ppaction://hlinksldjump"/>
            <a:extLst>
              <a:ext uri="{FF2B5EF4-FFF2-40B4-BE49-F238E27FC236}">
                <a16:creationId xmlns:a16="http://schemas.microsoft.com/office/drawing/2014/main" id="{C07FC2E3-2D74-4F18-9C28-669464167D3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766" y="2445136"/>
            <a:ext cx="519309" cy="526701"/>
          </a:xfrm>
          <a:prstGeom prst="rect">
            <a:avLst/>
          </a:prstGeom>
        </p:spPr>
      </p:pic>
      <p:sp>
        <p:nvSpPr>
          <p:cNvPr id="178" name="矩形 177">
            <a:extLst>
              <a:ext uri="{FF2B5EF4-FFF2-40B4-BE49-F238E27FC236}">
                <a16:creationId xmlns:a16="http://schemas.microsoft.com/office/drawing/2014/main" id="{5E71AD65-8C34-43D6-A684-379D48AF31E5}"/>
              </a:ext>
            </a:extLst>
          </p:cNvPr>
          <p:cNvSpPr/>
          <p:nvPr/>
        </p:nvSpPr>
        <p:spPr>
          <a:xfrm>
            <a:off x="10022681" y="2922712"/>
            <a:ext cx="9544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731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TSN</a:t>
            </a:r>
            <a:r>
              <a:rPr kumimoji="0" lang="zh-CN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网关</a:t>
            </a:r>
            <a:endParaRPr kumimoji="0" lang="en-US" altLang="zh-CN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731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 </a:t>
            </a:r>
            <a:r>
              <a:rPr kumimoji="0" lang="en-US" altLang="zh-CN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iTSNG</a:t>
            </a:r>
            <a:r>
              <a:rPr kumimoji="0" lang="en-US" altLang="zh-CN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  3120</a:t>
            </a:r>
            <a:endParaRPr kumimoji="0" lang="zh-CN" altLang="en-US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79" name="文本框 178">
            <a:extLst>
              <a:ext uri="{FF2B5EF4-FFF2-40B4-BE49-F238E27FC236}">
                <a16:creationId xmlns:a16="http://schemas.microsoft.com/office/drawing/2014/main" id="{F83F899B-843F-4592-BECD-CCDB82700F28}"/>
              </a:ext>
            </a:extLst>
          </p:cNvPr>
          <p:cNvSpPr txBox="1"/>
          <p:nvPr/>
        </p:nvSpPr>
        <p:spPr>
          <a:xfrm flipH="1">
            <a:off x="6760156" y="2951571"/>
            <a:ext cx="832228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600" b="1">
                <a:solidFill>
                  <a:srgbClr val="65A8CD"/>
                </a:solidFill>
                <a:latin typeface="微软雅黑" panose="020B0503020204020204" pitchFamily="34" charset="-122"/>
              </a:defRPr>
            </a:lvl1pPr>
          </a:lstStyle>
          <a:p>
            <a:pPr marL="0" marR="0" lvl="0" indent="0" algn="ctr" defTabSz="731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ONU</a:t>
            </a:r>
            <a:r>
              <a:rPr kumimoji="0" lang="zh-CN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设备</a:t>
            </a:r>
            <a:endParaRPr kumimoji="0" lang="en-US" altLang="zh-CN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731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iONU</a:t>
            </a:r>
            <a:r>
              <a:rPr kumimoji="0" lang="en-US" altLang="zh-CN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  2120</a:t>
            </a:r>
          </a:p>
        </p:txBody>
      </p:sp>
      <p:cxnSp>
        <p:nvCxnSpPr>
          <p:cNvPr id="180" name="直线连接符 174">
            <a:extLst>
              <a:ext uri="{FF2B5EF4-FFF2-40B4-BE49-F238E27FC236}">
                <a16:creationId xmlns:a16="http://schemas.microsoft.com/office/drawing/2014/main" id="{C2BE68E7-EE2B-4F27-8268-727057EBA61B}"/>
              </a:ext>
            </a:extLst>
          </p:cNvPr>
          <p:cNvCxnSpPr>
            <a:cxnSpLocks/>
          </p:cNvCxnSpPr>
          <p:nvPr/>
        </p:nvCxnSpPr>
        <p:spPr>
          <a:xfrm>
            <a:off x="9782060" y="2826414"/>
            <a:ext cx="339123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81" name="图片 180">
            <a:hlinkClick r:id="rId23" action="ppaction://hlinksldjump"/>
            <a:extLst>
              <a:ext uri="{FF2B5EF4-FFF2-40B4-BE49-F238E27FC236}">
                <a16:creationId xmlns:a16="http://schemas.microsoft.com/office/drawing/2014/main" id="{A80ED4BA-CEEF-46AA-AA2F-089512C4248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459" y="2293120"/>
            <a:ext cx="931785" cy="678717"/>
          </a:xfrm>
          <a:prstGeom prst="rect">
            <a:avLst/>
          </a:prstGeom>
        </p:spPr>
      </p:pic>
      <p:cxnSp>
        <p:nvCxnSpPr>
          <p:cNvPr id="182" name="直线连接符 176">
            <a:extLst>
              <a:ext uri="{FF2B5EF4-FFF2-40B4-BE49-F238E27FC236}">
                <a16:creationId xmlns:a16="http://schemas.microsoft.com/office/drawing/2014/main" id="{775DB367-ACCC-4F95-A45F-5AA03E3498F6}"/>
              </a:ext>
            </a:extLst>
          </p:cNvPr>
          <p:cNvCxnSpPr>
            <a:cxnSpLocks/>
          </p:cNvCxnSpPr>
          <p:nvPr/>
        </p:nvCxnSpPr>
        <p:spPr>
          <a:xfrm flipV="1">
            <a:off x="6575489" y="5622191"/>
            <a:ext cx="3998387" cy="11121"/>
          </a:xfrm>
          <a:prstGeom prst="line">
            <a:avLst/>
          </a:prstGeom>
          <a:ln w="12700">
            <a:solidFill>
              <a:srgbClr val="08E9CD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1" name="直线连接符 178">
            <a:extLst>
              <a:ext uri="{FF2B5EF4-FFF2-40B4-BE49-F238E27FC236}">
                <a16:creationId xmlns:a16="http://schemas.microsoft.com/office/drawing/2014/main" id="{88326F31-0FFC-4C19-B4C1-16FA5691D811}"/>
              </a:ext>
            </a:extLst>
          </p:cNvPr>
          <p:cNvCxnSpPr>
            <a:cxnSpLocks/>
          </p:cNvCxnSpPr>
          <p:nvPr/>
        </p:nvCxnSpPr>
        <p:spPr>
          <a:xfrm flipV="1">
            <a:off x="7373693" y="5488301"/>
            <a:ext cx="0" cy="135405"/>
          </a:xfrm>
          <a:prstGeom prst="line">
            <a:avLst/>
          </a:prstGeom>
          <a:ln w="12700">
            <a:solidFill>
              <a:srgbClr val="04BD7D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2" name="椭圆 241">
            <a:extLst>
              <a:ext uri="{FF2B5EF4-FFF2-40B4-BE49-F238E27FC236}">
                <a16:creationId xmlns:a16="http://schemas.microsoft.com/office/drawing/2014/main" id="{AC9CF2E5-5BCE-426C-A82B-C6EAC3405AE8}"/>
              </a:ext>
            </a:extLst>
          </p:cNvPr>
          <p:cNvSpPr/>
          <p:nvPr/>
        </p:nvSpPr>
        <p:spPr>
          <a:xfrm>
            <a:off x="7350400" y="5448598"/>
            <a:ext cx="46586" cy="46777"/>
          </a:xfrm>
          <a:prstGeom prst="ellipse">
            <a:avLst/>
          </a:prstGeom>
          <a:solidFill>
            <a:srgbClr val="08E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  <a:sym typeface="Arial" panose="020B0604020202020204" pitchFamily="34" charset="0"/>
            </a:endParaRPr>
          </a:p>
        </p:txBody>
      </p:sp>
      <p:cxnSp>
        <p:nvCxnSpPr>
          <p:cNvPr id="239" name="直线连接符 181">
            <a:extLst>
              <a:ext uri="{FF2B5EF4-FFF2-40B4-BE49-F238E27FC236}">
                <a16:creationId xmlns:a16="http://schemas.microsoft.com/office/drawing/2014/main" id="{C7988695-B3D2-47DB-92E8-9201EEEB4DEC}"/>
              </a:ext>
            </a:extLst>
          </p:cNvPr>
          <p:cNvCxnSpPr>
            <a:cxnSpLocks/>
          </p:cNvCxnSpPr>
          <p:nvPr/>
        </p:nvCxnSpPr>
        <p:spPr>
          <a:xfrm flipV="1">
            <a:off x="8193881" y="5488295"/>
            <a:ext cx="0" cy="135405"/>
          </a:xfrm>
          <a:prstGeom prst="line">
            <a:avLst/>
          </a:prstGeom>
          <a:ln w="12700">
            <a:solidFill>
              <a:srgbClr val="04BD7D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0" name="椭圆 239">
            <a:extLst>
              <a:ext uri="{FF2B5EF4-FFF2-40B4-BE49-F238E27FC236}">
                <a16:creationId xmlns:a16="http://schemas.microsoft.com/office/drawing/2014/main" id="{E6F1008D-4949-4A9C-9FDB-E23D6AC1C445}"/>
              </a:ext>
            </a:extLst>
          </p:cNvPr>
          <p:cNvSpPr/>
          <p:nvPr/>
        </p:nvSpPr>
        <p:spPr>
          <a:xfrm>
            <a:off x="8170588" y="5448590"/>
            <a:ext cx="46586" cy="46777"/>
          </a:xfrm>
          <a:prstGeom prst="ellipse">
            <a:avLst/>
          </a:prstGeom>
          <a:solidFill>
            <a:srgbClr val="08E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  <a:sym typeface="Arial" panose="020B0604020202020204" pitchFamily="34" charset="0"/>
            </a:endParaRPr>
          </a:p>
        </p:txBody>
      </p:sp>
      <p:cxnSp>
        <p:nvCxnSpPr>
          <p:cNvPr id="237" name="直线连接符 184">
            <a:extLst>
              <a:ext uri="{FF2B5EF4-FFF2-40B4-BE49-F238E27FC236}">
                <a16:creationId xmlns:a16="http://schemas.microsoft.com/office/drawing/2014/main" id="{5C25B69E-282E-422B-B031-119F0B70A2C2}"/>
              </a:ext>
            </a:extLst>
          </p:cNvPr>
          <p:cNvCxnSpPr>
            <a:cxnSpLocks/>
          </p:cNvCxnSpPr>
          <p:nvPr/>
        </p:nvCxnSpPr>
        <p:spPr>
          <a:xfrm flipV="1">
            <a:off x="8963351" y="5488301"/>
            <a:ext cx="0" cy="135405"/>
          </a:xfrm>
          <a:prstGeom prst="line">
            <a:avLst/>
          </a:prstGeom>
          <a:ln w="12700">
            <a:solidFill>
              <a:srgbClr val="04BD7D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8" name="椭圆 237">
            <a:extLst>
              <a:ext uri="{FF2B5EF4-FFF2-40B4-BE49-F238E27FC236}">
                <a16:creationId xmlns:a16="http://schemas.microsoft.com/office/drawing/2014/main" id="{357E4B6B-CF05-4D1A-84F1-FAA6AD8C3156}"/>
              </a:ext>
            </a:extLst>
          </p:cNvPr>
          <p:cNvSpPr/>
          <p:nvPr/>
        </p:nvSpPr>
        <p:spPr>
          <a:xfrm>
            <a:off x="8940058" y="5448598"/>
            <a:ext cx="46586" cy="46777"/>
          </a:xfrm>
          <a:prstGeom prst="ellipse">
            <a:avLst/>
          </a:prstGeom>
          <a:solidFill>
            <a:srgbClr val="08E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  <a:sym typeface="Arial" panose="020B0604020202020204" pitchFamily="34" charset="0"/>
            </a:endParaRPr>
          </a:p>
        </p:txBody>
      </p:sp>
      <p:cxnSp>
        <p:nvCxnSpPr>
          <p:cNvPr id="235" name="直线连接符 187">
            <a:extLst>
              <a:ext uri="{FF2B5EF4-FFF2-40B4-BE49-F238E27FC236}">
                <a16:creationId xmlns:a16="http://schemas.microsoft.com/office/drawing/2014/main" id="{FD8F5187-2AC2-4B87-AE65-8527CA5ADD33}"/>
              </a:ext>
            </a:extLst>
          </p:cNvPr>
          <p:cNvCxnSpPr>
            <a:cxnSpLocks/>
          </p:cNvCxnSpPr>
          <p:nvPr/>
        </p:nvCxnSpPr>
        <p:spPr>
          <a:xfrm flipV="1">
            <a:off x="9779329" y="5488301"/>
            <a:ext cx="0" cy="135405"/>
          </a:xfrm>
          <a:prstGeom prst="line">
            <a:avLst/>
          </a:prstGeom>
          <a:ln w="12700">
            <a:solidFill>
              <a:srgbClr val="04BD7D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6" name="椭圆 235">
            <a:extLst>
              <a:ext uri="{FF2B5EF4-FFF2-40B4-BE49-F238E27FC236}">
                <a16:creationId xmlns:a16="http://schemas.microsoft.com/office/drawing/2014/main" id="{088F94EF-31CC-415D-A677-F210525D4AA8}"/>
              </a:ext>
            </a:extLst>
          </p:cNvPr>
          <p:cNvSpPr/>
          <p:nvPr/>
        </p:nvSpPr>
        <p:spPr>
          <a:xfrm>
            <a:off x="9756036" y="5448598"/>
            <a:ext cx="46586" cy="46777"/>
          </a:xfrm>
          <a:prstGeom prst="ellipse">
            <a:avLst/>
          </a:prstGeom>
          <a:solidFill>
            <a:srgbClr val="08E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87" name="矩形 186">
            <a:extLst>
              <a:ext uri="{FF2B5EF4-FFF2-40B4-BE49-F238E27FC236}">
                <a16:creationId xmlns:a16="http://schemas.microsoft.com/office/drawing/2014/main" id="{72F82A29-CBAF-40EC-8F2B-14BC4588EA6B}"/>
              </a:ext>
            </a:extLst>
          </p:cNvPr>
          <p:cNvSpPr/>
          <p:nvPr/>
        </p:nvSpPr>
        <p:spPr>
          <a:xfrm>
            <a:off x="7342932" y="4343319"/>
            <a:ext cx="2800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7313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公开频段、低成本物联、室内精准定位</a:t>
            </a:r>
          </a:p>
        </p:txBody>
      </p:sp>
      <p:sp>
        <p:nvSpPr>
          <p:cNvPr id="188" name="矩形 187">
            <a:extLst>
              <a:ext uri="{FF2B5EF4-FFF2-40B4-BE49-F238E27FC236}">
                <a16:creationId xmlns:a16="http://schemas.microsoft.com/office/drawing/2014/main" id="{E18E0AEC-2F49-4265-9633-C45B14889112}"/>
              </a:ext>
            </a:extLst>
          </p:cNvPr>
          <p:cNvSpPr/>
          <p:nvPr/>
        </p:nvSpPr>
        <p:spPr>
          <a:xfrm>
            <a:off x="7406675" y="1952204"/>
            <a:ext cx="3108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7313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全光联接、增强型固定宽带、极致可靠体验</a:t>
            </a:r>
          </a:p>
        </p:txBody>
      </p:sp>
      <p:sp>
        <p:nvSpPr>
          <p:cNvPr id="193" name="矩形 192">
            <a:extLst>
              <a:ext uri="{FF2B5EF4-FFF2-40B4-BE49-F238E27FC236}">
                <a16:creationId xmlns:a16="http://schemas.microsoft.com/office/drawing/2014/main" id="{1E1EC534-B198-448E-884E-FE238BAEF5E7}"/>
              </a:ext>
            </a:extLst>
          </p:cNvPr>
          <p:cNvSpPr/>
          <p:nvPr/>
        </p:nvSpPr>
        <p:spPr>
          <a:xfrm flipH="1">
            <a:off x="11019132" y="1620344"/>
            <a:ext cx="56911" cy="451607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alpha val="0"/>
                </a:schemeClr>
              </a:gs>
              <a:gs pos="48000">
                <a:srgbClr val="00A2EE"/>
              </a:gs>
              <a:gs pos="100000">
                <a:schemeClr val="accent1">
                  <a:lumMod val="7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56" name="图片 155">
            <a:hlinkClick r:id="rId25" action="ppaction://hlinksldjump"/>
            <a:extLst>
              <a:ext uri="{FF2B5EF4-FFF2-40B4-BE49-F238E27FC236}">
                <a16:creationId xmlns:a16="http://schemas.microsoft.com/office/drawing/2014/main" id="{402F648E-D2E9-4698-80CC-7E58E9D5724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48" y="4361112"/>
            <a:ext cx="434797" cy="635020"/>
          </a:xfrm>
          <a:prstGeom prst="rect">
            <a:avLst/>
          </a:prstGeom>
        </p:spPr>
      </p:pic>
      <p:sp>
        <p:nvSpPr>
          <p:cNvPr id="194" name="矩形 193">
            <a:extLst>
              <a:ext uri="{FF2B5EF4-FFF2-40B4-BE49-F238E27FC236}">
                <a16:creationId xmlns:a16="http://schemas.microsoft.com/office/drawing/2014/main" id="{868CAA91-AEC5-4FEE-A460-BAED2AE78A08}"/>
              </a:ext>
            </a:extLst>
          </p:cNvPr>
          <p:cNvSpPr/>
          <p:nvPr/>
        </p:nvSpPr>
        <p:spPr>
          <a:xfrm>
            <a:off x="410981" y="4931961"/>
            <a:ext cx="873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731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5G</a:t>
            </a:r>
            <a:r>
              <a:rPr kumimoji="0" lang="zh-CN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 端计算网关</a:t>
            </a:r>
            <a:endParaRPr kumimoji="0" lang="en-US" altLang="zh-CN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731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接入型</a:t>
            </a:r>
            <a:r>
              <a:rPr kumimoji="0" lang="en-US" altLang="zh-CN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iTGW</a:t>
            </a:r>
            <a:r>
              <a:rPr kumimoji="0" lang="en-US" altLang="zh-CN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  5170</a:t>
            </a:r>
            <a:endParaRPr kumimoji="0" lang="zh-CN" altLang="en-US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96" name="矩形 195">
            <a:extLst>
              <a:ext uri="{FF2B5EF4-FFF2-40B4-BE49-F238E27FC236}">
                <a16:creationId xmlns:a16="http://schemas.microsoft.com/office/drawing/2014/main" id="{6C0537B1-3987-4CFB-BE79-6521CF4A0129}"/>
              </a:ext>
            </a:extLst>
          </p:cNvPr>
          <p:cNvSpPr/>
          <p:nvPr/>
        </p:nvSpPr>
        <p:spPr>
          <a:xfrm>
            <a:off x="131108" y="3065203"/>
            <a:ext cx="11120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731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室内型无线射频单元</a:t>
            </a:r>
            <a:endParaRPr kumimoji="0" lang="en-US" altLang="zh-CN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731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iRRU</a:t>
            </a:r>
            <a:r>
              <a:rPr kumimoji="0" lang="en-US" altLang="zh-CN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  5140</a:t>
            </a:r>
            <a:endParaRPr kumimoji="0" lang="zh-CN" altLang="en-US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97" name="文本框 196">
            <a:extLst>
              <a:ext uri="{FF2B5EF4-FFF2-40B4-BE49-F238E27FC236}">
                <a16:creationId xmlns:a16="http://schemas.microsoft.com/office/drawing/2014/main" id="{835F8966-C756-47E0-836B-D9A8D6A425CB}"/>
              </a:ext>
            </a:extLst>
          </p:cNvPr>
          <p:cNvSpPr txBox="1"/>
          <p:nvPr/>
        </p:nvSpPr>
        <p:spPr>
          <a:xfrm>
            <a:off x="4429609" y="5849990"/>
            <a:ext cx="1932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31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  <a:sym typeface="Arial" panose="020B0604020202020204" pitchFamily="34" charset="0"/>
              </a:rPr>
              <a:t>5G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  <a:sym typeface="Arial" panose="020B0604020202020204" pitchFamily="34" charset="0"/>
              </a:rPr>
              <a:t>云网融合一体机</a:t>
            </a:r>
            <a:r>
              <a:rPr kumimoji="0" lang="en-US" altLang="zh-CN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  <a:sym typeface="Arial" panose="020B0604020202020204" pitchFamily="34" charset="0"/>
              </a:rPr>
              <a:t>iAIO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231" name="图片 230">
            <a:extLst>
              <a:ext uri="{FF2B5EF4-FFF2-40B4-BE49-F238E27FC236}">
                <a16:creationId xmlns:a16="http://schemas.microsoft.com/office/drawing/2014/main" id="{0D5566B8-159C-49B0-945D-814CD3E5E8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338" y="1660996"/>
            <a:ext cx="2714509" cy="296788"/>
          </a:xfrm>
          <a:prstGeom prst="rect">
            <a:avLst/>
          </a:prstGeom>
        </p:spPr>
      </p:pic>
      <p:grpSp>
        <p:nvGrpSpPr>
          <p:cNvPr id="232" name="组合 231">
            <a:extLst>
              <a:ext uri="{FF2B5EF4-FFF2-40B4-BE49-F238E27FC236}">
                <a16:creationId xmlns:a16="http://schemas.microsoft.com/office/drawing/2014/main" id="{A2A836F1-6852-463E-BE48-39C5C58CD43E}"/>
              </a:ext>
            </a:extLst>
          </p:cNvPr>
          <p:cNvGrpSpPr/>
          <p:nvPr/>
        </p:nvGrpSpPr>
        <p:grpSpPr>
          <a:xfrm>
            <a:off x="7314618" y="1613041"/>
            <a:ext cx="2872652" cy="428015"/>
            <a:chOff x="231324" y="1455915"/>
            <a:chExt cx="2878790" cy="469900"/>
          </a:xfrm>
        </p:grpSpPr>
        <p:pic>
          <p:nvPicPr>
            <p:cNvPr id="233" name="图片 232">
              <a:extLst>
                <a:ext uri="{FF2B5EF4-FFF2-40B4-BE49-F238E27FC236}">
                  <a16:creationId xmlns:a16="http://schemas.microsoft.com/office/drawing/2014/main" id="{B59ED6D6-9769-4599-BA50-3C43A0402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324" y="1455915"/>
              <a:ext cx="215900" cy="469900"/>
            </a:xfrm>
            <a:prstGeom prst="rect">
              <a:avLst/>
            </a:prstGeom>
          </p:spPr>
        </p:pic>
        <p:sp>
          <p:nvSpPr>
            <p:cNvPr id="234" name="文本框 233">
              <a:extLst>
                <a:ext uri="{FF2B5EF4-FFF2-40B4-BE49-F238E27FC236}">
                  <a16:creationId xmlns:a16="http://schemas.microsoft.com/office/drawing/2014/main" id="{16711112-65D3-449A-88EE-8F6004B30869}"/>
                </a:ext>
              </a:extLst>
            </p:cNvPr>
            <p:cNvSpPr txBox="1"/>
            <p:nvPr/>
          </p:nvSpPr>
          <p:spPr>
            <a:xfrm flipH="1">
              <a:off x="361114" y="1477761"/>
              <a:ext cx="2749000" cy="405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731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  <a:sym typeface="Arial" panose="020B0604020202020204" pitchFamily="34" charset="0"/>
                </a:rPr>
                <a:t>F5G+TSN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199" name="图片 198">
            <a:extLst>
              <a:ext uri="{FF2B5EF4-FFF2-40B4-BE49-F238E27FC236}">
                <a16:creationId xmlns:a16="http://schemas.microsoft.com/office/drawing/2014/main" id="{1F2A18E7-57CE-4B2D-A447-4FE17044C2EA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99" y="2507823"/>
            <a:ext cx="915877" cy="592651"/>
          </a:xfrm>
          <a:prstGeom prst="rect">
            <a:avLst/>
          </a:prstGeom>
        </p:spPr>
      </p:pic>
      <p:pic>
        <p:nvPicPr>
          <p:cNvPr id="200" name="图片 199">
            <a:hlinkClick r:id="rId28" action="ppaction://hlinksldjump"/>
            <a:extLst>
              <a:ext uri="{FF2B5EF4-FFF2-40B4-BE49-F238E27FC236}">
                <a16:creationId xmlns:a16="http://schemas.microsoft.com/office/drawing/2014/main" id="{ADD94EC2-8C0C-48B7-9817-C06656EB1343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604" y="4181114"/>
            <a:ext cx="1360443" cy="1860130"/>
          </a:xfrm>
          <a:prstGeom prst="rect">
            <a:avLst/>
          </a:prstGeom>
          <a:effectLst>
            <a:glow rad="254000">
              <a:schemeClr val="bg1">
                <a:alpha val="12000"/>
              </a:schemeClr>
            </a:glow>
            <a:softEdge rad="0"/>
          </a:effectLst>
        </p:spPr>
      </p:pic>
      <p:sp>
        <p:nvSpPr>
          <p:cNvPr id="192" name="矩形 191">
            <a:extLst>
              <a:ext uri="{FF2B5EF4-FFF2-40B4-BE49-F238E27FC236}">
                <a16:creationId xmlns:a16="http://schemas.microsoft.com/office/drawing/2014/main" id="{F38653D2-4327-44DF-8291-3A7FF1015F52}"/>
              </a:ext>
            </a:extLst>
          </p:cNvPr>
          <p:cNvSpPr/>
          <p:nvPr/>
        </p:nvSpPr>
        <p:spPr>
          <a:xfrm>
            <a:off x="8660062" y="5190875"/>
            <a:ext cx="5754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731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iWiFi</a:t>
            </a:r>
            <a:endParaRPr kumimoji="0" lang="en-US" altLang="zh-CN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731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AP5170</a:t>
            </a:r>
          </a:p>
        </p:txBody>
      </p:sp>
      <p:pic>
        <p:nvPicPr>
          <p:cNvPr id="201" name="图片 200">
            <a:hlinkClick r:id="rId30" action="ppaction://hlinksldjump"/>
            <a:extLst>
              <a:ext uri="{FF2B5EF4-FFF2-40B4-BE49-F238E27FC236}">
                <a16:creationId xmlns:a16="http://schemas.microsoft.com/office/drawing/2014/main" id="{7F3DC4AE-596C-4C42-8C02-E17419521BCF}"/>
              </a:ext>
            </a:extLst>
          </p:cNvPr>
          <p:cNvPicPr>
            <a:picLocks noChangeAspect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672" y="4730600"/>
            <a:ext cx="368241" cy="45746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89" name="矩形 188">
            <a:extLst>
              <a:ext uri="{FF2B5EF4-FFF2-40B4-BE49-F238E27FC236}">
                <a16:creationId xmlns:a16="http://schemas.microsoft.com/office/drawing/2014/main" id="{62940D87-442D-43AF-BF76-E8CD99E9B8E3}"/>
              </a:ext>
            </a:extLst>
          </p:cNvPr>
          <p:cNvSpPr/>
          <p:nvPr/>
        </p:nvSpPr>
        <p:spPr>
          <a:xfrm>
            <a:off x="6983158" y="5216037"/>
            <a:ext cx="797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731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iWiFi</a:t>
            </a:r>
            <a:endParaRPr kumimoji="0" lang="en-US" altLang="zh-CN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731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AP6100</a:t>
            </a:r>
          </a:p>
          <a:p>
            <a:pPr marL="0" marR="0" lvl="0" indent="0" algn="ctr" defTabSz="731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202" name="图片 201">
            <a:hlinkClick r:id="rId32" action="ppaction://hlinksldjump"/>
            <a:extLst>
              <a:ext uri="{FF2B5EF4-FFF2-40B4-BE49-F238E27FC236}">
                <a16:creationId xmlns:a16="http://schemas.microsoft.com/office/drawing/2014/main" id="{623E72DB-D2CE-49AB-857D-CEE75CAAB0EE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066111" y="4705315"/>
            <a:ext cx="583832" cy="506649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90" name="矩形 189">
            <a:extLst>
              <a:ext uri="{FF2B5EF4-FFF2-40B4-BE49-F238E27FC236}">
                <a16:creationId xmlns:a16="http://schemas.microsoft.com/office/drawing/2014/main" id="{E170A3D5-E2F6-4D73-8683-DF89F39C128E}"/>
              </a:ext>
            </a:extLst>
          </p:cNvPr>
          <p:cNvSpPr/>
          <p:nvPr/>
        </p:nvSpPr>
        <p:spPr>
          <a:xfrm>
            <a:off x="7803627" y="5190875"/>
            <a:ext cx="797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731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iWiFi</a:t>
            </a:r>
            <a:endParaRPr kumimoji="0" lang="en-US" altLang="zh-CN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731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AP6200</a:t>
            </a:r>
          </a:p>
          <a:p>
            <a:pPr marL="0" marR="0" lvl="0" indent="0" algn="ctr" defTabSz="731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203" name="图片 202">
            <a:hlinkClick r:id="rId34" action="ppaction://hlinksldjump"/>
            <a:extLst>
              <a:ext uri="{FF2B5EF4-FFF2-40B4-BE49-F238E27FC236}">
                <a16:creationId xmlns:a16="http://schemas.microsoft.com/office/drawing/2014/main" id="{63302371-F7D0-4B41-A7AC-26C3A695076C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946603" y="4710198"/>
            <a:ext cx="511225" cy="49826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64" name="矩形 163">
            <a:extLst>
              <a:ext uri="{FF2B5EF4-FFF2-40B4-BE49-F238E27FC236}">
                <a16:creationId xmlns:a16="http://schemas.microsoft.com/office/drawing/2014/main" id="{5D6136CC-A810-467A-87D5-BECC5AA35E3E}"/>
              </a:ext>
            </a:extLst>
          </p:cNvPr>
          <p:cNvSpPr/>
          <p:nvPr/>
        </p:nvSpPr>
        <p:spPr>
          <a:xfrm>
            <a:off x="1165874" y="5840788"/>
            <a:ext cx="968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731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5G</a:t>
            </a:r>
            <a: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端计算</a:t>
            </a:r>
            <a:endParaRPr kumimoji="0" lang="en-US" altLang="zh-CN" sz="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731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车载</a:t>
            </a:r>
            <a:r>
              <a:rPr kumimoji="0" lang="zh-CN" alt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网关</a:t>
            </a:r>
            <a:r>
              <a:rPr kumimoji="0" lang="en-US" altLang="zh-CN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 VT5200</a:t>
            </a:r>
            <a:endParaRPr kumimoji="0" lang="zh-CN" altLang="en-US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204" name="图片 203">
            <a:hlinkClick r:id="rId36" action="ppaction://hlinksldjump"/>
            <a:extLst>
              <a:ext uri="{FF2B5EF4-FFF2-40B4-BE49-F238E27FC236}">
                <a16:creationId xmlns:a16="http://schemas.microsoft.com/office/drawing/2014/main" id="{AF452B3F-F13F-4528-935D-F2DC59258DE8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451" y="5570738"/>
            <a:ext cx="581463" cy="24697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95" name="矩形 194">
            <a:extLst>
              <a:ext uri="{FF2B5EF4-FFF2-40B4-BE49-F238E27FC236}">
                <a16:creationId xmlns:a16="http://schemas.microsoft.com/office/drawing/2014/main" id="{5FA48507-40FC-4F09-B082-2D18A473BDF4}"/>
              </a:ext>
            </a:extLst>
          </p:cNvPr>
          <p:cNvSpPr/>
          <p:nvPr/>
        </p:nvSpPr>
        <p:spPr>
          <a:xfrm>
            <a:off x="303904" y="5840788"/>
            <a:ext cx="10880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731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5G</a:t>
            </a:r>
            <a:r>
              <a:rPr kumimoji="0" lang="zh-CN" alt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 端</a:t>
            </a:r>
            <a: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计算</a:t>
            </a:r>
            <a:endParaRPr kumimoji="0" lang="en-US" altLang="zh-CN" sz="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731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电力</a:t>
            </a:r>
            <a:r>
              <a:rPr kumimoji="0" lang="zh-CN" alt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网关</a:t>
            </a:r>
            <a:endParaRPr kumimoji="0" lang="en-US" altLang="zh-CN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731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PT5230</a:t>
            </a:r>
            <a:endParaRPr kumimoji="0" lang="zh-CN" altLang="en-US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205" name="图片 204">
            <a:hlinkClick r:id="rId38" action="ppaction://hlinksldjump"/>
            <a:extLst>
              <a:ext uri="{FF2B5EF4-FFF2-40B4-BE49-F238E27FC236}">
                <a16:creationId xmlns:a16="http://schemas.microsoft.com/office/drawing/2014/main" id="{B7981489-F328-494A-A237-C2C1D4368D94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77" y="5514127"/>
            <a:ext cx="559938" cy="30358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cxnSp>
        <p:nvCxnSpPr>
          <p:cNvPr id="206" name="直线连接符 153">
            <a:extLst>
              <a:ext uri="{FF2B5EF4-FFF2-40B4-BE49-F238E27FC236}">
                <a16:creationId xmlns:a16="http://schemas.microsoft.com/office/drawing/2014/main" id="{2D2E4BAC-2D40-4917-81E0-C81157F5FE3D}"/>
              </a:ext>
            </a:extLst>
          </p:cNvPr>
          <p:cNvCxnSpPr>
            <a:cxnSpLocks/>
            <a:stCxn id="208" idx="4"/>
          </p:cNvCxnSpPr>
          <p:nvPr/>
        </p:nvCxnSpPr>
        <p:spPr>
          <a:xfrm flipH="1" flipV="1">
            <a:off x="3471603" y="3626386"/>
            <a:ext cx="687" cy="153723"/>
          </a:xfrm>
          <a:prstGeom prst="line">
            <a:avLst/>
          </a:prstGeom>
          <a:ln w="12700">
            <a:solidFill>
              <a:srgbClr val="04BD7D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7" name="矩形 206">
            <a:extLst>
              <a:ext uri="{FF2B5EF4-FFF2-40B4-BE49-F238E27FC236}">
                <a16:creationId xmlns:a16="http://schemas.microsoft.com/office/drawing/2014/main" id="{C67F5FD2-2BAD-415B-AFD3-8EE94E70F864}"/>
              </a:ext>
            </a:extLst>
          </p:cNvPr>
          <p:cNvSpPr/>
          <p:nvPr/>
        </p:nvSpPr>
        <p:spPr>
          <a:xfrm>
            <a:off x="2896060" y="4366761"/>
            <a:ext cx="11189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731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防爆型无线射频单元</a:t>
            </a:r>
            <a:endParaRPr kumimoji="0" lang="en-US" altLang="zh-CN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731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iRRU</a:t>
            </a:r>
            <a:r>
              <a:rPr kumimoji="0" lang="en-US" altLang="zh-CN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  5300</a:t>
            </a:r>
            <a:endParaRPr kumimoji="0" lang="zh-CN" altLang="en-US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08" name="椭圆 207">
            <a:extLst>
              <a:ext uri="{FF2B5EF4-FFF2-40B4-BE49-F238E27FC236}">
                <a16:creationId xmlns:a16="http://schemas.microsoft.com/office/drawing/2014/main" id="{248B2664-D1E4-4E6E-B92F-F4FC1831D2C0}"/>
              </a:ext>
            </a:extLst>
          </p:cNvPr>
          <p:cNvSpPr/>
          <p:nvPr/>
        </p:nvSpPr>
        <p:spPr>
          <a:xfrm>
            <a:off x="3448996" y="3737584"/>
            <a:ext cx="46586" cy="42524"/>
          </a:xfrm>
          <a:prstGeom prst="ellipse">
            <a:avLst/>
          </a:prstGeom>
          <a:solidFill>
            <a:srgbClr val="04B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  <a:sym typeface="Arial" panose="020B0604020202020204" pitchFamily="34" charset="0"/>
            </a:endParaRPr>
          </a:p>
        </p:txBody>
      </p:sp>
      <p:cxnSp>
        <p:nvCxnSpPr>
          <p:cNvPr id="210" name="直线连接符 187">
            <a:extLst>
              <a:ext uri="{FF2B5EF4-FFF2-40B4-BE49-F238E27FC236}">
                <a16:creationId xmlns:a16="http://schemas.microsoft.com/office/drawing/2014/main" id="{C272BED6-E9A9-4ACD-A6E4-ABB0312E5E2A}"/>
              </a:ext>
            </a:extLst>
          </p:cNvPr>
          <p:cNvCxnSpPr>
            <a:cxnSpLocks/>
          </p:cNvCxnSpPr>
          <p:nvPr/>
        </p:nvCxnSpPr>
        <p:spPr>
          <a:xfrm flipV="1">
            <a:off x="10550583" y="5488303"/>
            <a:ext cx="0" cy="135405"/>
          </a:xfrm>
          <a:prstGeom prst="line">
            <a:avLst/>
          </a:prstGeom>
          <a:ln w="12700">
            <a:solidFill>
              <a:srgbClr val="04BD7D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1" name="椭圆 210">
            <a:extLst>
              <a:ext uri="{FF2B5EF4-FFF2-40B4-BE49-F238E27FC236}">
                <a16:creationId xmlns:a16="http://schemas.microsoft.com/office/drawing/2014/main" id="{8E0F8364-CC6A-4DD1-938C-F8968952044A}"/>
              </a:ext>
            </a:extLst>
          </p:cNvPr>
          <p:cNvSpPr/>
          <p:nvPr/>
        </p:nvSpPr>
        <p:spPr>
          <a:xfrm>
            <a:off x="10527290" y="5448600"/>
            <a:ext cx="46586" cy="46777"/>
          </a:xfrm>
          <a:prstGeom prst="ellipse">
            <a:avLst/>
          </a:prstGeom>
          <a:solidFill>
            <a:srgbClr val="08E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213" name="图片 212">
            <a:hlinkClick r:id="rId40" action="ppaction://hlinksldjump"/>
            <a:extLst>
              <a:ext uri="{FF2B5EF4-FFF2-40B4-BE49-F238E27FC236}">
                <a16:creationId xmlns:a16="http://schemas.microsoft.com/office/drawing/2014/main" id="{8FAE06D6-B391-4631-A14C-F7E91ABC6D21}"/>
              </a:ext>
            </a:extLst>
          </p:cNvPr>
          <p:cNvPicPr>
            <a:picLocks noChangeAspect="1"/>
          </p:cNvPicPr>
          <p:nvPr/>
        </p:nvPicPr>
        <p:blipFill rotWithShape="1"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9" b="34351"/>
          <a:stretch/>
        </p:blipFill>
        <p:spPr>
          <a:xfrm>
            <a:off x="7795775" y="2967566"/>
            <a:ext cx="729457" cy="44762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14" name="图片 213">
            <a:hlinkClick r:id="rId3" action="ppaction://hlinksldjump"/>
            <a:extLst>
              <a:ext uri="{FF2B5EF4-FFF2-40B4-BE49-F238E27FC236}">
                <a16:creationId xmlns:a16="http://schemas.microsoft.com/office/drawing/2014/main" id="{C33E4527-48C7-40C1-8013-52B8538E59EA}"/>
              </a:ext>
            </a:extLst>
          </p:cNvPr>
          <p:cNvPicPr>
            <a:picLocks noChangeAspect="1"/>
          </p:cNvPicPr>
          <p:nvPr/>
        </p:nvPicPr>
        <p:blipFill rotWithShape="1">
          <a:blip r:embed="rId42">
            <a:extLst/>
          </a:blip>
          <a:srcRect l="9751" t="25478" r="6142" b="30712"/>
          <a:stretch/>
        </p:blipFill>
        <p:spPr>
          <a:xfrm>
            <a:off x="7750682" y="2456376"/>
            <a:ext cx="715868" cy="27149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15" name="图片 214">
            <a:hlinkClick r:id="" action="ppaction://noaction"/>
            <a:extLst>
              <a:ext uri="{FF2B5EF4-FFF2-40B4-BE49-F238E27FC236}">
                <a16:creationId xmlns:a16="http://schemas.microsoft.com/office/drawing/2014/main" id="{BD183B1D-1BE7-4DF8-A349-9265CA7F0811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707" y="3662940"/>
            <a:ext cx="755778" cy="69329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17" name="文本框 216">
            <a:extLst>
              <a:ext uri="{FF2B5EF4-FFF2-40B4-BE49-F238E27FC236}">
                <a16:creationId xmlns:a16="http://schemas.microsoft.com/office/drawing/2014/main" id="{75C7BB6E-DBF1-4C2A-849F-0BA92100361A}"/>
              </a:ext>
            </a:extLst>
          </p:cNvPr>
          <p:cNvSpPr txBox="1"/>
          <p:nvPr/>
        </p:nvSpPr>
        <p:spPr>
          <a:xfrm>
            <a:off x="7771210" y="3324452"/>
            <a:ext cx="7334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800" b="1">
                <a:solidFill>
                  <a:srgbClr val="65A8CD"/>
                </a:solidFill>
                <a:latin typeface="微软雅黑" panose="020B0503020204020204" pitchFamily="34" charset="-122"/>
              </a:defRPr>
            </a:lvl1pPr>
          </a:lstStyle>
          <a:p>
            <a:pPr marL="0" marR="0" lvl="0" indent="0" algn="ctr" defTabSz="731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工业交换机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  </a:t>
            </a:r>
          </a:p>
          <a:p>
            <a:pPr marL="0" marR="0" lvl="0" indent="0" algn="ctr" defTabSz="731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iSWC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 2028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18" name="文本框 217">
            <a:extLst>
              <a:ext uri="{FF2B5EF4-FFF2-40B4-BE49-F238E27FC236}">
                <a16:creationId xmlns:a16="http://schemas.microsoft.com/office/drawing/2014/main" id="{1DB12782-B496-4450-9E4F-9AC5CE519BAB}"/>
              </a:ext>
            </a:extLst>
          </p:cNvPr>
          <p:cNvSpPr txBox="1"/>
          <p:nvPr/>
        </p:nvSpPr>
        <p:spPr>
          <a:xfrm>
            <a:off x="8931800" y="3324452"/>
            <a:ext cx="74790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800" b="1">
                <a:solidFill>
                  <a:srgbClr val="65A8CD"/>
                </a:solidFill>
                <a:latin typeface="微软雅黑" panose="020B0503020204020204" pitchFamily="34" charset="-122"/>
              </a:defRPr>
            </a:lvl1pPr>
          </a:lstStyle>
          <a:p>
            <a:pPr marL="0" marR="0" lvl="0" indent="0" algn="ctr" defTabSz="731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工业交换机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  </a:t>
            </a:r>
          </a:p>
          <a:p>
            <a:pPr marL="0" marR="0" lvl="0" indent="0" algn="ctr" defTabSz="731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iSWC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 3028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19" name="文本框 218">
            <a:extLst>
              <a:ext uri="{FF2B5EF4-FFF2-40B4-BE49-F238E27FC236}">
                <a16:creationId xmlns:a16="http://schemas.microsoft.com/office/drawing/2014/main" id="{9AFD727A-0264-445B-A58D-80300EB80C48}"/>
              </a:ext>
            </a:extLst>
          </p:cNvPr>
          <p:cNvSpPr txBox="1"/>
          <p:nvPr/>
        </p:nvSpPr>
        <p:spPr>
          <a:xfrm>
            <a:off x="7764007" y="2706770"/>
            <a:ext cx="74790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800" b="1">
                <a:solidFill>
                  <a:srgbClr val="65A8CD"/>
                </a:solidFill>
                <a:latin typeface="微软雅黑" panose="020B0503020204020204" pitchFamily="34" charset="-122"/>
              </a:defRPr>
            </a:lvl1pPr>
          </a:lstStyle>
          <a:p>
            <a:pPr marL="0" marR="0" lvl="0" indent="0" algn="ctr" defTabSz="731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工业交换机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  </a:t>
            </a:r>
          </a:p>
          <a:p>
            <a:pPr marL="0" marR="0" lvl="0" indent="0" algn="ctr" defTabSz="731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iSWC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 3028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20" name="文本框 219">
            <a:extLst>
              <a:ext uri="{FF2B5EF4-FFF2-40B4-BE49-F238E27FC236}">
                <a16:creationId xmlns:a16="http://schemas.microsoft.com/office/drawing/2014/main" id="{605F676F-B0D9-4C8C-B361-9A78AC126C06}"/>
              </a:ext>
            </a:extLst>
          </p:cNvPr>
          <p:cNvSpPr txBox="1"/>
          <p:nvPr/>
        </p:nvSpPr>
        <p:spPr>
          <a:xfrm>
            <a:off x="8939003" y="2706770"/>
            <a:ext cx="7334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800" b="1">
                <a:solidFill>
                  <a:srgbClr val="65A8CD"/>
                </a:solidFill>
                <a:latin typeface="微软雅黑" panose="020B0503020204020204" pitchFamily="34" charset="-122"/>
              </a:defRPr>
            </a:lvl1pPr>
          </a:lstStyle>
          <a:p>
            <a:pPr marL="0" marR="0" lvl="0" indent="0" algn="ctr" defTabSz="731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工业交换机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  </a:t>
            </a:r>
          </a:p>
          <a:p>
            <a:pPr marL="0" marR="0" lvl="0" indent="0" algn="ctr" defTabSz="731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iSWC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 2028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221" name="图片 220">
            <a:hlinkClick r:id="rId40" action="ppaction://hlinksldjump"/>
            <a:extLst>
              <a:ext uri="{FF2B5EF4-FFF2-40B4-BE49-F238E27FC236}">
                <a16:creationId xmlns:a16="http://schemas.microsoft.com/office/drawing/2014/main" id="{B4E1F4AE-73F7-40B3-BF22-7ED00067F7EB}"/>
              </a:ext>
            </a:extLst>
          </p:cNvPr>
          <p:cNvPicPr>
            <a:picLocks noChangeAspect="1"/>
          </p:cNvPicPr>
          <p:nvPr/>
        </p:nvPicPr>
        <p:blipFill rotWithShape="1"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9" b="34351"/>
          <a:stretch/>
        </p:blipFill>
        <p:spPr>
          <a:xfrm>
            <a:off x="9020798" y="2374835"/>
            <a:ext cx="695874" cy="42701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22" name="图片 221">
            <a:hlinkClick r:id="rId3" action="ppaction://hlinksldjump"/>
            <a:extLst>
              <a:ext uri="{FF2B5EF4-FFF2-40B4-BE49-F238E27FC236}">
                <a16:creationId xmlns:a16="http://schemas.microsoft.com/office/drawing/2014/main" id="{5CD22753-CACD-4B93-AF06-552D81CE90DD}"/>
              </a:ext>
            </a:extLst>
          </p:cNvPr>
          <p:cNvPicPr>
            <a:picLocks noChangeAspect="1"/>
          </p:cNvPicPr>
          <p:nvPr/>
        </p:nvPicPr>
        <p:blipFill rotWithShape="1">
          <a:blip r:embed="rId42">
            <a:extLst/>
          </a:blip>
          <a:srcRect l="9751" t="25478" r="6142" b="30712"/>
          <a:stretch/>
        </p:blipFill>
        <p:spPr>
          <a:xfrm>
            <a:off x="8963351" y="3040385"/>
            <a:ext cx="796274" cy="301989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23" name="图片 222">
            <a:hlinkClick r:id="rId44" action="ppaction://hlinksldjump"/>
            <a:extLst>
              <a:ext uri="{FF2B5EF4-FFF2-40B4-BE49-F238E27FC236}">
                <a16:creationId xmlns:a16="http://schemas.microsoft.com/office/drawing/2014/main" id="{2647240F-8FA9-426D-A970-9732CEE6B26C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691" y="2444391"/>
            <a:ext cx="603247" cy="719516"/>
          </a:xfrm>
          <a:prstGeom prst="rect">
            <a:avLst/>
          </a:prstGeom>
          <a:effectLst>
            <a:reflection endPos="5000" dist="50800" dir="5400000" sy="-100000" algn="bl" rotWithShape="0"/>
          </a:effectLst>
        </p:spPr>
      </p:pic>
      <p:pic>
        <p:nvPicPr>
          <p:cNvPr id="225" name="图片 224">
            <a:hlinkClick r:id="rId46" action="ppaction://hlinksldjump"/>
            <a:extLst>
              <a:ext uri="{FF2B5EF4-FFF2-40B4-BE49-F238E27FC236}">
                <a16:creationId xmlns:a16="http://schemas.microsoft.com/office/drawing/2014/main" id="{DE9CF7A6-77D5-44BB-93B4-35A4D8371D2C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540" y="2365985"/>
            <a:ext cx="749369" cy="813911"/>
          </a:xfrm>
          <a:prstGeom prst="rect">
            <a:avLst/>
          </a:prstGeom>
          <a:effectLst>
            <a:reflection endPos="5000" dist="50800" dir="5400000" sy="-100000" algn="bl" rotWithShape="0"/>
          </a:effectLst>
        </p:spPr>
      </p:pic>
      <p:sp>
        <p:nvSpPr>
          <p:cNvPr id="226" name="圆角矩形 5">
            <a:extLst>
              <a:ext uri="{FF2B5EF4-FFF2-40B4-BE49-F238E27FC236}">
                <a16:creationId xmlns:a16="http://schemas.microsoft.com/office/drawing/2014/main" id="{B22555D5-C06D-4E2F-8AAA-B2E693EA588A}"/>
              </a:ext>
            </a:extLst>
          </p:cNvPr>
          <p:cNvSpPr/>
          <p:nvPr/>
        </p:nvSpPr>
        <p:spPr>
          <a:xfrm>
            <a:off x="11268158" y="1669854"/>
            <a:ext cx="646618" cy="59100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659132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25400" dir="5400000" sx="87000" sy="87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规</a:t>
            </a:r>
          </a:p>
        </p:txBody>
      </p:sp>
      <p:sp>
        <p:nvSpPr>
          <p:cNvPr id="227" name="圆角矩形 190">
            <a:extLst>
              <a:ext uri="{FF2B5EF4-FFF2-40B4-BE49-F238E27FC236}">
                <a16:creationId xmlns:a16="http://schemas.microsoft.com/office/drawing/2014/main" id="{BB7B0DDD-8FCF-45C3-BBD0-B7C5897C3077}"/>
              </a:ext>
            </a:extLst>
          </p:cNvPr>
          <p:cNvSpPr/>
          <p:nvPr/>
        </p:nvSpPr>
        <p:spPr>
          <a:xfrm>
            <a:off x="11268158" y="2567578"/>
            <a:ext cx="646618" cy="59100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25400" dir="5400000" sx="87000" sy="87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建</a:t>
            </a:r>
          </a:p>
        </p:txBody>
      </p:sp>
      <p:sp>
        <p:nvSpPr>
          <p:cNvPr id="228" name="圆角矩形 191">
            <a:extLst>
              <a:ext uri="{FF2B5EF4-FFF2-40B4-BE49-F238E27FC236}">
                <a16:creationId xmlns:a16="http://schemas.microsoft.com/office/drawing/2014/main" id="{57D4E30B-024B-408A-920B-29DED31997B4}"/>
              </a:ext>
            </a:extLst>
          </p:cNvPr>
          <p:cNvSpPr/>
          <p:nvPr/>
        </p:nvSpPr>
        <p:spPr>
          <a:xfrm>
            <a:off x="11268158" y="3465302"/>
            <a:ext cx="646618" cy="59100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25400" dir="5400000" sx="87000" sy="87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营</a:t>
            </a:r>
          </a:p>
        </p:txBody>
      </p:sp>
      <p:sp>
        <p:nvSpPr>
          <p:cNvPr id="229" name="圆角矩形 192">
            <a:extLst>
              <a:ext uri="{FF2B5EF4-FFF2-40B4-BE49-F238E27FC236}">
                <a16:creationId xmlns:a16="http://schemas.microsoft.com/office/drawing/2014/main" id="{307D6DA8-68E5-418A-B0B9-FBC2463F01B2}"/>
              </a:ext>
            </a:extLst>
          </p:cNvPr>
          <p:cNvSpPr/>
          <p:nvPr/>
        </p:nvSpPr>
        <p:spPr>
          <a:xfrm>
            <a:off x="11268158" y="4363026"/>
            <a:ext cx="646618" cy="591003"/>
          </a:xfrm>
          <a:prstGeom prst="roundRect">
            <a:avLst/>
          </a:prstGeom>
          <a:solidFill>
            <a:srgbClr val="FFCC00"/>
          </a:solidFill>
          <a:ln>
            <a:solidFill>
              <a:srgbClr val="FFCC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25400" dir="5400000" sx="87000" sy="87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维</a:t>
            </a:r>
          </a:p>
        </p:txBody>
      </p:sp>
      <p:sp>
        <p:nvSpPr>
          <p:cNvPr id="230" name="圆角矩形 193">
            <a:extLst>
              <a:ext uri="{FF2B5EF4-FFF2-40B4-BE49-F238E27FC236}">
                <a16:creationId xmlns:a16="http://schemas.microsoft.com/office/drawing/2014/main" id="{D9FD6670-7EDF-4242-9F63-49C484C89E9E}"/>
              </a:ext>
            </a:extLst>
          </p:cNvPr>
          <p:cNvSpPr/>
          <p:nvPr/>
        </p:nvSpPr>
        <p:spPr>
          <a:xfrm>
            <a:off x="11268158" y="5260751"/>
            <a:ext cx="646618" cy="591003"/>
          </a:xfrm>
          <a:prstGeom prst="roundRect">
            <a:avLst/>
          </a:prstGeom>
          <a:solidFill>
            <a:srgbClr val="D36113"/>
          </a:solidFill>
          <a:ln>
            <a:solidFill>
              <a:srgbClr val="D36113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25400" dir="5400000" sx="87000" sy="87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优</a:t>
            </a:r>
          </a:p>
        </p:txBody>
      </p:sp>
      <p:grpSp>
        <p:nvGrpSpPr>
          <p:cNvPr id="123" name="组合 122"/>
          <p:cNvGrpSpPr/>
          <p:nvPr/>
        </p:nvGrpSpPr>
        <p:grpSpPr>
          <a:xfrm>
            <a:off x="2983423" y="259340"/>
            <a:ext cx="6225155" cy="641952"/>
            <a:chOff x="1874011" y="259340"/>
            <a:chExt cx="6225155" cy="641952"/>
          </a:xfrm>
        </p:grpSpPr>
        <p:sp>
          <p:nvSpPr>
            <p:cNvPr id="124" name="Rectangle 2"/>
            <p:cNvSpPr txBox="1">
              <a:spLocks noChangeArrowheads="1"/>
            </p:cNvSpPr>
            <p:nvPr/>
          </p:nvSpPr>
          <p:spPr bwMode="auto">
            <a:xfrm>
              <a:off x="5424544" y="259340"/>
              <a:ext cx="2674622" cy="476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32" tIns="45718" rIns="91432" bIns="45718" numCol="1" anchor="ctr" anchorCtr="0" compatLnSpc="1"/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520" b="1" i="0" u="none" strike="noStrike" kern="0" cap="none" spc="0" normalizeH="0" baseline="0">
                  <a:ln>
                    <a:noFill/>
                  </a:ln>
                  <a:gradFill flip="none" rotWithShape="1">
                    <a:gsLst>
                      <a:gs pos="0">
                        <a:srgbClr val="8D8A00"/>
                      </a:gs>
                      <a:gs pos="50000">
                        <a:srgbClr val="FFFF00"/>
                      </a:gs>
                      <a:gs pos="100000">
                        <a:prstClr val="white">
                          <a:lumMod val="100000"/>
                        </a:prstClr>
                      </a:gs>
                    </a:gsLst>
                    <a:lin ang="5400000" scaled="1"/>
                    <a:tileRect/>
                  </a:gradFill>
                  <a:effectLst>
                    <a:outerShdw blurRad="127000" dist="127000" dir="3600000" algn="tl" rotWithShape="0">
                      <a:prstClr val="black">
                        <a:alpha val="55000"/>
                      </a:prst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MyriadRegular" pitchFamily="2" charset="0"/>
                  <a:ea typeface="黑体" panose="02010609060101010101" pitchFamily="2" charset="-122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MyriadRegular" pitchFamily="2" charset="0"/>
                  <a:ea typeface="黑体" panose="02010609060101010101" pitchFamily="2" charset="-122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MyriadRegular" pitchFamily="2" charset="0"/>
                  <a:ea typeface="黑体" panose="02010609060101010101" pitchFamily="2" charset="-122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MyriadRegular" pitchFamily="2" charset="0"/>
                  <a:ea typeface="黑体" panose="02010609060101010101" pitchFamily="2" charset="-122"/>
                </a:defRPr>
              </a:lvl9pPr>
            </a:lstStyle>
            <a:p>
              <a:pPr defTabSz="731520"/>
              <a:r>
                <a:rPr lang="zh-CN" altLang="en-US" sz="3200" dirty="0">
                  <a:latin typeface="+mj-ea"/>
                  <a:ea typeface="+mj-ea"/>
                </a:rPr>
                <a:t>云网全栈</a:t>
              </a:r>
              <a:r>
                <a:rPr lang="zh-CN" altLang="en-US" sz="3200" dirty="0" smtClean="0">
                  <a:latin typeface="+mj-ea"/>
                  <a:ea typeface="+mj-ea"/>
                </a:rPr>
                <a:t>产品</a:t>
              </a:r>
              <a:endParaRPr lang="zh-CN" altLang="en-US" sz="3200" dirty="0">
                <a:latin typeface="+mj-ea"/>
                <a:ea typeface="+mj-ea"/>
              </a:endParaRPr>
            </a:p>
          </p:txBody>
        </p:sp>
        <p:pic>
          <p:nvPicPr>
            <p:cNvPr id="125" name="图片 124"/>
            <p:cNvPicPr>
              <a:picLocks noChangeAspect="1"/>
            </p:cNvPicPr>
            <p:nvPr/>
          </p:nvPicPr>
          <p:blipFill rotWithShape="1"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59" t="35108" r="20995" b="53190"/>
            <a:stretch>
              <a:fillRect/>
            </a:stretch>
          </p:blipFill>
          <p:spPr>
            <a:xfrm>
              <a:off x="1874011" y="269688"/>
              <a:ext cx="3639486" cy="631604"/>
            </a:xfrm>
            <a:prstGeom prst="rect">
              <a:avLst/>
            </a:prstGeom>
          </p:spPr>
        </p:pic>
      </p:grpSp>
      <p:sp>
        <p:nvSpPr>
          <p:cNvPr id="126" name="Rectangle 2">
            <a:extLst>
              <a:ext uri="{FF2B5EF4-FFF2-40B4-BE49-F238E27FC236}">
                <a16:creationId xmlns:a16="http://schemas.microsoft.com/office/drawing/2014/main" id="{FCC92310-9AB4-264E-B29C-371004EB3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4" y="889595"/>
            <a:ext cx="12119759" cy="4273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2" tIns="45718" rIns="91432" bIns="45718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9pPr>
          </a:lstStyle>
          <a:p>
            <a:pPr algn="ctr" defTabSz="548536" eaLnBrk="1" hangingPunct="1">
              <a:defRPr/>
            </a:pPr>
            <a:r>
              <a:rPr lang="zh-CN" altLang="en-US" sz="2540" dirty="0">
                <a:solidFill>
                  <a:srgbClr val="10FBFE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cs"/>
              </a:rPr>
              <a:t>聚焦行业数字化转型最后一公里   提供云网融合新型基础设施产品和服务</a:t>
            </a:r>
          </a:p>
        </p:txBody>
      </p:sp>
      <p:pic>
        <p:nvPicPr>
          <p:cNvPr id="116" name="图片 115">
            <a:hlinkClick r:id="rId49" action="ppaction://hlinksldjump"/>
          </p:cNvPr>
          <p:cNvPicPr>
            <a:picLocks noChangeAspect="1"/>
          </p:cNvPicPr>
          <p:nvPr/>
        </p:nvPicPr>
        <p:blipFill>
          <a:blip r:embed="rId5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49369" y="4672480"/>
            <a:ext cx="615890" cy="57370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7" name="图片 116" descr="D:\工作资料\文件管理\基站标签\室外.png室外">
            <a:hlinkClick r:id="rId51" action="ppaction://hlinksldjump"/>
          </p:cNvPr>
          <p:cNvPicPr>
            <a:picLocks noChangeAspect="1"/>
          </p:cNvPicPr>
          <p:nvPr/>
        </p:nvPicPr>
        <p:blipFill>
          <a:blip r:embed="rId5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185098" y="4497366"/>
            <a:ext cx="665594" cy="923933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14" name="矩形 113">
            <a:extLst>
              <a:ext uri="{FF2B5EF4-FFF2-40B4-BE49-F238E27FC236}">
                <a16:creationId xmlns:a16="http://schemas.microsoft.com/office/drawing/2014/main" id="{C2455DE2-E62A-487B-BD3D-49A83F22FC61}"/>
              </a:ext>
            </a:extLst>
          </p:cNvPr>
          <p:cNvSpPr/>
          <p:nvPr/>
        </p:nvSpPr>
        <p:spPr>
          <a:xfrm>
            <a:off x="9372503" y="5190875"/>
            <a:ext cx="772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731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定位基站</a:t>
            </a:r>
            <a:r>
              <a:rPr kumimoji="0" lang="en-US" altLang="zh-CN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iUWB</a:t>
            </a:r>
            <a:r>
              <a:rPr kumimoji="0" lang="en-US" altLang="zh-CN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  </a:t>
            </a:r>
            <a:r>
              <a:rPr kumimoji="0" lang="en-US" altLang="zh-CN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Arial" panose="020B0604020202020204" pitchFamily="34" charset="0"/>
              </a:rPr>
              <a:t>UA5120</a:t>
            </a:r>
            <a:endParaRPr kumimoji="0" lang="en-US" altLang="zh-CN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731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id="{1AF282CC-88C1-4623-A383-04FDD51F4DD3}"/>
              </a:ext>
            </a:extLst>
          </p:cNvPr>
          <p:cNvSpPr/>
          <p:nvPr/>
        </p:nvSpPr>
        <p:spPr>
          <a:xfrm>
            <a:off x="10168055" y="5190875"/>
            <a:ext cx="7722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731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sym typeface="Arial" panose="020B0604020202020204" pitchFamily="34" charset="0"/>
              </a:rPr>
              <a:t>定位基站</a:t>
            </a:r>
            <a:r>
              <a:rPr kumimoji="0" lang="en-US" altLang="zh-CN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sym typeface="Arial" panose="020B0604020202020204" pitchFamily="34" charset="0"/>
              </a:rPr>
              <a:t>iUWB</a:t>
            </a:r>
            <a:endParaRPr kumimoji="0" lang="en-US" altLang="zh-CN" sz="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sym typeface="Arial" panose="020B0604020202020204" pitchFamily="34" charset="0"/>
            </a:endParaRPr>
          </a:p>
          <a:p>
            <a:pPr marL="0" marR="0" lvl="0" indent="0" algn="ctr" defTabSz="731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" b="1" dirty="0" smtClean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UA5220</a:t>
            </a:r>
            <a:endParaRPr kumimoji="0" lang="zh-CN" altLang="en-US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285" name="圆角矩形 284">
            <a:hlinkClick r:id="rId28" action="ppaction://hlinksldjump"/>
          </p:cNvPr>
          <p:cNvSpPr/>
          <p:nvPr/>
        </p:nvSpPr>
        <p:spPr>
          <a:xfrm>
            <a:off x="4326734" y="3623480"/>
            <a:ext cx="1980000" cy="144000"/>
          </a:xfrm>
          <a:prstGeom prst="roundRect">
            <a:avLst/>
          </a:prstGeom>
          <a:noFill/>
          <a:ln w="19050">
            <a:solidFill>
              <a:srgbClr val="10FB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800" b="1" dirty="0" smtClean="0">
                <a:solidFill>
                  <a:schemeClr val="bg1"/>
                </a:solidFill>
                <a:latin typeface="+mj-ea"/>
                <a:ea typeface="+mj-ea"/>
                <a:hlinkClick r:id="rId53" action="ppaction://hlinksldjump"/>
              </a:rPr>
              <a:t>计算、存储、网络、安全</a:t>
            </a:r>
            <a:endParaRPr lang="zh-CN" altLang="en-US" sz="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86" name="圆角矩形 285">
            <a:hlinkClick r:id="rId21" action="ppaction://hlinksldjump"/>
          </p:cNvPr>
          <p:cNvSpPr/>
          <p:nvPr/>
        </p:nvSpPr>
        <p:spPr>
          <a:xfrm>
            <a:off x="4330047" y="3434153"/>
            <a:ext cx="1980000" cy="144000"/>
          </a:xfrm>
          <a:prstGeom prst="roundRect">
            <a:avLst/>
          </a:prstGeom>
          <a:noFill/>
          <a:ln w="19050">
            <a:solidFill>
              <a:srgbClr val="10FB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800" b="1" dirty="0">
                <a:solidFill>
                  <a:schemeClr val="bg1"/>
                </a:solidFill>
                <a:latin typeface="+mj-ea"/>
                <a:ea typeface="+mj-ea"/>
                <a:hlinkClick r:id="rId54" action="ppaction://hlinksldjump"/>
              </a:rPr>
              <a:t>云网</a:t>
            </a:r>
            <a:r>
              <a:rPr lang="zh-CN" altLang="en-US" sz="800" b="1" dirty="0" smtClean="0">
                <a:solidFill>
                  <a:schemeClr val="bg1"/>
                </a:solidFill>
                <a:latin typeface="+mj-ea"/>
                <a:ea typeface="+mj-ea"/>
                <a:hlinkClick r:id="rId54" action="ppaction://hlinksldjump"/>
              </a:rPr>
              <a:t>操作系统</a:t>
            </a:r>
            <a:r>
              <a:rPr lang="en-US" altLang="zh-CN" sz="800" b="1" dirty="0" smtClean="0">
                <a:solidFill>
                  <a:schemeClr val="bg1"/>
                </a:solidFill>
                <a:latin typeface="+mj-ea"/>
                <a:ea typeface="+mj-ea"/>
                <a:hlinkClick r:id="rId54" action="ppaction://hlinksldjump"/>
              </a:rPr>
              <a:t>iCNOS</a:t>
            </a:r>
            <a:endParaRPr lang="zh-CN" altLang="en-US" sz="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87" name="圆角矩形 286">
            <a:hlinkClick r:id="rId32" action="ppaction://hlinksldjump"/>
          </p:cNvPr>
          <p:cNvSpPr/>
          <p:nvPr/>
        </p:nvSpPr>
        <p:spPr>
          <a:xfrm>
            <a:off x="4323425" y="3248624"/>
            <a:ext cx="288000" cy="144000"/>
          </a:xfrm>
          <a:prstGeom prst="roundRect">
            <a:avLst/>
          </a:prstGeom>
          <a:noFill/>
          <a:ln w="19050">
            <a:solidFill>
              <a:srgbClr val="10FB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800" b="1" dirty="0" smtClean="0">
                <a:solidFill>
                  <a:schemeClr val="bg1"/>
                </a:solidFill>
                <a:latin typeface="+mj-ea"/>
                <a:ea typeface="+mj-ea"/>
                <a:hlinkClick r:id="rId55" action="ppaction://hlinksldjump"/>
              </a:rPr>
              <a:t>iCore</a:t>
            </a:r>
            <a:endParaRPr lang="zh-CN" altLang="en-US" sz="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88" name="圆角矩形 287">
            <a:hlinkClick r:id="rId34" action="ppaction://hlinksldjump"/>
          </p:cNvPr>
          <p:cNvSpPr/>
          <p:nvPr/>
        </p:nvSpPr>
        <p:spPr>
          <a:xfrm>
            <a:off x="4674605" y="3242000"/>
            <a:ext cx="288000" cy="144000"/>
          </a:xfrm>
          <a:prstGeom prst="roundRect">
            <a:avLst/>
          </a:prstGeom>
          <a:noFill/>
          <a:ln w="19050">
            <a:solidFill>
              <a:srgbClr val="10FB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800" b="1" dirty="0" smtClean="0">
                <a:solidFill>
                  <a:schemeClr val="bg1"/>
                </a:solidFill>
                <a:latin typeface="+mj-ea"/>
                <a:ea typeface="+mj-ea"/>
                <a:hlinkClick r:id="rId56" action="ppaction://hlinksldjump"/>
              </a:rPr>
              <a:t>iBBU</a:t>
            </a:r>
            <a:endParaRPr lang="zh-CN" altLang="en-US" sz="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89" name="圆角矩形 288"/>
          <p:cNvSpPr/>
          <p:nvPr/>
        </p:nvSpPr>
        <p:spPr>
          <a:xfrm>
            <a:off x="5035721" y="3245314"/>
            <a:ext cx="467145" cy="144000"/>
          </a:xfrm>
          <a:prstGeom prst="roundRect">
            <a:avLst/>
          </a:prstGeom>
          <a:noFill/>
          <a:ln w="19050">
            <a:solidFill>
              <a:srgbClr val="10FB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800" b="1" dirty="0" smtClean="0">
                <a:solidFill>
                  <a:schemeClr val="bg1"/>
                </a:solidFill>
                <a:latin typeface="+mj-ea"/>
                <a:ea typeface="+mj-ea"/>
                <a:hlinkClick r:id="rId57" action="ppaction://hlinksldjump"/>
              </a:rPr>
              <a:t>融合通信</a:t>
            </a:r>
            <a:endParaRPr lang="zh-CN" altLang="en-US" sz="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90" name="圆角矩形 289"/>
          <p:cNvSpPr/>
          <p:nvPr/>
        </p:nvSpPr>
        <p:spPr>
          <a:xfrm>
            <a:off x="5565811" y="3248628"/>
            <a:ext cx="396000" cy="144000"/>
          </a:xfrm>
          <a:prstGeom prst="roundRect">
            <a:avLst/>
          </a:prstGeom>
          <a:noFill/>
          <a:ln w="19050">
            <a:solidFill>
              <a:srgbClr val="10FB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800" b="1" dirty="0">
                <a:solidFill>
                  <a:schemeClr val="bg1"/>
                </a:solidFill>
                <a:latin typeface="+mj-ea"/>
                <a:ea typeface="+mj-ea"/>
                <a:hlinkClick r:id="rId57" action="ppaction://hlinksldjump"/>
              </a:rPr>
              <a:t>控制器</a:t>
            </a:r>
            <a:endParaRPr lang="zh-CN" altLang="en-US" sz="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91" name="圆角矩形 290">
            <a:hlinkClick r:id="rId23" action="ppaction://hlinksldjump"/>
          </p:cNvPr>
          <p:cNvSpPr/>
          <p:nvPr/>
        </p:nvSpPr>
        <p:spPr>
          <a:xfrm>
            <a:off x="6016387" y="3245309"/>
            <a:ext cx="288234" cy="144000"/>
          </a:xfrm>
          <a:prstGeom prst="roundRect">
            <a:avLst/>
          </a:prstGeom>
          <a:noFill/>
          <a:ln w="19050">
            <a:solidFill>
              <a:srgbClr val="10FB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800" b="1" dirty="0" smtClean="0">
                <a:solidFill>
                  <a:schemeClr val="bg1"/>
                </a:solidFill>
                <a:latin typeface="+mj-ea"/>
                <a:ea typeface="+mj-ea"/>
                <a:hlinkClick r:id="rId58" action="ppaction://hlinksldjump"/>
              </a:rPr>
              <a:t>iECP</a:t>
            </a:r>
            <a:endParaRPr lang="zh-CN" altLang="en-US" sz="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93" name="圆角矩形 292"/>
          <p:cNvSpPr/>
          <p:nvPr/>
        </p:nvSpPr>
        <p:spPr>
          <a:xfrm>
            <a:off x="5045665" y="3049842"/>
            <a:ext cx="450576" cy="144000"/>
          </a:xfrm>
          <a:prstGeom prst="round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800" b="1" dirty="0">
                <a:solidFill>
                  <a:schemeClr val="bg1"/>
                </a:solidFill>
                <a:latin typeface="+mj-ea"/>
                <a:ea typeface="+mj-ea"/>
                <a:hlinkClick r:id="rId57" action="ppaction://hlinksldjump"/>
              </a:rPr>
              <a:t>工业物联</a:t>
            </a:r>
            <a:endParaRPr lang="zh-CN" altLang="en-US" sz="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94" name="圆角矩形 293"/>
          <p:cNvSpPr/>
          <p:nvPr/>
        </p:nvSpPr>
        <p:spPr>
          <a:xfrm>
            <a:off x="5545933" y="3043218"/>
            <a:ext cx="450576" cy="144000"/>
          </a:xfrm>
          <a:prstGeom prst="round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800" b="1" dirty="0" smtClean="0">
                <a:solidFill>
                  <a:schemeClr val="bg1"/>
                </a:solidFill>
                <a:latin typeface="+mj-ea"/>
                <a:ea typeface="+mj-ea"/>
                <a:hlinkClick r:id="rId57" action="ppaction://hlinksldjump"/>
              </a:rPr>
              <a:t>工业视觉</a:t>
            </a:r>
            <a:endParaRPr lang="zh-CN" altLang="en-US" sz="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173051" y="5216037"/>
            <a:ext cx="61657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" name="圆角矩形 311">
            <a:hlinkClick r:id="rId28" action="ppaction://hlinksldjump"/>
          </p:cNvPr>
          <p:cNvSpPr/>
          <p:nvPr/>
        </p:nvSpPr>
        <p:spPr>
          <a:xfrm>
            <a:off x="4579228" y="2302228"/>
            <a:ext cx="1512000" cy="144000"/>
          </a:xfrm>
          <a:prstGeom prst="roundRect">
            <a:avLst/>
          </a:prstGeom>
          <a:noFill/>
          <a:ln w="19050">
            <a:solidFill>
              <a:srgbClr val="10FB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800" b="1" dirty="0" smtClean="0">
                <a:solidFill>
                  <a:schemeClr val="bg1"/>
                </a:solidFill>
                <a:latin typeface="+mj-ea"/>
                <a:ea typeface="+mj-ea"/>
                <a:hlinkClick r:id="rId57" action="ppaction://hlinksldjump"/>
              </a:rPr>
              <a:t>计算、存储、网络、安全</a:t>
            </a:r>
            <a:endParaRPr lang="zh-CN" altLang="en-US" sz="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13" name="圆角矩形 312">
            <a:hlinkClick r:id="rId21" action="ppaction://hlinksldjump"/>
          </p:cNvPr>
          <p:cNvSpPr/>
          <p:nvPr/>
        </p:nvSpPr>
        <p:spPr>
          <a:xfrm>
            <a:off x="4582541" y="2112902"/>
            <a:ext cx="1512000" cy="144000"/>
          </a:xfrm>
          <a:prstGeom prst="roundRect">
            <a:avLst/>
          </a:prstGeom>
          <a:noFill/>
          <a:ln w="19050">
            <a:solidFill>
              <a:srgbClr val="10FB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800" b="1" dirty="0">
                <a:solidFill>
                  <a:schemeClr val="bg1"/>
                </a:solidFill>
                <a:latin typeface="+mj-ea"/>
                <a:ea typeface="+mj-ea"/>
                <a:hlinkClick r:id="rId59" action="ppaction://hlinksldjump"/>
              </a:rPr>
              <a:t>云网</a:t>
            </a:r>
            <a:r>
              <a:rPr lang="zh-CN" altLang="en-US" sz="800" b="1" dirty="0" smtClean="0">
                <a:solidFill>
                  <a:schemeClr val="bg1"/>
                </a:solidFill>
                <a:latin typeface="+mj-ea"/>
                <a:ea typeface="+mj-ea"/>
                <a:hlinkClick r:id="rId59" action="ppaction://hlinksldjump"/>
              </a:rPr>
              <a:t>操作系统</a:t>
            </a:r>
            <a:r>
              <a:rPr lang="en-US" altLang="zh-CN" sz="800" b="1" dirty="0" smtClean="0">
                <a:solidFill>
                  <a:schemeClr val="bg1"/>
                </a:solidFill>
                <a:latin typeface="+mj-ea"/>
                <a:ea typeface="+mj-ea"/>
                <a:hlinkClick r:id="rId59" action="ppaction://hlinksldjump"/>
              </a:rPr>
              <a:t>iCNOS</a:t>
            </a:r>
            <a:endParaRPr lang="zh-CN" altLang="en-US" sz="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14" name="圆角矩形 313"/>
          <p:cNvSpPr/>
          <p:nvPr/>
        </p:nvSpPr>
        <p:spPr>
          <a:xfrm>
            <a:off x="4575663" y="1920747"/>
            <a:ext cx="558109" cy="144000"/>
          </a:xfrm>
          <a:prstGeom prst="roundRect">
            <a:avLst/>
          </a:prstGeom>
          <a:noFill/>
          <a:ln w="19050">
            <a:solidFill>
              <a:srgbClr val="10FB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800" b="1" dirty="0" smtClean="0">
                <a:solidFill>
                  <a:schemeClr val="bg1"/>
                </a:solidFill>
                <a:latin typeface="+mj-ea"/>
                <a:ea typeface="+mj-ea"/>
                <a:hlinkClick r:id="rId57" action="ppaction://hlinksldjump"/>
              </a:rPr>
              <a:t>PaaS</a:t>
            </a:r>
            <a:r>
              <a:rPr lang="zh-CN" altLang="en-US" sz="800" b="1" dirty="0" smtClean="0">
                <a:solidFill>
                  <a:schemeClr val="bg1"/>
                </a:solidFill>
                <a:latin typeface="+mj-ea"/>
                <a:ea typeface="+mj-ea"/>
                <a:hlinkClick r:id="rId57" action="ppaction://hlinksldjump"/>
              </a:rPr>
              <a:t>能力</a:t>
            </a:r>
            <a:endParaRPr lang="zh-CN" altLang="en-US" sz="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15" name="圆角矩形 314">
            <a:hlinkClick r:id="rId30" action="ppaction://hlinksldjump"/>
          </p:cNvPr>
          <p:cNvSpPr/>
          <p:nvPr/>
        </p:nvSpPr>
        <p:spPr>
          <a:xfrm>
            <a:off x="5192192" y="1920746"/>
            <a:ext cx="900000" cy="144000"/>
          </a:xfrm>
          <a:prstGeom prst="roundRect">
            <a:avLst/>
          </a:prstGeom>
          <a:noFill/>
          <a:ln w="19050">
            <a:solidFill>
              <a:srgbClr val="10FB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800" b="1" dirty="0" smtClean="0">
                <a:solidFill>
                  <a:schemeClr val="bg1"/>
                </a:solidFill>
                <a:latin typeface="+mj-ea"/>
                <a:ea typeface="+mj-ea"/>
                <a:hlinkClick r:id="rId60" action="ppaction://hlinksldjump"/>
              </a:rPr>
              <a:t>云</a:t>
            </a:r>
            <a:r>
              <a:rPr lang="zh-CN" altLang="en-US" sz="800" b="1" dirty="0">
                <a:solidFill>
                  <a:schemeClr val="bg1"/>
                </a:solidFill>
                <a:latin typeface="+mj-ea"/>
                <a:ea typeface="+mj-ea"/>
                <a:hlinkClick r:id="rId60" action="ppaction://hlinksldjump"/>
              </a:rPr>
              <a:t>网</a:t>
            </a:r>
            <a:r>
              <a:rPr lang="zh-CN" altLang="en-US" sz="800" b="1" dirty="0" smtClean="0">
                <a:solidFill>
                  <a:schemeClr val="bg1"/>
                </a:solidFill>
                <a:latin typeface="+mj-ea"/>
                <a:ea typeface="+mj-ea"/>
                <a:hlinkClick r:id="rId60" action="ppaction://hlinksldjump"/>
              </a:rPr>
              <a:t>一体管理系统</a:t>
            </a:r>
            <a:endParaRPr lang="zh-CN" altLang="en-US" sz="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16" name="圆角矩形 315"/>
          <p:cNvSpPr/>
          <p:nvPr/>
        </p:nvSpPr>
        <p:spPr>
          <a:xfrm>
            <a:off x="4701811" y="1719132"/>
            <a:ext cx="1260000" cy="144000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800" b="1" dirty="0" smtClean="0">
                <a:solidFill>
                  <a:schemeClr val="bg1"/>
                </a:solidFill>
                <a:latin typeface="+mj-ea"/>
                <a:ea typeface="+mj-ea"/>
                <a:hlinkClick r:id="rId57" action="ppaction://hlinksldjump"/>
              </a:rPr>
              <a:t>企业</a:t>
            </a:r>
            <a:r>
              <a:rPr lang="en-US" altLang="zh-CN" sz="800" b="1" dirty="0" smtClean="0">
                <a:solidFill>
                  <a:schemeClr val="bg1"/>
                </a:solidFill>
                <a:latin typeface="+mj-ea"/>
                <a:ea typeface="+mj-ea"/>
                <a:hlinkClick r:id="rId57" action="ppaction://hlinksldjump"/>
              </a:rPr>
              <a:t>SaaS</a:t>
            </a:r>
            <a:r>
              <a:rPr lang="zh-CN" altLang="en-US" sz="800" b="1" dirty="0" smtClean="0">
                <a:solidFill>
                  <a:schemeClr val="bg1"/>
                </a:solidFill>
                <a:latin typeface="+mj-ea"/>
                <a:ea typeface="+mj-ea"/>
                <a:hlinkClick r:id="rId57" action="ppaction://hlinksldjump"/>
              </a:rPr>
              <a:t>应用</a:t>
            </a:r>
            <a:endParaRPr lang="zh-CN" altLang="en-US" sz="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H="1" flipV="1">
            <a:off x="6047047" y="5618377"/>
            <a:ext cx="528442" cy="9374"/>
          </a:xfrm>
          <a:prstGeom prst="line">
            <a:avLst/>
          </a:prstGeom>
          <a:ln>
            <a:solidFill>
              <a:srgbClr val="06CB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8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 bwMode="auto">
          <a:xfrm>
            <a:off x="327600" y="2001600"/>
            <a:ext cx="11530800" cy="4284000"/>
          </a:xfrm>
          <a:prstGeom prst="rect">
            <a:avLst/>
          </a:prstGeom>
          <a:gradFill flip="none" rotWithShape="1">
            <a:gsLst>
              <a:gs pos="28000">
                <a:srgbClr val="000000">
                  <a:alpha val="0"/>
                </a:srgbClr>
              </a:gs>
              <a:gs pos="100000">
                <a:srgbClr val="00BEC9">
                  <a:alpha val="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21599" tIns="10799" rIns="21599" bIns="10799" anchor="t" anchorCtr="1"/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en-US" altLang="zh-CN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5G </a:t>
            </a:r>
            <a:r>
              <a:rPr lang="zh-CN" altLang="en-US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端</a:t>
            </a:r>
            <a:r>
              <a:rPr lang="zh-CN" altLang="en-US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计算车载网关  </a:t>
            </a:r>
            <a:r>
              <a:rPr lang="en-US" altLang="zh-CN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VT5200</a:t>
            </a:r>
            <a:endParaRPr lang="en-US" altLang="zh-CN" b="1" kern="0" dirty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391791" y="736001"/>
            <a:ext cx="11466828" cy="1195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FFFF00"/>
              </a:buClr>
            </a:pP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计算型网关，具备</a:t>
            </a:r>
            <a:r>
              <a:rPr lang="en-US" altLang="zh-CN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5G</a:t>
            </a: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高速接入、复杂组网、容器化部署、边缘计算等能力</a:t>
            </a: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，</a:t>
            </a:r>
            <a:endParaRPr lang="en-US" altLang="zh-CN" sz="2540" b="1" dirty="0" smtClean="0">
              <a:solidFill>
                <a:prstClr val="white"/>
              </a:solidFill>
              <a:latin typeface="+mj-ea"/>
              <a:ea typeface="+mj-ea"/>
              <a:sym typeface="+mn-lt"/>
            </a:endParaRPr>
          </a:p>
          <a:p>
            <a:pPr algn="ctr">
              <a:lnSpc>
                <a:spcPct val="150000"/>
              </a:lnSpc>
              <a:buClr>
                <a:srgbClr val="FFFF00"/>
              </a:buClr>
            </a:pP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是</a:t>
            </a: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微服务、边缘计算的理想解决方案</a:t>
            </a:r>
          </a:p>
        </p:txBody>
      </p:sp>
      <p:sp>
        <p:nvSpPr>
          <p:cNvPr id="59" name="矩形 58"/>
          <p:cNvSpPr/>
          <p:nvPr/>
        </p:nvSpPr>
        <p:spPr bwMode="auto">
          <a:xfrm>
            <a:off x="6958166" y="2451600"/>
            <a:ext cx="2921329" cy="359099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216000" tIns="10799" rIns="216000" bIns="10799" anchor="t" anchorCtr="1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zh-CN" altLang="en-US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特色优势</a:t>
            </a:r>
            <a:endParaRPr lang="en-US" altLang="zh-CN" b="1" kern="0" dirty="0" smtClean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  <a:sym typeface="+mn-ea"/>
              </a:rPr>
              <a:t>具备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  <a:sym typeface="+mn-ea"/>
              </a:rPr>
              <a:t>容器化部署能力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  <a:sym typeface="+mn-ea"/>
              </a:rPr>
              <a:t>，支持Docker,Kubedge支持第三方边端协同。</a:t>
            </a:r>
          </a:p>
          <a:p>
            <a:pPr marL="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  <a:sym typeface="+mn-ea"/>
              </a:rPr>
              <a:t>支持</a:t>
            </a:r>
            <a:r>
              <a:rPr lang="zh-CN" altLang="en-US" sz="1600" kern="0" dirty="0">
                <a:solidFill>
                  <a:srgbClr val="F79646">
                    <a:lumMod val="75000"/>
                  </a:srgbClr>
                </a:solidFill>
                <a:latin typeface="+mj-ea"/>
                <a:ea typeface="+mj-ea"/>
                <a:sym typeface="+mn-ea"/>
              </a:rPr>
              <a:t>大二层、三层组网</a:t>
            </a:r>
            <a:endParaRPr lang="en-US" altLang="zh-CN" sz="1600" kern="0" dirty="0">
              <a:solidFill>
                <a:srgbClr val="F79646">
                  <a:lumMod val="75000"/>
                </a:srgbClr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支持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双活主</a:t>
            </a: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</a:rPr>
              <a:t>备</a:t>
            </a: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支持工业数采，专业</a:t>
            </a: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</a:rPr>
              <a:t>航插接口，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专业</a:t>
            </a: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</a:rPr>
              <a:t>抗冲击设计。</a:t>
            </a:r>
            <a:endParaRPr lang="en-US" altLang="zh-CN" sz="1600" kern="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远程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可视化运维及管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控</a:t>
            </a:r>
            <a:endParaRPr lang="en-US" altLang="zh-CN" sz="1600" kern="0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13" name="矩形 112"/>
          <p:cNvSpPr/>
          <p:nvPr/>
        </p:nvSpPr>
        <p:spPr bwMode="auto">
          <a:xfrm>
            <a:off x="9245991" y="2451600"/>
            <a:ext cx="2714625" cy="24828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216000" tIns="10799" rIns="216000" bIns="10799" anchor="t" anchorCtr="1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zh-CN" altLang="en-US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  适用场景</a:t>
            </a:r>
            <a:endParaRPr lang="en-US" altLang="zh-CN" b="1" kern="0" dirty="0" smtClean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自动驾驶</a:t>
            </a:r>
            <a:endParaRPr lang="en-US" altLang="zh-CN" sz="1600" kern="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智慧公交</a:t>
            </a: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智能物流</a:t>
            </a: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矿山，港口运输</a:t>
            </a:r>
          </a:p>
          <a:p>
            <a:pPr marL="0" lvl="1" defTabSz="622300">
              <a:lnSpc>
                <a:spcPct val="150000"/>
              </a:lnSpc>
              <a:spcAft>
                <a:spcPct val="15000"/>
              </a:spcAft>
              <a:defRPr/>
            </a:pPr>
            <a:endParaRPr lang="zh-CN" altLang="en-US" sz="1400" kern="0" dirty="0">
              <a:solidFill>
                <a:srgbClr val="77D9E9"/>
              </a:solidFill>
              <a:latin typeface="+mj-ea"/>
              <a:ea typeface="+mj-ea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765758" y="221205"/>
            <a:ext cx="6660485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2" tIns="45718" rIns="91432" bIns="45718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9pPr>
          </a:lstStyle>
          <a:p>
            <a:pPr algn="ctr" defTabSz="731520">
              <a:defRPr/>
            </a:pPr>
            <a:r>
              <a:rPr lang="en-US" altLang="zh-CN" kern="0" dirty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</a:rPr>
              <a:t>5G </a:t>
            </a:r>
            <a:r>
              <a:rPr lang="zh-CN" altLang="en-US" kern="0" dirty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</a:rPr>
              <a:t>端计算</a:t>
            </a:r>
            <a:r>
              <a:rPr lang="zh-CN" altLang="en-US" kern="0" dirty="0" smtClean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</a:rPr>
              <a:t>网关车载网关</a:t>
            </a:r>
            <a:endParaRPr lang="en-US" altLang="zh-CN" kern="0" dirty="0">
              <a:gradFill flip="none" rotWithShape="1">
                <a:gsLst>
                  <a:gs pos="0">
                    <a:srgbClr val="8D8A00"/>
                  </a:gs>
                  <a:gs pos="50000">
                    <a:srgbClr val="FFFF00"/>
                  </a:gs>
                  <a:gs pos="100000">
                    <a:prstClr val="white">
                      <a:lumMod val="100000"/>
                    </a:prstClr>
                  </a:gs>
                </a:gsLst>
                <a:lin ang="5400000" scaled="1"/>
                <a:tileRect/>
              </a:gradFill>
              <a:effectLst>
                <a:outerShdw blurRad="127000" dist="127000" dir="3600000" algn="tl" rotWithShape="0">
                  <a:prstClr val="black">
                    <a:alpha val="55000"/>
                  </a:prstClr>
                </a:outerShdw>
              </a:effectLst>
              <a:latin typeface="+mj-ea"/>
              <a:ea typeface="+mj-ea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018480"/>
              </p:ext>
            </p:extLst>
          </p:nvPr>
        </p:nvGraphicFramePr>
        <p:xfrm>
          <a:off x="618490" y="2544512"/>
          <a:ext cx="4608000" cy="3738514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0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448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200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主要参数</a:t>
                      </a:r>
                    </a:p>
                  </a:txBody>
                  <a:tcPr marL="72000" marR="72000" marT="36000" marB="3600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buClrTx/>
                        <a:buSzTx/>
                        <a:buFontTx/>
                      </a:pPr>
                      <a:r>
                        <a:rPr lang="en-US" sz="1100" b="1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CPU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ARM Cortex-A53 4 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核 </a:t>
                      </a: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, 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主频 </a:t>
                      </a: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1.6</a:t>
                      </a:r>
                      <a:r>
                        <a:rPr 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GHZ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buClrTx/>
                        <a:buSzTx/>
                        <a:buFontTx/>
                      </a:pPr>
                      <a:r>
                        <a:rPr sz="1100" b="1" kern="0" dirty="0" err="1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内存</a:t>
                      </a:r>
                      <a:endParaRPr sz="1100" b="1" kern="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4GB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buClrTx/>
                        <a:buSzTx/>
                        <a:buFontTx/>
                      </a:pPr>
                      <a:r>
                        <a:rPr sz="1100" b="1" kern="0" dirty="0" err="1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存储</a:t>
                      </a:r>
                      <a:endParaRPr sz="1100" b="1" kern="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16GB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buClrTx/>
                        <a:buSzTx/>
                        <a:buFontTx/>
                      </a:pPr>
                      <a:r>
                        <a:rPr sz="1100" b="1" kern="0" dirty="0" err="1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无线</a:t>
                      </a:r>
                      <a:endParaRPr sz="1100" b="1" kern="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支持 </a:t>
                      </a: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5G/4G/3G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buClrTx/>
                        <a:buSzTx/>
                        <a:buFontTx/>
                        <a:buNone/>
                      </a:pPr>
                      <a:r>
                        <a:rPr sz="1100" b="1" kern="0" dirty="0" err="1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接口</a:t>
                      </a:r>
                      <a:endParaRPr sz="1100" b="1" kern="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algn="l" defTabSz="457200" fontAlgn="b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sym typeface="+mn-ea"/>
                        </a:rPr>
                        <a:t>电源接口：DC 110V , M12-A型接头</a:t>
                      </a:r>
                      <a:endParaRPr lang="zh-CN" altLang="en-US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71755" algn="l" defTabSz="457200" fontAlgn="b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sym typeface="+mn-ea"/>
                        </a:rPr>
                        <a:t>网络接口：10/100/1000M自适应,数量4个，M12-A型接头</a:t>
                      </a:r>
                      <a:endParaRPr lang="zh-CN" altLang="en-US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71755" algn="l" defTabSz="457200" fontAlgn="b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sym typeface="+mn-ea"/>
                        </a:rPr>
                        <a:t>天线接口：外置天线, N型母头*2</a:t>
                      </a:r>
                      <a:endParaRPr lang="zh-CN" altLang="en-US" sz="12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buClrTx/>
                        <a:buSzTx/>
                        <a:buFontTx/>
                      </a:pPr>
                      <a:r>
                        <a:rPr sz="1100" b="1" kern="0" dirty="0" err="1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大小</a:t>
                      </a:r>
                      <a:r>
                        <a:rPr sz="1100" b="1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&amp; </a:t>
                      </a:r>
                      <a:r>
                        <a:rPr sz="1100" b="1" kern="0" dirty="0" err="1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重量</a:t>
                      </a:r>
                      <a:endParaRPr sz="1100" b="1" kern="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大小</a:t>
                      </a: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440mmx44mmx299mm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， 重量 </a:t>
                      </a: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4kg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buClrTx/>
                        <a:buSzTx/>
                        <a:buFontTx/>
                        <a:buNone/>
                      </a:pPr>
                      <a:r>
                        <a:rPr sz="1100" b="1" kern="0" dirty="0" err="1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安装方式</a:t>
                      </a:r>
                      <a:endParaRPr sz="1100" b="1" kern="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机架式，标准</a:t>
                      </a: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1U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设备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71755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sz="12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系统配置</a:t>
                      </a:r>
                      <a:endParaRPr lang="zh-CN" sz="1200" b="1" kern="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 marL="71755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tabLst>
                          <a:tab pos="266700" algn="l"/>
                        </a:tabLst>
                      </a:pPr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系统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algn="l" fontAlgn="b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sz="12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sym typeface="+mn-ea"/>
                        </a:rPr>
                        <a:t>Linux Kernel 4.4 及以上，预装 Ubuntu，支持轻量化容器</a:t>
                      </a:r>
                      <a:endParaRPr lang="zh-CN" sz="1200" b="1" i="0" u="none" strike="noStrike" kern="0" dirty="0" smtClean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398" marR="6398" marT="6398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buClrTx/>
                        <a:buSzTx/>
                        <a:buFontTx/>
                      </a:pPr>
                      <a:r>
                        <a:rPr lang="zh-CN" sz="1100" b="1" kern="0" dirty="0" err="1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行业能力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支持物联网、工业协议适配，支持</a:t>
                      </a: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VRRP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、</a:t>
                      </a: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VXLAN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、</a:t>
                      </a: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QOS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、</a:t>
                      </a: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NAT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、</a:t>
                      </a: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VPN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等</a:t>
                      </a:r>
                    </a:p>
                  </a:txBody>
                  <a:tcPr marL="6398" marR="6398" marT="6398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buClrTx/>
                        <a:buSzTx/>
                        <a:buFontTx/>
                      </a:pPr>
                      <a:r>
                        <a:rPr sz="1100" b="1" kern="0" dirty="0" err="1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开发支持</a:t>
                      </a:r>
                      <a:endParaRPr sz="1100" b="1" kern="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支持容器化部署、路由组网功能、浪潮端计算平台</a:t>
                      </a:r>
                    </a:p>
                  </a:txBody>
                  <a:tcPr marL="6398" marR="6398" marT="6398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1" name="动作按钮: 后退或前一项 10">
            <a:hlinkClick r:id="rId4" action="ppaction://hlinksldjump" highlightClick="1"/>
          </p:cNvPr>
          <p:cNvSpPr/>
          <p:nvPr/>
        </p:nvSpPr>
        <p:spPr>
          <a:xfrm>
            <a:off x="10126640" y="5981132"/>
            <a:ext cx="2611272" cy="1026993"/>
          </a:xfrm>
          <a:prstGeom prst="actionButtonBackPreviou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  <a:latin typeface="+mj-ea"/>
              <a:ea typeface="+mj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356124" y="3872506"/>
            <a:ext cx="1796576" cy="747498"/>
            <a:chOff x="2445" y="4479738"/>
            <a:chExt cx="5796381" cy="2411683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5" y="4479738"/>
              <a:ext cx="5794374" cy="2411683"/>
            </a:xfrm>
            <a:prstGeom prst="rect">
              <a:avLst/>
            </a:prstGeom>
          </p:spPr>
        </p:pic>
        <p:sp>
          <p:nvSpPr>
            <p:cNvPr id="16" name="等腰三角形 15"/>
            <p:cNvSpPr/>
            <p:nvPr/>
          </p:nvSpPr>
          <p:spPr>
            <a:xfrm>
              <a:off x="330708" y="4479738"/>
              <a:ext cx="3540252" cy="685800"/>
            </a:xfrm>
            <a:prstGeom prst="triangle">
              <a:avLst>
                <a:gd name="adj" fmla="val 48946"/>
              </a:avLst>
            </a:prstGeom>
            <a:solidFill>
              <a:srgbClr val="2C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11156010">
              <a:off x="1999939" y="4681399"/>
              <a:ext cx="3481182" cy="926563"/>
            </a:xfrm>
            <a:prstGeom prst="triangle">
              <a:avLst/>
            </a:prstGeom>
            <a:solidFill>
              <a:srgbClr val="2C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1646885">
              <a:off x="4047519" y="4605590"/>
              <a:ext cx="1751307" cy="1079052"/>
            </a:xfrm>
            <a:prstGeom prst="triangle">
              <a:avLst>
                <a:gd name="adj" fmla="val 72133"/>
              </a:avLst>
            </a:prstGeom>
            <a:solidFill>
              <a:srgbClr val="2C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 rot="619155">
              <a:off x="1199663" y="5193789"/>
              <a:ext cx="4258702" cy="464588"/>
            </a:xfrm>
            <a:prstGeom prst="rect">
              <a:avLst/>
            </a:prstGeom>
            <a:solidFill>
              <a:srgbClr val="2C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20" name="等腰三角形 19"/>
            <p:cNvSpPr/>
            <p:nvPr/>
          </p:nvSpPr>
          <p:spPr>
            <a:xfrm rot="595833">
              <a:off x="660773" y="5039917"/>
              <a:ext cx="1060704" cy="224765"/>
            </a:xfrm>
            <a:prstGeom prst="triangle">
              <a:avLst>
                <a:gd name="adj" fmla="val 54556"/>
              </a:avLst>
            </a:prstGeom>
            <a:solidFill>
              <a:srgbClr val="2C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612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000">
        <p:blinds dir="vert"/>
      </p:transition>
    </mc:Choice>
    <mc:Fallback xmlns="">
      <p:transition spd="slow" advTm="12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矩形 103"/>
          <p:cNvSpPr/>
          <p:nvPr/>
        </p:nvSpPr>
        <p:spPr>
          <a:xfrm>
            <a:off x="391791" y="736001"/>
            <a:ext cx="11466828" cy="126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3152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Gill Sans" charset="0"/>
              </a:rPr>
              <a:t>高度集</a:t>
            </a:r>
            <a:r>
              <a:rPr lang="zh-CN" altLang="en-US" sz="2540" b="1" dirty="0">
                <a:solidFill>
                  <a:prstClr val="white"/>
                </a:solidFill>
                <a:latin typeface="+mj-ea"/>
                <a:ea typeface="+mj-ea"/>
                <a:sym typeface="Gill Sans" charset="0"/>
              </a:rPr>
              <a:t>成的 </a:t>
            </a:r>
            <a:r>
              <a:rPr lang="en-US" altLang="zh-CN" sz="2540" b="1" dirty="0">
                <a:solidFill>
                  <a:prstClr val="white"/>
                </a:solidFill>
                <a:latin typeface="+mj-ea"/>
                <a:ea typeface="+mj-ea"/>
                <a:sym typeface="Gill Sans" charset="0"/>
              </a:rPr>
              <a:t>5G </a:t>
            </a:r>
            <a:r>
              <a:rPr lang="zh-CN" altLang="en-US" sz="2540" b="1" dirty="0">
                <a:solidFill>
                  <a:prstClr val="white"/>
                </a:solidFill>
                <a:latin typeface="+mj-ea"/>
                <a:ea typeface="+mj-ea"/>
                <a:sym typeface="Gill Sans" charset="0"/>
              </a:rPr>
              <a:t>智能模块，采用 </a:t>
            </a:r>
            <a:r>
              <a:rPr lang="en-US" altLang="zh-CN" sz="2540" b="1" dirty="0">
                <a:solidFill>
                  <a:prstClr val="white"/>
                </a:solidFill>
                <a:latin typeface="+mj-ea"/>
                <a:ea typeface="+mj-ea"/>
                <a:sym typeface="Gill Sans" charset="0"/>
              </a:rPr>
              <a:t>M.2 </a:t>
            </a:r>
            <a:r>
              <a:rPr lang="zh-CN" altLang="en-US" sz="2540" b="1" dirty="0">
                <a:solidFill>
                  <a:prstClr val="white"/>
                </a:solidFill>
                <a:latin typeface="+mj-ea"/>
                <a:ea typeface="+mj-ea"/>
                <a:sym typeface="Gill Sans" charset="0"/>
              </a:rPr>
              <a:t>封装，支持</a:t>
            </a:r>
            <a:r>
              <a:rPr lang="en-US" altLang="zh-CN" sz="2540" b="1" dirty="0">
                <a:solidFill>
                  <a:prstClr val="white"/>
                </a:solidFill>
                <a:latin typeface="+mj-ea"/>
                <a:ea typeface="+mj-ea"/>
                <a:sym typeface="Gill Sans" charset="0"/>
              </a:rPr>
              <a:t>5G SA</a:t>
            </a:r>
            <a:r>
              <a:rPr lang="zh-CN" altLang="en-US" sz="2540" b="1" dirty="0">
                <a:solidFill>
                  <a:prstClr val="white"/>
                </a:solidFill>
                <a:latin typeface="+mj-ea"/>
                <a:ea typeface="+mj-ea"/>
                <a:sym typeface="Gill Sans" charset="0"/>
              </a:rPr>
              <a:t>和</a:t>
            </a:r>
            <a:r>
              <a:rPr lang="en-US" altLang="zh-CN" sz="2540" b="1" dirty="0">
                <a:solidFill>
                  <a:prstClr val="white"/>
                </a:solidFill>
                <a:latin typeface="+mj-ea"/>
                <a:ea typeface="+mj-ea"/>
                <a:sym typeface="Gill Sans" charset="0"/>
              </a:rPr>
              <a:t>NSA</a:t>
            </a:r>
            <a:r>
              <a:rPr lang="zh-CN" altLang="en-US" sz="2540" b="1" dirty="0">
                <a:solidFill>
                  <a:prstClr val="white"/>
                </a:solidFill>
                <a:latin typeface="+mj-ea"/>
                <a:ea typeface="+mj-ea"/>
                <a:sym typeface="Gill Sans" charset="0"/>
              </a:rPr>
              <a:t>两种网络</a:t>
            </a: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Gill Sans" charset="0"/>
              </a:rPr>
              <a:t>架构，支持全网通、</a:t>
            </a:r>
            <a:r>
              <a:rPr lang="en-US" altLang="zh-CN" sz="2540" b="1" dirty="0" smtClean="0">
                <a:solidFill>
                  <a:prstClr val="white"/>
                </a:solidFill>
                <a:latin typeface="+mj-ea"/>
                <a:ea typeface="+mj-ea"/>
              </a:rPr>
              <a:t>GNSS</a:t>
            </a:r>
            <a:r>
              <a:rPr lang="zh-CN" altLang="en-US" sz="2540" b="1" dirty="0">
                <a:solidFill>
                  <a:prstClr val="white"/>
                </a:solidFill>
                <a:latin typeface="+mj-ea"/>
                <a:ea typeface="+mj-ea"/>
              </a:rPr>
              <a:t>无线定位、身份认证、微算力下沉、安全上</a:t>
            </a: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</a:rPr>
              <a:t>云等</a:t>
            </a:r>
            <a:endParaRPr lang="zh-CN" altLang="en-US" sz="2540" b="1" dirty="0">
              <a:solidFill>
                <a:prstClr val="white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58" name="矩形 57"/>
          <p:cNvSpPr/>
          <p:nvPr/>
        </p:nvSpPr>
        <p:spPr bwMode="auto">
          <a:xfrm>
            <a:off x="327600" y="2001600"/>
            <a:ext cx="11530800" cy="4284000"/>
          </a:xfrm>
          <a:prstGeom prst="rect">
            <a:avLst/>
          </a:prstGeom>
          <a:gradFill flip="none" rotWithShape="1">
            <a:gsLst>
              <a:gs pos="28000">
                <a:srgbClr val="000000">
                  <a:alpha val="0"/>
                </a:srgbClr>
              </a:gs>
              <a:gs pos="100000">
                <a:srgbClr val="00BEC9">
                  <a:alpha val="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21599" tIns="10799" rIns="21599" bIns="10799" anchor="t" anchorCtr="1"/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en-US" altLang="zh-CN" b="1" kern="0" dirty="0" err="1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iSOC</a:t>
            </a:r>
            <a:r>
              <a:rPr lang="en-US" altLang="zh-CN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  100</a:t>
            </a:r>
            <a:endParaRPr lang="en-US" altLang="zh-CN" b="1" kern="0" dirty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endParaRPr lang="zh-CN" altLang="en-US" b="1" kern="0" dirty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59" name="矩形 58"/>
          <p:cNvSpPr/>
          <p:nvPr/>
        </p:nvSpPr>
        <p:spPr bwMode="auto">
          <a:xfrm>
            <a:off x="6899036" y="2451600"/>
            <a:ext cx="2702159" cy="322165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216000" tIns="10799" rIns="216000" bIns="10799" anchor="t" anchorCtr="1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zh-CN" altLang="en-US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特色</a:t>
            </a:r>
            <a:r>
              <a:rPr lang="zh-CN" altLang="en-US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优势</a:t>
            </a:r>
            <a:endParaRPr lang="en-US" altLang="zh-CN" b="1" kern="0" dirty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具备</a:t>
            </a:r>
            <a:r>
              <a:rPr lang="zh-CN" altLang="en-US" sz="1600" kern="0" dirty="0" smtClean="0">
                <a:solidFill>
                  <a:srgbClr val="F79646">
                    <a:lumMod val="75000"/>
                  </a:srgbClr>
                </a:solidFill>
                <a:latin typeface="+mj-ea"/>
                <a:ea typeface="+mj-ea"/>
              </a:rPr>
              <a:t>丰富功能接口</a:t>
            </a:r>
            <a:endParaRPr lang="en-US" altLang="zh-CN" sz="1600" kern="0" dirty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提供</a:t>
            </a:r>
            <a:r>
              <a:rPr lang="zh-CN" altLang="en-US" sz="1600" kern="0" dirty="0" smtClean="0">
                <a:solidFill>
                  <a:srgbClr val="F79646">
                    <a:lumMod val="75000"/>
                  </a:srgbClr>
                </a:solidFill>
                <a:latin typeface="+mj-ea"/>
                <a:ea typeface="+mj-ea"/>
              </a:rPr>
              <a:t>微算力下沉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，可对接视频、音频处理</a:t>
            </a:r>
            <a:endParaRPr lang="en-US" altLang="zh-CN" sz="1600" kern="0" dirty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  <a:sym typeface="+mn-ea"/>
              </a:rPr>
              <a:t>具备</a:t>
            </a:r>
            <a:r>
              <a:rPr lang="zh-CN" altLang="en-US" sz="1600" kern="0" dirty="0" smtClean="0">
                <a:solidFill>
                  <a:srgbClr val="F79646">
                    <a:lumMod val="75000"/>
                  </a:srgbClr>
                </a:solidFill>
                <a:latin typeface="+mj-ea"/>
                <a:ea typeface="+mj-ea"/>
                <a:sym typeface="+mn-ea"/>
              </a:rPr>
              <a:t>精准定位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  <a:sym typeface="+mn-ea"/>
              </a:rPr>
              <a:t>功能</a:t>
            </a:r>
            <a:endParaRPr lang="en-US" altLang="zh-CN" sz="1600" kern="0" dirty="0" smtClean="0">
              <a:solidFill>
                <a:prstClr val="white"/>
              </a:solidFill>
              <a:latin typeface="+mj-ea"/>
              <a:ea typeface="+mj-ea"/>
              <a:sym typeface="+mn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  <a:sym typeface="+mn-ea"/>
              </a:rPr>
              <a:t>内置</a:t>
            </a:r>
            <a:r>
              <a:rPr lang="zh-CN" altLang="en-US" sz="1600" kern="0" dirty="0" smtClean="0">
                <a:solidFill>
                  <a:srgbClr val="F79646">
                    <a:lumMod val="75000"/>
                  </a:srgbClr>
                </a:solidFill>
                <a:latin typeface="+mj-ea"/>
                <a:ea typeface="+mj-ea"/>
                <a:sym typeface="+mn-ea"/>
              </a:rPr>
              <a:t>安全软件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  <a:sym typeface="+mn-ea"/>
              </a:rPr>
              <a:t>，保障数据安全入云</a:t>
            </a:r>
            <a:endParaRPr lang="en-US" altLang="zh-CN" sz="1600" kern="0" dirty="0" smtClean="0">
              <a:solidFill>
                <a:prstClr val="white"/>
              </a:solidFill>
              <a:latin typeface="+mj-ea"/>
              <a:ea typeface="+mj-ea"/>
              <a:sym typeface="+mn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  <a:sym typeface="+mn-ea"/>
              </a:rPr>
              <a:t>具备接入</a:t>
            </a:r>
            <a:r>
              <a:rPr lang="zh-CN" altLang="en-US" sz="1600" kern="0" dirty="0" smtClean="0">
                <a:solidFill>
                  <a:srgbClr val="F79646">
                    <a:lumMod val="75000"/>
                  </a:srgbClr>
                </a:solidFill>
                <a:latin typeface="+mj-ea"/>
                <a:ea typeface="+mj-ea"/>
                <a:sym typeface="+mn-ea"/>
              </a:rPr>
              <a:t>身份认证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  <a:sym typeface="+mn-ea"/>
              </a:rPr>
              <a:t>功能</a:t>
            </a:r>
            <a:endParaRPr lang="zh-CN" altLang="en-US" sz="1600" kern="0" dirty="0">
              <a:solidFill>
                <a:srgbClr val="E86A0D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60" name="矩形 59"/>
          <p:cNvSpPr/>
          <p:nvPr/>
        </p:nvSpPr>
        <p:spPr bwMode="auto">
          <a:xfrm>
            <a:off x="9372119" y="2451600"/>
            <a:ext cx="2243343" cy="329552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216000" tIns="10799" rIns="216000" bIns="10799" anchor="t" anchorCtr="1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zh-CN" altLang="en-US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    适用场景</a:t>
            </a:r>
            <a:endParaRPr lang="en-US" altLang="zh-CN" b="1" kern="0" dirty="0" smtClean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dirty="0" smtClean="0">
                <a:solidFill>
                  <a:prstClr val="white"/>
                </a:solidFill>
                <a:latin typeface="+mj-ea"/>
                <a:ea typeface="+mj-ea"/>
                <a:cs typeface="微软雅黑" panose="020B0503020204020204" pitchFamily="34" charset="-122"/>
                <a:sym typeface="Gill Sans" charset="0"/>
              </a:rPr>
              <a:t>自助终端</a:t>
            </a:r>
            <a:endParaRPr lang="en-US" altLang="zh-CN" sz="1600" dirty="0" smtClean="0">
              <a:solidFill>
                <a:prstClr val="white"/>
              </a:solidFill>
              <a:latin typeface="+mj-ea"/>
              <a:ea typeface="+mj-ea"/>
              <a:cs typeface="微软雅黑" panose="020B0503020204020204" pitchFamily="34" charset="-122"/>
              <a:sym typeface="Gill Sans" charset="0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dirty="0" smtClean="0">
                <a:solidFill>
                  <a:prstClr val="white"/>
                </a:solidFill>
                <a:latin typeface="+mj-ea"/>
                <a:ea typeface="+mj-ea"/>
              </a:rPr>
              <a:t>工业自动化</a:t>
            </a:r>
            <a:endParaRPr lang="en-US" altLang="zh-CN" sz="160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dirty="0" smtClean="0">
                <a:solidFill>
                  <a:prstClr val="white"/>
                </a:solidFill>
                <a:latin typeface="+mj-ea"/>
                <a:ea typeface="+mj-ea"/>
              </a:rPr>
              <a:t>智慧家居</a:t>
            </a:r>
            <a:endParaRPr lang="en-US" altLang="zh-CN" sz="160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dirty="0" smtClean="0">
                <a:solidFill>
                  <a:prstClr val="white"/>
                </a:solidFill>
                <a:latin typeface="+mj-ea"/>
                <a:ea typeface="+mj-ea"/>
              </a:rPr>
              <a:t>供应链自动化</a:t>
            </a:r>
            <a:endParaRPr lang="en-US" altLang="zh-CN" sz="160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dirty="0">
                <a:solidFill>
                  <a:prstClr val="white"/>
                </a:solidFill>
                <a:latin typeface="+mj-ea"/>
                <a:ea typeface="+mj-ea"/>
              </a:rPr>
              <a:t>智能建</a:t>
            </a:r>
            <a:r>
              <a:rPr lang="zh-CN" altLang="en-US" sz="1600" dirty="0" smtClean="0">
                <a:solidFill>
                  <a:prstClr val="white"/>
                </a:solidFill>
                <a:latin typeface="+mj-ea"/>
                <a:ea typeface="+mj-ea"/>
              </a:rPr>
              <a:t>筑</a:t>
            </a:r>
            <a:endParaRPr lang="en-US" altLang="zh-CN" sz="160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dirty="0">
                <a:solidFill>
                  <a:prstClr val="white"/>
                </a:solidFill>
                <a:latin typeface="+mj-ea"/>
                <a:ea typeface="+mj-ea"/>
              </a:rPr>
              <a:t>智</a:t>
            </a:r>
            <a:r>
              <a:rPr lang="zh-CN" altLang="en-US" sz="1600" dirty="0" smtClean="0">
                <a:solidFill>
                  <a:prstClr val="white"/>
                </a:solidFill>
                <a:latin typeface="+mj-ea"/>
                <a:ea typeface="+mj-ea"/>
              </a:rPr>
              <a:t>能电网</a:t>
            </a:r>
            <a:endParaRPr lang="en-US" altLang="zh-CN" sz="160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dirty="0">
                <a:solidFill>
                  <a:prstClr val="white"/>
                </a:solidFill>
                <a:latin typeface="+mj-ea"/>
                <a:ea typeface="+mj-ea"/>
              </a:rPr>
              <a:t>智</a:t>
            </a:r>
            <a:r>
              <a:rPr lang="zh-CN" altLang="en-US" sz="1600" dirty="0" smtClean="0">
                <a:solidFill>
                  <a:prstClr val="white"/>
                </a:solidFill>
                <a:latin typeface="+mj-ea"/>
                <a:ea typeface="+mj-ea"/>
              </a:rPr>
              <a:t>能驾驶</a:t>
            </a:r>
            <a:endParaRPr lang="en-US" altLang="zh-CN" sz="1600" dirty="0" smtClean="0">
              <a:solidFill>
                <a:prstClr val="white"/>
              </a:solidFill>
              <a:latin typeface="+mj-ea"/>
              <a:ea typeface="+mj-ea"/>
            </a:endParaRP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123" y="3679775"/>
            <a:ext cx="1765470" cy="994371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765758" y="221205"/>
            <a:ext cx="6660485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2" tIns="45718" rIns="91432" bIns="45718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9pPr>
          </a:lstStyle>
          <a:p>
            <a:pPr algn="ctr" defTabSz="731520">
              <a:defRPr/>
            </a:pPr>
            <a:r>
              <a:rPr kern="0" dirty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</a:rPr>
              <a:t>5G</a:t>
            </a:r>
            <a:r>
              <a:rPr kern="0" dirty="0" smtClean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</a:rPr>
              <a:t>智能模组</a:t>
            </a:r>
            <a:r>
              <a:rPr lang="en-US" altLang="zh-CN" kern="0" dirty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  <a:sym typeface="+mn-lt"/>
              </a:rPr>
              <a:t>iSOC</a:t>
            </a:r>
            <a:endParaRPr kern="0" dirty="0">
              <a:gradFill flip="none" rotWithShape="1">
                <a:gsLst>
                  <a:gs pos="0">
                    <a:srgbClr val="8D8A00"/>
                  </a:gs>
                  <a:gs pos="50000">
                    <a:srgbClr val="FFFF00"/>
                  </a:gs>
                  <a:gs pos="100000">
                    <a:prstClr val="white">
                      <a:lumMod val="100000"/>
                    </a:prstClr>
                  </a:gs>
                </a:gsLst>
                <a:lin ang="5400000" scaled="1"/>
                <a:tileRect/>
              </a:gradFill>
              <a:effectLst>
                <a:outerShdw blurRad="127000" dist="127000" dir="3600000" algn="tl" rotWithShape="0">
                  <a:prstClr val="black">
                    <a:alpha val="55000"/>
                  </a:prstClr>
                </a:outerShdw>
              </a:effectLst>
              <a:latin typeface="+mj-ea"/>
              <a:ea typeface="+mj-ea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38056441"/>
              </p:ext>
            </p:extLst>
          </p:nvPr>
        </p:nvGraphicFramePr>
        <p:xfrm>
          <a:off x="557530" y="2700671"/>
          <a:ext cx="4361800" cy="3393268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140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1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745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200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主要参数</a:t>
                      </a:r>
                    </a:p>
                  </a:txBody>
                  <a:tcPr marL="72000" marR="72000" marT="36000" marB="3600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402">
                <a:tc>
                  <a:txBody>
                    <a:bodyPr/>
                    <a:lstStyle/>
                    <a:p>
                      <a:pPr marL="71755" algn="l" fontAlgn="b"/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处理器</a:t>
                      </a:r>
                      <a:endParaRPr lang="en-US" sz="1100" b="1" kern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Qualcomm SDX55, 7nm process, ARM Cortex-A7, 1.5 GHz</a:t>
                      </a:r>
                      <a:endParaRPr lang="en-US" altLang="zh-CN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858">
                <a:tc>
                  <a:txBody>
                    <a:bodyPr/>
                    <a:lstStyle/>
                    <a:p>
                      <a:pPr marL="71755" algn="l" fontAlgn="ctr"/>
                      <a:r>
                        <a:rPr sz="1100" b="1" kern="0" dirty="0" err="1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存储</a:t>
                      </a:r>
                      <a:endParaRPr sz="1100" b="1" kern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4Gb LPDDRX4+4Gb NAND Flash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858">
                <a:tc>
                  <a:txBody>
                    <a:bodyPr/>
                    <a:lstStyle/>
                    <a:p>
                      <a:pPr marL="71755" algn="l" fontAlgn="b"/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组网</a:t>
                      </a:r>
                      <a:endParaRPr sz="1100" b="1" kern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支持SA/NSA组网模式，支持ENDC</a:t>
                      </a:r>
                      <a:endParaRPr lang="zh-CN" altLang="en-US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858">
                <a:tc>
                  <a:txBody>
                    <a:bodyPr/>
                    <a:lstStyle/>
                    <a:p>
                      <a:pPr marL="71755" algn="l" fontAlgn="b">
                        <a:buClrTx/>
                        <a:buSzTx/>
                        <a:buFontTx/>
                        <a:buNone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频段</a:t>
                      </a:r>
                      <a:endParaRPr sz="1100" b="1" kern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Sub-6G</a:t>
                      </a:r>
                      <a:endParaRPr lang="en-US" altLang="zh-CN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858">
                <a:tc>
                  <a:txBody>
                    <a:bodyPr/>
                    <a:lstStyle/>
                    <a:p>
                      <a:pPr marL="71755" algn="l" fontAlgn="b"/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尺寸</a:t>
                      </a:r>
                      <a:r>
                        <a:rPr lang="en-US" altLang="zh-CN" sz="1100" b="1" kern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封装</a:t>
                      </a:r>
                      <a:endParaRPr sz="1100" b="1" kern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30mm*52mm/M.2</a:t>
                      </a:r>
                      <a:endParaRPr lang="en-US" altLang="zh-CN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687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 </a:t>
                      </a:r>
                      <a:r>
                        <a:rPr lang="zh-CN" sz="1100" b="1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系统配置</a:t>
                      </a: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402">
                <a:tc>
                  <a:txBody>
                    <a:bodyPr/>
                    <a:lstStyle/>
                    <a:p>
                      <a:pPr marL="71755" algn="l" fontAlgn="b">
                        <a:buClrTx/>
                        <a:buSzTx/>
                        <a:buFontTx/>
                      </a:pPr>
                      <a:r>
                        <a:rPr sz="1100" b="1" kern="0" dirty="0" err="1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系统</a:t>
                      </a:r>
                      <a:endParaRPr sz="1100" b="1" kern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支持Linux4.19** / Android 10** / Windows10** 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3019277563"/>
                  </a:ext>
                </a:extLst>
              </a:tr>
              <a:tr h="267858">
                <a:tc>
                  <a:txBody>
                    <a:bodyPr/>
                    <a:lstStyle/>
                    <a:p>
                      <a:pPr marL="71755" algn="l" fontAlgn="b">
                        <a:buClrTx/>
                        <a:buSzTx/>
                        <a:buFontTx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多接口</a:t>
                      </a:r>
                      <a:endParaRPr sz="1100" b="1" kern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MIPI/USB/ UART/ SPI/ I2C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等多种扩展接口</a:t>
                      </a:r>
                      <a:endParaRPr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251580587"/>
                  </a:ext>
                </a:extLst>
              </a:tr>
              <a:tr h="267858">
                <a:tc>
                  <a:txBody>
                    <a:bodyPr/>
                    <a:lstStyle/>
                    <a:p>
                      <a:pPr marL="71755" algn="l" fontAlgn="b">
                        <a:buClrTx/>
                        <a:buSzTx/>
                        <a:buFontTx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软件能力</a:t>
                      </a:r>
                      <a:endParaRPr sz="1100" b="1" kern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GNSS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、</a:t>
                      </a:r>
                      <a:r>
                        <a:rPr lang="en-US" altLang="zh-CN" sz="12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eSIM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、</a:t>
                      </a: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SAR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、多</a:t>
                      </a: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OS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适配、函数计算</a:t>
                      </a:r>
                      <a:endParaRPr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2939243779"/>
                  </a:ext>
                </a:extLst>
              </a:tr>
            </a:tbl>
          </a:graphicData>
        </a:graphic>
      </p:graphicFrame>
      <p:sp>
        <p:nvSpPr>
          <p:cNvPr id="11" name="动作按钮: 后退或前一项 10">
            <a:hlinkClick r:id="rId5" action="ppaction://hlinksldjump" highlightClick="1"/>
          </p:cNvPr>
          <p:cNvSpPr/>
          <p:nvPr/>
        </p:nvSpPr>
        <p:spPr>
          <a:xfrm>
            <a:off x="10126640" y="5981132"/>
            <a:ext cx="2611272" cy="1026993"/>
          </a:xfrm>
          <a:prstGeom prst="actionButtonBackPreviou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6657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000">
        <p:blinds dir="vert"/>
      </p:transition>
    </mc:Choice>
    <mc:Fallback xmlns="">
      <p:transition spd="slow" advTm="12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1791" y="736001"/>
            <a:ext cx="11466828" cy="1195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3152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语音电话、多媒体、应用程序、位置服务等通信能力，容量按需定制</a:t>
            </a: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，</a:t>
            </a:r>
            <a:endParaRPr lang="en-US" altLang="zh-CN" sz="2540" b="1" dirty="0" smtClean="0">
              <a:solidFill>
                <a:prstClr val="white"/>
              </a:solidFill>
              <a:latin typeface="+mj-ea"/>
              <a:ea typeface="+mj-ea"/>
              <a:sym typeface="+mn-lt"/>
            </a:endParaRPr>
          </a:p>
          <a:p>
            <a:pPr algn="ctr" defTabSz="73152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安全</a:t>
            </a: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按需保障，满足融合多业务、多接入、</a:t>
            </a:r>
            <a:r>
              <a:rPr lang="zh-CN" altLang="en-US" sz="254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高</a:t>
            </a: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并发的各类企业的融合通信需求</a:t>
            </a:r>
            <a:endParaRPr lang="zh-CN" altLang="en-US" sz="2540" b="1" dirty="0">
              <a:solidFill>
                <a:prstClr val="white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327600" y="2001600"/>
            <a:ext cx="11530800" cy="4284000"/>
          </a:xfrm>
          <a:prstGeom prst="rect">
            <a:avLst/>
          </a:prstGeom>
          <a:gradFill flip="none" rotWithShape="1">
            <a:gsLst>
              <a:gs pos="28000">
                <a:srgbClr val="000000">
                  <a:alpha val="0"/>
                </a:srgbClr>
              </a:gs>
              <a:gs pos="100000">
                <a:srgbClr val="00BEC9">
                  <a:alpha val="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21599" tIns="10799" rIns="21599" bIns="10799" anchor="t" anchorCtr="1"/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en-US" altLang="zh-CN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5G</a:t>
            </a:r>
            <a:r>
              <a:rPr lang="zh-CN" altLang="en-US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融合通信</a:t>
            </a:r>
            <a:endParaRPr lang="zh-CN" altLang="en-US" b="1" kern="0" dirty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6620803" y="2451600"/>
            <a:ext cx="2725648" cy="366485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216000" tIns="10799" rIns="216000" bIns="10799" anchor="t" anchorCtr="1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zh-CN" altLang="en-US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特色优势</a:t>
            </a:r>
            <a:endParaRPr lang="en-US" altLang="zh-CN" b="1" kern="0" dirty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语音</a:t>
            </a:r>
            <a:r>
              <a:rPr lang="zh-CN" altLang="en-US" sz="1600" kern="0" dirty="0">
                <a:solidFill>
                  <a:srgbClr val="F79646">
                    <a:lumMod val="75000"/>
                  </a:srgbClr>
                </a:solidFill>
                <a:latin typeface="+mj-ea"/>
                <a:ea typeface="+mj-ea"/>
              </a:rPr>
              <a:t>关键任务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集群通信</a:t>
            </a:r>
            <a:endParaRPr lang="en-US" altLang="zh-CN" sz="1600" kern="0" dirty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现场</a:t>
            </a:r>
            <a:r>
              <a:rPr lang="zh-CN" altLang="en-US" sz="1600" kern="0" dirty="0">
                <a:solidFill>
                  <a:srgbClr val="F79646">
                    <a:lumMod val="75000"/>
                  </a:srgbClr>
                </a:solidFill>
                <a:latin typeface="+mj-ea"/>
                <a:ea typeface="+mj-ea"/>
              </a:rPr>
              <a:t>实时视频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监控</a:t>
            </a:r>
            <a:endParaRPr lang="en-US" altLang="zh-CN" sz="1600" kern="0" dirty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全场景</a:t>
            </a:r>
            <a:r>
              <a:rPr lang="zh-CN" altLang="en-US" sz="1600" kern="0" dirty="0">
                <a:solidFill>
                  <a:srgbClr val="F79646">
                    <a:lumMod val="75000"/>
                  </a:srgbClr>
                </a:solidFill>
                <a:latin typeface="+mj-ea"/>
                <a:ea typeface="+mj-ea"/>
              </a:rPr>
              <a:t>一体化指挥调度</a:t>
            </a:r>
            <a:endParaRPr lang="en-US" altLang="zh-CN" sz="1600" kern="0" dirty="0">
              <a:solidFill>
                <a:srgbClr val="F79646">
                  <a:lumMod val="75000"/>
                </a:srgbClr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多标准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通信</a:t>
            </a:r>
            <a:r>
              <a:rPr lang="zh-CN" altLang="en-US" sz="1600" kern="0" dirty="0">
                <a:solidFill>
                  <a:srgbClr val="F79646">
                    <a:lumMod val="75000"/>
                  </a:srgbClr>
                </a:solidFill>
                <a:latin typeface="+mj-ea"/>
                <a:ea typeface="+mj-ea"/>
              </a:rPr>
              <a:t>融合接入</a:t>
            </a:r>
            <a:endParaRPr lang="en-US" altLang="zh-CN" sz="1600" kern="0" dirty="0">
              <a:solidFill>
                <a:srgbClr val="F79646">
                  <a:lumMod val="75000"/>
                </a:srgbClr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全面灵活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的</a:t>
            </a:r>
            <a:r>
              <a:rPr lang="zh-CN" altLang="en-US" sz="1600" kern="0" dirty="0">
                <a:solidFill>
                  <a:srgbClr val="F79646">
                    <a:lumMod val="75000"/>
                  </a:srgbClr>
                </a:solidFill>
                <a:latin typeface="+mj-ea"/>
                <a:ea typeface="+mj-ea"/>
              </a:rPr>
              <a:t>容量可扩展</a:t>
            </a:r>
            <a:endParaRPr lang="en-US" altLang="zh-CN" sz="1600" kern="0" dirty="0">
              <a:solidFill>
                <a:srgbClr val="F79646">
                  <a:lumMod val="75000"/>
                </a:srgbClr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高可靠性，本地和异地冗余功能</a:t>
            </a:r>
            <a:endParaRPr lang="en-US" altLang="zh-CN" sz="1600" kern="0" dirty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丰富通信</a:t>
            </a:r>
            <a:r>
              <a:rPr lang="zh-CN" altLang="en-US" sz="1600" kern="0" dirty="0" smtClean="0">
                <a:solidFill>
                  <a:srgbClr val="F79646">
                    <a:lumMod val="75000"/>
                  </a:srgbClr>
                </a:solidFill>
                <a:latin typeface="+mj-ea"/>
                <a:ea typeface="+mj-ea"/>
              </a:rPr>
              <a:t>安全性保障</a:t>
            </a:r>
            <a:endParaRPr lang="en-US" altLang="zh-CN" sz="1600" kern="0" dirty="0">
              <a:solidFill>
                <a:srgbClr val="F79646">
                  <a:lumMod val="75000"/>
                </a:srgbClr>
              </a:solidFill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9158759" y="2451600"/>
            <a:ext cx="2714625" cy="355405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216000" tIns="10799" rIns="216000" bIns="10799" anchor="t" anchorCtr="1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zh-CN" altLang="en-US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适用场景</a:t>
            </a:r>
            <a:endParaRPr lang="en-US" altLang="zh-CN" b="1" kern="0" dirty="0" smtClean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容量</a:t>
            </a:r>
            <a:r>
              <a:rPr lang="zh-CN" altLang="en-US" sz="1600" kern="0" dirty="0">
                <a:solidFill>
                  <a:srgbClr val="F79646">
                    <a:lumMod val="75000"/>
                  </a:srgbClr>
                </a:solidFill>
                <a:latin typeface="+mj-ea"/>
                <a:ea typeface="+mj-ea"/>
              </a:rPr>
              <a:t>按需适配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各种规模的企业融合通信需求</a:t>
            </a:r>
            <a:endParaRPr lang="en-US" altLang="zh-CN" sz="1600" kern="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集群业务电信级</a:t>
            </a:r>
            <a:r>
              <a:rPr lang="zh-CN" altLang="en-US" sz="1600" kern="0" dirty="0">
                <a:solidFill>
                  <a:srgbClr val="F79646">
                    <a:lumMod val="75000"/>
                  </a:srgbClr>
                </a:solidFill>
                <a:latin typeface="+mj-ea"/>
                <a:ea typeface="+mj-ea"/>
              </a:rPr>
              <a:t>高性能并发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处理</a:t>
            </a:r>
            <a:endParaRPr lang="en-US" altLang="zh-CN" sz="1600" kern="0" dirty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高效通信，</a:t>
            </a:r>
            <a:r>
              <a:rPr lang="zh-CN" altLang="en-US" sz="1600" kern="0" dirty="0">
                <a:solidFill>
                  <a:srgbClr val="F79646">
                    <a:lumMod val="75000"/>
                  </a:srgbClr>
                </a:solidFill>
                <a:latin typeface="+mj-ea"/>
                <a:ea typeface="+mj-ea"/>
              </a:rPr>
              <a:t>一按即通，一呼百应</a:t>
            </a:r>
            <a:endParaRPr lang="en-US" altLang="zh-CN" sz="1600" kern="0" dirty="0">
              <a:solidFill>
                <a:srgbClr val="F79646">
                  <a:lumMod val="75000"/>
                </a:srgbClr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多层级、跨系统、跨地域</a:t>
            </a:r>
            <a:r>
              <a:rPr lang="zh-CN" altLang="en-US" sz="1600" kern="0" dirty="0">
                <a:solidFill>
                  <a:srgbClr val="F79646">
                    <a:lumMod val="75000"/>
                  </a:srgbClr>
                </a:solidFill>
                <a:latin typeface="+mj-ea"/>
                <a:ea typeface="+mj-ea"/>
              </a:rPr>
              <a:t>统一管理</a:t>
            </a:r>
            <a:endParaRPr lang="en-US" altLang="zh-CN" sz="1600" kern="0" dirty="0">
              <a:solidFill>
                <a:srgbClr val="F79646">
                  <a:lumMod val="75000"/>
                </a:srgbClr>
              </a:solidFill>
              <a:latin typeface="+mj-ea"/>
              <a:ea typeface="+mj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34379" y="2977484"/>
            <a:ext cx="2927143" cy="18603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8894" y="4118409"/>
            <a:ext cx="3696928" cy="11397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79090" y="2361740"/>
            <a:ext cx="566823" cy="11235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138" y="2412089"/>
            <a:ext cx="1610952" cy="102282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573614" y="5270064"/>
            <a:ext cx="146581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altLang="zh-CN" sz="1400" kern="0" dirty="0">
                <a:solidFill>
                  <a:prstClr val="white"/>
                </a:solidFill>
                <a:latin typeface="+mj-ea"/>
                <a:ea typeface="+mj-ea"/>
              </a:rPr>
              <a:t>IP</a:t>
            </a:r>
            <a:r>
              <a:rPr lang="zh-CN" altLang="en-US" sz="1400" kern="0" dirty="0">
                <a:solidFill>
                  <a:prstClr val="white"/>
                </a:solidFill>
                <a:latin typeface="+mj-ea"/>
                <a:ea typeface="+mj-ea"/>
              </a:rPr>
              <a:t>桌面电话</a:t>
            </a:r>
          </a:p>
        </p:txBody>
      </p:sp>
      <p:sp>
        <p:nvSpPr>
          <p:cNvPr id="12" name="矩形 11"/>
          <p:cNvSpPr/>
          <p:nvPr/>
        </p:nvSpPr>
        <p:spPr>
          <a:xfrm>
            <a:off x="901053" y="3472183"/>
            <a:ext cx="2096196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altLang="zh-CN" sz="1400" kern="0" dirty="0" err="1" smtClean="0">
                <a:solidFill>
                  <a:prstClr val="white"/>
                </a:solidFill>
                <a:latin typeface="+mj-ea"/>
                <a:ea typeface="+mj-ea"/>
              </a:rPr>
              <a:t>iPECS</a:t>
            </a:r>
            <a:r>
              <a:rPr lang="en-US" altLang="zh-CN" sz="1400" kern="0" dirty="0" smtClean="0">
                <a:solidFill>
                  <a:prstClr val="white"/>
                </a:solidFill>
                <a:latin typeface="+mj-ea"/>
                <a:ea typeface="+mj-ea"/>
              </a:rPr>
              <a:t> UCE</a:t>
            </a:r>
            <a:r>
              <a:rPr lang="zh-CN" altLang="en-US" sz="1400" kern="0" dirty="0" smtClean="0">
                <a:solidFill>
                  <a:prstClr val="white"/>
                </a:solidFill>
                <a:latin typeface="+mj-ea"/>
                <a:ea typeface="+mj-ea"/>
              </a:rPr>
              <a:t>应用程序</a:t>
            </a:r>
            <a:endParaRPr lang="zh-CN" altLang="en-US" sz="1400" kern="0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62116" y="4525122"/>
            <a:ext cx="126908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altLang="zh-CN" sz="1400" kern="0" dirty="0" err="1">
                <a:solidFill>
                  <a:prstClr val="white"/>
                </a:solidFill>
                <a:latin typeface="+mj-ea"/>
                <a:ea typeface="+mj-ea"/>
              </a:rPr>
              <a:t>iPECS</a:t>
            </a:r>
            <a:r>
              <a:rPr lang="en-US" altLang="zh-CN" sz="1400" kern="0" dirty="0">
                <a:solidFill>
                  <a:prstClr val="white"/>
                </a:solidFill>
                <a:latin typeface="+mj-ea"/>
                <a:ea typeface="+mj-ea"/>
              </a:rPr>
              <a:t> UCM </a:t>
            </a:r>
            <a:endParaRPr lang="zh-CN" altLang="en-US" sz="1400" kern="0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765758" y="221205"/>
            <a:ext cx="6660485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2" tIns="45718" rIns="91432" bIns="45718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9pPr>
          </a:lstStyle>
          <a:p>
            <a:pPr algn="ctr" defTabSz="731520">
              <a:defRPr/>
            </a:pPr>
            <a:r>
              <a:rPr lang="en-US" altLang="zh-CN" kern="0" dirty="0" smtClean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</a:rPr>
              <a:t>5G</a:t>
            </a:r>
            <a:r>
              <a:rPr lang="zh-CN" altLang="en-US" kern="0" dirty="0" smtClean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</a:rPr>
              <a:t>融合</a:t>
            </a:r>
            <a:r>
              <a:rPr kern="0" dirty="0" err="1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</a:rPr>
              <a:t>通信</a:t>
            </a:r>
            <a:endParaRPr kern="0" dirty="0">
              <a:gradFill flip="none" rotWithShape="1">
                <a:gsLst>
                  <a:gs pos="0">
                    <a:srgbClr val="8D8A00"/>
                  </a:gs>
                  <a:gs pos="50000">
                    <a:srgbClr val="FFFF00"/>
                  </a:gs>
                  <a:gs pos="100000">
                    <a:prstClr val="white">
                      <a:lumMod val="100000"/>
                    </a:prstClr>
                  </a:gs>
                </a:gsLst>
                <a:lin ang="5400000" scaled="1"/>
                <a:tileRect/>
              </a:gradFill>
              <a:effectLst>
                <a:outerShdw blurRad="127000" dist="127000" dir="3600000" algn="tl" rotWithShape="0">
                  <a:prstClr val="black">
                    <a:alpha val="55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6" name="动作按钮: 后退或前一项 15">
            <a:hlinkClick r:id="rId7" action="ppaction://hlinksldjump" highlightClick="1"/>
          </p:cNvPr>
          <p:cNvSpPr/>
          <p:nvPr/>
        </p:nvSpPr>
        <p:spPr>
          <a:xfrm>
            <a:off x="10126640" y="5981132"/>
            <a:ext cx="2611272" cy="1026993"/>
          </a:xfrm>
          <a:prstGeom prst="actionButtonBackPreviou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6933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000">
        <p:blinds dir="vert"/>
      </p:transition>
    </mc:Choice>
    <mc:Fallback xmlns="">
      <p:transition spd="slow" advTm="12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矩形 103"/>
          <p:cNvSpPr/>
          <p:nvPr/>
        </p:nvSpPr>
        <p:spPr>
          <a:xfrm>
            <a:off x="391791" y="736001"/>
            <a:ext cx="11466828" cy="1262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 defTabSz="731520" fontAlgn="base">
              <a:lnSpc>
                <a:spcPct val="150000"/>
              </a:lnSpc>
              <a:defRPr/>
            </a:pPr>
            <a:r>
              <a:rPr sz="2535" b="1" dirty="0" err="1">
                <a:solidFill>
                  <a:prstClr val="white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基于开放融合架构的边缘基础设施平台</a:t>
            </a:r>
            <a:r>
              <a:rPr sz="2535" b="1" dirty="0">
                <a:solidFill>
                  <a:prstClr val="white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altLang="en-US" sz="2535" b="1" dirty="0">
                <a:solidFill>
                  <a:prstClr val="white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开箱即用、软硬协同、云网融合</a:t>
            </a:r>
            <a:r>
              <a:rPr lang="zh-CN" altLang="en-US" sz="2535" b="1" dirty="0" smtClean="0">
                <a:solidFill>
                  <a:prstClr val="white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，</a:t>
            </a:r>
            <a:endParaRPr lang="en-US" altLang="zh-CN" sz="2535" b="1" dirty="0" smtClean="0">
              <a:solidFill>
                <a:prstClr val="white"/>
              </a:solidFill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  <a:p>
            <a:pPr marL="0" lvl="3" algn="ctr" defTabSz="731520" fontAlgn="base">
              <a:lnSpc>
                <a:spcPct val="150000"/>
              </a:lnSpc>
              <a:defRPr/>
            </a:pPr>
            <a:r>
              <a:rPr lang="zh-CN" altLang="en-US" sz="2535" b="1" dirty="0" smtClean="0">
                <a:solidFill>
                  <a:prstClr val="white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为</a:t>
            </a:r>
            <a:r>
              <a:rPr lang="zh-CN" altLang="en-US" sz="2535" b="1" dirty="0">
                <a:solidFill>
                  <a:prstClr val="white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用户打造轻量高效、稳定可靠、高性价比的边缘计算新型一体化产品</a:t>
            </a:r>
            <a:endParaRPr sz="2535" b="1" dirty="0">
              <a:solidFill>
                <a:prstClr val="white"/>
              </a:solidFill>
              <a:latin typeface="+mj-ea"/>
              <a:ea typeface="+mj-ea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327600" y="2001600"/>
            <a:ext cx="11530800" cy="4284000"/>
          </a:xfrm>
          <a:prstGeom prst="rect">
            <a:avLst/>
          </a:prstGeom>
          <a:gradFill flip="none" rotWithShape="1">
            <a:gsLst>
              <a:gs pos="28000">
                <a:srgbClr val="000000">
                  <a:alpha val="0"/>
                </a:srgbClr>
              </a:gs>
              <a:gs pos="100000">
                <a:srgbClr val="00BEC9">
                  <a:alpha val="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21599" tIns="10799" rIns="21599" bIns="10799" anchor="t" anchorCtr="1"/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en-US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5G</a:t>
            </a:r>
            <a:r>
              <a:rPr lang="zh-CN" altLang="en-US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云网融合一体机</a:t>
            </a:r>
            <a:endParaRPr lang="zh-CN" altLang="en-US" b="1" kern="0" dirty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6707689" y="2451600"/>
            <a:ext cx="2725648" cy="370179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216000" tIns="10799" rIns="216000" bIns="10799" anchor="t" anchorCtr="1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zh-CN" altLang="en-US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特色优势</a:t>
            </a:r>
            <a:endParaRPr lang="en-US" altLang="zh-CN" b="1" kern="0" dirty="0" smtClean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dirty="0" smtClean="0">
                <a:solidFill>
                  <a:prstClr val="white"/>
                </a:solidFill>
                <a:latin typeface="+mj-ea"/>
                <a:ea typeface="+mj-ea"/>
                <a:sym typeface="+mn-ea"/>
              </a:rPr>
              <a:t>适应各种</a:t>
            </a: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  <a:sym typeface="+mn-ea"/>
              </a:rPr>
              <a:t>严酷环境</a:t>
            </a:r>
            <a:endParaRPr lang="en-US" altLang="zh-CN" sz="1600" kern="0" dirty="0" smtClean="0">
              <a:solidFill>
                <a:srgbClr val="E86A0D"/>
              </a:solidFill>
              <a:latin typeface="+mj-ea"/>
              <a:ea typeface="+mj-ea"/>
              <a:sym typeface="+mn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高度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集成、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一体化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交付</a:t>
            </a:r>
            <a:endParaRPr lang="en-US" altLang="zh-CN" sz="1600" kern="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简易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部署、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快速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上线</a:t>
            </a:r>
            <a:endParaRPr lang="en-US" altLang="zh-CN" sz="1600" kern="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Clr>
                <a:prstClr val="white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</a:rPr>
              <a:t>安全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可靠、智能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高效</a:t>
            </a:r>
            <a:endParaRPr lang="zh-CN" altLang="en-US" sz="1600" kern="0" dirty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Clr>
                <a:prstClr val="white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</a:rPr>
              <a:t>形态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按需定制</a:t>
            </a:r>
            <a:endParaRPr lang="en-US" altLang="zh-CN" sz="1600" kern="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Clr>
                <a:prstClr val="white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</a:rPr>
              <a:t>资源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按需扩展</a:t>
            </a:r>
            <a:endParaRPr lang="en-US" altLang="zh-CN" sz="1600" kern="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Clr>
                <a:prstClr val="white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</a:rPr>
              <a:t>性能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按需供给</a:t>
            </a:r>
            <a:endParaRPr lang="en-US" altLang="zh-CN" sz="1600" kern="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Clr>
                <a:prstClr val="white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</a:rPr>
              <a:t>服务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按需定义</a:t>
            </a:r>
            <a:endParaRPr lang="en-US" altLang="zh-CN" sz="1600" kern="0" dirty="0" smtClean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60" name="矩形 59"/>
          <p:cNvSpPr/>
          <p:nvPr/>
        </p:nvSpPr>
        <p:spPr bwMode="auto">
          <a:xfrm>
            <a:off x="9165987" y="2451600"/>
            <a:ext cx="2714625" cy="285232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216000" tIns="10799" rIns="216000" bIns="10799" anchor="t" anchorCtr="1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zh-CN" altLang="en-US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适用场景</a:t>
            </a:r>
            <a:endParaRPr lang="en-US" altLang="zh-CN" b="1" kern="0" dirty="0" smtClean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面向小型</a:t>
            </a: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</a:rPr>
              <a:t>数据应用</a:t>
            </a: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中小企业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私有数据</a:t>
            </a: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</a:rPr>
              <a:t>中心</a:t>
            </a:r>
            <a:endParaRPr lang="en-US" altLang="zh-CN" sz="1600" kern="0" dirty="0" smtClean="0">
              <a:solidFill>
                <a:srgbClr val="E86A0D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高校、科研机构科创实验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基础</a:t>
            </a: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</a:rPr>
              <a:t>环境</a:t>
            </a:r>
            <a:endParaRPr lang="en-US" altLang="zh-CN" sz="1600" kern="0" dirty="0" smtClean="0">
              <a:solidFill>
                <a:srgbClr val="E86A0D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运营商</a:t>
            </a:r>
            <a:r>
              <a:rPr lang="en-US" altLang="zh-CN" sz="1600" kern="0" dirty="0" smtClean="0">
                <a:solidFill>
                  <a:srgbClr val="E86A0D"/>
                </a:solidFill>
                <a:latin typeface="+mj-ea"/>
                <a:ea typeface="+mj-ea"/>
              </a:rPr>
              <a:t>5G</a:t>
            </a: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</a:rPr>
              <a:t>边缘计算</a:t>
            </a:r>
            <a:endParaRPr lang="en-US" altLang="zh-CN" sz="1600" kern="0" dirty="0" smtClean="0">
              <a:solidFill>
                <a:srgbClr val="E86A0D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行业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服务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分布式</a:t>
            </a: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</a:rPr>
              <a:t>节点</a:t>
            </a:r>
            <a:endParaRPr lang="en-US" altLang="zh-CN" sz="1600" kern="0" dirty="0">
              <a:solidFill>
                <a:srgbClr val="E86A0D"/>
              </a:solidFill>
              <a:latin typeface="+mj-ea"/>
              <a:ea typeface="+mj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78798" y="2736614"/>
            <a:ext cx="5463540" cy="2571694"/>
            <a:chOff x="573211" y="2540001"/>
            <a:chExt cx="5463540" cy="2571694"/>
          </a:xfrm>
        </p:grpSpPr>
        <p:sp>
          <p:nvSpPr>
            <p:cNvPr id="18" name="矩形 17"/>
            <p:cNvSpPr/>
            <p:nvPr/>
          </p:nvSpPr>
          <p:spPr bwMode="auto">
            <a:xfrm>
              <a:off x="573211" y="2540001"/>
              <a:ext cx="5463540" cy="2571694"/>
            </a:xfrm>
            <a:prstGeom prst="rect">
              <a:avLst/>
            </a:prstGeom>
            <a:gradFill>
              <a:gsLst>
                <a:gs pos="100000">
                  <a:srgbClr val="0D1030">
                    <a:alpha val="0"/>
                  </a:srgbClr>
                </a:gs>
                <a:gs pos="0">
                  <a:srgbClr val="25EFFF">
                    <a:alpha val="13000"/>
                  </a:srgbClr>
                </a:gs>
              </a:gsLst>
              <a:lin ang="0" scaled="0"/>
            </a:gradFill>
            <a:ln w="12700" cap="flat" cmpd="sng" algn="ctr">
              <a:gradFill>
                <a:gsLst>
                  <a:gs pos="0">
                    <a:srgbClr val="01ACE9"/>
                  </a:gs>
                  <a:gs pos="79000">
                    <a:srgbClr val="01E3FF">
                      <a:alpha val="59000"/>
                    </a:srgb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24493" tIns="12246" rIns="24493" bIns="12246" numCol="1" spcCol="0" rtlCol="0" fromWordArt="0" anchor="ctr" anchorCtr="0" forceAA="0" compatLnSpc="1">
              <a:noAutofit/>
            </a:bodyPr>
            <a:lstStyle/>
            <a:p>
              <a:pPr algn="ctr" defTabSz="245110">
                <a:defRPr/>
              </a:pPr>
              <a:endParaRPr lang="zh-CN" altLang="en-US" sz="2800" kern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414730" y="4790081"/>
              <a:ext cx="849630" cy="2527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050" kern="0" dirty="0" smtClean="0">
                  <a:solidFill>
                    <a:prstClr val="white"/>
                  </a:solidFill>
                  <a:latin typeface="+mj-ea"/>
                  <a:ea typeface="+mj-ea"/>
                </a:rPr>
                <a:t>户外一体机</a:t>
              </a:r>
            </a:p>
          </p:txBody>
        </p:sp>
        <p:sp>
          <p:nvSpPr>
            <p:cNvPr id="15" name="文字方塊 39"/>
            <p:cNvSpPr txBox="1"/>
            <p:nvPr/>
          </p:nvSpPr>
          <p:spPr>
            <a:xfrm>
              <a:off x="1281468" y="3633306"/>
              <a:ext cx="984341" cy="2527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050" kern="0" dirty="0">
                  <a:solidFill>
                    <a:prstClr val="white"/>
                  </a:solidFill>
                  <a:latin typeface="+mj-ea"/>
                  <a:ea typeface="+mj-ea"/>
                </a:rPr>
                <a:t>机</a:t>
              </a:r>
              <a:r>
                <a:rPr lang="zh-CN" altLang="en-US" sz="1050" kern="0" dirty="0" smtClean="0">
                  <a:solidFill>
                    <a:prstClr val="white"/>
                  </a:solidFill>
                  <a:latin typeface="+mj-ea"/>
                  <a:ea typeface="+mj-ea"/>
                </a:rPr>
                <a:t>箱式一体</a:t>
              </a:r>
              <a:r>
                <a:rPr lang="zh-CN" altLang="en-US" sz="1050" kern="0" dirty="0">
                  <a:solidFill>
                    <a:prstClr val="white"/>
                  </a:solidFill>
                  <a:latin typeface="+mj-ea"/>
                  <a:ea typeface="+mj-ea"/>
                </a:rPr>
                <a:t>机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304910" y="4784974"/>
              <a:ext cx="888553" cy="2527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050" kern="0" dirty="0" smtClean="0">
                  <a:solidFill>
                    <a:prstClr val="white"/>
                  </a:solidFill>
                  <a:latin typeface="+mj-ea"/>
                  <a:ea typeface="+mj-ea"/>
                </a:rPr>
                <a:t>金刚一体机</a:t>
              </a:r>
              <a:endParaRPr lang="zh-TW" altLang="en-US" sz="1050" kern="0" dirty="0" smtClean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515715" y="3637639"/>
              <a:ext cx="1211779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050" kern="0" dirty="0" smtClean="0">
                  <a:solidFill>
                    <a:prstClr val="white"/>
                  </a:solidFill>
                  <a:latin typeface="+mj-ea"/>
                  <a:ea typeface="+mj-ea"/>
                </a:rPr>
                <a:t>微模块化一体机</a:t>
              </a:r>
            </a:p>
          </p:txBody>
        </p:sp>
        <p:sp>
          <p:nvSpPr>
            <p:cNvPr id="74" name="矩形 73"/>
            <p:cNvSpPr/>
            <p:nvPr/>
          </p:nvSpPr>
          <p:spPr>
            <a:xfrm>
              <a:off x="4621276" y="4784974"/>
              <a:ext cx="1032655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050" kern="0" dirty="0" smtClean="0">
                  <a:solidFill>
                    <a:prstClr val="white"/>
                  </a:solidFill>
                  <a:latin typeface="+mj-ea"/>
                  <a:ea typeface="+mj-ea"/>
                </a:rPr>
                <a:t>集装箱一体机</a:t>
              </a:r>
              <a:r>
                <a:rPr lang="en-US" altLang="zh-TW" sz="1050" kern="0" dirty="0" smtClean="0">
                  <a:solidFill>
                    <a:prstClr val="white"/>
                  </a:solidFill>
                  <a:latin typeface="+mj-ea"/>
                  <a:ea typeface="+mj-ea"/>
                </a:rPr>
                <a:t> </a:t>
              </a:r>
              <a:endParaRPr lang="zh-TW" altLang="en-US" sz="1000" kern="0" dirty="0" smtClean="0">
                <a:solidFill>
                  <a:prstClr val="white"/>
                </a:solidFill>
                <a:latin typeface="+mj-ea"/>
                <a:ea typeface="+mj-ea"/>
                <a:cs typeface="Calibri" panose="020F050202020403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43061" y="2585121"/>
              <a:ext cx="395605" cy="2452583"/>
            </a:xfrm>
            <a:prstGeom prst="rect">
              <a:avLst/>
            </a:prstGeom>
            <a:solidFill>
              <a:srgbClr val="4F81BD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>
                <a:defRPr/>
              </a:pPr>
              <a:r>
                <a:rPr lang="zh-CN" altLang="en-US" sz="800" kern="0" dirty="0">
                  <a:solidFill>
                    <a:prstClr val="white"/>
                  </a:solidFill>
                  <a:latin typeface="+mj-ea"/>
                  <a:ea typeface="+mj-ea"/>
                </a:rPr>
                <a:t>硬件形态</a:t>
              </a:r>
              <a:endParaRPr lang="zh-CN" altLang="en-US" sz="800" kern="0" dirty="0" smtClean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2322959" y="4776200"/>
              <a:ext cx="1053671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050" kern="0" dirty="0" smtClean="0">
                  <a:solidFill>
                    <a:prstClr val="white"/>
                  </a:solidFill>
                  <a:latin typeface="+mj-ea"/>
                  <a:ea typeface="+mj-ea"/>
                </a:rPr>
                <a:t>机柜式一体机</a:t>
              </a:r>
              <a:endParaRPr lang="zh-TW" altLang="en-US" sz="1050" kern="0" dirty="0" smtClean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4121" y="2736466"/>
              <a:ext cx="1266964" cy="932165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606060">
                    <a:alpha val="57647"/>
                  </a:srgbClr>
                </a:clrFrom>
                <a:clrTo>
                  <a:srgbClr val="606060">
                    <a:alpha val="57647"/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12" t="10954" r="37431" b="3539"/>
            <a:stretch>
              <a:fillRect/>
            </a:stretch>
          </p:blipFill>
          <p:spPr>
            <a:xfrm>
              <a:off x="1413905" y="2782737"/>
              <a:ext cx="670562" cy="839621"/>
            </a:xfrm>
            <a:prstGeom prst="rect">
              <a:avLst/>
            </a:prstGeom>
          </p:spPr>
        </p:pic>
        <p:pic>
          <p:nvPicPr>
            <p:cNvPr id="149" name="图片 148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6703" y="4075933"/>
              <a:ext cx="1104966" cy="689767"/>
            </a:xfrm>
            <a:prstGeom prst="rect">
              <a:avLst/>
            </a:prstGeom>
          </p:spPr>
        </p:pic>
        <p:pic>
          <p:nvPicPr>
            <p:cNvPr id="1026" name="Picture 2" descr="https://gimg2.baidu.com/image_search/src=http%3A%2F%2Fwww.muyesoft.com%2Fuploads%2Fallimg%2F191219%2F1606191041_0.png&amp;refer=http%3A%2F%2Fwww.muyesoft.com&amp;app=2002&amp;size=f9999,10000&amp;q=a80&amp;n=0&amp;g=0n&amp;fmt=jpeg?sec=1632047738&amp;t=ea78678eb052a91bda800c0b5827d60b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5" t="28607" b="11614"/>
            <a:stretch>
              <a:fillRect/>
            </a:stretch>
          </p:blipFill>
          <p:spPr bwMode="auto">
            <a:xfrm>
              <a:off x="4362749" y="4087734"/>
              <a:ext cx="1531913" cy="706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图片 156" descr="资源 53@0.5x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78486" y="3176823"/>
              <a:ext cx="751827" cy="1627983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434105" y="3039663"/>
              <a:ext cx="801374" cy="1719259"/>
            </a:xfrm>
            <a:prstGeom prst="rect">
              <a:avLst/>
            </a:prstGeom>
          </p:spPr>
        </p:pic>
      </p:grp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765758" y="221205"/>
            <a:ext cx="6660485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2" tIns="45718" rIns="91432" bIns="45718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9pPr>
          </a:lstStyle>
          <a:p>
            <a:pPr algn="ctr" defTabSz="731520">
              <a:defRPr/>
            </a:pPr>
            <a:r>
              <a:rPr kern="0" dirty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</a:rPr>
              <a:t>5G云网融合一体机iAIO</a:t>
            </a:r>
          </a:p>
        </p:txBody>
      </p:sp>
      <p:sp>
        <p:nvSpPr>
          <p:cNvPr id="23" name="动作按钮: 后退或前一项 22">
            <a:hlinkClick r:id="rId10" action="ppaction://hlinksldjump" highlightClick="1"/>
          </p:cNvPr>
          <p:cNvSpPr/>
          <p:nvPr/>
        </p:nvSpPr>
        <p:spPr>
          <a:xfrm>
            <a:off x="10126640" y="5981132"/>
            <a:ext cx="2611272" cy="1026993"/>
          </a:xfrm>
          <a:prstGeom prst="actionButtonBackPreviou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9643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000">
        <p:blinds dir="vert"/>
      </p:transition>
    </mc:Choice>
    <mc:Fallback xmlns="">
      <p:transition spd="slow" advTm="12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 bwMode="auto">
          <a:xfrm>
            <a:off x="327600" y="2001600"/>
            <a:ext cx="11530800" cy="4284000"/>
          </a:xfrm>
          <a:prstGeom prst="rect">
            <a:avLst/>
          </a:prstGeom>
          <a:gradFill flip="none" rotWithShape="1">
            <a:gsLst>
              <a:gs pos="28000">
                <a:srgbClr val="000000">
                  <a:alpha val="0"/>
                </a:srgbClr>
              </a:gs>
              <a:gs pos="100000">
                <a:srgbClr val="00BEC9">
                  <a:alpha val="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21599" tIns="10799" rIns="21599" bIns="10799" anchor="t" anchorCtr="1"/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en-US" altLang="zh-CN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ONU</a:t>
            </a:r>
            <a:r>
              <a:rPr lang="zh-CN" altLang="en-US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设备</a:t>
            </a:r>
            <a:r>
              <a:rPr lang="en-US" altLang="zh-CN" b="1" kern="0" dirty="0" err="1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iONU</a:t>
            </a:r>
            <a:r>
              <a:rPr lang="en-US" altLang="zh-CN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 2120</a:t>
            </a:r>
            <a:endParaRPr lang="en-US" altLang="zh-CN" b="1" kern="0" dirty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391791" y="734400"/>
            <a:ext cx="11466828" cy="1195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用户</a:t>
            </a:r>
            <a:r>
              <a:rPr lang="zh-CN" altLang="en-US" sz="254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网络现场边缘侧的光网络单元，集成了强大的互操作性</a:t>
            </a: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，</a:t>
            </a:r>
            <a:endParaRPr lang="en-US" altLang="zh-CN" sz="2540" b="1" dirty="0" smtClean="0">
              <a:solidFill>
                <a:prstClr val="white"/>
              </a:solidFill>
              <a:latin typeface="+mj-ea"/>
              <a:ea typeface="+mj-ea"/>
              <a:sym typeface="+mn-lt"/>
            </a:endParaRPr>
          </a:p>
          <a:p>
            <a:pPr algn="ctr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可</a:t>
            </a: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低成本的实现关</a:t>
            </a:r>
            <a:r>
              <a:rPr lang="zh-CN" altLang="en-US" sz="254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键客户的特定需</a:t>
            </a: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求，</a:t>
            </a:r>
            <a:r>
              <a:rPr lang="zh-CN" altLang="en-US" sz="254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向</a:t>
            </a:r>
            <a:r>
              <a:rPr lang="en-US" altLang="zh-CN" sz="254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FTTX</a:t>
            </a:r>
            <a:r>
              <a:rPr lang="zh-CN" altLang="en-US" sz="254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应</a:t>
            </a: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用提</a:t>
            </a:r>
            <a:r>
              <a:rPr lang="zh-CN" altLang="en-US" sz="254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供三网合一服务</a:t>
            </a:r>
          </a:p>
        </p:txBody>
      </p:sp>
      <p:sp>
        <p:nvSpPr>
          <p:cNvPr id="59" name="矩形 58"/>
          <p:cNvSpPr/>
          <p:nvPr/>
        </p:nvSpPr>
        <p:spPr bwMode="auto">
          <a:xfrm>
            <a:off x="6864895" y="2451600"/>
            <a:ext cx="2571278" cy="350737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216000" tIns="10799" rIns="216000" bIns="10799" anchor="t" anchorCtr="1">
            <a:spAutoFit/>
          </a:bodyPr>
          <a:lstStyle/>
          <a:p>
            <a:pPr marL="230505" indent="-230505" algn="ctr" eaLnBrk="0" fontAlgn="base" hangingPunct="0">
              <a:lnSpc>
                <a:spcPct val="150000"/>
              </a:lnSpc>
              <a:spcAft>
                <a:spcPts val="290"/>
              </a:spcAft>
              <a:buSzPct val="60000"/>
              <a:defRPr/>
            </a:pPr>
            <a:r>
              <a:rPr lang="zh-CN" altLang="en-US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特色优势</a:t>
            </a:r>
            <a:endParaRPr lang="en-US" altLang="zh-CN" b="1" kern="0" dirty="0" smtClean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  <a:p>
            <a:pPr marL="230505" indent="-230505">
              <a:lnSpc>
                <a:spcPct val="150000"/>
              </a:lnSpc>
              <a:spcAft>
                <a:spcPts val="290"/>
              </a:spcAft>
              <a:buFont typeface="Wingdings" panose="05000000000000000000" pitchFamily="2" charset="2"/>
              <a:buChar char="l"/>
              <a:defRPr/>
            </a:pPr>
            <a:r>
              <a:rPr kumimoji="1" lang="zh-CN" altLang="en-US" sz="1600" dirty="0" smtClean="0">
                <a:solidFill>
                  <a:prstClr val="white"/>
                </a:solidFill>
                <a:latin typeface="+mj-ea"/>
                <a:ea typeface="+mj-ea"/>
                <a:cs typeface="微软雅黑" panose="020B0503020204020204" pitchFamily="34" charset="-122"/>
              </a:rPr>
              <a:t>具有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完善的</a:t>
            </a:r>
            <a:r>
              <a:rPr lang="en-US" altLang="zh-CN" sz="1600" kern="0" dirty="0">
                <a:solidFill>
                  <a:srgbClr val="E86A0D"/>
                </a:solidFill>
                <a:latin typeface="+mj-ea"/>
                <a:ea typeface="+mj-ea"/>
              </a:rPr>
              <a:t>PON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特性</a:t>
            </a:r>
            <a:endParaRPr lang="en-US" altLang="zh-CN" sz="1600" kern="0" dirty="0">
              <a:solidFill>
                <a:srgbClr val="E86A0D"/>
              </a:solidFill>
              <a:latin typeface="+mj-ea"/>
              <a:ea typeface="+mj-ea"/>
            </a:endParaRPr>
          </a:p>
          <a:p>
            <a:pPr marL="230505" lvl="1" indent="-230505" defTabSz="622300">
              <a:lnSpc>
                <a:spcPct val="150000"/>
              </a:lnSpc>
              <a:spcAft>
                <a:spcPts val="290"/>
              </a:spcAft>
              <a:buFont typeface="Wingdings" panose="05000000000000000000" pitchFamily="2" charset="2"/>
              <a:buChar char="l"/>
              <a:defRPr/>
            </a:pPr>
            <a:r>
              <a:rPr lang="zh-CN" altLang="zh-CN" sz="1600" dirty="0" smtClean="0">
                <a:solidFill>
                  <a:prstClr val="white"/>
                </a:solidFill>
                <a:latin typeface="+mj-ea"/>
                <a:ea typeface="+mj-ea"/>
              </a:rPr>
              <a:t>支</a:t>
            </a:r>
            <a:r>
              <a:rPr lang="zh-CN" altLang="zh-CN" sz="1600" dirty="0">
                <a:solidFill>
                  <a:prstClr val="white"/>
                </a:solidFill>
                <a:latin typeface="+mj-ea"/>
                <a:ea typeface="+mj-ea"/>
              </a:rPr>
              <a:t>持基于端</a:t>
            </a:r>
            <a:r>
              <a:rPr lang="zh-CN" altLang="zh-CN" sz="1600" dirty="0" smtClean="0">
                <a:solidFill>
                  <a:prstClr val="white"/>
                </a:solidFill>
                <a:latin typeface="+mj-ea"/>
                <a:ea typeface="+mj-ea"/>
              </a:rPr>
              <a:t>口</a:t>
            </a:r>
            <a:r>
              <a:rPr lang="en-US" altLang="zh-CN" sz="1600" dirty="0" smtClean="0">
                <a:solidFill>
                  <a:prstClr val="white"/>
                </a:solidFill>
                <a:latin typeface="+mj-ea"/>
                <a:ea typeface="+mj-ea"/>
              </a:rPr>
              <a:t>802.1p/IP-TOS</a:t>
            </a:r>
            <a:r>
              <a:rPr lang="zh-CN" altLang="zh-CN" sz="1600" dirty="0">
                <a:solidFill>
                  <a:prstClr val="white"/>
                </a:solidFill>
                <a:latin typeface="+mj-ea"/>
                <a:ea typeface="+mj-ea"/>
              </a:rPr>
              <a:t>的优先</a:t>
            </a:r>
            <a:r>
              <a:rPr lang="zh-CN" altLang="zh-CN" sz="1600" dirty="0" smtClean="0">
                <a:solidFill>
                  <a:prstClr val="white"/>
                </a:solidFill>
                <a:latin typeface="+mj-ea"/>
                <a:ea typeface="+mj-ea"/>
              </a:rPr>
              <a:t>级</a:t>
            </a:r>
            <a:r>
              <a:rPr lang="zh-CN" altLang="en-US" sz="1600" dirty="0" smtClean="0">
                <a:solidFill>
                  <a:prstClr val="white"/>
                </a:solidFill>
                <a:latin typeface="+mj-ea"/>
                <a:ea typeface="+mj-ea"/>
              </a:rPr>
              <a:t>、</a:t>
            </a:r>
            <a:r>
              <a:rPr lang="en-US" altLang="zh-CN" sz="1600" dirty="0" smtClean="0">
                <a:solidFill>
                  <a:prstClr val="white"/>
                </a:solidFill>
                <a:latin typeface="+mj-ea"/>
                <a:ea typeface="+mj-ea"/>
              </a:rPr>
              <a:t>4</a:t>
            </a:r>
            <a:r>
              <a:rPr lang="zh-CN" altLang="zh-CN" sz="1600" dirty="0">
                <a:solidFill>
                  <a:prstClr val="white"/>
                </a:solidFill>
                <a:latin typeface="+mj-ea"/>
                <a:ea typeface="+mj-ea"/>
              </a:rPr>
              <a:t>级优先级控</a:t>
            </a:r>
            <a:r>
              <a:rPr lang="zh-CN" altLang="zh-CN" sz="1600" dirty="0" smtClean="0">
                <a:solidFill>
                  <a:prstClr val="white"/>
                </a:solidFill>
                <a:latin typeface="+mj-ea"/>
                <a:ea typeface="+mj-ea"/>
              </a:rPr>
              <a:t>制</a:t>
            </a:r>
            <a:r>
              <a:rPr lang="zh-CN" altLang="en-US" sz="1600" dirty="0" smtClean="0">
                <a:solidFill>
                  <a:prstClr val="white"/>
                </a:solidFill>
                <a:latin typeface="+mj-ea"/>
                <a:ea typeface="+mj-ea"/>
              </a:rPr>
              <a:t>的</a:t>
            </a:r>
            <a:r>
              <a:rPr lang="en-US" altLang="zh-CN" sz="1600" kern="0" dirty="0">
                <a:solidFill>
                  <a:srgbClr val="E86A0D"/>
                </a:solidFill>
                <a:latin typeface="+mj-ea"/>
                <a:ea typeface="+mj-ea"/>
              </a:rPr>
              <a:t>QOS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功能</a:t>
            </a:r>
            <a:endParaRPr lang="en-US" altLang="zh-CN" sz="1600" kern="0" dirty="0">
              <a:solidFill>
                <a:srgbClr val="E86A0D"/>
              </a:solidFill>
              <a:latin typeface="+mj-ea"/>
              <a:ea typeface="+mj-ea"/>
            </a:endParaRPr>
          </a:p>
          <a:p>
            <a:pPr marL="230505" indent="-230505">
              <a:lnSpc>
                <a:spcPct val="150000"/>
              </a:lnSpc>
              <a:spcAft>
                <a:spcPts val="290"/>
              </a:spcAft>
              <a:buFont typeface="Wingdings" panose="05000000000000000000" pitchFamily="2" charset="2"/>
              <a:buChar char="l"/>
            </a:pPr>
            <a:r>
              <a:rPr lang="zh-CN" altLang="zh-CN" sz="1600" dirty="0" smtClean="0">
                <a:solidFill>
                  <a:prstClr val="white"/>
                </a:solidFill>
                <a:latin typeface="+mj-ea"/>
                <a:ea typeface="+mj-ea"/>
              </a:rPr>
              <a:t>支</a:t>
            </a:r>
            <a:r>
              <a:rPr lang="zh-CN" altLang="zh-CN" sz="1600" dirty="0">
                <a:solidFill>
                  <a:prstClr val="white"/>
                </a:solidFill>
                <a:latin typeface="+mj-ea"/>
                <a:ea typeface="+mj-ea"/>
              </a:rPr>
              <a:t>持调试信息输</a:t>
            </a:r>
            <a:r>
              <a:rPr lang="zh-CN" altLang="zh-CN" sz="1600" dirty="0" smtClean="0">
                <a:solidFill>
                  <a:prstClr val="white"/>
                </a:solidFill>
                <a:latin typeface="+mj-ea"/>
                <a:ea typeface="+mj-ea"/>
              </a:rPr>
              <a:t>出</a:t>
            </a:r>
            <a:r>
              <a:rPr lang="zh-CN" altLang="en-US" sz="1600" dirty="0">
                <a:solidFill>
                  <a:prstClr val="white"/>
                </a:solidFill>
                <a:latin typeface="+mj-ea"/>
                <a:ea typeface="+mj-ea"/>
              </a:rPr>
              <a:t>、</a:t>
            </a:r>
            <a:r>
              <a:rPr lang="en-US" altLang="zh-CN" sz="1600" dirty="0" smtClean="0">
                <a:solidFill>
                  <a:prstClr val="white"/>
                </a:solidFill>
                <a:latin typeface="+mj-ea"/>
                <a:ea typeface="+mj-ea"/>
              </a:rPr>
              <a:t>PING</a:t>
            </a:r>
            <a:r>
              <a:rPr lang="zh-CN" altLang="en-US" sz="1600" dirty="0" smtClean="0">
                <a:solidFill>
                  <a:prstClr val="white"/>
                </a:solidFill>
                <a:latin typeface="+mj-ea"/>
                <a:ea typeface="+mj-ea"/>
              </a:rPr>
              <a:t>测试</a:t>
            </a:r>
            <a:r>
              <a:rPr lang="zh-CN" altLang="en-US" sz="1600" dirty="0">
                <a:solidFill>
                  <a:prstClr val="white"/>
                </a:solidFill>
                <a:latin typeface="+mj-ea"/>
                <a:ea typeface="+mj-ea"/>
              </a:rPr>
              <a:t>、</a:t>
            </a:r>
            <a:r>
              <a:rPr lang="zh-CN" altLang="zh-CN" sz="1600" dirty="0" smtClean="0">
                <a:solidFill>
                  <a:prstClr val="white"/>
                </a:solidFill>
                <a:latin typeface="+mj-ea"/>
                <a:ea typeface="+mj-ea"/>
              </a:rPr>
              <a:t>系</a:t>
            </a:r>
            <a:r>
              <a:rPr lang="zh-CN" altLang="zh-CN" sz="1600" dirty="0">
                <a:solidFill>
                  <a:prstClr val="white"/>
                </a:solidFill>
                <a:latin typeface="+mj-ea"/>
                <a:ea typeface="+mj-ea"/>
              </a:rPr>
              <a:t>统日</a:t>
            </a:r>
            <a:r>
              <a:rPr lang="zh-CN" altLang="zh-CN" sz="1600" dirty="0" smtClean="0">
                <a:solidFill>
                  <a:prstClr val="white"/>
                </a:solidFill>
                <a:latin typeface="+mj-ea"/>
                <a:ea typeface="+mj-ea"/>
              </a:rPr>
              <a:t>志</a:t>
            </a:r>
            <a:r>
              <a:rPr lang="zh-CN" altLang="en-US" sz="1600" dirty="0" smtClean="0">
                <a:solidFill>
                  <a:prstClr val="white"/>
                </a:solidFill>
                <a:latin typeface="+mj-ea"/>
                <a:ea typeface="+mj-ea"/>
              </a:rPr>
              <a:t>等</a:t>
            </a: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  <a:sym typeface="+mn-ea"/>
              </a:rPr>
              <a:t>运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  <a:sym typeface="+mn-ea"/>
              </a:rPr>
              <a:t>维</a:t>
            </a: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  <a:sym typeface="+mn-ea"/>
              </a:rPr>
              <a:t>能力</a:t>
            </a:r>
            <a:endParaRPr kumimoji="1" lang="en-US" altLang="zh-CN" sz="1600" dirty="0">
              <a:solidFill>
                <a:prstClr val="white"/>
              </a:solidFill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0" name="矩形 59"/>
          <p:cNvSpPr/>
          <p:nvPr/>
        </p:nvSpPr>
        <p:spPr bwMode="auto">
          <a:xfrm>
            <a:off x="9232674" y="2451600"/>
            <a:ext cx="2714625" cy="288926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216000" tIns="10799" rIns="216000" bIns="10799" anchor="t" anchorCtr="1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zh-CN" altLang="en-US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适用场景</a:t>
            </a:r>
            <a:endParaRPr lang="en-US" altLang="zh-CN" b="1" kern="0" dirty="0" smtClean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传输</a:t>
            </a: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</a:rPr>
              <a:t>速率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要求高</a:t>
            </a:r>
            <a:endParaRPr lang="en-US" altLang="zh-CN" sz="1600" kern="0" dirty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网络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稳定性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要求高</a:t>
            </a:r>
            <a:endParaRPr lang="en-US" altLang="zh-CN" sz="1600" kern="0" dirty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网络上下行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差异化限速</a:t>
            </a: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基于端口的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流量整形</a:t>
            </a: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轻量化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极简运维</a:t>
            </a:r>
            <a:endParaRPr lang="en-US" altLang="zh-CN" sz="1600" kern="0" dirty="0">
              <a:solidFill>
                <a:srgbClr val="E86A0D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高密度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灵活组</a:t>
            </a: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</a:rPr>
              <a:t>网</a:t>
            </a:r>
            <a:endParaRPr lang="en-US" altLang="zh-CN" sz="1600" kern="0" dirty="0">
              <a:solidFill>
                <a:srgbClr val="E86A0D"/>
              </a:solidFill>
              <a:latin typeface="+mj-ea"/>
              <a:ea typeface="+mj-ea"/>
            </a:endParaRPr>
          </a:p>
        </p:txBody>
      </p:sp>
      <p:pic>
        <p:nvPicPr>
          <p:cNvPr id="178" name="图片 1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05" y="3578501"/>
            <a:ext cx="1719510" cy="756585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765758" y="221205"/>
            <a:ext cx="6660485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2" tIns="45718" rIns="91432" bIns="45718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9pPr>
          </a:lstStyle>
          <a:p>
            <a:pPr algn="ctr" defTabSz="731520">
              <a:defRPr/>
            </a:pPr>
            <a:r>
              <a:rPr kern="0" dirty="0" err="1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</a:rPr>
              <a:t>ONU设备</a:t>
            </a:r>
            <a:r>
              <a:rPr kern="0" dirty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</a:rPr>
              <a:t> </a:t>
            </a:r>
            <a:r>
              <a:rPr kern="0" dirty="0" err="1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</a:rPr>
              <a:t>iONU</a:t>
            </a:r>
            <a:endParaRPr kern="0" dirty="0">
              <a:gradFill flip="none" rotWithShape="1">
                <a:gsLst>
                  <a:gs pos="0">
                    <a:srgbClr val="8D8A00"/>
                  </a:gs>
                  <a:gs pos="50000">
                    <a:srgbClr val="FFFF00"/>
                  </a:gs>
                  <a:gs pos="100000">
                    <a:prstClr val="white">
                      <a:lumMod val="100000"/>
                    </a:prstClr>
                  </a:gs>
                </a:gsLst>
                <a:lin ang="5400000" scaled="1"/>
                <a:tileRect/>
              </a:gradFill>
              <a:effectLst>
                <a:outerShdw blurRad="127000" dist="127000" dir="3600000" algn="tl" rotWithShape="0">
                  <a:prstClr val="black">
                    <a:alpha val="55000"/>
                  </a:prstClr>
                </a:outerShdw>
              </a:effectLst>
              <a:latin typeface="+mj-ea"/>
              <a:ea typeface="+mj-ea"/>
            </a:endParaRPr>
          </a:p>
        </p:txBody>
      </p:sp>
      <p:graphicFrame>
        <p:nvGraphicFramePr>
          <p:cNvPr id="24" name="表格 2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34613915"/>
              </p:ext>
            </p:extLst>
          </p:nvPr>
        </p:nvGraphicFramePr>
        <p:xfrm>
          <a:off x="557530" y="2593076"/>
          <a:ext cx="4345276" cy="339176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13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9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530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200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主要参数</a:t>
                      </a:r>
                    </a:p>
                  </a:txBody>
                  <a:tcPr marL="72000" marR="72000" marT="36000" marB="3600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0558">
                <a:tc>
                  <a:txBody>
                    <a:bodyPr/>
                    <a:lstStyle/>
                    <a:p>
                      <a:pPr algn="l" defTabSz="914400" rtl="0" eaLnBrk="1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200" b="1" i="0" u="none" strike="noStrike" kern="1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硬件接口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lvl="0" indent="0" algn="l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4 </a:t>
                      </a: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个</a:t>
                      </a: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10/100/1000 Base-T</a:t>
                      </a: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的</a:t>
                      </a: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RJ-45</a:t>
                      </a: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以太网接口</a:t>
                      </a:r>
                    </a:p>
                    <a:p>
                      <a:pPr marL="71755" lvl="0" indent="0" algn="l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以太网口自协商或者手动配置</a:t>
                      </a:r>
                    </a:p>
                    <a:p>
                      <a:pPr marL="71755" lvl="0" indent="0" algn="l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MDI/MDIX</a:t>
                      </a: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自动探测</a:t>
                      </a:r>
                      <a:r>
                        <a:rPr 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功能</a:t>
                      </a:r>
                      <a:endParaRPr lang="en-US" altLang="zh-CN" sz="12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71755" lvl="0" indent="0" algn="l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上</a:t>
                      </a: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下行方向基于硬件的优先级队列支持服务分级（</a:t>
                      </a:r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CoS</a:t>
                      </a: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）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279">
                <a:tc>
                  <a:txBody>
                    <a:bodyPr/>
                    <a:lstStyle/>
                    <a:p>
                      <a:pPr algn="l" defTabSz="914400" rtl="0" eaLnBrk="1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200" b="1" i="0" u="none" strike="noStrike" kern="1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电源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lvl="0" indent="0" algn="l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+12V</a:t>
                      </a: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（通过外置</a:t>
                      </a: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AC/DC</a:t>
                      </a: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电源转换器提供）</a:t>
                      </a:r>
                    </a:p>
                    <a:p>
                      <a:pPr marL="71755" lvl="0" indent="0" algn="l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2-PIN</a:t>
                      </a: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电源转换器输入</a:t>
                      </a:r>
                    </a:p>
                    <a:p>
                      <a:pPr marL="71755" lvl="0" indent="0" algn="l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支持</a:t>
                      </a:r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Dying </a:t>
                      </a:r>
                      <a:r>
                        <a:rPr lang="en-US" sz="1200" b="1" i="0" u="none" strike="noStrike" kern="120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Gasp</a:t>
                      </a:r>
                      <a:endParaRPr lang="en-US" sz="12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760">
                <a:tc>
                  <a:txBody>
                    <a:bodyPr/>
                    <a:lstStyle/>
                    <a:p>
                      <a:pPr algn="l" defTabSz="914400" rtl="0" eaLnBrk="1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200" b="1" i="0" u="none" strike="noStrike" kern="1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功耗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lvl="0" indent="0" algn="l" defTabSz="457200" rtl="0" eaLnBrk="1" fontAlgn="b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&lt;6W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760">
                <a:tc>
                  <a:txBody>
                    <a:bodyPr/>
                    <a:lstStyle/>
                    <a:p>
                      <a:pPr algn="l" defTabSz="914400" rtl="0" eaLnBrk="1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200" b="1" i="0" u="none" strike="noStrike" kern="1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外形尺寸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lvl="0" indent="0" algn="l" defTabSz="457200" rtl="0" eaLnBrk="1" fontAlgn="b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240mm x117mm x30mm (W x D x H)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760">
                <a:tc>
                  <a:txBody>
                    <a:bodyPr/>
                    <a:lstStyle/>
                    <a:p>
                      <a:pPr algn="l" defTabSz="914400" rtl="0" eaLnBrk="1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200" b="1" i="0" u="none" strike="noStrike" kern="1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满配重量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lvl="0" indent="0" algn="l" defTabSz="457200" rtl="0" eaLnBrk="1" fontAlgn="b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0.28kg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519">
                <a:tc>
                  <a:txBody>
                    <a:bodyPr/>
                    <a:lstStyle/>
                    <a:p>
                      <a:pPr algn="l" defTabSz="914400" rtl="0" eaLnBrk="1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200" b="1" i="0" u="none" strike="noStrike" kern="1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环境参数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lvl="0" indent="0" algn="l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温度： </a:t>
                      </a:r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0</a:t>
                      </a: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℃</a:t>
                      </a:r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~ 50</a:t>
                      </a: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℃</a:t>
                      </a:r>
                    </a:p>
                    <a:p>
                      <a:pPr marL="71755" lvl="0" indent="0" algn="l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湿度： </a:t>
                      </a:r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5% ~ 95% </a:t>
                      </a: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相对湿度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动作按钮: 后退或前一项 9">
            <a:hlinkClick r:id="rId5" action="ppaction://hlinksldjump" highlightClick="1"/>
          </p:cNvPr>
          <p:cNvSpPr/>
          <p:nvPr/>
        </p:nvSpPr>
        <p:spPr>
          <a:xfrm>
            <a:off x="10126640" y="5981132"/>
            <a:ext cx="2611272" cy="1026993"/>
          </a:xfrm>
          <a:prstGeom prst="actionButtonBackPreviou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8859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000">
        <p:blinds dir="vert"/>
      </p:transition>
    </mc:Choice>
    <mc:Fallback xmlns="">
      <p:transition spd="slow" advTm="12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 bwMode="auto">
          <a:xfrm>
            <a:off x="327600" y="2001600"/>
            <a:ext cx="11530800" cy="4284000"/>
          </a:xfrm>
          <a:prstGeom prst="rect">
            <a:avLst/>
          </a:prstGeom>
          <a:gradFill flip="none" rotWithShape="1">
            <a:gsLst>
              <a:gs pos="28000">
                <a:srgbClr val="000000">
                  <a:alpha val="0"/>
                </a:srgbClr>
              </a:gs>
              <a:gs pos="100000">
                <a:srgbClr val="00BEC9">
                  <a:alpha val="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21599" tIns="10799" rIns="21599" bIns="10799" anchor="t" anchorCtr="1"/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zh-CN" altLang="en-US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浪潮</a:t>
            </a:r>
            <a:r>
              <a:rPr lang="en-US" altLang="zh-CN" b="1" kern="0" dirty="0" err="1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iSWC</a:t>
            </a:r>
            <a:r>
              <a:rPr lang="zh-CN" altLang="zh-CN" b="1" kern="0" dirty="0" err="1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工业交换机</a:t>
            </a:r>
            <a:r>
              <a:rPr lang="en-US" altLang="zh-CN" b="1" kern="0" dirty="0" err="1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S3028-4XF-24GE</a:t>
            </a:r>
          </a:p>
        </p:txBody>
      </p:sp>
      <p:sp>
        <p:nvSpPr>
          <p:cNvPr id="60" name="矩形 59"/>
          <p:cNvSpPr/>
          <p:nvPr/>
        </p:nvSpPr>
        <p:spPr bwMode="auto">
          <a:xfrm>
            <a:off x="9426094" y="2377305"/>
            <a:ext cx="2243343" cy="25292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216000" tIns="10799" rIns="216000" bIns="10799" anchor="t" anchorCtr="1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zh-CN" altLang="en-US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    适用场景</a:t>
            </a:r>
            <a:endParaRPr lang="en-US" altLang="zh-CN" b="1" kern="0" dirty="0" smtClean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zh-CN" sz="1600" dirty="0" smtClean="0">
                <a:solidFill>
                  <a:prstClr val="white"/>
                </a:solidFill>
                <a:latin typeface="+mj-ea"/>
                <a:ea typeface="+mj-ea"/>
              </a:rPr>
              <a:t>城市管廊</a:t>
            </a:r>
            <a:endParaRPr lang="en-US" altLang="zh-CN" sz="160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dirty="0" smtClean="0">
                <a:solidFill>
                  <a:prstClr val="white"/>
                </a:solidFill>
                <a:latin typeface="+mj-ea"/>
                <a:ea typeface="+mj-ea"/>
              </a:rPr>
              <a:t>智慧工厂</a:t>
            </a:r>
            <a:endParaRPr lang="en-US" altLang="zh-CN" sz="160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dirty="0" smtClean="0">
                <a:solidFill>
                  <a:prstClr val="white"/>
                </a:solidFill>
                <a:latin typeface="+mj-ea"/>
                <a:ea typeface="+mj-ea"/>
              </a:rPr>
              <a:t>轨道交通</a:t>
            </a:r>
            <a:endParaRPr lang="en-US" altLang="zh-CN" sz="160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dirty="0" smtClean="0">
                <a:solidFill>
                  <a:prstClr val="white"/>
                </a:solidFill>
                <a:latin typeface="+mj-ea"/>
                <a:ea typeface="+mj-ea"/>
              </a:rPr>
              <a:t>智慧电力</a:t>
            </a: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dirty="0" smtClean="0">
                <a:solidFill>
                  <a:prstClr val="white"/>
                </a:solidFill>
                <a:latin typeface="+mj-ea"/>
                <a:ea typeface="+mj-ea"/>
              </a:rPr>
              <a:t>智慧园区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765758" y="221205"/>
            <a:ext cx="6660485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2" tIns="45718" rIns="91432" bIns="45718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9pPr>
          </a:lstStyle>
          <a:p>
            <a:pPr algn="ctr" defTabSz="731520">
              <a:defRPr/>
            </a:pPr>
            <a:r>
              <a:rPr lang="zh-CN" altLang="en-US" kern="0" dirty="0">
                <a:latin typeface="+mj-ea"/>
                <a:ea typeface="+mj-ea"/>
                <a:cs typeface="+mn-ea"/>
                <a:sym typeface="+mn-lt"/>
              </a:rPr>
              <a:t>浪潮</a:t>
            </a:r>
            <a:r>
              <a:rPr lang="en-US" altLang="zh-CN" kern="0" dirty="0" err="1">
                <a:latin typeface="+mj-ea"/>
                <a:ea typeface="+mj-ea"/>
                <a:cs typeface="+mn-ea"/>
                <a:sym typeface="+mn-lt"/>
              </a:rPr>
              <a:t>iSWC</a:t>
            </a:r>
            <a:r>
              <a:rPr lang="zh-CN" altLang="zh-CN" kern="0" dirty="0" err="1">
                <a:latin typeface="+mj-ea"/>
                <a:ea typeface="+mj-ea"/>
                <a:cs typeface="+mn-ea"/>
                <a:sym typeface="+mn-lt"/>
              </a:rPr>
              <a:t>工业交换机</a:t>
            </a:r>
            <a:endParaRPr kern="0" dirty="0">
              <a:gradFill flip="none" rotWithShape="1">
                <a:gsLst>
                  <a:gs pos="0">
                    <a:srgbClr val="8D8A00"/>
                  </a:gs>
                  <a:gs pos="50000">
                    <a:srgbClr val="FFFF00"/>
                  </a:gs>
                  <a:gs pos="100000">
                    <a:prstClr val="white">
                      <a:lumMod val="100000"/>
                    </a:prstClr>
                  </a:gs>
                </a:gsLst>
                <a:lin ang="5400000" scaled="1"/>
                <a:tileRect/>
              </a:gradFill>
              <a:effectLst>
                <a:outerShdw blurRad="127000" dist="127000" dir="3600000" algn="tl" rotWithShape="0">
                  <a:prstClr val="black">
                    <a:alpha val="55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1" name="动作按钮: 后退或前一项 10">
            <a:hlinkClick r:id="rId4" action="ppaction://hlinksldjump" highlightClick="1"/>
          </p:cNvPr>
          <p:cNvSpPr/>
          <p:nvPr/>
        </p:nvSpPr>
        <p:spPr>
          <a:xfrm>
            <a:off x="10126640" y="5981132"/>
            <a:ext cx="2611272" cy="1026993"/>
          </a:xfrm>
          <a:prstGeom prst="actionButtonBackPreviou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  <a:latin typeface="+mj-ea"/>
              <a:ea typeface="+mj-ea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66301284"/>
              </p:ext>
            </p:extLst>
          </p:nvPr>
        </p:nvGraphicFramePr>
        <p:xfrm>
          <a:off x="581012" y="2866031"/>
          <a:ext cx="4374739" cy="2961564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107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7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154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200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主要参数</a:t>
                      </a:r>
                    </a:p>
                  </a:txBody>
                  <a:tcPr marL="72000" marR="72000" marT="36000" marB="3600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037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环境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sym typeface="+mn-ea"/>
                        </a:rPr>
                        <a:t>工作温度 -40℃～+75℃    储存温度 -40℃～+85℃</a:t>
                      </a:r>
                      <a:endParaRPr lang="zh-CN" altLang="en-US" sz="12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371">
                <a:tc>
                  <a:txBody>
                    <a:bodyPr/>
                    <a:lstStyle/>
                    <a:p>
                      <a:pPr marL="71755" algn="l" fontAlgn="b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100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sym typeface="+mn-ea"/>
                        </a:rPr>
                        <a:t>端口</a:t>
                      </a:r>
                      <a:endParaRPr lang="zh-CN" altLang="en-US" sz="1100" b="1" kern="0" dirty="0" smtClean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algn="l" fontAlgn="b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sym typeface="+mn-ea"/>
                        </a:rPr>
                        <a:t>4个10G光口+24个10/100/1000M自适应以太网电口</a:t>
                      </a:r>
                      <a:endParaRPr lang="zh-CN" altLang="en-US" sz="1100" b="1" i="0" u="none" strike="noStrike" kern="0" dirty="0" smtClean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28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尺寸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algn="l" fontAlgn="b">
                        <a:buClrTx/>
                        <a:buSzTx/>
                        <a:buFontTx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sym typeface="+mn-ea"/>
                        </a:rPr>
                        <a:t>440mm</a:t>
                      </a:r>
                      <a:r>
                        <a:rPr lang="en-US" altLang="zh-CN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sym typeface="+mn-ea"/>
                        </a:rPr>
                        <a:t>*</a:t>
                      </a: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sym typeface="+mn-ea"/>
                        </a:rPr>
                        <a:t>44mm</a:t>
                      </a:r>
                      <a:r>
                        <a:rPr lang="en-US" altLang="zh-CN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sym typeface="+mn-ea"/>
                        </a:rPr>
                        <a:t>*</a:t>
                      </a: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sym typeface="+mn-ea"/>
                        </a:rPr>
                        <a:t>245mm(W×H×D)</a:t>
                      </a:r>
                      <a:endParaRPr lang="zh-CN" altLang="en-US" sz="12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442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供电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sym typeface="+mn-ea"/>
                        </a:rPr>
                        <a:t>交流220VAC，支持双电源冗余形式</a:t>
                      </a:r>
                      <a:endParaRPr lang="zh-CN" altLang="en-US" sz="1100" b="1" i="0" u="none" strike="noStrike" kern="0" dirty="0" smtClean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28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功耗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小于</a:t>
                      </a: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40w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 bwMode="auto">
          <a:xfrm>
            <a:off x="6757670" y="2365375"/>
            <a:ext cx="2810510" cy="39566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216000" tIns="10799" rIns="216000" bIns="10799" anchor="t" anchorCtr="1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zh-CN" altLang="en-US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特色</a:t>
            </a:r>
            <a:r>
              <a:rPr lang="zh-CN" altLang="en-US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优势</a:t>
            </a:r>
            <a:endParaRPr lang="en-US" altLang="zh-CN" b="1" kern="0" dirty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支持</a:t>
            </a: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</a:rPr>
              <a:t>工业以太网、链路聚合、端口流控、端口限速、广播风暴抑制</a:t>
            </a:r>
            <a:endParaRPr lang="zh-CN" altLang="en-US" sz="1600" kern="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algn="dist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支持</a:t>
            </a: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</a:rPr>
              <a:t>DRP/DHP、SW-Ring、VLAN协议族</a:t>
            </a:r>
            <a:endParaRPr lang="zh-CN" altLang="en-US" sz="1600" kern="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algn="just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zh-CN" sz="1600" kern="0" dirty="0" smtClean="0">
                <a:solidFill>
                  <a:prstClr val="white"/>
                </a:solidFill>
                <a:latin typeface="+mj-ea"/>
                <a:ea typeface="+mj-ea"/>
                <a:sym typeface="+mn-ea"/>
              </a:rPr>
              <a:t>支持</a:t>
            </a:r>
            <a:r>
              <a:rPr lang="zh-CN" altLang="zh-CN" sz="1600" kern="0" dirty="0" smtClean="0">
                <a:solidFill>
                  <a:srgbClr val="E86A0D"/>
                </a:solidFill>
                <a:latin typeface="+mj-ea"/>
                <a:ea typeface="+mj-ea"/>
                <a:sym typeface="+mn-ea"/>
              </a:rPr>
              <a:t>用户权限分级、</a:t>
            </a:r>
            <a:r>
              <a:rPr lang="en-US" altLang="zh-CN" sz="1600" kern="0" dirty="0" smtClean="0">
                <a:solidFill>
                  <a:srgbClr val="E86A0D"/>
                </a:solidFill>
                <a:latin typeface="+mj-ea"/>
                <a:ea typeface="+mj-ea"/>
                <a:sym typeface="+mn-ea"/>
              </a:rPr>
              <a:t>TCP/UDP</a:t>
            </a: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  <a:sym typeface="+mn-ea"/>
              </a:rPr>
              <a:t>端口防护</a:t>
            </a:r>
            <a:endParaRPr lang="zh-CN" altLang="zh-CN" sz="1600" kern="0" dirty="0" smtClean="0">
              <a:solidFill>
                <a:srgbClr val="E86A0D"/>
              </a:solidFill>
              <a:latin typeface="+mj-ea"/>
              <a:ea typeface="+mj-ea"/>
              <a:sym typeface="+mn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zh-CN" sz="1600" kern="0" dirty="0" smtClean="0">
                <a:solidFill>
                  <a:prstClr val="white"/>
                </a:solidFill>
                <a:latin typeface="+mj-ea"/>
                <a:ea typeface="+mj-ea"/>
                <a:sym typeface="+mn-ea"/>
              </a:rPr>
              <a:t>支持</a:t>
            </a:r>
            <a:r>
              <a:rPr lang="en-US" altLang="zh-CN" sz="1600" kern="0" dirty="0" smtClean="0">
                <a:solidFill>
                  <a:srgbClr val="E86A0D"/>
                </a:solidFill>
                <a:latin typeface="+mj-ea"/>
                <a:ea typeface="+mj-ea"/>
                <a:sym typeface="+mn-ea"/>
              </a:rPr>
              <a:t>WEB</a:t>
            </a: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  <a:sym typeface="+mn-ea"/>
              </a:rPr>
              <a:t>管理方式、</a:t>
            </a:r>
            <a:r>
              <a:rPr lang="en-US" altLang="zh-CN" sz="1600" kern="0" dirty="0" smtClean="0">
                <a:solidFill>
                  <a:srgbClr val="E86A0D"/>
                </a:solidFill>
                <a:latin typeface="+mj-ea"/>
                <a:ea typeface="+mj-ea"/>
                <a:sym typeface="+mn-ea"/>
              </a:rPr>
              <a:t>SNMPv1/v2c/v3</a:t>
            </a:r>
            <a:r>
              <a:rPr lang="zh-CN" altLang="zh-CN" sz="1600" kern="0" dirty="0" smtClean="0">
                <a:solidFill>
                  <a:srgbClr val="E86A0D"/>
                </a:solidFill>
                <a:latin typeface="+mj-ea"/>
                <a:ea typeface="+mj-ea"/>
                <a:sym typeface="+mn-ea"/>
              </a:rPr>
              <a:t>。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9" b="89959" l="10000" r="93652"/>
                    </a14:imgEffect>
                  </a14:imgLayer>
                </a14:imgProps>
              </a:ext>
            </a:extLst>
          </a:blip>
          <a:srcRect l="9751" t="25478" r="6142" b="30712"/>
          <a:stretch>
            <a:fillRect/>
          </a:stretch>
        </p:blipFill>
        <p:spPr>
          <a:xfrm>
            <a:off x="5279390" y="3823970"/>
            <a:ext cx="1627505" cy="45085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91791" y="734400"/>
            <a:ext cx="11466828" cy="678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3152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540" b="1" dirty="0">
                <a:solidFill>
                  <a:prstClr val="white"/>
                </a:solidFill>
                <a:latin typeface="+mj-ea"/>
                <a:ea typeface="+mj-ea"/>
                <a:sym typeface="+mn-ea"/>
              </a:rPr>
              <a:t>构建5G智能新生态 实现工业以太环网 推动产业数据融合创新</a:t>
            </a:r>
            <a:endParaRPr lang="zh-CN" altLang="en-US" sz="2540" b="1" dirty="0">
              <a:solidFill>
                <a:prstClr val="white"/>
              </a:solidFill>
              <a:latin typeface="+mj-ea"/>
              <a:ea typeface="+mj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389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000">
        <p:blinds dir="vert"/>
      </p:transition>
    </mc:Choice>
    <mc:Fallback xmlns="">
      <p:transition spd="slow" advTm="12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 bwMode="auto">
          <a:xfrm>
            <a:off x="327600" y="2001600"/>
            <a:ext cx="11530800" cy="4284000"/>
          </a:xfrm>
          <a:prstGeom prst="rect">
            <a:avLst/>
          </a:prstGeom>
          <a:gradFill flip="none" rotWithShape="1">
            <a:gsLst>
              <a:gs pos="28000">
                <a:srgbClr val="000000">
                  <a:alpha val="0"/>
                </a:srgbClr>
              </a:gs>
              <a:gs pos="100000">
                <a:srgbClr val="00BEC9">
                  <a:alpha val="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21599" tIns="10799" rIns="21599" bIns="10799" anchor="t" anchorCtr="1"/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zh-CN" altLang="en-US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浪潮</a:t>
            </a:r>
            <a:r>
              <a:rPr lang="en-US" altLang="zh-CN" b="1" kern="0" dirty="0" err="1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iSWC</a:t>
            </a:r>
            <a:r>
              <a:rPr lang="zh-CN" altLang="zh-CN" b="1" kern="0" dirty="0" err="1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工业交换机</a:t>
            </a:r>
            <a:r>
              <a:rPr lang="en-US" altLang="zh-CN" b="1" kern="0" dirty="0" err="1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S2028-12GF-16GE</a:t>
            </a:r>
          </a:p>
        </p:txBody>
      </p:sp>
      <p:sp>
        <p:nvSpPr>
          <p:cNvPr id="60" name="矩形 59"/>
          <p:cNvSpPr/>
          <p:nvPr/>
        </p:nvSpPr>
        <p:spPr bwMode="auto">
          <a:xfrm>
            <a:off x="9426094" y="2377305"/>
            <a:ext cx="2243343" cy="25292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216000" tIns="10799" rIns="216000" bIns="10799" anchor="t" anchorCtr="1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zh-CN" altLang="en-US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    适用场景</a:t>
            </a:r>
            <a:endParaRPr lang="en-US" altLang="zh-CN" b="1" kern="0" dirty="0" smtClean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zh-CN" sz="1600" dirty="0" smtClean="0">
                <a:solidFill>
                  <a:prstClr val="white"/>
                </a:solidFill>
                <a:latin typeface="+mj-ea"/>
                <a:ea typeface="+mj-ea"/>
              </a:rPr>
              <a:t>城市管廊</a:t>
            </a:r>
            <a:endParaRPr lang="en-US" altLang="zh-CN" sz="160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dirty="0" smtClean="0">
                <a:solidFill>
                  <a:prstClr val="white"/>
                </a:solidFill>
                <a:latin typeface="+mj-ea"/>
                <a:ea typeface="+mj-ea"/>
              </a:rPr>
              <a:t>智慧工厂</a:t>
            </a:r>
            <a:endParaRPr lang="en-US" altLang="zh-CN" sz="160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dirty="0" smtClean="0">
                <a:solidFill>
                  <a:prstClr val="white"/>
                </a:solidFill>
                <a:latin typeface="+mj-ea"/>
                <a:ea typeface="+mj-ea"/>
              </a:rPr>
              <a:t>轨道交通</a:t>
            </a:r>
            <a:endParaRPr lang="en-US" altLang="zh-CN" sz="160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dirty="0" smtClean="0">
                <a:solidFill>
                  <a:prstClr val="white"/>
                </a:solidFill>
                <a:latin typeface="+mj-ea"/>
                <a:ea typeface="+mj-ea"/>
              </a:rPr>
              <a:t>智慧电力</a:t>
            </a: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dirty="0" smtClean="0">
                <a:solidFill>
                  <a:prstClr val="white"/>
                </a:solidFill>
                <a:latin typeface="+mj-ea"/>
                <a:ea typeface="+mj-ea"/>
              </a:rPr>
              <a:t>智慧园区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765758" y="221205"/>
            <a:ext cx="6660485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2" tIns="45718" rIns="91432" bIns="45718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9pPr>
          </a:lstStyle>
          <a:p>
            <a:pPr algn="ctr" defTabSz="731520">
              <a:defRPr/>
            </a:pPr>
            <a:r>
              <a:rPr lang="zh-CN" altLang="en-US" kern="0" dirty="0">
                <a:latin typeface="+mj-ea"/>
                <a:ea typeface="+mj-ea"/>
                <a:cs typeface="+mn-ea"/>
                <a:sym typeface="+mn-lt"/>
              </a:rPr>
              <a:t>浪潮</a:t>
            </a:r>
            <a:r>
              <a:rPr lang="en-US" altLang="zh-CN" kern="0" dirty="0" err="1">
                <a:latin typeface="+mj-ea"/>
                <a:ea typeface="+mj-ea"/>
                <a:cs typeface="+mn-ea"/>
                <a:sym typeface="+mn-lt"/>
              </a:rPr>
              <a:t>iSWC</a:t>
            </a:r>
            <a:r>
              <a:rPr lang="zh-CN" altLang="zh-CN" kern="0" dirty="0" err="1">
                <a:latin typeface="+mj-ea"/>
                <a:ea typeface="+mj-ea"/>
                <a:cs typeface="+mn-ea"/>
                <a:sym typeface="+mn-lt"/>
              </a:rPr>
              <a:t>工业交换机</a:t>
            </a:r>
            <a:endParaRPr kern="0" dirty="0">
              <a:gradFill flip="none" rotWithShape="1">
                <a:gsLst>
                  <a:gs pos="0">
                    <a:srgbClr val="8D8A00"/>
                  </a:gs>
                  <a:gs pos="50000">
                    <a:srgbClr val="FFFF00"/>
                  </a:gs>
                  <a:gs pos="100000">
                    <a:prstClr val="white">
                      <a:lumMod val="100000"/>
                    </a:prstClr>
                  </a:gs>
                </a:gsLst>
                <a:lin ang="5400000" scaled="1"/>
                <a:tileRect/>
              </a:gradFill>
              <a:effectLst>
                <a:outerShdw blurRad="127000" dist="127000" dir="3600000" algn="tl" rotWithShape="0">
                  <a:prstClr val="black">
                    <a:alpha val="55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1" name="动作按钮: 后退或前一项 10">
            <a:hlinkClick r:id="rId4" action="ppaction://hlinksldjump" highlightClick="1"/>
          </p:cNvPr>
          <p:cNvSpPr/>
          <p:nvPr/>
        </p:nvSpPr>
        <p:spPr>
          <a:xfrm>
            <a:off x="10126640" y="5981132"/>
            <a:ext cx="2611272" cy="1026993"/>
          </a:xfrm>
          <a:prstGeom prst="actionButtonBackPreviou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  <a:latin typeface="+mj-ea"/>
              <a:ea typeface="+mj-ea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86411604"/>
              </p:ext>
            </p:extLst>
          </p:nvPr>
        </p:nvGraphicFramePr>
        <p:xfrm>
          <a:off x="581012" y="2784142"/>
          <a:ext cx="4374739" cy="3002508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107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7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2396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200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主要参数</a:t>
                      </a:r>
                    </a:p>
                  </a:txBody>
                  <a:tcPr marL="72000" marR="72000" marT="36000" marB="3600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144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环境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tabLst>
                          <a:tab pos="266700" algn="l"/>
                        </a:tabLst>
                        <a:defRPr/>
                      </a:pPr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sym typeface="+mn-ea"/>
                        </a:rPr>
                        <a:t>工作温度 -40℃～+70℃    储存温度 -40℃～+85℃</a:t>
                      </a:r>
                      <a:endParaRPr lang="zh-CN" altLang="en-US" sz="12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515">
                <a:tc>
                  <a:txBody>
                    <a:bodyPr/>
                    <a:lstStyle/>
                    <a:p>
                      <a:pPr marL="71755" algn="l" fontAlgn="b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100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sym typeface="+mn-ea"/>
                        </a:rPr>
                        <a:t>端口</a:t>
                      </a:r>
                      <a:endParaRPr lang="zh-CN" altLang="en-US" sz="1100" b="1" kern="0" dirty="0" smtClean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tabLst>
                          <a:tab pos="266700" algn="l"/>
                        </a:tabLst>
                        <a:defRPr/>
                      </a:pPr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sym typeface="+mn-ea"/>
                        </a:rPr>
                        <a:t>12个千兆光口+16千兆电口，或4个千兆光口+8个千兆光电复用口+16千兆电口</a:t>
                      </a:r>
                      <a:endParaRPr lang="zh-CN" altLang="en-US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969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尺寸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algn="l" defTabSz="457200" fontAlgn="b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tabLst>
                          <a:tab pos="266700" algn="l"/>
                        </a:tabLst>
                        <a:defRPr/>
                      </a:pPr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sym typeface="+mn-ea"/>
                        </a:rPr>
                        <a:t>44mm*443mm*210mm</a:t>
                      </a:r>
                      <a:endParaRPr lang="zh-CN" altLang="en-US" sz="12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515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供电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tabLst>
                          <a:tab pos="266700" algn="l"/>
                        </a:tabLst>
                        <a:defRPr/>
                      </a:pPr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sym typeface="+mn-ea"/>
                        </a:rPr>
                        <a:t>采用直流24VDC、交流220VAC；直流供电可为双电源冗余形式</a:t>
                      </a:r>
                      <a:endParaRPr lang="zh-CN" altLang="en-US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969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功耗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小于</a:t>
                      </a: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30w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 bwMode="auto">
          <a:xfrm>
            <a:off x="6757670" y="2365375"/>
            <a:ext cx="2810510" cy="400621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216000" tIns="10799" rIns="216000" bIns="10799" anchor="t" anchorCtr="1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zh-CN" altLang="en-US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特色</a:t>
            </a:r>
            <a:r>
              <a:rPr lang="zh-CN" altLang="en-US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优势</a:t>
            </a:r>
            <a:endParaRPr lang="en-US" altLang="zh-CN" b="1" kern="0" dirty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支持</a:t>
            </a: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</a:rPr>
              <a:t>工业以太网、链路聚合、端口流控、端口限速、广播风暴抑制。</a:t>
            </a:r>
            <a:endParaRPr lang="zh-CN" altLang="en-US" sz="1600" kern="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支持</a:t>
            </a: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</a:rPr>
              <a:t>ERPS，STP/RSTP</a:t>
            </a:r>
          </a:p>
          <a:p>
            <a:pPr marL="0" lvl="1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None/>
              <a:defRPr/>
            </a:pPr>
            <a:r>
              <a:rPr lang="en-US" altLang="zh-CN" sz="1600" kern="0" dirty="0" smtClean="0">
                <a:solidFill>
                  <a:prstClr val="white"/>
                </a:solidFill>
                <a:latin typeface="+mj-ea"/>
                <a:ea typeface="+mj-ea"/>
              </a:rPr>
              <a:t>   </a:t>
            </a: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</a:rPr>
              <a:t> SW-Ring。</a:t>
            </a:r>
            <a:endParaRPr lang="zh-CN" altLang="en-US" sz="1600" kern="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algn="just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zh-CN" sz="1600" kern="0" dirty="0" smtClean="0">
                <a:solidFill>
                  <a:prstClr val="white"/>
                </a:solidFill>
                <a:latin typeface="+mj-ea"/>
                <a:ea typeface="+mj-ea"/>
                <a:sym typeface="+mn-ea"/>
              </a:rPr>
              <a:t>支持</a:t>
            </a:r>
            <a:r>
              <a:rPr lang="zh-CN" altLang="zh-CN" sz="1600" kern="0" dirty="0" smtClean="0">
                <a:solidFill>
                  <a:srgbClr val="E86A0D"/>
                </a:solidFill>
                <a:latin typeface="+mj-ea"/>
                <a:ea typeface="+mj-ea"/>
                <a:sym typeface="+mn-ea"/>
              </a:rPr>
              <a:t>用户权限分级、端口</a:t>
            </a:r>
            <a:r>
              <a:rPr lang="en-US" altLang="zh-CN" sz="1600" kern="0" dirty="0" smtClean="0">
                <a:solidFill>
                  <a:srgbClr val="E86A0D"/>
                </a:solidFill>
                <a:latin typeface="+mj-ea"/>
                <a:ea typeface="+mj-ea"/>
                <a:sym typeface="+mn-ea"/>
              </a:rPr>
              <a:t>MAC</a:t>
            </a: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  <a:sym typeface="+mn-ea"/>
              </a:rPr>
              <a:t>地址绑定与过滤。</a:t>
            </a:r>
            <a:endParaRPr lang="zh-CN" altLang="zh-CN" sz="1600" kern="0" dirty="0" smtClean="0">
              <a:solidFill>
                <a:srgbClr val="E86A0D"/>
              </a:solidFill>
              <a:latin typeface="+mj-ea"/>
              <a:ea typeface="+mj-ea"/>
              <a:sym typeface="+mn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zh-CN" sz="1600" kern="0" dirty="0" smtClean="0">
                <a:solidFill>
                  <a:prstClr val="white"/>
                </a:solidFill>
                <a:latin typeface="+mj-ea"/>
                <a:ea typeface="+mj-ea"/>
                <a:sym typeface="+mn-ea"/>
              </a:rPr>
              <a:t>支持</a:t>
            </a:r>
            <a:r>
              <a:rPr lang="en-US" altLang="zh-CN" sz="1600" kern="0" dirty="0" smtClean="0">
                <a:solidFill>
                  <a:srgbClr val="E86A0D"/>
                </a:solidFill>
                <a:latin typeface="+mj-ea"/>
                <a:ea typeface="+mj-ea"/>
                <a:sym typeface="+mn-ea"/>
              </a:rPr>
              <a:t>WEB</a:t>
            </a: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  <a:sym typeface="+mn-ea"/>
              </a:rPr>
              <a:t>管理方式、</a:t>
            </a:r>
            <a:r>
              <a:rPr lang="en-US" altLang="zh-CN" sz="1600" kern="0" dirty="0" smtClean="0">
                <a:solidFill>
                  <a:srgbClr val="E86A0D"/>
                </a:solidFill>
                <a:latin typeface="+mj-ea"/>
                <a:ea typeface="+mj-ea"/>
                <a:sym typeface="+mn-ea"/>
              </a:rPr>
              <a:t>SNMPv1/v2c/v3</a:t>
            </a:r>
            <a:r>
              <a:rPr lang="zh-CN" altLang="zh-CN" sz="1600" kern="0" dirty="0" smtClean="0">
                <a:solidFill>
                  <a:srgbClr val="E86A0D"/>
                </a:solidFill>
                <a:latin typeface="+mj-ea"/>
                <a:ea typeface="+mj-ea"/>
                <a:sym typeface="+mn-ea"/>
              </a:rPr>
              <a:t>。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4993401" y="3989682"/>
            <a:ext cx="1884669" cy="307240"/>
            <a:chOff x="594995" y="6304933"/>
            <a:chExt cx="5467067" cy="1122141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77" b="89785" l="6375" r="93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9" t="26506" r="3594" b="33565"/>
            <a:stretch>
              <a:fillRect/>
            </a:stretch>
          </p:blipFill>
          <p:spPr>
            <a:xfrm>
              <a:off x="594995" y="6304933"/>
              <a:ext cx="5467067" cy="1122141"/>
            </a:xfrm>
            <a:prstGeom prst="rect">
              <a:avLst/>
            </a:prstGeom>
          </p:spPr>
        </p:pic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435" y="6786019"/>
              <a:ext cx="1178910" cy="231025"/>
            </a:xfrm>
            <a:prstGeom prst="rect">
              <a:avLst/>
            </a:prstGeom>
          </p:spPr>
        </p:pic>
      </p:grpSp>
      <p:sp>
        <p:nvSpPr>
          <p:cNvPr id="12" name="矩形 11"/>
          <p:cNvSpPr/>
          <p:nvPr/>
        </p:nvSpPr>
        <p:spPr>
          <a:xfrm>
            <a:off x="391791" y="734400"/>
            <a:ext cx="11466828" cy="678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3152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540" b="1" dirty="0">
                <a:solidFill>
                  <a:prstClr val="white"/>
                </a:solidFill>
                <a:latin typeface="+mj-ea"/>
                <a:ea typeface="+mj-ea"/>
                <a:sym typeface="+mn-ea"/>
              </a:rPr>
              <a:t>构建5G智能新生态 实现工业以太环网 推动产业数据融合创新</a:t>
            </a:r>
            <a:endParaRPr lang="zh-CN" altLang="en-US" sz="2540" b="1" dirty="0">
              <a:solidFill>
                <a:prstClr val="white"/>
              </a:solidFill>
              <a:latin typeface="+mj-ea"/>
              <a:ea typeface="+mj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909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000">
        <p:blinds dir="vert"/>
      </p:transition>
    </mc:Choice>
    <mc:Fallback xmlns="">
      <p:transition spd="slow" advTm="12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矩形 103"/>
          <p:cNvSpPr/>
          <p:nvPr/>
        </p:nvSpPr>
        <p:spPr>
          <a:xfrm>
            <a:off x="302765" y="721409"/>
            <a:ext cx="11466828" cy="1195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FFFF00"/>
              </a:buClr>
            </a:pP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采</a:t>
            </a:r>
            <a:r>
              <a:rPr lang="zh-CN" altLang="en-US" sz="254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用</a:t>
            </a:r>
            <a:r>
              <a:rPr lang="en-US" altLang="zh-CN" sz="254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TSN</a:t>
            </a:r>
            <a:r>
              <a:rPr lang="zh-CN" altLang="en-US" sz="254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技术，实现</a:t>
            </a:r>
            <a:r>
              <a:rPr lang="en-US" altLang="zh-CN" sz="254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5G</a:t>
            </a:r>
            <a:r>
              <a:rPr lang="zh-CN" altLang="en-US" sz="254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与</a:t>
            </a:r>
            <a:r>
              <a:rPr lang="en-US" altLang="zh-CN" sz="254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TSN</a:t>
            </a:r>
            <a:r>
              <a:rPr lang="zh-CN" altLang="en-US" sz="254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网络融合，做到低时延低抖动敏感通信</a:t>
            </a: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，有效</a:t>
            </a:r>
            <a:r>
              <a:rPr lang="zh-CN" altLang="en-US" sz="254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保障业务稳定性及可靠性，满足工业场景下低时延、低抖动、高可靠的业务</a:t>
            </a: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需求</a:t>
            </a:r>
            <a:endParaRPr lang="zh-CN" altLang="en-US" b="1" dirty="0">
              <a:solidFill>
                <a:prstClr val="white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58" name="矩形 57"/>
          <p:cNvSpPr/>
          <p:nvPr/>
        </p:nvSpPr>
        <p:spPr bwMode="auto">
          <a:xfrm>
            <a:off x="327600" y="2001600"/>
            <a:ext cx="11530800" cy="4284000"/>
          </a:xfrm>
          <a:prstGeom prst="rect">
            <a:avLst/>
          </a:prstGeom>
          <a:gradFill flip="none" rotWithShape="1">
            <a:gsLst>
              <a:gs pos="28000">
                <a:srgbClr val="000000">
                  <a:alpha val="0"/>
                </a:srgbClr>
              </a:gs>
              <a:gs pos="100000">
                <a:srgbClr val="00BEC9">
                  <a:alpha val="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21599" tIns="10799" rIns="21599" bIns="10799" anchor="t" anchorCtr="1"/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en-US" altLang="zh-CN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TSN</a:t>
            </a:r>
            <a:r>
              <a:rPr lang="zh-CN" altLang="en-US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网关</a:t>
            </a:r>
            <a:r>
              <a:rPr lang="en-US" altLang="zh-CN" b="1" kern="0" dirty="0" err="1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iTSN</a:t>
            </a:r>
            <a:r>
              <a:rPr lang="en-US" altLang="zh-CN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 </a:t>
            </a:r>
            <a:r>
              <a:rPr lang="en-US" altLang="zh-CN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3120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endParaRPr lang="zh-CN" altLang="en-US" b="1" kern="0" dirty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59" name="矩形 58"/>
          <p:cNvSpPr/>
          <p:nvPr/>
        </p:nvSpPr>
        <p:spPr bwMode="auto">
          <a:xfrm>
            <a:off x="6624504" y="2451226"/>
            <a:ext cx="2725648" cy="318934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216000" tIns="10799" rIns="216000" bIns="10799" anchor="t" anchorCtr="1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zh-CN" altLang="en-US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特色</a:t>
            </a:r>
            <a:r>
              <a:rPr lang="zh-CN" altLang="en-US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优势</a:t>
            </a:r>
            <a:endParaRPr kumimoji="1" lang="en-US" altLang="zh-CN" sz="1600" dirty="0" smtClean="0">
              <a:solidFill>
                <a:prstClr val="white"/>
              </a:solidFill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  <a:p>
            <a:pPr marL="230505" lvl="1" indent="-230505" defTabSz="622300">
              <a:lnSpc>
                <a:spcPct val="150000"/>
              </a:lnSpc>
              <a:spcAft>
                <a:spcPts val="290"/>
              </a:spcAft>
              <a:buFont typeface="Wingdings" panose="05000000000000000000" pitchFamily="2" charset="2"/>
              <a:buChar char="l"/>
              <a:defRPr/>
            </a:pPr>
            <a:r>
              <a:rPr kumimoji="1" lang="zh-CN" altLang="en-US" sz="1600" dirty="0" smtClean="0">
                <a:solidFill>
                  <a:prstClr val="white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智能选路、双活主备等</a:t>
            </a: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  <a:sym typeface="+mn-ea"/>
              </a:rPr>
              <a:t>高可靠组网</a:t>
            </a:r>
            <a:endParaRPr lang="zh-CN" altLang="en-US" sz="1600" kern="0" dirty="0" smtClean="0">
              <a:solidFill>
                <a:srgbClr val="E86A0D"/>
              </a:solidFill>
              <a:latin typeface="+mj-ea"/>
              <a:ea typeface="+mj-ea"/>
            </a:endParaRPr>
          </a:p>
          <a:p>
            <a:pPr marL="230505" lvl="1" indent="-230505">
              <a:lnSpc>
                <a:spcPct val="150000"/>
              </a:lnSpc>
              <a:spcAft>
                <a:spcPts val="290"/>
              </a:spcAft>
              <a:buFont typeface="Wingdings" panose="05000000000000000000" pitchFamily="2" charset="2"/>
              <a:buChar char="l"/>
              <a:defRPr/>
            </a:pPr>
            <a:r>
              <a:rPr kumimoji="1" lang="zh-CN" altLang="en-US" sz="1600" dirty="0" smtClean="0">
                <a:solidFill>
                  <a:prstClr val="white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兼容主流</a:t>
            </a:r>
            <a:r>
              <a:rPr lang="en-US" altLang="zh-CN" sz="1600" kern="0" dirty="0">
                <a:solidFill>
                  <a:srgbClr val="E86A0D"/>
                </a:solidFill>
                <a:latin typeface="+mj-ea"/>
                <a:ea typeface="+mj-ea"/>
                <a:sym typeface="+mn-ea"/>
              </a:rPr>
              <a:t>IPC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  <a:sym typeface="+mn-ea"/>
              </a:rPr>
              <a:t>和</a:t>
            </a:r>
            <a:r>
              <a:rPr lang="en-US" altLang="zh-CN" sz="1600" kern="0" dirty="0">
                <a:solidFill>
                  <a:srgbClr val="E86A0D"/>
                </a:solidFill>
                <a:latin typeface="+mj-ea"/>
                <a:ea typeface="+mj-ea"/>
                <a:sym typeface="+mn-ea"/>
              </a:rPr>
              <a:t>OS</a:t>
            </a:r>
            <a:endParaRPr lang="zh-CN" altLang="en-US" sz="1600" kern="0" dirty="0">
              <a:solidFill>
                <a:srgbClr val="E86A0D"/>
              </a:solidFill>
              <a:latin typeface="+mj-ea"/>
              <a:ea typeface="+mj-ea"/>
              <a:sym typeface="+mn-ea"/>
            </a:endParaRPr>
          </a:p>
          <a:p>
            <a:pPr marL="230505" lvl="1" indent="-230505" defTabSz="622300">
              <a:lnSpc>
                <a:spcPct val="150000"/>
              </a:lnSpc>
              <a:spcAft>
                <a:spcPts val="290"/>
              </a:spcAft>
              <a:buFont typeface="Wingdings" panose="05000000000000000000" pitchFamily="2" charset="2"/>
              <a:buChar char="l"/>
              <a:defRPr/>
            </a:pPr>
            <a:r>
              <a:rPr kumimoji="1" lang="zh-CN" altLang="en-US" sz="1600" dirty="0" smtClean="0">
                <a:solidFill>
                  <a:prstClr val="white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支持</a:t>
            </a:r>
            <a:r>
              <a:rPr kumimoji="1" lang="en-US" altLang="zh-CN" sz="1600" dirty="0" smtClean="0">
                <a:solidFill>
                  <a:prstClr val="white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-</a:t>
            </a:r>
            <a:r>
              <a:rPr kumimoji="1" lang="en-US" altLang="zh-CN" sz="1600" dirty="0">
                <a:solidFill>
                  <a:prstClr val="white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40~+</a:t>
            </a:r>
            <a:r>
              <a:rPr kumimoji="1" lang="en-US" altLang="zh-CN" sz="1600" dirty="0" smtClean="0">
                <a:solidFill>
                  <a:prstClr val="white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85°C</a:t>
            </a:r>
            <a:r>
              <a:rPr kumimoji="1" lang="zh-CN" altLang="en-US" sz="1600" dirty="0" smtClean="0">
                <a:solidFill>
                  <a:prstClr val="white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  <a:sym typeface="+mn-ea"/>
              </a:rPr>
              <a:t>工业级温</a:t>
            </a: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  <a:sym typeface="+mn-ea"/>
              </a:rPr>
              <a:t>宽</a:t>
            </a:r>
            <a:endParaRPr kumimoji="1" lang="en-US" altLang="zh-CN" sz="1600" dirty="0">
              <a:solidFill>
                <a:prstClr val="white"/>
              </a:solidFill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  <a:p>
            <a:pPr marL="230505" lvl="1" indent="-230505">
              <a:lnSpc>
                <a:spcPct val="150000"/>
              </a:lnSpc>
              <a:spcAft>
                <a:spcPts val="290"/>
              </a:spcAft>
              <a:buFont typeface="Wingdings" panose="05000000000000000000" pitchFamily="2" charset="2"/>
              <a:buChar char="l"/>
            </a:pPr>
            <a:r>
              <a:rPr kumimoji="1"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支</a:t>
            </a:r>
            <a:r>
              <a:rPr kumimoji="1"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持大二层组网、三</a:t>
            </a:r>
            <a:r>
              <a:rPr kumimoji="1"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层组网的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  <a:sym typeface="+mn-ea"/>
              </a:rPr>
              <a:t>复杂组</a:t>
            </a: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  <a:sym typeface="+mn-ea"/>
              </a:rPr>
              <a:t>网</a:t>
            </a:r>
            <a:endParaRPr lang="en-US" altLang="zh-CN" sz="1600" kern="0" dirty="0">
              <a:solidFill>
                <a:srgbClr val="E86A0D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60" name="矩形 59"/>
          <p:cNvSpPr/>
          <p:nvPr/>
        </p:nvSpPr>
        <p:spPr bwMode="auto">
          <a:xfrm>
            <a:off x="9282144" y="2451226"/>
            <a:ext cx="2714625" cy="362792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216000" tIns="10799" rIns="216000" bIns="10799" anchor="t" anchorCtr="1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zh-CN" altLang="en-US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适用场景</a:t>
            </a:r>
            <a:endParaRPr lang="en-US" altLang="zh-CN" b="1" kern="0" dirty="0" smtClean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固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移融合</a:t>
            </a:r>
            <a:r>
              <a:rPr lang="zh-CN" altLang="en-US" sz="1600" kern="0" dirty="0">
                <a:solidFill>
                  <a:srgbClr val="F79646">
                    <a:lumMod val="75000"/>
                  </a:srgbClr>
                </a:solidFill>
                <a:latin typeface="+mj-ea"/>
                <a:ea typeface="+mj-ea"/>
              </a:rPr>
              <a:t>高可靠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组网</a:t>
            </a: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时延、流量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敏感性网络</a:t>
            </a:r>
            <a:endParaRPr lang="en-US" altLang="zh-CN" sz="1600" kern="0" dirty="0">
              <a:solidFill>
                <a:srgbClr val="E86A0D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以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太网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组网架构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冗余</a:t>
            </a:r>
            <a:endParaRPr lang="en-US" altLang="zh-CN" sz="1600" kern="0" dirty="0">
              <a:solidFill>
                <a:srgbClr val="E86A0D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1600" kern="0" dirty="0" smtClean="0">
                <a:solidFill>
                  <a:prstClr val="white"/>
                </a:solidFill>
                <a:latin typeface="+mj-ea"/>
                <a:ea typeface="+mj-ea"/>
              </a:rPr>
              <a:t>OT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、</a:t>
            </a:r>
            <a:r>
              <a:rPr lang="en-US" altLang="zh-CN" sz="1600" kern="0" dirty="0" smtClean="0">
                <a:solidFill>
                  <a:prstClr val="white"/>
                </a:solidFill>
                <a:latin typeface="+mj-ea"/>
                <a:ea typeface="+mj-ea"/>
              </a:rPr>
              <a:t>CT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、</a:t>
            </a:r>
            <a:r>
              <a:rPr lang="en-US" altLang="zh-CN" sz="1600" kern="0" dirty="0" smtClean="0">
                <a:solidFill>
                  <a:prstClr val="white"/>
                </a:solidFill>
                <a:latin typeface="+mj-ea"/>
                <a:ea typeface="+mj-ea"/>
              </a:rPr>
              <a:t>IT</a:t>
            </a:r>
            <a:r>
              <a:rPr lang="zh-CN" altLang="en-US" sz="1600" kern="0" dirty="0" smtClean="0">
                <a:solidFill>
                  <a:srgbClr val="F79646">
                    <a:lumMod val="75000"/>
                  </a:srgbClr>
                </a:solidFill>
                <a:latin typeface="+mj-ea"/>
                <a:ea typeface="+mj-ea"/>
              </a:rPr>
              <a:t>深度融合</a:t>
            </a:r>
            <a:endParaRPr lang="en-US" altLang="zh-CN" sz="1600" kern="0" dirty="0" smtClean="0">
              <a:solidFill>
                <a:srgbClr val="F79646">
                  <a:lumMod val="75000"/>
                </a:srgbClr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工业数据与服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务器之间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的高可靠</a:t>
            </a:r>
            <a:r>
              <a:rPr lang="zh-CN" altLang="en-US" sz="1600" kern="0" dirty="0" smtClean="0">
                <a:solidFill>
                  <a:srgbClr val="F79646">
                    <a:lumMod val="75000"/>
                  </a:srgbClr>
                </a:solidFill>
                <a:latin typeface="+mj-ea"/>
                <a:ea typeface="+mj-ea"/>
              </a:rPr>
              <a:t>数</a:t>
            </a:r>
            <a:r>
              <a:rPr lang="zh-CN" altLang="en-US" sz="1600" kern="0" dirty="0">
                <a:solidFill>
                  <a:srgbClr val="F79646">
                    <a:lumMod val="75000"/>
                  </a:srgbClr>
                </a:solidFill>
                <a:latin typeface="+mj-ea"/>
                <a:ea typeface="+mj-ea"/>
              </a:rPr>
              <a:t>据传输</a:t>
            </a:r>
            <a:endParaRPr lang="en-US" altLang="zh-CN" sz="1600" kern="0" dirty="0">
              <a:solidFill>
                <a:srgbClr val="F79646">
                  <a:lumMod val="75000"/>
                </a:srgbClr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工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业领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域各种</a:t>
            </a:r>
            <a:r>
              <a:rPr lang="zh-CN" altLang="en-US" sz="1600" kern="0" dirty="0">
                <a:solidFill>
                  <a:srgbClr val="F79646">
                    <a:lumMod val="75000"/>
                  </a:srgbClr>
                </a:solidFill>
                <a:latin typeface="+mj-ea"/>
                <a:ea typeface="+mj-ea"/>
              </a:rPr>
              <a:t>总线接口、协议适</a:t>
            </a:r>
            <a:r>
              <a:rPr lang="zh-CN" altLang="en-US" sz="1600" kern="0" dirty="0" smtClean="0">
                <a:solidFill>
                  <a:srgbClr val="F79646">
                    <a:lumMod val="75000"/>
                  </a:srgbClr>
                </a:solidFill>
                <a:latin typeface="+mj-ea"/>
                <a:ea typeface="+mj-ea"/>
              </a:rPr>
              <a:t>配</a:t>
            </a:r>
            <a:endParaRPr lang="zh-CN" altLang="en-US" sz="1600" kern="0" dirty="0">
              <a:solidFill>
                <a:srgbClr val="E86A0D"/>
              </a:solidFill>
              <a:latin typeface="+mj-ea"/>
              <a:ea typeface="+mj-ea"/>
            </a:endParaRPr>
          </a:p>
        </p:txBody>
      </p:sp>
      <p:pic>
        <p:nvPicPr>
          <p:cNvPr id="62" name="图片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778" y="3985725"/>
            <a:ext cx="1234803" cy="890741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765758" y="221205"/>
            <a:ext cx="6660485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2" tIns="45718" rIns="91432" bIns="45718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9pPr>
          </a:lstStyle>
          <a:p>
            <a:pPr algn="ctr" defTabSz="731520">
              <a:defRPr/>
            </a:pPr>
            <a:r>
              <a:rPr kern="0" dirty="0" err="1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</a:rPr>
              <a:t>TSN网关</a:t>
            </a:r>
            <a:r>
              <a:rPr kern="0" dirty="0" err="1" smtClean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</a:rPr>
              <a:t>iTSNG</a:t>
            </a:r>
            <a:endParaRPr lang="en-US" altLang="zh-CN" kern="0" dirty="0">
              <a:gradFill flip="none" rotWithShape="1">
                <a:gsLst>
                  <a:gs pos="0">
                    <a:srgbClr val="8D8A00"/>
                  </a:gs>
                  <a:gs pos="50000">
                    <a:srgbClr val="FFFF00"/>
                  </a:gs>
                  <a:gs pos="100000">
                    <a:prstClr val="white">
                      <a:lumMod val="100000"/>
                    </a:prstClr>
                  </a:gs>
                </a:gsLst>
                <a:lin ang="5400000" scaled="1"/>
                <a:tileRect/>
              </a:gradFill>
              <a:effectLst>
                <a:outerShdw blurRad="127000" dist="127000" dir="3600000" algn="tl" rotWithShape="0">
                  <a:prstClr val="black">
                    <a:alpha val="55000"/>
                  </a:prstClr>
                </a:outerShdw>
              </a:effectLst>
              <a:latin typeface="+mj-ea"/>
              <a:ea typeface="+mj-ea"/>
              <a:sym typeface="+mn-lt"/>
            </a:endParaRPr>
          </a:p>
        </p:txBody>
      </p:sp>
      <p:graphicFrame>
        <p:nvGraphicFramePr>
          <p:cNvPr id="24" name="表格 2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653432"/>
              </p:ext>
            </p:extLst>
          </p:nvPr>
        </p:nvGraphicFramePr>
        <p:xfrm>
          <a:off x="568164" y="2503628"/>
          <a:ext cx="4322527" cy="3458844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080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1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108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200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主要参数</a:t>
                      </a:r>
                    </a:p>
                  </a:txBody>
                  <a:tcPr marL="72000" marR="72000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92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200" b="1" u="none" strike="noStrike" kern="1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CPU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71755" algn="l" defTabSz="45720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tabLst>
                          <a:tab pos="266700" algn="l"/>
                        </a:tabLst>
                      </a:pPr>
                      <a:r>
                        <a:rPr lang="zh-CN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ARM Cortex-A72 2核 , 主频 1.6GHZ</a:t>
                      </a: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991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200" b="1" kern="1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内存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71755" algn="l" defTabSz="45720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tabLst>
                          <a:tab pos="266700" algn="l"/>
                        </a:tabLst>
                      </a:pPr>
                      <a:r>
                        <a:rPr lang="zh-CN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8GB</a:t>
                      </a: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92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200" b="1" kern="1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存储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71755" algn="l" defTabSz="45720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tabLst>
                          <a:tab pos="266700" algn="l"/>
                        </a:tabLst>
                      </a:pPr>
                      <a:r>
                        <a:rPr lang="zh-CN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32GB</a:t>
                      </a: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92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200" b="1" kern="1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无线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71755" algn="l" defTabSz="45720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tabLst>
                          <a:tab pos="266700" algn="l"/>
                        </a:tabLst>
                      </a:pPr>
                      <a:r>
                        <a:rPr lang="zh-CN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支持 5G/4G/3G，WiFi 双频</a:t>
                      </a: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9914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i="0" u="none" strike="noStrike" kern="1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接口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71755" algn="l" defTabSz="45720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lang="zh-CN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5 个千兆以太网口，其中4个口可以配置为TSN Switch模式</a:t>
                      </a:r>
                    </a:p>
                    <a:p>
                      <a:pPr marL="71755" algn="l" defTabSz="45720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lang="zh-CN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1 个 USB3.0 接口，1 个 Console 口，电源 DC12V/3A</a:t>
                      </a: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92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200" b="1" kern="1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大小 &amp; 重量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71755" algn="l" defTabSz="45720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tabLst>
                          <a:tab pos="266700" algn="l"/>
                        </a:tabLst>
                      </a:pPr>
                      <a:r>
                        <a:rPr lang="zh-CN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大小 200mm*1800mm*33.5mm， </a:t>
                      </a:r>
                      <a:r>
                        <a:rPr lang="zh-CN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zh-CN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.0kg</a:t>
                      </a: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92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kern="1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安装方式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71755" algn="l" defTabSz="45720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lang="zh-CN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桌面型盒式设备，支持壁挂安装</a:t>
                      </a: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3531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系统配置</a:t>
                      </a:r>
                      <a:endParaRPr lang="zh-CN" sz="1200" b="1" i="0" u="none" strike="noStrike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2000" marR="7200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3251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200" b="1" i="0" u="none" strike="noStrike" kern="1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系统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71755" algn="l" defTabSz="45720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tabLst>
                          <a:tab pos="266700" algn="l"/>
                        </a:tabLst>
                      </a:pPr>
                      <a:r>
                        <a:rPr lang="zh-CN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Linux Kernel 4.4 及以上，预装 Ubuntu，支持轻量化容器</a:t>
                      </a: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200" b="1" i="0" u="none" strike="noStrike" kern="1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协议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zh-CN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支持物联网</a:t>
                      </a:r>
                      <a:r>
                        <a:rPr lang="zh-CN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、工业</a:t>
                      </a:r>
                      <a:r>
                        <a:rPr lang="zh-CN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协议适</a:t>
                      </a:r>
                      <a:r>
                        <a:rPr lang="zh-CN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配</a:t>
                      </a:r>
                      <a:r>
                        <a:rPr lang="en-US" altLang="zh-CN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TSN:</a:t>
                      </a:r>
                      <a:r>
                        <a:rPr lang="zh-CN" altLang="zh-CN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IEEE 802.1AS、IEEE802.1Qbv、IEEE 802.1Qcc、IEEE 802.1Qav等</a:t>
                      </a: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492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200" b="1" i="0" u="none" strike="noStrike" kern="1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开发支持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71755" algn="l" defTabSz="45720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tabLst>
                          <a:tab pos="266700" algn="l"/>
                        </a:tabLst>
                      </a:pPr>
                      <a:r>
                        <a:rPr lang="zh-CN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支持容器化部署、路由组网</a:t>
                      </a:r>
                      <a:r>
                        <a:rPr lang="zh-CN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功能</a:t>
                      </a:r>
                      <a:endParaRPr lang="zh-CN" sz="1200" b="1" u="none" strike="noStrike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1" name="动作按钮: 后退或前一项 10">
            <a:hlinkClick r:id="rId5" action="ppaction://hlinksldjump" highlightClick="1"/>
          </p:cNvPr>
          <p:cNvSpPr/>
          <p:nvPr/>
        </p:nvSpPr>
        <p:spPr>
          <a:xfrm>
            <a:off x="10358652" y="5994402"/>
            <a:ext cx="2129051" cy="1018653"/>
          </a:xfrm>
          <a:prstGeom prst="actionButtonBackPreviou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8910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000">
        <p:blinds dir="vert"/>
      </p:transition>
    </mc:Choice>
    <mc:Fallback xmlns="">
      <p:transition spd="slow" advTm="12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矩形 103"/>
          <p:cNvSpPr/>
          <p:nvPr/>
        </p:nvSpPr>
        <p:spPr>
          <a:xfrm>
            <a:off x="566407" y="703168"/>
            <a:ext cx="11466828" cy="1195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ea"/>
              </a:rPr>
              <a:t>浪潮无线Wi-Fi AP产品型号丰富，能为客户提供高速率、低时延、覆盖全</a:t>
            </a: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ea"/>
              </a:rPr>
              <a:t>、</a:t>
            </a:r>
            <a:endParaRPr lang="en-US" altLang="zh-CN" sz="2540" b="1" dirty="0" smtClean="0">
              <a:solidFill>
                <a:prstClr val="white"/>
              </a:solidFill>
              <a:latin typeface="+mj-ea"/>
              <a:ea typeface="+mj-ea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ea"/>
              </a:rPr>
              <a:t>高</a:t>
            </a: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ea"/>
              </a:rPr>
              <a:t>可靠的Wi-Fi网络，满足多种不同应用场景下的各行业客户的个性化</a:t>
            </a: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ea"/>
              </a:rPr>
              <a:t>需求</a:t>
            </a:r>
            <a:endParaRPr lang="zh-CN" altLang="en-US" sz="2540" b="1" dirty="0">
              <a:solidFill>
                <a:prstClr val="white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58" name="矩形 57"/>
          <p:cNvSpPr/>
          <p:nvPr/>
        </p:nvSpPr>
        <p:spPr bwMode="auto">
          <a:xfrm>
            <a:off x="327600" y="2001600"/>
            <a:ext cx="11530800" cy="4284000"/>
          </a:xfrm>
          <a:prstGeom prst="rect">
            <a:avLst/>
          </a:prstGeom>
          <a:gradFill flip="none" rotWithShape="1">
            <a:gsLst>
              <a:gs pos="28000">
                <a:srgbClr val="000000">
                  <a:alpha val="0"/>
                </a:srgbClr>
              </a:gs>
              <a:gs pos="100000">
                <a:srgbClr val="00BEC9">
                  <a:alpha val="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21599" tIns="10799" rIns="21599" bIns="10799" anchor="t" anchorCtr="1"/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zh-CN" altLang="en-US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浪潮</a:t>
            </a:r>
            <a:r>
              <a:rPr lang="en-US" altLang="zh-CN" b="1" kern="0" dirty="0" err="1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iWiFi</a:t>
            </a:r>
            <a:r>
              <a:rPr lang="zh-CN" altLang="en-US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无线局域网</a:t>
            </a:r>
            <a:r>
              <a:rPr lang="en-US" altLang="zh-CN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AP </a:t>
            </a:r>
            <a:r>
              <a:rPr lang="en-US" altLang="zh-CN" b="1" kern="0" dirty="0" err="1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iWiFi</a:t>
            </a:r>
            <a:r>
              <a:rPr lang="en-US" altLang="zh-CN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 AP6100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60" name="矩形 59"/>
          <p:cNvSpPr/>
          <p:nvPr/>
        </p:nvSpPr>
        <p:spPr bwMode="auto">
          <a:xfrm>
            <a:off x="9372119" y="2451600"/>
            <a:ext cx="2243343" cy="169037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216000" tIns="10799" rIns="216000" bIns="10799" anchor="t" anchorCtr="1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ClrTx/>
              <a:buSzPct val="60000"/>
              <a:buFontTx/>
              <a:buNone/>
              <a:defRPr/>
            </a:pPr>
            <a:r>
              <a:rPr lang="zh-CN" altLang="en-US" b="1" kern="0" noProof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    适用场景</a:t>
            </a: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ea"/>
              <a:ea typeface="+mj-ea"/>
              <a:cs typeface="+mn-ea"/>
              <a:sym typeface="+mn-lt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dirty="0" smtClean="0">
                <a:solidFill>
                  <a:schemeClr val="bg1"/>
                </a:solidFill>
                <a:latin typeface="+mj-ea"/>
                <a:ea typeface="+mj-ea"/>
                <a:cs typeface="微软雅黑" panose="020B0503020204020204" pitchFamily="34" charset="-122"/>
                <a:sym typeface="Gill Sans" charset="0"/>
              </a:rPr>
              <a:t>智慧家庭</a:t>
            </a:r>
            <a:endParaRPr lang="en-US" altLang="zh-CN" sz="1600" dirty="0" smtClean="0">
              <a:solidFill>
                <a:schemeClr val="bg1"/>
              </a:solidFill>
              <a:latin typeface="+mj-ea"/>
              <a:ea typeface="+mj-ea"/>
              <a:cs typeface="微软雅黑" panose="020B0503020204020204" pitchFamily="34" charset="-122"/>
              <a:sym typeface="Gill Sans" charset="0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dirty="0" smtClean="0">
                <a:solidFill>
                  <a:schemeClr val="bg1"/>
                </a:solidFill>
                <a:latin typeface="+mj-ea"/>
                <a:ea typeface="+mj-ea"/>
              </a:rPr>
              <a:t>酒店公寓</a:t>
            </a:r>
            <a:endParaRPr lang="en-US" altLang="zh-CN" sz="16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endParaRPr lang="en-US" altLang="zh-CN" sz="1600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765758" y="221205"/>
            <a:ext cx="6660485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2" tIns="45718" rIns="91432" bIns="45718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9pPr>
          </a:lstStyle>
          <a:p>
            <a:pPr algn="ctr" defTabSz="731520">
              <a:defRPr/>
            </a:pPr>
            <a:r>
              <a:rPr lang="zh-CN" altLang="en-US" kern="0" dirty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</a:rPr>
              <a:t>浪潮</a:t>
            </a:r>
            <a:r>
              <a:rPr lang="en-US" altLang="zh-CN" kern="0" dirty="0" err="1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</a:rPr>
              <a:t>iWiFi</a:t>
            </a:r>
            <a:r>
              <a:rPr lang="zh-CN" altLang="en-US" kern="0" dirty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</a:rPr>
              <a:t>无线</a:t>
            </a:r>
            <a:r>
              <a:rPr lang="zh-CN" altLang="en-US" kern="0" dirty="0" smtClean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</a:rPr>
              <a:t>局域网</a:t>
            </a:r>
            <a:r>
              <a:rPr lang="en-US" altLang="zh-CN" kern="0" dirty="0" smtClean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</a:rPr>
              <a:t>AP</a:t>
            </a:r>
            <a:endParaRPr kern="0" dirty="0">
              <a:gradFill flip="none" rotWithShape="1">
                <a:gsLst>
                  <a:gs pos="0">
                    <a:srgbClr val="8D8A00"/>
                  </a:gs>
                  <a:gs pos="50000">
                    <a:srgbClr val="FFFF00"/>
                  </a:gs>
                  <a:gs pos="100000">
                    <a:prstClr val="white">
                      <a:lumMod val="100000"/>
                    </a:prstClr>
                  </a:gs>
                </a:gsLst>
                <a:lin ang="5400000" scaled="1"/>
                <a:tileRect/>
              </a:gradFill>
              <a:effectLst>
                <a:outerShdw blurRad="127000" dist="127000" dir="3600000" algn="tl" rotWithShape="0">
                  <a:prstClr val="black">
                    <a:alpha val="55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1" name="动作按钮: 后退或前一项 10">
            <a:hlinkClick r:id="rId4" action="ppaction://hlinksldjump" highlightClick="1"/>
          </p:cNvPr>
          <p:cNvSpPr/>
          <p:nvPr/>
        </p:nvSpPr>
        <p:spPr>
          <a:xfrm>
            <a:off x="10126640" y="5981132"/>
            <a:ext cx="2611272" cy="1026993"/>
          </a:xfrm>
          <a:prstGeom prst="actionButtonBackPreviou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  <a:latin typeface="+mj-ea"/>
              <a:ea typeface="+mj-ea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0905632"/>
              </p:ext>
            </p:extLst>
          </p:nvPr>
        </p:nvGraphicFramePr>
        <p:xfrm>
          <a:off x="566407" y="2699829"/>
          <a:ext cx="4234741" cy="265063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107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7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457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200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主要参数</a:t>
                      </a:r>
                    </a:p>
                  </a:txBody>
                  <a:tcPr marL="72000" marR="72000" marT="36000" marB="3600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altLang="zh-CN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CPU</a:t>
                      </a:r>
                      <a:endParaRPr lang="zh-CN" altLang="en-US" sz="1100" b="1" kern="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sym typeface="黑体" panose="02010609060101010101" pitchFamily="2" charset="-122"/>
                        </a:rPr>
                        <a:t>MTK7621AT  双核 880MHz </a:t>
                      </a:r>
                      <a:endParaRPr lang="zh-CN" altLang="en-US" sz="12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内存</a:t>
                      </a:r>
                      <a:endParaRPr lang="zh-CN" altLang="en-US" sz="1100" b="1" kern="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algn="l" defTabSz="45720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sym typeface="+mn-ea"/>
                        </a:rPr>
                        <a:t>RAM 256MB + Flash 128MB</a:t>
                      </a:r>
                      <a:endParaRPr lang="zh-CN" altLang="en-US" sz="12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altLang="zh-CN" sz="1100" b="1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WiFi</a:t>
                      </a:r>
                      <a:r>
                        <a:rPr lang="zh-CN" altLang="zh-CN" sz="1100" b="1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芯片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sym typeface="+mn-ea"/>
                        </a:rPr>
                        <a:t>MT7905DAN+MT7975DN平台  </a:t>
                      </a:r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sym typeface="黑体" panose="02010609060101010101" pitchFamily="2" charset="-122"/>
                        </a:rPr>
                        <a:t>5G 和 2.4G 独立的射频前端芯片</a:t>
                      </a:r>
                      <a:endParaRPr lang="zh-CN" altLang="en-US" sz="12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无线协议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sym typeface="Arial" panose="020B0604020202020204" pitchFamily="34" charset="0"/>
                        </a:rPr>
                        <a:t>802.11a/b/g/n/ac/ax，802.3/3u/3ab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双频WIFI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接口</a:t>
                      </a:r>
                      <a:endParaRPr lang="zh-CN" altLang="en-US" sz="1100" b="1" kern="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algn="l" defTabSz="45720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altLang="zh-CN" sz="1200" b="1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sym typeface="+mn-ea"/>
                        </a:rPr>
                        <a:t>1 个千兆独立 WAN口，3 个千兆 LAN 口</a:t>
                      </a:r>
                      <a:endParaRPr lang="en-US" altLang="zh-CN" sz="12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尺寸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algn="l" defTabSz="45720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sym typeface="+mn-ea"/>
                        </a:rPr>
                        <a:t>187.4 × 104.5 × 30.8mm</a:t>
                      </a:r>
                      <a:endParaRPr lang="zh-CN" altLang="en-US" sz="12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电源</a:t>
                      </a:r>
                      <a:r>
                        <a:rPr lang="en-US" altLang="zh-CN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/</a:t>
                      </a: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重量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DC 12V 1A/0.4kg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产品定位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sym typeface="+mn-ea"/>
                        </a:rPr>
                        <a:t> </a:t>
                      </a:r>
                      <a:r>
                        <a:rPr lang="en-US" altLang="zh-CN" sz="1200" b="1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sym typeface="+mn-ea"/>
                        </a:rPr>
                        <a:t>桌面型设备</a:t>
                      </a:r>
                      <a:endParaRPr lang="en-US" altLang="zh-CN" sz="12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 bwMode="auto">
          <a:xfrm>
            <a:off x="7111126" y="2451600"/>
            <a:ext cx="2702159" cy="321754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216000" tIns="10799" rIns="216000" bIns="10799" anchor="t" anchorCtr="1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zh-CN" altLang="en-US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特色</a:t>
            </a:r>
            <a:r>
              <a:rPr lang="zh-CN" altLang="en-US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优势</a:t>
            </a:r>
            <a:endParaRPr lang="en-US" altLang="zh-CN" b="1" kern="0" dirty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  <a:p>
            <a:pPr marL="228600" lvl="1" indent="-228600" algn="just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支持</a:t>
            </a:r>
            <a:r>
              <a:rPr lang="en-US" altLang="zh-CN" sz="1600" kern="0" dirty="0" err="1" smtClean="0">
                <a:solidFill>
                  <a:srgbClr val="E86A0D"/>
                </a:solidFill>
                <a:latin typeface="+mj-ea"/>
                <a:ea typeface="+mj-ea"/>
              </a:rPr>
              <a:t>WiFi</a:t>
            </a:r>
            <a:r>
              <a:rPr lang="en-US" altLang="zh-CN" sz="1600" kern="0" dirty="0" smtClean="0">
                <a:solidFill>
                  <a:srgbClr val="E86A0D"/>
                </a:solidFill>
                <a:latin typeface="+mj-ea"/>
                <a:ea typeface="+mj-ea"/>
              </a:rPr>
              <a:t> Mesh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和</a:t>
            </a:r>
            <a:r>
              <a:rPr lang="en-US" altLang="zh-CN" sz="1600" kern="0" dirty="0" smtClean="0">
                <a:solidFill>
                  <a:prstClr val="white"/>
                </a:solidFill>
                <a:latin typeface="+mj-ea"/>
                <a:ea typeface="+mj-ea"/>
              </a:rPr>
              <a:t>WiFi6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标准，支持灵活组网</a:t>
            </a: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支持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儿童管理，访客</a:t>
            </a:r>
            <a:r>
              <a:rPr lang="en-US" altLang="zh-CN" sz="1600" kern="0" dirty="0">
                <a:solidFill>
                  <a:srgbClr val="E86A0D"/>
                </a:solidFill>
                <a:latin typeface="+mj-ea"/>
                <a:ea typeface="+mj-ea"/>
              </a:rPr>
              <a:t>WiFi</a:t>
            </a:r>
            <a:r>
              <a:rPr lang="zh-CN" altLang="zh-CN" sz="1600" kern="0" dirty="0">
                <a:solidFill>
                  <a:srgbClr val="E86A0D"/>
                </a:solidFill>
                <a:latin typeface="+mj-ea"/>
                <a:ea typeface="+mj-ea"/>
              </a:rPr>
              <a:t>，双频接入</a:t>
            </a: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zh-CN" sz="1600" kern="0" dirty="0" smtClean="0">
                <a:solidFill>
                  <a:prstClr val="white"/>
                </a:solidFill>
                <a:latin typeface="+mj-ea"/>
                <a:ea typeface="+mj-ea"/>
                <a:sym typeface="+mn-ea"/>
              </a:rPr>
              <a:t>支持接入</a:t>
            </a:r>
            <a:r>
              <a:rPr lang="en-US" altLang="zh-CN" sz="1600" kern="0" dirty="0" smtClean="0">
                <a:solidFill>
                  <a:srgbClr val="E86A0D"/>
                </a:solidFill>
                <a:latin typeface="+mj-ea"/>
                <a:ea typeface="+mj-ea"/>
                <a:sym typeface="+mn-ea"/>
              </a:rPr>
              <a:t>100+</a:t>
            </a: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  <a:sym typeface="+mn-ea"/>
              </a:rPr>
              <a:t>用户</a:t>
            </a:r>
            <a:endParaRPr lang="zh-CN" altLang="en-US" sz="1600" kern="0" dirty="0" smtClean="0">
              <a:solidFill>
                <a:prstClr val="white"/>
              </a:solidFill>
              <a:latin typeface="+mj-ea"/>
              <a:ea typeface="+mj-ea"/>
              <a:sym typeface="+mn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  <a:sym typeface="+mn-ea"/>
              </a:rPr>
              <a:t>支持</a:t>
            </a:r>
            <a:r>
              <a:rPr lang="en-US" altLang="zh-CN" sz="1600" kern="0" dirty="0" smtClean="0">
                <a:solidFill>
                  <a:srgbClr val="E86A0D"/>
                </a:solidFill>
                <a:latin typeface="+mj-ea"/>
                <a:ea typeface="+mj-ea"/>
                <a:sym typeface="+mn-ea"/>
              </a:rPr>
              <a:t>OFDMA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714" y="3416606"/>
            <a:ext cx="1718930" cy="145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8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000">
        <p:blinds dir="vert"/>
      </p:transition>
    </mc:Choice>
    <mc:Fallback xmlns="">
      <p:transition spd="slow" advTm="12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矩形 103"/>
          <p:cNvSpPr/>
          <p:nvPr/>
        </p:nvSpPr>
        <p:spPr>
          <a:xfrm>
            <a:off x="479714" y="728485"/>
            <a:ext cx="11466828" cy="126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ea"/>
              </a:rPr>
              <a:t>浪潮无线Wi-Fi AP产品型号丰富，能为客户提供高速率、低时延、覆盖全</a:t>
            </a: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ea"/>
              </a:rPr>
              <a:t>、</a:t>
            </a:r>
            <a:endParaRPr lang="en-US" altLang="zh-CN" sz="2540" b="1" dirty="0" smtClean="0">
              <a:solidFill>
                <a:prstClr val="white"/>
              </a:solidFill>
              <a:latin typeface="+mj-ea"/>
              <a:ea typeface="+mj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ea"/>
              </a:rPr>
              <a:t>高</a:t>
            </a: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ea"/>
              </a:rPr>
              <a:t>可靠的Wi-Fi网络，满足多种不同应用场景下的各行业客户的个性化</a:t>
            </a: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ea"/>
              </a:rPr>
              <a:t>需求</a:t>
            </a:r>
            <a:endParaRPr lang="zh-CN" altLang="en-US" sz="2540" b="1" dirty="0">
              <a:solidFill>
                <a:prstClr val="white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58" name="矩形 57"/>
          <p:cNvSpPr/>
          <p:nvPr/>
        </p:nvSpPr>
        <p:spPr bwMode="auto">
          <a:xfrm>
            <a:off x="327600" y="2001600"/>
            <a:ext cx="11530800" cy="4284000"/>
          </a:xfrm>
          <a:prstGeom prst="rect">
            <a:avLst/>
          </a:prstGeom>
          <a:gradFill flip="none" rotWithShape="1">
            <a:gsLst>
              <a:gs pos="28000">
                <a:srgbClr val="000000">
                  <a:alpha val="0"/>
                </a:srgbClr>
              </a:gs>
              <a:gs pos="100000">
                <a:srgbClr val="00BEC9">
                  <a:alpha val="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21599" tIns="10799" rIns="21599" bIns="10799" anchor="t" anchorCtr="1"/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zh-CN" altLang="en-US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浪潮</a:t>
            </a:r>
            <a:r>
              <a:rPr lang="en-US" altLang="zh-CN" b="1" kern="0" dirty="0" err="1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iWiFi</a:t>
            </a:r>
            <a:r>
              <a:rPr lang="zh-CN" altLang="en-US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无线局域网</a:t>
            </a:r>
            <a:r>
              <a:rPr lang="en-US" altLang="zh-CN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AP </a:t>
            </a:r>
            <a:r>
              <a:rPr lang="en-US" altLang="zh-CN" b="1" kern="0" dirty="0" err="1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iWiFi</a:t>
            </a:r>
            <a:r>
              <a:rPr lang="en-US" altLang="zh-CN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 AP6200</a:t>
            </a:r>
            <a:endParaRPr lang="zh-CN" altLang="en-US" b="1" kern="0" dirty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59" name="矩形 58"/>
          <p:cNvSpPr/>
          <p:nvPr/>
        </p:nvSpPr>
        <p:spPr bwMode="auto">
          <a:xfrm>
            <a:off x="6866016" y="2451600"/>
            <a:ext cx="2858087" cy="355405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216000" tIns="10799" rIns="216000" bIns="10799" anchor="t" anchorCtr="1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zh-CN" altLang="en-US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特色</a:t>
            </a:r>
            <a:r>
              <a:rPr lang="zh-CN" altLang="en-US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优势</a:t>
            </a:r>
            <a:endParaRPr lang="en-US" altLang="zh-CN" b="1" kern="0" dirty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支持</a:t>
            </a:r>
            <a:r>
              <a:rPr lang="en-US" altLang="zh-CN" sz="1600" b="1" kern="0" dirty="0" smtClean="0">
                <a:solidFill>
                  <a:srgbClr val="E86A0D"/>
                </a:solidFill>
                <a:latin typeface="+mj-ea"/>
                <a:ea typeface="+mj-ea"/>
              </a:rPr>
              <a:t>11ax</a:t>
            </a:r>
            <a:r>
              <a:rPr lang="en-US" altLang="zh-CN" sz="1600" kern="0" dirty="0" smtClean="0">
                <a:solidFill>
                  <a:prstClr val="white"/>
                </a:solidFill>
                <a:latin typeface="+mj-ea"/>
                <a:ea typeface="+mj-ea"/>
              </a:rPr>
              <a:t>,</a:t>
            </a:r>
            <a:r>
              <a:rPr lang="zh-CN" altLang="zh-CN" sz="1600" kern="0" dirty="0" smtClean="0">
                <a:solidFill>
                  <a:prstClr val="white"/>
                </a:solidFill>
                <a:latin typeface="+mj-ea"/>
                <a:ea typeface="+mj-ea"/>
              </a:rPr>
              <a:t>提供高速网络。</a:t>
            </a:r>
            <a:endParaRPr lang="zh-CN" altLang="en-US" sz="1600" kern="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支持</a:t>
            </a:r>
            <a:r>
              <a:rPr lang="en-US" altLang="zh-CN" sz="1600" b="1" kern="0" dirty="0">
                <a:solidFill>
                  <a:srgbClr val="E86A0D"/>
                </a:solidFill>
                <a:latin typeface="+mj-ea"/>
                <a:ea typeface="+mj-ea"/>
              </a:rPr>
              <a:t>Wi-Fi ax</a:t>
            </a:r>
            <a:r>
              <a:rPr lang="zh-CN" altLang="zh-CN" sz="1600" kern="0" dirty="0">
                <a:solidFill>
                  <a:prstClr val="white"/>
                </a:solidFill>
                <a:latin typeface="+mj-ea"/>
                <a:ea typeface="+mj-ea"/>
              </a:rPr>
              <a:t>省电方案，支持</a:t>
            </a:r>
            <a:r>
              <a:rPr lang="zh-CN" altLang="zh-CN" sz="1600" b="1" kern="0" dirty="0">
                <a:solidFill>
                  <a:srgbClr val="E86A0D"/>
                </a:solidFill>
                <a:latin typeface="+mj-ea"/>
                <a:ea typeface="+mj-ea"/>
              </a:rPr>
              <a:t>双活设备。</a:t>
            </a:r>
            <a:endParaRPr lang="en-US" altLang="zh-CN" sz="1600" kern="0" dirty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zh-CN" sz="1600" kern="0" dirty="0" smtClean="0">
                <a:solidFill>
                  <a:prstClr val="white"/>
                </a:solidFill>
                <a:latin typeface="+mj-ea"/>
                <a:ea typeface="+mj-ea"/>
                <a:sym typeface="+mn-ea"/>
              </a:rPr>
              <a:t>支持大二层、三层组网，支</a:t>
            </a:r>
            <a:r>
              <a:rPr lang="en-US" altLang="zh-CN" sz="1600" b="1" kern="0" dirty="0" smtClean="0">
                <a:solidFill>
                  <a:srgbClr val="E86A0D"/>
                </a:solidFill>
                <a:latin typeface="+mj-ea"/>
                <a:ea typeface="+mj-ea"/>
                <a:sym typeface="+mn-ea"/>
              </a:rPr>
              <a:t>I</a:t>
            </a:r>
            <a:r>
              <a:rPr lang="zh-CN" altLang="zh-CN" sz="1600" b="1" kern="0" dirty="0" smtClean="0">
                <a:solidFill>
                  <a:srgbClr val="E86A0D"/>
                </a:solidFill>
                <a:latin typeface="+mj-ea"/>
                <a:ea typeface="+mj-ea"/>
                <a:sym typeface="+mn-ea"/>
              </a:rPr>
              <a:t>PSec/GRE/L2TP</a:t>
            </a:r>
            <a:r>
              <a:rPr lang="zh-CN" altLang="zh-CN" sz="1600" kern="0" dirty="0" smtClean="0">
                <a:solidFill>
                  <a:prstClr val="white"/>
                </a:solidFill>
                <a:latin typeface="+mj-ea"/>
                <a:ea typeface="+mj-ea"/>
                <a:sym typeface="+mn-ea"/>
              </a:rPr>
              <a:t>等隧道。</a:t>
            </a: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zh-CN" sz="1600" kern="0" dirty="0" smtClean="0">
                <a:solidFill>
                  <a:prstClr val="white"/>
                </a:solidFill>
                <a:latin typeface="+mj-ea"/>
                <a:ea typeface="+mj-ea"/>
                <a:sym typeface="+mn-ea"/>
              </a:rPr>
              <a:t>提供</a:t>
            </a:r>
            <a:r>
              <a:rPr lang="zh-CN" altLang="zh-CN" sz="1600" b="1" kern="0" dirty="0" smtClean="0">
                <a:solidFill>
                  <a:srgbClr val="E86A0D"/>
                </a:solidFill>
                <a:latin typeface="+mj-ea"/>
                <a:ea typeface="+mj-ea"/>
                <a:sym typeface="+mn-ea"/>
              </a:rPr>
              <a:t>5G转Wi-Fi</a:t>
            </a:r>
            <a:r>
              <a:rPr lang="zh-CN" altLang="zh-CN" sz="1600" kern="0" dirty="0" smtClean="0">
                <a:solidFill>
                  <a:prstClr val="white"/>
                </a:solidFill>
                <a:latin typeface="+mj-ea"/>
                <a:ea typeface="+mj-ea"/>
                <a:sym typeface="+mn-ea"/>
              </a:rPr>
              <a:t>融合方案，支持更多企业场景。</a:t>
            </a:r>
          </a:p>
        </p:txBody>
      </p:sp>
      <p:sp>
        <p:nvSpPr>
          <p:cNvPr id="60" name="矩形 59"/>
          <p:cNvSpPr/>
          <p:nvPr/>
        </p:nvSpPr>
        <p:spPr bwMode="auto">
          <a:xfrm>
            <a:off x="9372119" y="2451600"/>
            <a:ext cx="2243343" cy="329552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216000" tIns="10799" rIns="216000" bIns="10799" anchor="t" anchorCtr="1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zh-CN" altLang="en-US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    适用场景</a:t>
            </a:r>
            <a:endParaRPr lang="en-US" altLang="zh-CN" b="1" kern="0" dirty="0" smtClean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b="1" dirty="0" smtClean="0">
                <a:solidFill>
                  <a:prstClr val="white"/>
                </a:solidFill>
                <a:latin typeface="+mj-ea"/>
                <a:ea typeface="+mj-ea"/>
                <a:cs typeface="微软雅黑" panose="020B0503020204020204" pitchFamily="34" charset="-122"/>
                <a:sym typeface="Gill Sans" charset="0"/>
              </a:rPr>
              <a:t>自助终端</a:t>
            </a:r>
            <a:endParaRPr lang="en-US" altLang="zh-CN" sz="1600" b="1" dirty="0" smtClean="0">
              <a:solidFill>
                <a:prstClr val="white"/>
              </a:solidFill>
              <a:latin typeface="+mj-ea"/>
              <a:ea typeface="+mj-ea"/>
              <a:cs typeface="微软雅黑" panose="020B0503020204020204" pitchFamily="34" charset="-122"/>
              <a:sym typeface="Gill Sans" charset="0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b="1" dirty="0" smtClean="0">
                <a:solidFill>
                  <a:prstClr val="white"/>
                </a:solidFill>
                <a:latin typeface="+mj-ea"/>
                <a:ea typeface="+mj-ea"/>
              </a:rPr>
              <a:t>工业自动化</a:t>
            </a:r>
            <a:endParaRPr lang="en-US" altLang="zh-CN" sz="1600" b="1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b="1" dirty="0" smtClean="0">
                <a:solidFill>
                  <a:prstClr val="white"/>
                </a:solidFill>
                <a:latin typeface="+mj-ea"/>
                <a:ea typeface="+mj-ea"/>
              </a:rPr>
              <a:t>智慧家居</a:t>
            </a:r>
            <a:endParaRPr lang="en-US" altLang="zh-CN" sz="1600" b="1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b="1" dirty="0" smtClean="0">
                <a:solidFill>
                  <a:prstClr val="white"/>
                </a:solidFill>
                <a:latin typeface="+mj-ea"/>
                <a:ea typeface="+mj-ea"/>
              </a:rPr>
              <a:t>供应链自动化</a:t>
            </a:r>
            <a:endParaRPr lang="en-US" altLang="zh-CN" sz="1600" b="1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+mj-ea"/>
                <a:ea typeface="+mj-ea"/>
              </a:rPr>
              <a:t>智能建</a:t>
            </a:r>
            <a:r>
              <a:rPr lang="zh-CN" altLang="en-US" sz="1600" b="1" dirty="0" smtClean="0">
                <a:solidFill>
                  <a:prstClr val="white"/>
                </a:solidFill>
                <a:latin typeface="+mj-ea"/>
                <a:ea typeface="+mj-ea"/>
              </a:rPr>
              <a:t>筑</a:t>
            </a:r>
            <a:endParaRPr lang="en-US" altLang="zh-CN" sz="1600" b="1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+mj-ea"/>
                <a:ea typeface="+mj-ea"/>
              </a:rPr>
              <a:t>智</a:t>
            </a:r>
            <a:r>
              <a:rPr lang="zh-CN" altLang="en-US" sz="1600" b="1" dirty="0" smtClean="0">
                <a:solidFill>
                  <a:prstClr val="white"/>
                </a:solidFill>
                <a:latin typeface="+mj-ea"/>
                <a:ea typeface="+mj-ea"/>
              </a:rPr>
              <a:t>能电网</a:t>
            </a:r>
            <a:endParaRPr lang="en-US" altLang="zh-CN" sz="1600" b="1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+mj-ea"/>
                <a:ea typeface="+mj-ea"/>
              </a:rPr>
              <a:t>智</a:t>
            </a:r>
            <a:r>
              <a:rPr lang="zh-CN" altLang="en-US" sz="1600" b="1" dirty="0" smtClean="0">
                <a:solidFill>
                  <a:prstClr val="white"/>
                </a:solidFill>
                <a:latin typeface="+mj-ea"/>
                <a:ea typeface="+mj-ea"/>
              </a:rPr>
              <a:t>能驾驶</a:t>
            </a:r>
            <a:endParaRPr lang="en-US" altLang="zh-CN" sz="1600" b="1" dirty="0" smtClean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765758" y="221205"/>
            <a:ext cx="6660485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2" tIns="45718" rIns="91432" bIns="45718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9pPr>
          </a:lstStyle>
          <a:p>
            <a:pPr algn="ctr" defTabSz="731520">
              <a:defRPr/>
            </a:pPr>
            <a:r>
              <a:rPr lang="zh-CN" altLang="en-US" kern="0" dirty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</a:rPr>
              <a:t>浪潮</a:t>
            </a:r>
            <a:r>
              <a:rPr lang="en-US" altLang="zh-CN" kern="0" dirty="0" err="1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</a:rPr>
              <a:t>iWiFi</a:t>
            </a:r>
            <a:r>
              <a:rPr lang="zh-CN" altLang="en-US" kern="0" dirty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</a:rPr>
              <a:t>无线</a:t>
            </a:r>
            <a:r>
              <a:rPr lang="zh-CN" altLang="en-US" kern="0" dirty="0" smtClean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</a:rPr>
              <a:t>局域网</a:t>
            </a:r>
            <a:r>
              <a:rPr lang="en-US" altLang="zh-CN" kern="0" dirty="0" smtClean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</a:rPr>
              <a:t>AP</a:t>
            </a:r>
            <a:endParaRPr kern="0" dirty="0">
              <a:gradFill flip="none" rotWithShape="1">
                <a:gsLst>
                  <a:gs pos="0">
                    <a:srgbClr val="8D8A00"/>
                  </a:gs>
                  <a:gs pos="50000">
                    <a:srgbClr val="FFFF00"/>
                  </a:gs>
                  <a:gs pos="100000">
                    <a:prstClr val="white">
                      <a:lumMod val="100000"/>
                    </a:prstClr>
                  </a:gs>
                </a:gsLst>
                <a:lin ang="5400000" scaled="1"/>
                <a:tileRect/>
              </a:gradFill>
              <a:effectLst>
                <a:outerShdw blurRad="127000" dist="127000" dir="3600000" algn="tl" rotWithShape="0">
                  <a:prstClr val="black">
                    <a:alpha val="55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1" name="动作按钮: 后退或前一项 10">
            <a:hlinkClick r:id="rId4" action="ppaction://hlinksldjump" highlightClick="1"/>
          </p:cNvPr>
          <p:cNvSpPr/>
          <p:nvPr/>
        </p:nvSpPr>
        <p:spPr>
          <a:xfrm>
            <a:off x="10126640" y="5981132"/>
            <a:ext cx="2611272" cy="1026993"/>
          </a:xfrm>
          <a:prstGeom prst="actionButtonBackPreviou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  <a:latin typeface="+mj-ea"/>
              <a:ea typeface="+mj-ea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28446252"/>
              </p:ext>
            </p:extLst>
          </p:nvPr>
        </p:nvGraphicFramePr>
        <p:xfrm>
          <a:off x="566407" y="2699829"/>
          <a:ext cx="4234741" cy="290445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107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7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457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200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主要参数</a:t>
                      </a:r>
                    </a:p>
                  </a:txBody>
                  <a:tcPr marL="72000" marR="72000" marT="36000" marB="3600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规格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吊顶式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altLang="zh-CN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CPU</a:t>
                      </a:r>
                      <a:endParaRPr lang="zh-CN" altLang="en-US" sz="1100" b="1" kern="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MT7621AT+7975+7905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内存</a:t>
                      </a:r>
                      <a:endParaRPr lang="zh-CN" altLang="en-US" sz="1100" b="1" kern="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16MB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存储</a:t>
                      </a:r>
                      <a:endParaRPr lang="zh-CN" altLang="en-US" sz="1100" b="1" kern="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256MB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无线协议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11ax</a:t>
                      </a:r>
                      <a:r>
                        <a:rPr lang="en-US" altLang="zh-CN" sz="12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  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双频</a:t>
                      </a: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WIFI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，</a:t>
                      </a: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1800Mbps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接口</a:t>
                      </a:r>
                      <a:endParaRPr lang="zh-CN" altLang="en-US" sz="1100" b="1" kern="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2*GE、1*Console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网络能力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路由功能、高可靠组网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尺寸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210*210*70mm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电源</a:t>
                      </a:r>
                      <a:r>
                        <a:rPr lang="en-US" altLang="zh-CN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/</a:t>
                      </a: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重量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DC 12V 2A/1.6kg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产品定位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吊顶型</a:t>
                      </a: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Wi-Fi 6 AP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6" name="图片 15" descr="灯标.10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301" y="3590915"/>
            <a:ext cx="1703739" cy="136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1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000">
        <p:blinds dir="vert"/>
      </p:transition>
    </mc:Choice>
    <mc:Fallback xmlns="">
      <p:transition spd="slow" advTm="12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258914" y="768766"/>
            <a:ext cx="11466828" cy="126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3152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多</a:t>
            </a:r>
            <a:r>
              <a:rPr lang="zh-CN" altLang="en-US" sz="254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频段、多通道、大容量、前传开</a:t>
            </a: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放，安装灵活、运维简单、扩展快捷</a:t>
            </a: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，</a:t>
            </a:r>
            <a:endParaRPr lang="en-US" altLang="zh-CN" sz="2540" b="1" dirty="0" smtClean="0">
              <a:solidFill>
                <a:prstClr val="white"/>
              </a:solidFill>
              <a:latin typeface="+mj-ea"/>
              <a:ea typeface="+mj-ea"/>
              <a:sym typeface="+mn-lt"/>
            </a:endParaRPr>
          </a:p>
          <a:p>
            <a:pPr algn="ctr" defTabSz="73152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满足多种</a:t>
            </a: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中高话务量的室内</a:t>
            </a:r>
            <a:r>
              <a:rPr lang="zh-CN" altLang="en-US" sz="254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场景</a:t>
            </a: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的</a:t>
            </a:r>
            <a:r>
              <a:rPr lang="zh-CN" altLang="en-US" sz="254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补</a:t>
            </a: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盲和吸热要求</a:t>
            </a:r>
            <a:endParaRPr lang="zh-CN" altLang="en-US" sz="2540" b="1" dirty="0">
              <a:solidFill>
                <a:prstClr val="white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327600" y="2010392"/>
            <a:ext cx="11530800" cy="4284000"/>
          </a:xfrm>
          <a:prstGeom prst="rect">
            <a:avLst/>
          </a:prstGeom>
          <a:gradFill flip="none" rotWithShape="1">
            <a:gsLst>
              <a:gs pos="28000">
                <a:srgbClr val="000000">
                  <a:alpha val="0"/>
                </a:srgbClr>
              </a:gs>
              <a:gs pos="100000">
                <a:srgbClr val="00BEC9">
                  <a:alpha val="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21599" tIns="10799" rIns="21599" bIns="10799" anchor="t" anchorCtr="1"/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zh-CN" altLang="en-US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室内型无线射频单元</a:t>
            </a:r>
            <a:r>
              <a:rPr lang="en-US" altLang="zh-CN" b="1" kern="0" dirty="0" err="1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iRRU</a:t>
            </a:r>
            <a:r>
              <a:rPr lang="en-US" altLang="zh-CN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 5140</a:t>
            </a:r>
          </a:p>
        </p:txBody>
      </p:sp>
      <p:sp>
        <p:nvSpPr>
          <p:cNvPr id="33" name="矩形 32"/>
          <p:cNvSpPr/>
          <p:nvPr/>
        </p:nvSpPr>
        <p:spPr bwMode="auto">
          <a:xfrm>
            <a:off x="6806522" y="2452420"/>
            <a:ext cx="2337253" cy="30739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216000" tIns="10800" rIns="216000" bIns="10800" anchor="t" anchorCtr="1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zh-CN" altLang="en-US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特色优势</a:t>
            </a:r>
            <a:endParaRPr lang="en-US" altLang="zh-CN" b="1" kern="0" dirty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  <a:p>
            <a:pPr marL="228600" lvl="1" indent="-228600" defTabSz="62230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覆盖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范围</a:t>
            </a:r>
            <a:r>
              <a:rPr lang="en-US" altLang="zh-CN" sz="1600" kern="0" dirty="0" smtClean="0">
                <a:solidFill>
                  <a:srgbClr val="E86A0D"/>
                </a:solidFill>
                <a:latin typeface="+mj-ea"/>
                <a:ea typeface="+mj-ea"/>
              </a:rPr>
              <a:t>30-50</a:t>
            </a: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</a:rPr>
              <a:t>米</a:t>
            </a:r>
            <a:endParaRPr lang="en-US" altLang="zh-CN" sz="1600" kern="0" dirty="0">
              <a:solidFill>
                <a:srgbClr val="E86A0D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小区</a:t>
            </a: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</a:rPr>
              <a:t>合并和分裂</a:t>
            </a:r>
            <a:endParaRPr lang="en-US" altLang="zh-CN" sz="1600" kern="0" dirty="0" smtClean="0">
              <a:solidFill>
                <a:srgbClr val="E86A0D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前传接口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开放</a:t>
            </a:r>
            <a:endParaRPr lang="en-US" altLang="zh-CN" sz="1600" kern="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拉远超</a:t>
            </a:r>
            <a:r>
              <a:rPr lang="en-US" altLang="zh-CN" sz="1600" kern="0" dirty="0" smtClean="0">
                <a:solidFill>
                  <a:srgbClr val="E86A0D"/>
                </a:solidFill>
                <a:latin typeface="+mj-ea"/>
                <a:ea typeface="+mj-ea"/>
              </a:rPr>
              <a:t>200</a:t>
            </a: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</a:rPr>
              <a:t>米</a:t>
            </a:r>
            <a:endParaRPr lang="en-US" altLang="zh-CN" sz="1600" kern="0" dirty="0" smtClean="0">
              <a:solidFill>
                <a:srgbClr val="E86A0D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更轻薄，零站址</a:t>
            </a:r>
            <a:endParaRPr lang="en-US" altLang="zh-CN" sz="1600" kern="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端到端可视化运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维</a:t>
            </a:r>
            <a:endParaRPr lang="en-US" altLang="zh-CN" sz="1600" kern="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分布式组网</a:t>
            </a:r>
            <a:endParaRPr lang="en-US" altLang="zh-CN" sz="1600" kern="0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9214879" y="2452420"/>
            <a:ext cx="2422940" cy="270459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216000" tIns="10800" rIns="216000" bIns="10800" anchor="t" anchorCtr="1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zh-CN" altLang="en-US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适用场景</a:t>
            </a:r>
            <a:endParaRPr lang="en-US" altLang="zh-CN" b="1" kern="0" dirty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  <a:p>
            <a:pPr marL="228600" lvl="1" indent="-228600" defTabSz="62230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室内覆盖数字化</a:t>
            </a:r>
            <a:endParaRPr lang="en-US" altLang="zh-CN" sz="1600" kern="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覆盖增强</a:t>
            </a:r>
            <a:endParaRPr lang="en-US" altLang="zh-CN" sz="1600" kern="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大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容量卸载</a:t>
            </a:r>
            <a:endParaRPr lang="en-US" altLang="zh-CN" sz="1600" kern="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可用于</a:t>
            </a: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</a:rPr>
              <a:t>工厂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、校园</a:t>
            </a: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</a:rPr>
              <a:t>、酒店、办公楼宇、医院等</a:t>
            </a:r>
            <a:endParaRPr lang="en-US" altLang="zh-CN" sz="1600" kern="0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273179"/>
              </p:ext>
            </p:extLst>
          </p:nvPr>
        </p:nvGraphicFramePr>
        <p:xfrm>
          <a:off x="738278" y="2488521"/>
          <a:ext cx="4091600" cy="3557046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069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2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48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属性</a:t>
                      </a:r>
                      <a:endParaRPr lang="zh-CN" sz="11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特征</a:t>
                      </a:r>
                      <a:endParaRPr lang="zh-CN" sz="11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1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支持频段</a:t>
                      </a:r>
                      <a:endParaRPr lang="zh-CN" sz="11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N41/N78/N79</a:t>
                      </a:r>
                      <a:endParaRPr lang="zh-CN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1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支持制式</a:t>
                      </a:r>
                      <a:endParaRPr lang="zh-CN" sz="11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5G NR TDD</a:t>
                      </a:r>
                      <a:endParaRPr lang="zh-CN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1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通道数量</a:t>
                      </a:r>
                      <a:endParaRPr lang="zh-CN" sz="11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4T4R</a:t>
                      </a: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或</a:t>
                      </a: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2T2R</a:t>
                      </a:r>
                      <a:endParaRPr lang="zh-CN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1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工作带宽</a:t>
                      </a:r>
                      <a:endParaRPr lang="zh-CN" sz="11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40 MHz/60MHz/100MHz</a:t>
                      </a:r>
                      <a:endParaRPr lang="zh-CN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1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接口类型</a:t>
                      </a:r>
                      <a:endParaRPr lang="zh-CN" sz="11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sz="12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eCPRI</a:t>
                      </a: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（</a:t>
                      </a: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Option7-2</a:t>
                      </a: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）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1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灵敏度</a:t>
                      </a:r>
                      <a:endParaRPr lang="zh-CN" sz="11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-96dBm/</a:t>
                      </a: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通道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1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发射功率</a:t>
                      </a:r>
                      <a:endParaRPr lang="zh-CN" sz="11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250mW/</a:t>
                      </a: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通道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1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满载功耗</a:t>
                      </a:r>
                      <a:endParaRPr lang="zh-CN" sz="11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&lt;35w</a:t>
                      </a:r>
                      <a:endParaRPr lang="zh-CN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1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供电方式</a:t>
                      </a:r>
                      <a:endParaRPr lang="zh-CN" sz="11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光电复合缆</a:t>
                      </a: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48C DC</a:t>
                      </a: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（</a:t>
                      </a: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40V ~ 57V</a:t>
                      </a: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）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26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重量</a:t>
                      </a:r>
                      <a:endParaRPr lang="zh-CN" sz="11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&lt; 2kg</a:t>
                      </a:r>
                      <a:endParaRPr lang="zh-CN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61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外形尺寸 </a:t>
                      </a:r>
                      <a:endParaRPr lang="zh-CN" sz="11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200mm(</a:t>
                      </a: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长</a:t>
                      </a:r>
                      <a:r>
                        <a:rPr lang="en-US" alt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×200mm(</a:t>
                      </a: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宽</a:t>
                      </a:r>
                      <a:r>
                        <a:rPr lang="en-US" alt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×50mm(</a:t>
                      </a: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厚</a:t>
                      </a:r>
                      <a:r>
                        <a:rPr lang="en-US" alt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lang="zh-CN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61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100" kern="1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工作温度</a:t>
                      </a:r>
                      <a:endParaRPr lang="zh-CN" sz="11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alt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-10</a:t>
                      </a:r>
                      <a:r>
                        <a:rPr lang="zh-CN" alt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℃</a:t>
                      </a:r>
                      <a:r>
                        <a:rPr lang="en-US" alt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~45</a:t>
                      </a:r>
                      <a:r>
                        <a:rPr lang="zh-CN" alt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℃</a:t>
                      </a:r>
                      <a:endParaRPr lang="zh-CN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61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100" kern="1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工作湿度</a:t>
                      </a:r>
                      <a:endParaRPr lang="zh-CN" sz="11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alt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5%~95%</a:t>
                      </a:r>
                      <a:endParaRPr lang="zh-CN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61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防护等级</a:t>
                      </a:r>
                      <a:endParaRPr lang="zh-CN" sz="11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IP31 </a:t>
                      </a:r>
                      <a:endParaRPr lang="zh-CN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17" name="图片 16" descr="C:\Users\zhangxinxin01\Desktop\CNET产品文档\01 iRAN\其他\外观标签效果图\MR5140外观@凡科快图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735" y="3314298"/>
            <a:ext cx="1474359" cy="11281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动作按钮: 后退或前一项 2">
            <a:hlinkClick r:id="rId4" action="ppaction://hlinksldjump" highlightClick="1"/>
          </p:cNvPr>
          <p:cNvSpPr/>
          <p:nvPr/>
        </p:nvSpPr>
        <p:spPr>
          <a:xfrm>
            <a:off x="10358652" y="5994402"/>
            <a:ext cx="2129051" cy="1018653"/>
          </a:xfrm>
          <a:prstGeom prst="actionButtonBackPreviou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  <a:latin typeface="+mj-ea"/>
              <a:ea typeface="+mj-ea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765758" y="221205"/>
            <a:ext cx="6660485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2" tIns="45718" rIns="91432" bIns="45718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9pPr>
          </a:lstStyle>
          <a:p>
            <a:pPr algn="ctr" defTabSz="731520">
              <a:defRPr/>
            </a:pPr>
            <a:r>
              <a:rPr lang="zh-CN" altLang="en-US" kern="0" dirty="0" smtClean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</a:rPr>
              <a:t>室内型</a:t>
            </a:r>
            <a:r>
              <a:rPr lang="zh-CN" altLang="en-US" kern="0" dirty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</a:rPr>
              <a:t>无线</a:t>
            </a:r>
            <a:r>
              <a:rPr kern="0" dirty="0" err="1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</a:rPr>
              <a:t>射频单元</a:t>
            </a:r>
            <a:r>
              <a:rPr lang="en-US" altLang="zh-CN" kern="0" dirty="0" err="1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  <a:sym typeface="+mn-lt"/>
              </a:rPr>
              <a:t>iRRU</a:t>
            </a:r>
            <a:endParaRPr kern="0" dirty="0">
              <a:gradFill flip="none" rotWithShape="1">
                <a:gsLst>
                  <a:gs pos="0">
                    <a:srgbClr val="8D8A00"/>
                  </a:gs>
                  <a:gs pos="50000">
                    <a:srgbClr val="FFFF00"/>
                  </a:gs>
                  <a:gs pos="100000">
                    <a:prstClr val="white">
                      <a:lumMod val="100000"/>
                    </a:prstClr>
                  </a:gs>
                </a:gsLst>
                <a:lin ang="5400000" scaled="1"/>
                <a:tileRect/>
              </a:gradFill>
              <a:effectLst>
                <a:outerShdw blurRad="127000" dist="127000" dir="3600000" algn="tl" rotWithShape="0">
                  <a:prstClr val="black">
                    <a:alpha val="55000"/>
                  </a:prst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7678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000">
        <p:blinds dir="vert"/>
      </p:transition>
    </mc:Choice>
    <mc:Fallback xmlns="">
      <p:transition spd="slow" advTm="12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矩形 103"/>
          <p:cNvSpPr/>
          <p:nvPr/>
        </p:nvSpPr>
        <p:spPr>
          <a:xfrm>
            <a:off x="637976" y="720873"/>
            <a:ext cx="11466828" cy="1193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3152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535" b="1" dirty="0" smtClean="0">
                <a:solidFill>
                  <a:prstClr val="white"/>
                </a:solidFill>
                <a:latin typeface="+mj-ea"/>
                <a:ea typeface="+mj-ea"/>
                <a:sym typeface="+mn-ea"/>
              </a:rPr>
              <a:t>浪潮无线Wi-Fi AP产品型号丰富，能为客户提供高速率、低时延、覆盖全</a:t>
            </a:r>
            <a:r>
              <a:rPr lang="zh-CN" altLang="en-US" sz="2535" b="1" dirty="0" smtClean="0">
                <a:solidFill>
                  <a:prstClr val="white"/>
                </a:solidFill>
                <a:latin typeface="+mj-ea"/>
                <a:ea typeface="+mj-ea"/>
                <a:sym typeface="+mn-ea"/>
              </a:rPr>
              <a:t>、</a:t>
            </a:r>
            <a:endParaRPr lang="en-US" altLang="zh-CN" sz="2535" b="1" dirty="0" smtClean="0">
              <a:solidFill>
                <a:prstClr val="white"/>
              </a:solidFill>
              <a:latin typeface="+mj-ea"/>
              <a:ea typeface="+mj-ea"/>
              <a:sym typeface="+mn-ea"/>
            </a:endParaRPr>
          </a:p>
          <a:p>
            <a:pPr algn="just" defTabSz="73152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535" b="1" dirty="0" smtClean="0">
                <a:solidFill>
                  <a:prstClr val="white"/>
                </a:solidFill>
                <a:latin typeface="+mj-ea"/>
                <a:ea typeface="+mj-ea"/>
                <a:sym typeface="+mn-ea"/>
              </a:rPr>
              <a:t>高</a:t>
            </a:r>
            <a:r>
              <a:rPr lang="zh-CN" altLang="en-US" sz="2535" b="1" dirty="0" smtClean="0">
                <a:solidFill>
                  <a:prstClr val="white"/>
                </a:solidFill>
                <a:latin typeface="+mj-ea"/>
                <a:ea typeface="+mj-ea"/>
                <a:sym typeface="+mn-ea"/>
              </a:rPr>
              <a:t>可靠的Wi-Fi网络，满足多种不同应用场景下的各行业客户的个性化需求</a:t>
            </a:r>
            <a:endParaRPr lang="zh-CN" altLang="en-US" sz="2540" b="1" dirty="0">
              <a:solidFill>
                <a:prstClr val="white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58" name="矩形 57"/>
          <p:cNvSpPr/>
          <p:nvPr/>
        </p:nvSpPr>
        <p:spPr bwMode="auto">
          <a:xfrm>
            <a:off x="327600" y="2001600"/>
            <a:ext cx="11530800" cy="4284000"/>
          </a:xfrm>
          <a:prstGeom prst="rect">
            <a:avLst/>
          </a:prstGeom>
          <a:gradFill flip="none" rotWithShape="1">
            <a:gsLst>
              <a:gs pos="28000">
                <a:srgbClr val="000000">
                  <a:alpha val="0"/>
                </a:srgbClr>
              </a:gs>
              <a:gs pos="100000">
                <a:srgbClr val="00BEC9">
                  <a:alpha val="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21599" tIns="10799" rIns="21599" bIns="10799" anchor="t" anchorCtr="1"/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zh-CN" altLang="en-US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浪潮</a:t>
            </a:r>
            <a:r>
              <a:rPr lang="en-US" altLang="zh-CN" b="1" kern="0" dirty="0" err="1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iWiFi</a:t>
            </a:r>
            <a:r>
              <a:rPr lang="zh-CN" altLang="en-US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无线局域网</a:t>
            </a:r>
            <a:r>
              <a:rPr lang="en-US" altLang="zh-CN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AP </a:t>
            </a:r>
            <a:r>
              <a:rPr lang="en-US" altLang="zh-CN" b="1" kern="0" dirty="0" err="1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iWiFi</a:t>
            </a:r>
            <a:r>
              <a:rPr lang="en-US" altLang="zh-CN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 AP5170</a:t>
            </a:r>
            <a:endParaRPr lang="zh-CN" altLang="en-US" b="1" kern="0" dirty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60" name="矩形 59"/>
          <p:cNvSpPr/>
          <p:nvPr/>
        </p:nvSpPr>
        <p:spPr bwMode="auto">
          <a:xfrm>
            <a:off x="9372119" y="2451600"/>
            <a:ext cx="2243343" cy="29483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216000" tIns="10799" rIns="216000" bIns="10799" anchor="t" anchorCtr="1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zh-CN" altLang="en-US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    适用场景</a:t>
            </a:r>
            <a:endParaRPr lang="en-US" altLang="zh-CN" b="1" kern="0" dirty="0" smtClean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dirty="0" smtClean="0">
                <a:solidFill>
                  <a:prstClr val="white"/>
                </a:solidFill>
                <a:latin typeface="+mj-ea"/>
                <a:ea typeface="+mj-ea"/>
                <a:cs typeface="微软雅黑" panose="020B0503020204020204" pitchFamily="34" charset="-122"/>
                <a:sym typeface="Gill Sans" charset="0"/>
              </a:rPr>
              <a:t>自助终端</a:t>
            </a:r>
            <a:endParaRPr lang="en-US" altLang="zh-CN" sz="1600" dirty="0" smtClean="0">
              <a:solidFill>
                <a:prstClr val="white"/>
              </a:solidFill>
              <a:latin typeface="+mj-ea"/>
              <a:ea typeface="+mj-ea"/>
              <a:cs typeface="微软雅黑" panose="020B0503020204020204" pitchFamily="34" charset="-122"/>
              <a:sym typeface="Gill Sans" charset="0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dirty="0" smtClean="0">
                <a:solidFill>
                  <a:prstClr val="white"/>
                </a:solidFill>
                <a:latin typeface="+mj-ea"/>
                <a:ea typeface="+mj-ea"/>
              </a:rPr>
              <a:t>工业自动化</a:t>
            </a:r>
            <a:endParaRPr lang="en-US" altLang="zh-CN" sz="160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dirty="0" smtClean="0">
                <a:solidFill>
                  <a:prstClr val="white"/>
                </a:solidFill>
                <a:latin typeface="+mj-ea"/>
                <a:ea typeface="+mj-ea"/>
              </a:rPr>
              <a:t>智慧城市</a:t>
            </a:r>
            <a:endParaRPr lang="en-US" altLang="zh-CN" sz="160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dirty="0" smtClean="0">
                <a:solidFill>
                  <a:prstClr val="white"/>
                </a:solidFill>
                <a:latin typeface="+mj-ea"/>
                <a:ea typeface="+mj-ea"/>
              </a:rPr>
              <a:t>供应链自动化</a:t>
            </a:r>
            <a:endParaRPr lang="en-US" altLang="zh-CN" sz="160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dirty="0" smtClean="0">
                <a:solidFill>
                  <a:prstClr val="white"/>
                </a:solidFill>
                <a:latin typeface="+mj-ea"/>
                <a:ea typeface="+mj-ea"/>
              </a:rPr>
              <a:t>轨道交通</a:t>
            </a:r>
            <a:endParaRPr lang="en-US" altLang="zh-CN" sz="160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dirty="0" smtClean="0">
                <a:solidFill>
                  <a:prstClr val="white"/>
                </a:solidFill>
                <a:latin typeface="+mj-ea"/>
                <a:ea typeface="+mj-ea"/>
              </a:rPr>
              <a:t>智慧楼宇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765758" y="221205"/>
            <a:ext cx="6660485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2" tIns="45718" rIns="91432" bIns="45718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9pPr>
          </a:lstStyle>
          <a:p>
            <a:pPr algn="ctr" defTabSz="731520">
              <a:defRPr/>
            </a:pPr>
            <a:r>
              <a:rPr lang="zh-CN" altLang="en-US" kern="0" dirty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</a:rPr>
              <a:t>浪潮</a:t>
            </a:r>
            <a:r>
              <a:rPr lang="en-US" altLang="zh-CN" kern="0" dirty="0" err="1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</a:rPr>
              <a:t>iWiFi</a:t>
            </a:r>
            <a:r>
              <a:rPr lang="zh-CN" altLang="en-US" kern="0" dirty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</a:rPr>
              <a:t>无线</a:t>
            </a:r>
            <a:r>
              <a:rPr lang="zh-CN" altLang="en-US" kern="0" dirty="0" smtClean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</a:rPr>
              <a:t>局域网</a:t>
            </a:r>
            <a:r>
              <a:rPr lang="en-US" altLang="zh-CN" kern="0" dirty="0" smtClean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</a:rPr>
              <a:t>AP</a:t>
            </a:r>
            <a:endParaRPr kern="0" dirty="0">
              <a:gradFill flip="none" rotWithShape="1">
                <a:gsLst>
                  <a:gs pos="0">
                    <a:srgbClr val="8D8A00"/>
                  </a:gs>
                  <a:gs pos="50000">
                    <a:srgbClr val="FFFF00"/>
                  </a:gs>
                  <a:gs pos="100000">
                    <a:prstClr val="white">
                      <a:lumMod val="100000"/>
                    </a:prstClr>
                  </a:gs>
                </a:gsLst>
                <a:lin ang="5400000" scaled="1"/>
                <a:tileRect/>
              </a:gradFill>
              <a:effectLst>
                <a:outerShdw blurRad="127000" dist="127000" dir="3600000" algn="tl" rotWithShape="0">
                  <a:prstClr val="black">
                    <a:alpha val="55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1" name="动作按钮: 后退或前一项 10">
            <a:hlinkClick r:id="rId4" action="ppaction://hlinksldjump" highlightClick="1"/>
          </p:cNvPr>
          <p:cNvSpPr/>
          <p:nvPr/>
        </p:nvSpPr>
        <p:spPr>
          <a:xfrm>
            <a:off x="10126640" y="5981132"/>
            <a:ext cx="2611272" cy="1026993"/>
          </a:xfrm>
          <a:prstGeom prst="actionButtonBackPreviou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  <a:latin typeface="+mj-ea"/>
              <a:ea typeface="+mj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5171" y="3298367"/>
            <a:ext cx="1277993" cy="1699308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9270215"/>
              </p:ext>
            </p:extLst>
          </p:nvPr>
        </p:nvGraphicFramePr>
        <p:xfrm>
          <a:off x="566407" y="2694114"/>
          <a:ext cx="4374739" cy="2907622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107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7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457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200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主要参数</a:t>
                      </a:r>
                    </a:p>
                  </a:txBody>
                  <a:tcPr marL="72000" marR="72000" marT="36000" marB="3600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规格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室外型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altLang="zh-CN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CPU</a:t>
                      </a:r>
                      <a:endParaRPr lang="zh-CN" altLang="en-US" sz="1100" b="1" kern="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b="1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sym typeface="+mn-ea"/>
                        </a:rPr>
                        <a:t>  MTK7621A</a:t>
                      </a:r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sym typeface="+mn-ea"/>
                        </a:rPr>
                        <a:t>+MTK7905DA+MTK7975DN</a:t>
                      </a:r>
                      <a:endParaRPr lang="en-US" altLang="zh-CN" sz="12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altLang="zh-CN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Flash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algn="l" defTabSz="457200" fontAlgn="b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tabLst>
                          <a:tab pos="266700" algn="l"/>
                        </a:tabLst>
                        <a:defRPr/>
                      </a:pPr>
                      <a:r>
                        <a:rPr lang="en-US" altLang="zh-CN" sz="1200" b="1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sym typeface="+mn-ea"/>
                        </a:rPr>
                        <a:t>SPI NOR 16MB</a:t>
                      </a:r>
                      <a:endParaRPr lang="en-US" altLang="zh-CN" sz="12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altLang="zh-CN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NAND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128MB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无线协议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11ac</a:t>
                      </a:r>
                      <a:r>
                        <a:rPr lang="en-US" altLang="zh-CN" sz="12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   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双频</a:t>
                      </a: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WIFI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，</a:t>
                      </a: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1300Mbps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接口</a:t>
                      </a:r>
                      <a:endParaRPr lang="zh-CN" altLang="en-US" sz="1100" b="1" kern="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2*GE、1*USB 3.0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网络能力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路由功能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尺寸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tabLst>
                          <a:tab pos="266700" algn="l"/>
                        </a:tabLst>
                        <a:defRPr/>
                      </a:pPr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sym typeface="+mn-ea"/>
                        </a:rPr>
                        <a:t>198mm * 198mm * 41mm</a:t>
                      </a:r>
                      <a:endParaRPr lang="zh-CN" altLang="en-US" sz="12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电源</a:t>
                      </a:r>
                      <a:r>
                        <a:rPr lang="en-US" altLang="zh-CN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/</a:t>
                      </a: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重量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algn="l" defTabSz="457200" fontAlgn="b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tabLst>
                          <a:tab pos="266700" algn="l"/>
                        </a:tabLst>
                        <a:defRPr/>
                      </a:pPr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sym typeface="+mn-ea"/>
                        </a:rPr>
                        <a:t>12V  1.5A</a:t>
                      </a:r>
                      <a:endParaRPr lang="zh-CN" altLang="en-US" sz="12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产品定位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室外型</a:t>
                      </a: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Wi-Fi 5 AP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 bwMode="auto">
          <a:xfrm>
            <a:off x="6866016" y="2451600"/>
            <a:ext cx="2884040" cy="355405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216000" tIns="10799" rIns="216000" bIns="10799" anchor="t" anchorCtr="1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zh-CN" altLang="en-US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特色</a:t>
            </a:r>
            <a:r>
              <a:rPr lang="zh-CN" altLang="en-US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优势</a:t>
            </a:r>
            <a:endParaRPr lang="en-US" altLang="zh-CN" b="1" kern="0" dirty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支持</a:t>
            </a:r>
            <a:r>
              <a:rPr lang="en-US" altLang="zh-CN" sz="1600" kern="0" dirty="0" smtClean="0">
                <a:solidFill>
                  <a:srgbClr val="E86A0D"/>
                </a:solidFill>
                <a:latin typeface="+mj-ea"/>
                <a:ea typeface="+mj-ea"/>
              </a:rPr>
              <a:t>11ax</a:t>
            </a:r>
            <a:r>
              <a:rPr lang="en-US" altLang="zh-CN" sz="1600" kern="0" dirty="0" smtClean="0">
                <a:solidFill>
                  <a:prstClr val="white"/>
                </a:solidFill>
                <a:latin typeface="+mj-ea"/>
                <a:ea typeface="+mj-ea"/>
              </a:rPr>
              <a:t>,</a:t>
            </a:r>
            <a:r>
              <a:rPr lang="zh-CN" altLang="zh-CN" sz="1600" kern="0" dirty="0" smtClean="0">
                <a:solidFill>
                  <a:prstClr val="white"/>
                </a:solidFill>
                <a:latin typeface="+mj-ea"/>
                <a:ea typeface="+mj-ea"/>
              </a:rPr>
              <a:t>提供高速网络。</a:t>
            </a:r>
            <a:endParaRPr lang="zh-CN" altLang="en-US" sz="1600" kern="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支持</a:t>
            </a:r>
            <a:r>
              <a:rPr lang="en-US" altLang="zh-CN" sz="1600" kern="0" dirty="0">
                <a:solidFill>
                  <a:srgbClr val="E86A0D"/>
                </a:solidFill>
                <a:latin typeface="+mj-ea"/>
                <a:ea typeface="+mj-ea"/>
              </a:rPr>
              <a:t>Wi-Fi ax</a:t>
            </a:r>
            <a:r>
              <a:rPr lang="zh-CN" altLang="zh-CN" sz="1600" kern="0" dirty="0">
                <a:solidFill>
                  <a:prstClr val="white"/>
                </a:solidFill>
                <a:latin typeface="+mj-ea"/>
                <a:ea typeface="+mj-ea"/>
              </a:rPr>
              <a:t>省电方案，支持</a:t>
            </a:r>
            <a:r>
              <a:rPr lang="zh-CN" altLang="zh-CN" sz="1600" kern="0" dirty="0">
                <a:solidFill>
                  <a:srgbClr val="E86A0D"/>
                </a:solidFill>
                <a:latin typeface="+mj-ea"/>
                <a:ea typeface="+mj-ea"/>
              </a:rPr>
              <a:t>双活设备。</a:t>
            </a:r>
            <a:endParaRPr lang="en-US" altLang="zh-CN" sz="1600" kern="0" dirty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zh-CN" sz="1600" kern="0" dirty="0" smtClean="0">
                <a:solidFill>
                  <a:prstClr val="white"/>
                </a:solidFill>
                <a:latin typeface="+mj-ea"/>
                <a:ea typeface="+mj-ea"/>
                <a:sym typeface="+mn-ea"/>
              </a:rPr>
              <a:t>支持大二层、三层组网，支</a:t>
            </a:r>
            <a:r>
              <a:rPr lang="en-US" altLang="zh-CN" sz="1600" kern="0" dirty="0" smtClean="0">
                <a:solidFill>
                  <a:srgbClr val="E86A0D"/>
                </a:solidFill>
                <a:latin typeface="+mj-ea"/>
                <a:ea typeface="+mj-ea"/>
                <a:sym typeface="+mn-ea"/>
              </a:rPr>
              <a:t>I</a:t>
            </a:r>
            <a:r>
              <a:rPr lang="zh-CN" altLang="zh-CN" sz="1600" kern="0" dirty="0" smtClean="0">
                <a:solidFill>
                  <a:srgbClr val="E86A0D"/>
                </a:solidFill>
                <a:latin typeface="+mj-ea"/>
                <a:ea typeface="+mj-ea"/>
                <a:sym typeface="+mn-ea"/>
              </a:rPr>
              <a:t>PSec/GRE/L2TP</a:t>
            </a:r>
            <a:r>
              <a:rPr lang="zh-CN" altLang="zh-CN" sz="1600" kern="0" dirty="0" smtClean="0">
                <a:solidFill>
                  <a:prstClr val="white"/>
                </a:solidFill>
                <a:latin typeface="+mj-ea"/>
                <a:ea typeface="+mj-ea"/>
                <a:sym typeface="+mn-ea"/>
              </a:rPr>
              <a:t>等隧道。</a:t>
            </a: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zh-CN" sz="1600" kern="0" dirty="0" smtClean="0">
                <a:solidFill>
                  <a:prstClr val="white"/>
                </a:solidFill>
                <a:latin typeface="+mj-ea"/>
                <a:ea typeface="+mj-ea"/>
                <a:sym typeface="+mn-ea"/>
              </a:rPr>
              <a:t>提供</a:t>
            </a:r>
            <a:r>
              <a:rPr lang="zh-CN" altLang="zh-CN" sz="1600" kern="0" dirty="0" smtClean="0">
                <a:solidFill>
                  <a:srgbClr val="E86A0D"/>
                </a:solidFill>
                <a:latin typeface="+mj-ea"/>
                <a:ea typeface="+mj-ea"/>
                <a:sym typeface="+mn-ea"/>
              </a:rPr>
              <a:t>5G转Wi-Fi</a:t>
            </a:r>
            <a:r>
              <a:rPr lang="zh-CN" altLang="zh-CN" sz="1600" kern="0" dirty="0" smtClean="0">
                <a:solidFill>
                  <a:prstClr val="white"/>
                </a:solidFill>
                <a:latin typeface="+mj-ea"/>
                <a:ea typeface="+mj-ea"/>
                <a:sym typeface="+mn-ea"/>
              </a:rPr>
              <a:t>融合方案，支持更多企业场景。</a:t>
            </a:r>
          </a:p>
        </p:txBody>
      </p:sp>
    </p:spTree>
    <p:extLst>
      <p:ext uri="{BB962C8B-B14F-4D97-AF65-F5344CB8AC3E}">
        <p14:creationId xmlns:p14="http://schemas.microsoft.com/office/powerpoint/2010/main" val="300595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000">
        <p:blinds dir="vert"/>
      </p:transition>
    </mc:Choice>
    <mc:Fallback xmlns="">
      <p:transition spd="slow" advTm="12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 bwMode="auto">
          <a:xfrm>
            <a:off x="327600" y="2001600"/>
            <a:ext cx="11530800" cy="4284000"/>
          </a:xfrm>
          <a:prstGeom prst="rect">
            <a:avLst/>
          </a:prstGeom>
          <a:gradFill flip="none" rotWithShape="1">
            <a:gsLst>
              <a:gs pos="28000">
                <a:srgbClr val="000000">
                  <a:alpha val="0"/>
                </a:srgbClr>
              </a:gs>
              <a:gs pos="100000">
                <a:srgbClr val="00BEC9">
                  <a:alpha val="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21599" tIns="10799" rIns="21599" bIns="10799" anchor="t" anchorCtr="1"/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en-US" altLang="zh-CN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UWB</a:t>
            </a:r>
            <a:r>
              <a:rPr lang="zh-CN" altLang="en-US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定位基站</a:t>
            </a:r>
          </a:p>
        </p:txBody>
      </p:sp>
      <p:sp>
        <p:nvSpPr>
          <p:cNvPr id="33" name="矩形 32"/>
          <p:cNvSpPr/>
          <p:nvPr/>
        </p:nvSpPr>
        <p:spPr bwMode="auto">
          <a:xfrm>
            <a:off x="6580707" y="2451600"/>
            <a:ext cx="2725648" cy="329552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216000" tIns="10799" rIns="216000" bIns="10799" anchor="t" anchorCtr="1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zh-CN" altLang="en-US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特色优势</a:t>
            </a:r>
            <a:endParaRPr lang="en-US" altLang="zh-CN" b="1" kern="0" dirty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1600" kern="0" dirty="0">
                <a:solidFill>
                  <a:prstClr val="white"/>
                </a:solidFill>
                <a:latin typeface="+mj-ea"/>
                <a:ea typeface="+mj-ea"/>
              </a:rPr>
              <a:t>5G&amp;UWB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同时部署</a:t>
            </a:r>
            <a:endParaRPr lang="zh-CN" altLang="en-US" sz="1600" kern="0" dirty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级联部署，</a:t>
            </a:r>
            <a:r>
              <a:rPr lang="zh-CN" altLang="en-US" sz="1600" kern="0" dirty="0">
                <a:solidFill>
                  <a:srgbClr val="F79646">
                    <a:lumMod val="75000"/>
                  </a:srgbClr>
                </a:solidFill>
                <a:latin typeface="+mj-ea"/>
                <a:ea typeface="+mj-ea"/>
              </a:rPr>
              <a:t>补盲简单</a:t>
            </a: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数据</a:t>
            </a:r>
            <a:r>
              <a:rPr lang="zh-CN" altLang="en-US" sz="1600" kern="0" dirty="0">
                <a:solidFill>
                  <a:srgbClr val="F79646">
                    <a:lumMod val="75000"/>
                  </a:srgbClr>
                </a:solidFill>
                <a:latin typeface="+mj-ea"/>
                <a:ea typeface="+mj-ea"/>
              </a:rPr>
              <a:t>双向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传输</a:t>
            </a: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高精定位</a:t>
            </a:r>
            <a:r>
              <a:rPr lang="zh-CN" altLang="en-US" sz="1600" kern="0" dirty="0">
                <a:solidFill>
                  <a:srgbClr val="F79646">
                    <a:lumMod val="75000"/>
                  </a:srgbClr>
                </a:solidFill>
                <a:latin typeface="+mj-ea"/>
                <a:ea typeface="+mj-ea"/>
              </a:rPr>
              <a:t>亚米级</a:t>
            </a: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物联</a:t>
            </a:r>
            <a:r>
              <a:rPr lang="zh-CN" altLang="en-US" sz="1600" kern="0" dirty="0">
                <a:solidFill>
                  <a:srgbClr val="F79646">
                    <a:lumMod val="75000"/>
                  </a:srgbClr>
                </a:solidFill>
                <a:latin typeface="+mj-ea"/>
                <a:ea typeface="+mj-ea"/>
              </a:rPr>
              <a:t>低功耗</a:t>
            </a:r>
            <a:endParaRPr lang="en-US" altLang="zh-CN" sz="1600" kern="0" dirty="0" smtClean="0">
              <a:solidFill>
                <a:srgbClr val="F79646">
                  <a:lumMod val="75000"/>
                </a:srgbClr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1600" kern="0" dirty="0">
                <a:solidFill>
                  <a:prstClr val="white"/>
                </a:solidFill>
                <a:latin typeface="+mj-ea"/>
                <a:ea typeface="+mj-ea"/>
              </a:rPr>
              <a:t>5GC</a:t>
            </a:r>
            <a:r>
              <a:rPr lang="zh-CN" altLang="en-US" sz="1600" kern="0" dirty="0">
                <a:solidFill>
                  <a:srgbClr val="F79646">
                    <a:lumMod val="75000"/>
                  </a:srgbClr>
                </a:solidFill>
                <a:latin typeface="+mj-ea"/>
                <a:ea typeface="+mj-ea"/>
              </a:rPr>
              <a:t>统一</a:t>
            </a:r>
            <a:r>
              <a:rPr lang="zh-CN" altLang="en-US" sz="1600" kern="0" dirty="0" smtClean="0">
                <a:solidFill>
                  <a:srgbClr val="F79646">
                    <a:lumMod val="75000"/>
                  </a:srgbClr>
                </a:solidFill>
                <a:latin typeface="+mj-ea"/>
                <a:ea typeface="+mj-ea"/>
              </a:rPr>
              <a:t>控制</a:t>
            </a:r>
            <a:endParaRPr lang="zh-CN" altLang="en-US" sz="1600" kern="0" dirty="0">
              <a:solidFill>
                <a:srgbClr val="F79646">
                  <a:lumMod val="75000"/>
                </a:srgbClr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统一</a:t>
            </a:r>
            <a:r>
              <a:rPr lang="zh-CN" altLang="en-US" sz="1600" kern="0" dirty="0" smtClean="0">
                <a:solidFill>
                  <a:srgbClr val="F79646">
                    <a:lumMod val="75000"/>
                  </a:srgbClr>
                </a:solidFill>
                <a:latin typeface="+mj-ea"/>
                <a:ea typeface="+mj-ea"/>
              </a:rPr>
              <a:t>可视化管理</a:t>
            </a:r>
            <a:endParaRPr lang="en-US" altLang="zh-CN" sz="1600" kern="0" dirty="0">
              <a:solidFill>
                <a:srgbClr val="F79646">
                  <a:lumMod val="75000"/>
                </a:srgbClr>
              </a:solidFill>
              <a:latin typeface="+mj-ea"/>
              <a:ea typeface="+mj-ea"/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9114535" y="2451600"/>
            <a:ext cx="2714625" cy="318472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216000" tIns="10799" rIns="216000" bIns="10799" anchor="t" anchorCtr="1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zh-CN" altLang="en-US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适用场景</a:t>
            </a:r>
            <a:endParaRPr lang="en-US" altLang="zh-CN" b="1" kern="0" dirty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远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距离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、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大连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接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的</a:t>
            </a:r>
            <a:r>
              <a:rPr lang="zh-CN" altLang="en-US" sz="1600" kern="0" dirty="0">
                <a:solidFill>
                  <a:srgbClr val="F79646">
                    <a:lumMod val="75000"/>
                  </a:srgbClr>
                </a:solidFill>
                <a:latin typeface="+mj-ea"/>
                <a:ea typeface="+mj-ea"/>
              </a:rPr>
              <a:t>低功耗</a:t>
            </a:r>
            <a:r>
              <a:rPr lang="zh-CN" altLang="en-US" sz="1600" kern="0" dirty="0" smtClean="0">
                <a:solidFill>
                  <a:srgbClr val="F79646">
                    <a:lumMod val="75000"/>
                  </a:srgbClr>
                </a:solidFill>
                <a:latin typeface="+mj-ea"/>
                <a:ea typeface="+mj-ea"/>
              </a:rPr>
              <a:t>物联网</a:t>
            </a:r>
            <a:endParaRPr lang="en-US" altLang="zh-CN" sz="1600" kern="0" dirty="0">
              <a:solidFill>
                <a:srgbClr val="F79646">
                  <a:lumMod val="75000"/>
                </a:srgbClr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医院的资产管理、婴儿守护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等</a:t>
            </a:r>
            <a:r>
              <a:rPr lang="zh-CN" altLang="en-US" sz="1600" kern="0" dirty="0" smtClean="0">
                <a:solidFill>
                  <a:srgbClr val="F79646">
                    <a:lumMod val="75000"/>
                  </a:srgbClr>
                </a:solidFill>
                <a:latin typeface="+mj-ea"/>
                <a:ea typeface="+mj-ea"/>
              </a:rPr>
              <a:t>院区定位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应用</a:t>
            </a:r>
            <a:endParaRPr lang="en-US" altLang="zh-CN" sz="1600" kern="0" dirty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工业、园区、物业管理等传感器</a:t>
            </a:r>
            <a:r>
              <a:rPr lang="zh-CN" altLang="en-US" sz="1600" kern="0" dirty="0">
                <a:solidFill>
                  <a:srgbClr val="F79646">
                    <a:lumMod val="75000"/>
                  </a:srgbClr>
                </a:solidFill>
                <a:latin typeface="+mj-ea"/>
                <a:ea typeface="+mj-ea"/>
              </a:rPr>
              <a:t>数据采集</a:t>
            </a:r>
            <a:endParaRPr lang="en-US" altLang="zh-CN" sz="1600" kern="0" dirty="0">
              <a:solidFill>
                <a:srgbClr val="F79646">
                  <a:lumMod val="75000"/>
                </a:srgbClr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港口货运</a:t>
            </a:r>
            <a:r>
              <a:rPr lang="zh-CN" altLang="en-US" sz="1600" kern="0" dirty="0">
                <a:solidFill>
                  <a:srgbClr val="F79646">
                    <a:lumMod val="75000"/>
                  </a:srgbClr>
                </a:solidFill>
                <a:latin typeface="+mj-ea"/>
                <a:ea typeface="+mj-ea"/>
              </a:rPr>
              <a:t>货物识别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定位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53462" y="2530470"/>
            <a:ext cx="5241080" cy="3432759"/>
            <a:chOff x="1324962" y="2738584"/>
            <a:chExt cx="3909316" cy="2560491"/>
          </a:xfrm>
        </p:grpSpPr>
        <p:sp>
          <p:nvSpPr>
            <p:cNvPr id="28" name="圆角矩形 27"/>
            <p:cNvSpPr/>
            <p:nvPr/>
          </p:nvSpPr>
          <p:spPr>
            <a:xfrm>
              <a:off x="1324962" y="2738584"/>
              <a:ext cx="3903348" cy="2560491"/>
            </a:xfrm>
            <a:prstGeom prst="roundRect">
              <a:avLst>
                <a:gd name="adj" fmla="val 3265"/>
              </a:avLst>
            </a:prstGeom>
            <a:solidFill>
              <a:schemeClr val="bg1">
                <a:lumMod val="85000"/>
                <a:alpha val="1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algn="ctr" defTabSz="685800">
                <a:lnSpc>
                  <a:spcPts val="1800"/>
                </a:lnSpc>
                <a:defRPr/>
              </a:pPr>
              <a:endParaRPr kumimoji="1" lang="zh-CN" altLang="en-US" sz="1100" b="1" kern="0" dirty="0">
                <a:solidFill>
                  <a:srgbClr val="FFFF00"/>
                </a:solidFill>
                <a:latin typeface="+mj-ea"/>
                <a:ea typeface="+mj-ea"/>
              </a:endParaRPr>
            </a:p>
          </p:txBody>
        </p:sp>
        <p:sp>
          <p:nvSpPr>
            <p:cNvPr id="29" name="矩形: 圆角 99"/>
            <p:cNvSpPr/>
            <p:nvPr/>
          </p:nvSpPr>
          <p:spPr>
            <a:xfrm>
              <a:off x="1542008" y="2952997"/>
              <a:ext cx="3421074" cy="1175900"/>
            </a:xfrm>
            <a:prstGeom prst="roundRect">
              <a:avLst>
                <a:gd name="adj" fmla="val 6370"/>
              </a:avLst>
            </a:prstGeom>
            <a:solidFill>
              <a:srgbClr val="5B9BD5">
                <a:lumMod val="5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51435" tIns="25718" rIns="51435" bIns="25718" numCol="1" spcCol="0" rtlCol="0" fromWordArt="0" anchor="b" anchorCtr="0" forceAA="0" compatLnSpc="1">
              <a:noAutofit/>
            </a:bodyPr>
            <a:lstStyle/>
            <a:p>
              <a:pPr algn="r" defTabSz="685800">
                <a:defRPr/>
              </a:pPr>
              <a:endParaRPr lang="en-US" altLang="zh-CN" sz="1050" b="1" kern="0" dirty="0">
                <a:solidFill>
                  <a:prstClr val="white"/>
                </a:solidFill>
                <a:latin typeface="+mj-ea"/>
                <a:ea typeface="+mj-ea"/>
                <a:sym typeface="微软雅黑" panose="020B0503020204020204" pitchFamily="34" charset="-122"/>
              </a:endParaRPr>
            </a:p>
            <a:p>
              <a:pPr algn="r" defTabSz="685800">
                <a:defRPr/>
              </a:pPr>
              <a:endParaRPr lang="en-US" altLang="zh-CN" sz="1050" b="1" kern="0" dirty="0">
                <a:solidFill>
                  <a:prstClr val="white"/>
                </a:solidFill>
                <a:latin typeface="+mj-ea"/>
                <a:ea typeface="+mj-ea"/>
                <a:sym typeface="微软雅黑" panose="020B0503020204020204" pitchFamily="34" charset="-122"/>
              </a:endParaRPr>
            </a:p>
          </p:txBody>
        </p:sp>
        <p:cxnSp>
          <p:nvCxnSpPr>
            <p:cNvPr id="35" name="直接连接符 34"/>
            <p:cNvCxnSpPr>
              <a:stCxn id="37" idx="3"/>
              <a:endCxn id="45" idx="1"/>
            </p:cNvCxnSpPr>
            <p:nvPr/>
          </p:nvCxnSpPr>
          <p:spPr>
            <a:xfrm>
              <a:off x="2290916" y="3556498"/>
              <a:ext cx="224299" cy="1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0224" y="3266963"/>
              <a:ext cx="620692" cy="579070"/>
            </a:xfrm>
            <a:prstGeom prst="rect">
              <a:avLst/>
            </a:prstGeom>
          </p:spPr>
        </p:pic>
        <p:sp>
          <p:nvSpPr>
            <p:cNvPr id="38" name="矩形 37"/>
            <p:cNvSpPr/>
            <p:nvPr/>
          </p:nvSpPr>
          <p:spPr>
            <a:xfrm>
              <a:off x="1359546" y="4836748"/>
              <a:ext cx="861527" cy="309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342900" fontAlgn="ctr"/>
              <a:r>
                <a:rPr lang="en-US" altLang="zh-CN" sz="1050" b="1" kern="0" dirty="0">
                  <a:solidFill>
                    <a:prstClr val="white"/>
                  </a:solidFill>
                  <a:latin typeface="+mj-ea"/>
                  <a:ea typeface="+mj-ea"/>
                  <a:sym typeface="+mn-lt"/>
                </a:rPr>
                <a:t>UWB</a:t>
              </a:r>
              <a:r>
                <a:rPr lang="zh-CN" altLang="en-US" sz="1050" b="1" kern="0" dirty="0">
                  <a:solidFill>
                    <a:prstClr val="white"/>
                  </a:solidFill>
                  <a:latin typeface="+mj-ea"/>
                  <a:ea typeface="+mj-ea"/>
                  <a:sym typeface="+mn-lt"/>
                </a:rPr>
                <a:t>定位基站</a:t>
              </a:r>
            </a:p>
            <a:p>
              <a:pPr algn="ctr" defTabSz="342900" fontAlgn="ctr"/>
              <a:r>
                <a:rPr lang="en-US" altLang="zh-CN" sz="1050" b="1" kern="0" dirty="0" err="1">
                  <a:solidFill>
                    <a:prstClr val="white"/>
                  </a:solidFill>
                  <a:latin typeface="+mj-ea"/>
                  <a:ea typeface="+mj-ea"/>
                  <a:sym typeface="+mn-lt"/>
                </a:rPr>
                <a:t>iUWB</a:t>
              </a:r>
              <a:r>
                <a:rPr lang="en-US" altLang="zh-CN" sz="1050" b="1" kern="0" dirty="0">
                  <a:solidFill>
                    <a:prstClr val="white"/>
                  </a:solidFill>
                  <a:latin typeface="+mj-ea"/>
                  <a:ea typeface="+mj-ea"/>
                  <a:sym typeface="+mn-lt"/>
                </a:rPr>
                <a:t>  3100</a:t>
              </a: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9785" y="4309001"/>
              <a:ext cx="548803" cy="512003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2092929" y="4216412"/>
              <a:ext cx="1537916" cy="792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>
                <a:lnSpc>
                  <a:spcPct val="150000"/>
                </a:lnSpc>
                <a:defRPr/>
              </a:pPr>
              <a:r>
                <a:rPr lang="zh-CN" altLang="en-US" sz="1050" kern="100" dirty="0">
                  <a:solidFill>
                    <a:prstClr val="white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发射功率：</a:t>
              </a:r>
              <a:r>
                <a:rPr lang="en-US" altLang="zh-CN" sz="1050" kern="100" dirty="0">
                  <a:solidFill>
                    <a:prstClr val="white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250mw/</a:t>
              </a:r>
              <a:r>
                <a:rPr lang="zh-CN" altLang="en-US" sz="1050" kern="100" dirty="0">
                  <a:solidFill>
                    <a:prstClr val="white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通道</a:t>
              </a:r>
              <a:endParaRPr lang="en-US" altLang="zh-CN" sz="1050" kern="100" dirty="0">
                <a:solidFill>
                  <a:prstClr val="white"/>
                </a:solidFill>
                <a:latin typeface="+mj-ea"/>
                <a:ea typeface="+mj-ea"/>
                <a:cs typeface="Times New Roman" panose="02020603050405020304" pitchFamily="18" charset="0"/>
              </a:endParaRPr>
            </a:p>
            <a:p>
              <a:pPr defTabSz="342900">
                <a:lnSpc>
                  <a:spcPct val="150000"/>
                </a:lnSpc>
                <a:defRPr/>
              </a:pPr>
              <a:r>
                <a:rPr lang="zh-CN" altLang="en-US" sz="1050" kern="100" dirty="0">
                  <a:solidFill>
                    <a:prstClr val="white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级联能力：</a:t>
              </a:r>
              <a:r>
                <a:rPr lang="en-US" altLang="zh-CN" sz="1050" kern="100" dirty="0">
                  <a:solidFill>
                    <a:prstClr val="white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6</a:t>
              </a:r>
              <a:r>
                <a:rPr lang="zh-CN" altLang="en-US" sz="1050" kern="100" dirty="0">
                  <a:solidFill>
                    <a:prstClr val="white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级</a:t>
              </a:r>
              <a:endParaRPr lang="en-US" altLang="zh-CN" sz="1050" kern="100" dirty="0">
                <a:solidFill>
                  <a:prstClr val="white"/>
                </a:solidFill>
                <a:latin typeface="+mj-ea"/>
                <a:ea typeface="+mj-ea"/>
                <a:cs typeface="Times New Roman" panose="02020603050405020304" pitchFamily="18" charset="0"/>
              </a:endParaRPr>
            </a:p>
            <a:p>
              <a:pPr defTabSz="342900">
                <a:lnSpc>
                  <a:spcPct val="150000"/>
                </a:lnSpc>
                <a:defRPr/>
              </a:pPr>
              <a:r>
                <a:rPr lang="zh-CN" altLang="en-US" sz="1050" kern="100" dirty="0">
                  <a:solidFill>
                    <a:prstClr val="white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定位精度：厘米级</a:t>
              </a:r>
              <a:endParaRPr lang="en-US" altLang="zh-CN" sz="1050" kern="100" dirty="0">
                <a:solidFill>
                  <a:prstClr val="white"/>
                </a:solidFill>
                <a:latin typeface="+mj-ea"/>
                <a:ea typeface="+mj-ea"/>
                <a:cs typeface="Times New Roman" panose="02020603050405020304" pitchFamily="18" charset="0"/>
              </a:endParaRPr>
            </a:p>
            <a:p>
              <a:pPr defTabSz="342900">
                <a:lnSpc>
                  <a:spcPct val="150000"/>
                </a:lnSpc>
                <a:defRPr/>
              </a:pPr>
              <a:r>
                <a:rPr lang="zh-CN" altLang="en-US" sz="1050" kern="100" dirty="0">
                  <a:solidFill>
                    <a:prstClr val="white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无线制式：</a:t>
              </a:r>
              <a:r>
                <a:rPr lang="en-US" altLang="zh-CN" sz="1050" kern="100" dirty="0">
                  <a:solidFill>
                    <a:prstClr val="white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UWB+NR</a:t>
              </a:r>
              <a:endParaRPr lang="zh-CN" altLang="zh-CN" sz="1050" kern="100" dirty="0">
                <a:solidFill>
                  <a:prstClr val="white"/>
                </a:solidFill>
                <a:latin typeface="+mj-ea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4249300" y="2980603"/>
              <a:ext cx="641879" cy="249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50000"/>
                </a:lnSpc>
                <a:defRPr/>
              </a:pPr>
              <a:r>
                <a:rPr lang="zh-CN" altLang="en-US" sz="1050" b="1" kern="100" dirty="0">
                  <a:solidFill>
                    <a:prstClr val="white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级联连接</a:t>
              </a:r>
              <a:endParaRPr lang="zh-CN" altLang="zh-CN" sz="1050" b="1" kern="100" dirty="0">
                <a:solidFill>
                  <a:prstClr val="white"/>
                </a:solidFill>
                <a:latin typeface="+mj-ea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3261377" y="4840888"/>
              <a:ext cx="793774" cy="309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 fontAlgn="ctr"/>
              <a:r>
                <a:rPr lang="en-US" altLang="zh-CN" sz="1050" b="1" kern="0" dirty="0">
                  <a:solidFill>
                    <a:prstClr val="white"/>
                  </a:solidFill>
                  <a:latin typeface="+mj-ea"/>
                  <a:ea typeface="+mj-ea"/>
                  <a:sym typeface="+mn-lt"/>
                </a:rPr>
                <a:t>UWB</a:t>
              </a:r>
              <a:r>
                <a:rPr lang="zh-CN" altLang="en-US" sz="1050" b="1" kern="0" dirty="0">
                  <a:solidFill>
                    <a:prstClr val="white"/>
                  </a:solidFill>
                  <a:latin typeface="+mj-ea"/>
                  <a:ea typeface="+mj-ea"/>
                  <a:sym typeface="+mn-lt"/>
                </a:rPr>
                <a:t>模组</a:t>
              </a:r>
              <a:endParaRPr lang="en-US" altLang="zh-CN" sz="1050" b="1" kern="0" dirty="0">
                <a:solidFill>
                  <a:prstClr val="white"/>
                </a:solidFill>
                <a:latin typeface="+mj-ea"/>
                <a:ea typeface="+mj-ea"/>
                <a:sym typeface="+mn-lt"/>
              </a:endParaRPr>
            </a:p>
            <a:p>
              <a:pPr algn="ctr" defTabSz="342900" fontAlgn="ctr"/>
              <a:r>
                <a:rPr lang="en-US" altLang="zh-CN" sz="1050" b="1" kern="0" dirty="0" err="1">
                  <a:solidFill>
                    <a:prstClr val="white"/>
                  </a:solidFill>
                  <a:latin typeface="+mj-ea"/>
                  <a:ea typeface="+mj-ea"/>
                  <a:sym typeface="+mn-lt"/>
                </a:rPr>
                <a:t>iUMD</a:t>
              </a:r>
              <a:r>
                <a:rPr lang="en-US" altLang="zh-CN" sz="1050" b="1" kern="0" dirty="0">
                  <a:solidFill>
                    <a:prstClr val="white"/>
                  </a:solidFill>
                  <a:latin typeface="+mj-ea"/>
                  <a:ea typeface="+mj-ea"/>
                  <a:sym typeface="+mn-lt"/>
                </a:rPr>
                <a:t> 2100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3807725" y="4299978"/>
              <a:ext cx="1426553" cy="611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>
                <a:lnSpc>
                  <a:spcPct val="150000"/>
                </a:lnSpc>
                <a:defRPr/>
              </a:pPr>
              <a:r>
                <a:rPr lang="zh-CN" altLang="en-US" sz="1050" kern="100" dirty="0">
                  <a:solidFill>
                    <a:prstClr val="white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频段：</a:t>
              </a:r>
              <a:r>
                <a:rPr lang="en-US" altLang="zh-CN" sz="1050" kern="100" dirty="0">
                  <a:solidFill>
                    <a:prstClr val="white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3</a:t>
              </a:r>
              <a:r>
                <a:rPr lang="zh-CN" altLang="en-US" sz="1050" kern="100" dirty="0">
                  <a:solidFill>
                    <a:prstClr val="white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～</a:t>
              </a:r>
              <a:r>
                <a:rPr lang="en-US" altLang="zh-CN" sz="1050" kern="100" dirty="0">
                  <a:solidFill>
                    <a:prstClr val="white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7GHz</a:t>
              </a:r>
            </a:p>
            <a:p>
              <a:pPr defTabSz="342900">
                <a:lnSpc>
                  <a:spcPct val="150000"/>
                </a:lnSpc>
                <a:defRPr/>
              </a:pPr>
              <a:r>
                <a:rPr lang="zh-CN" altLang="en-US" sz="1050" kern="100" dirty="0">
                  <a:solidFill>
                    <a:prstClr val="white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接口规格：</a:t>
              </a:r>
              <a:r>
                <a:rPr lang="en-US" altLang="zh-CN" sz="1050" kern="100" dirty="0">
                  <a:solidFill>
                    <a:prstClr val="white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Mini PCI-E</a:t>
              </a:r>
            </a:p>
            <a:p>
              <a:pPr defTabSz="342900">
                <a:lnSpc>
                  <a:spcPct val="150000"/>
                </a:lnSpc>
                <a:defRPr/>
              </a:pPr>
              <a:r>
                <a:rPr lang="zh-CN" altLang="en-US" sz="1050" kern="100" dirty="0">
                  <a:solidFill>
                    <a:prstClr val="white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设备功能：厘米级定位能力</a:t>
              </a:r>
              <a:endParaRPr lang="zh-CN" altLang="zh-CN" sz="1050" kern="100" dirty="0">
                <a:solidFill>
                  <a:prstClr val="white"/>
                </a:solidFill>
                <a:latin typeface="+mj-ea"/>
                <a:ea typeface="+mj-ea"/>
                <a:cs typeface="Times New Roman" panose="02020603050405020304" pitchFamily="18" charset="0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2635055" y="3349786"/>
              <a:ext cx="128255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45" name="圆角矩形 44"/>
            <p:cNvSpPr/>
            <p:nvPr/>
          </p:nvSpPr>
          <p:spPr>
            <a:xfrm>
              <a:off x="2515215" y="3306613"/>
              <a:ext cx="442480" cy="49977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5393" y="3389710"/>
              <a:ext cx="242125" cy="45719"/>
            </a:xfrm>
            <a:prstGeom prst="rect">
              <a:avLst/>
            </a:prstGeom>
          </p:spPr>
        </p:pic>
        <p:cxnSp>
          <p:nvCxnSpPr>
            <p:cNvPr id="47" name="直接连接符 46"/>
            <p:cNvCxnSpPr/>
            <p:nvPr/>
          </p:nvCxnSpPr>
          <p:spPr>
            <a:xfrm>
              <a:off x="3280598" y="3349786"/>
              <a:ext cx="128255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48" name="圆角矩形 47"/>
            <p:cNvSpPr/>
            <p:nvPr/>
          </p:nvSpPr>
          <p:spPr>
            <a:xfrm>
              <a:off x="3160758" y="3306613"/>
              <a:ext cx="442480" cy="49977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0936" y="3389710"/>
              <a:ext cx="242125" cy="45719"/>
            </a:xfrm>
            <a:prstGeom prst="rect">
              <a:avLst/>
            </a:prstGeom>
          </p:spPr>
        </p:pic>
        <p:cxnSp>
          <p:nvCxnSpPr>
            <p:cNvPr id="50" name="直接连接符 49"/>
            <p:cNvCxnSpPr/>
            <p:nvPr/>
          </p:nvCxnSpPr>
          <p:spPr>
            <a:xfrm>
              <a:off x="3926141" y="3349786"/>
              <a:ext cx="128255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51" name="圆角矩形 50"/>
            <p:cNvSpPr/>
            <p:nvPr/>
          </p:nvSpPr>
          <p:spPr>
            <a:xfrm>
              <a:off x="3806301" y="3306613"/>
              <a:ext cx="442480" cy="49977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6479" y="3389710"/>
              <a:ext cx="242125" cy="45719"/>
            </a:xfrm>
            <a:prstGeom prst="rect">
              <a:avLst/>
            </a:prstGeom>
          </p:spPr>
        </p:pic>
        <p:cxnSp>
          <p:nvCxnSpPr>
            <p:cNvPr id="53" name="直接连接符 52"/>
            <p:cNvCxnSpPr/>
            <p:nvPr/>
          </p:nvCxnSpPr>
          <p:spPr>
            <a:xfrm>
              <a:off x="4571684" y="3349786"/>
              <a:ext cx="128255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54" name="圆角矩形 53"/>
            <p:cNvSpPr/>
            <p:nvPr/>
          </p:nvSpPr>
          <p:spPr>
            <a:xfrm>
              <a:off x="4451844" y="3306613"/>
              <a:ext cx="442480" cy="49977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2022" y="3389710"/>
              <a:ext cx="242125" cy="45719"/>
            </a:xfrm>
            <a:prstGeom prst="rect">
              <a:avLst/>
            </a:prstGeom>
          </p:spPr>
        </p:pic>
        <p:cxnSp>
          <p:nvCxnSpPr>
            <p:cNvPr id="56" name="直接连接符 55"/>
            <p:cNvCxnSpPr>
              <a:stCxn id="45" idx="3"/>
              <a:endCxn id="48" idx="1"/>
            </p:cNvCxnSpPr>
            <p:nvPr/>
          </p:nvCxnSpPr>
          <p:spPr>
            <a:xfrm>
              <a:off x="2957695" y="3556499"/>
              <a:ext cx="203063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57" name="直接连接符 56"/>
            <p:cNvCxnSpPr>
              <a:stCxn id="48" idx="3"/>
              <a:endCxn id="51" idx="1"/>
            </p:cNvCxnSpPr>
            <p:nvPr/>
          </p:nvCxnSpPr>
          <p:spPr>
            <a:xfrm>
              <a:off x="3603238" y="3556499"/>
              <a:ext cx="203063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58" name="直接连接符 57"/>
            <p:cNvCxnSpPr>
              <a:stCxn id="51" idx="3"/>
              <a:endCxn id="54" idx="1"/>
            </p:cNvCxnSpPr>
            <p:nvPr/>
          </p:nvCxnSpPr>
          <p:spPr>
            <a:xfrm>
              <a:off x="4248781" y="3556499"/>
              <a:ext cx="203063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3333" y="4377974"/>
              <a:ext cx="244024" cy="419085"/>
            </a:xfrm>
            <a:prstGeom prst="rect">
              <a:avLst/>
            </a:prstGeom>
          </p:spPr>
        </p:pic>
        <p:sp>
          <p:nvSpPr>
            <p:cNvPr id="60" name="矩形 59"/>
            <p:cNvSpPr/>
            <p:nvPr/>
          </p:nvSpPr>
          <p:spPr>
            <a:xfrm>
              <a:off x="2595694" y="3562874"/>
              <a:ext cx="265265" cy="1479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63500" h="50800" prst="softRound"/>
              <a:bevelB w="127000" h="127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53120" y="3529049"/>
              <a:ext cx="125551" cy="215621"/>
            </a:xfrm>
            <a:prstGeom prst="rect">
              <a:avLst/>
            </a:prstGeom>
          </p:spPr>
        </p:pic>
        <p:sp>
          <p:nvSpPr>
            <p:cNvPr id="62" name="矩形 61"/>
            <p:cNvSpPr/>
            <p:nvPr/>
          </p:nvSpPr>
          <p:spPr>
            <a:xfrm>
              <a:off x="3243439" y="3564870"/>
              <a:ext cx="265265" cy="1479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63500" h="50800" prst="softRound"/>
              <a:bevelB w="127000" h="127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pic>
          <p:nvPicPr>
            <p:cNvPr id="84" name="图片 8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300865" y="3531045"/>
              <a:ext cx="125551" cy="215621"/>
            </a:xfrm>
            <a:prstGeom prst="rect">
              <a:avLst/>
            </a:prstGeom>
          </p:spPr>
        </p:pic>
        <p:sp>
          <p:nvSpPr>
            <p:cNvPr id="85" name="矩形 84"/>
            <p:cNvSpPr/>
            <p:nvPr/>
          </p:nvSpPr>
          <p:spPr>
            <a:xfrm>
              <a:off x="3892647" y="3570401"/>
              <a:ext cx="265265" cy="1479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63500" h="50800" prst="softRound"/>
              <a:bevelB w="127000" h="127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pic>
          <p:nvPicPr>
            <p:cNvPr id="86" name="图片 8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950073" y="3536576"/>
              <a:ext cx="125551" cy="215621"/>
            </a:xfrm>
            <a:prstGeom prst="rect">
              <a:avLst/>
            </a:prstGeom>
          </p:spPr>
        </p:pic>
        <p:sp>
          <p:nvSpPr>
            <p:cNvPr id="87" name="矩形 86"/>
            <p:cNvSpPr/>
            <p:nvPr/>
          </p:nvSpPr>
          <p:spPr>
            <a:xfrm>
              <a:off x="4536079" y="3578607"/>
              <a:ext cx="265265" cy="1479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63500" h="50800" prst="softRound"/>
              <a:bevelB w="127000" h="127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pic>
          <p:nvPicPr>
            <p:cNvPr id="88" name="图片 8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593505" y="3544782"/>
              <a:ext cx="125551" cy="215621"/>
            </a:xfrm>
            <a:prstGeom prst="rect">
              <a:avLst/>
            </a:prstGeom>
          </p:spPr>
        </p:pic>
      </p:grpSp>
      <p:sp>
        <p:nvSpPr>
          <p:cNvPr id="104" name="矩形 103"/>
          <p:cNvSpPr/>
          <p:nvPr/>
        </p:nvSpPr>
        <p:spPr>
          <a:xfrm>
            <a:off x="407914" y="745492"/>
            <a:ext cx="11466828" cy="119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3152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535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“</a:t>
            </a:r>
            <a:r>
              <a:rPr lang="en-US" altLang="zh-CN" sz="2535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5G&amp;UWB</a:t>
            </a:r>
            <a:r>
              <a:rPr lang="zh-CN" altLang="en-US" sz="2535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双网</a:t>
            </a:r>
            <a:r>
              <a:rPr lang="zh-CN" altLang="en-US" sz="2535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合一”</a:t>
            </a:r>
            <a:r>
              <a:rPr lang="zh-CN" altLang="en-US" sz="2535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的无线接入系统，将</a:t>
            </a:r>
            <a:r>
              <a:rPr lang="en-US" altLang="zh-CN" sz="2535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UWB</a:t>
            </a:r>
            <a:r>
              <a:rPr lang="zh-CN" altLang="en-US" sz="2535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模组内嵌或连通</a:t>
            </a:r>
            <a:r>
              <a:rPr lang="en-US" altLang="zh-CN" sz="2535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5G RRU</a:t>
            </a:r>
            <a:r>
              <a:rPr lang="zh-CN" altLang="en-US" sz="2535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，实现回传共享和统一可视化管理，建网极简，适配多种基于位置的业务需求</a:t>
            </a:r>
            <a:endParaRPr sz="2535" b="1" dirty="0">
              <a:solidFill>
                <a:prstClr val="white"/>
              </a:solidFill>
              <a:latin typeface="+mj-ea"/>
              <a:ea typeface="+mj-ea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77" name="Rectangle 2"/>
          <p:cNvSpPr txBox="1">
            <a:spLocks noChangeArrowheads="1"/>
          </p:cNvSpPr>
          <p:nvPr/>
        </p:nvSpPr>
        <p:spPr bwMode="auto">
          <a:xfrm>
            <a:off x="2765758" y="221205"/>
            <a:ext cx="6660485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2" tIns="45718" rIns="91432" bIns="45718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9pPr>
          </a:lstStyle>
          <a:p>
            <a:pPr algn="ctr" defTabSz="731520">
              <a:defRPr/>
            </a:pPr>
            <a:r>
              <a:rPr lang="en-US" altLang="zh-CN" kern="0" dirty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  <a:sym typeface="+mn-ea"/>
              </a:rPr>
              <a:t>UWB</a:t>
            </a:r>
            <a:r>
              <a:rPr lang="zh-CN" altLang="en-US" kern="0" dirty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  <a:sym typeface="+mn-ea"/>
              </a:rPr>
              <a:t>定位基</a:t>
            </a:r>
            <a:r>
              <a:rPr lang="zh-CN" altLang="en-US" kern="0" dirty="0" smtClean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  <a:sym typeface="+mn-ea"/>
              </a:rPr>
              <a:t>站</a:t>
            </a:r>
            <a:r>
              <a:rPr lang="en-US" altLang="zh-CN" kern="0" dirty="0" err="1" smtClean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  <a:sym typeface="+mn-ea"/>
              </a:rPr>
              <a:t>iUWB</a:t>
            </a:r>
            <a:endParaRPr lang="en-US" altLang="zh-CN" kern="0" dirty="0" smtClean="0">
              <a:gradFill flip="none" rotWithShape="1">
                <a:gsLst>
                  <a:gs pos="0">
                    <a:srgbClr val="8D8A00"/>
                  </a:gs>
                  <a:gs pos="50000">
                    <a:srgbClr val="FFFF00"/>
                  </a:gs>
                  <a:gs pos="100000">
                    <a:prstClr val="white">
                      <a:lumMod val="100000"/>
                    </a:prstClr>
                  </a:gs>
                </a:gsLst>
                <a:lin ang="5400000" scaled="1"/>
                <a:tileRect/>
              </a:gradFill>
              <a:effectLst>
                <a:outerShdw blurRad="127000" dist="127000" dir="3600000" algn="tl" rotWithShape="0">
                  <a:prstClr val="black">
                    <a:alpha val="55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64" name="动作按钮: 后退或前一项 63">
            <a:hlinkClick r:id="rId6" action="ppaction://hlinksldjump" highlightClick="1"/>
          </p:cNvPr>
          <p:cNvSpPr/>
          <p:nvPr/>
        </p:nvSpPr>
        <p:spPr>
          <a:xfrm>
            <a:off x="10358652" y="5994402"/>
            <a:ext cx="2129051" cy="1018653"/>
          </a:xfrm>
          <a:prstGeom prst="actionButtonBackPreviou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776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000">
        <p:blinds dir="vert"/>
      </p:transition>
    </mc:Choice>
    <mc:Fallback xmlns="">
      <p:transition spd="slow" advTm="12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矩形 103"/>
          <p:cNvSpPr/>
          <p:nvPr/>
        </p:nvSpPr>
        <p:spPr>
          <a:xfrm>
            <a:off x="407914" y="685369"/>
            <a:ext cx="11466828" cy="1262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3152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535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浪潮</a:t>
            </a:r>
            <a:r>
              <a:rPr lang="en-US" altLang="zh-CN" sz="2535" b="1" dirty="0" err="1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iUWB</a:t>
            </a:r>
            <a:r>
              <a:rPr lang="zh-CN" altLang="en-US" sz="2535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高精定位产品，通过布设丰富的基站、标签，实现人员、物资</a:t>
            </a:r>
            <a:r>
              <a:rPr lang="zh-CN" altLang="en-US" sz="2535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、</a:t>
            </a:r>
            <a:endParaRPr lang="en-US" altLang="zh-CN" sz="2535" b="1" dirty="0" smtClean="0">
              <a:solidFill>
                <a:prstClr val="white"/>
              </a:solidFill>
              <a:latin typeface="+mj-ea"/>
              <a:ea typeface="+mj-ea"/>
              <a:sym typeface="+mn-lt"/>
            </a:endParaRPr>
          </a:p>
          <a:p>
            <a:pPr algn="ctr" defTabSz="73152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535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车辆</a:t>
            </a:r>
            <a:r>
              <a:rPr lang="zh-CN" altLang="en-US" sz="2535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的精准定位、助力企业精细化、可视化的安全管理目标</a:t>
            </a:r>
            <a:endParaRPr lang="zh-CN" altLang="en-US" sz="2535" b="1" dirty="0">
              <a:solidFill>
                <a:prstClr val="white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77" name="Rectangle 2"/>
          <p:cNvSpPr txBox="1">
            <a:spLocks noChangeArrowheads="1"/>
          </p:cNvSpPr>
          <p:nvPr/>
        </p:nvSpPr>
        <p:spPr bwMode="auto">
          <a:xfrm>
            <a:off x="2765758" y="221205"/>
            <a:ext cx="6660485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2" tIns="45718" rIns="91432" bIns="45718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9pPr>
          </a:lstStyle>
          <a:p>
            <a:pPr algn="ctr" defTabSz="731520">
              <a:defRPr/>
            </a:pPr>
            <a:r>
              <a:rPr lang="en-US" altLang="zh-CN" kern="0" dirty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  <a:sym typeface="+mn-ea"/>
              </a:rPr>
              <a:t>UWB</a:t>
            </a:r>
            <a:r>
              <a:rPr lang="zh-CN" altLang="en-US" kern="0" dirty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  <a:sym typeface="+mn-ea"/>
              </a:rPr>
              <a:t>定位基</a:t>
            </a:r>
            <a:r>
              <a:rPr lang="zh-CN" altLang="en-US" kern="0" dirty="0" smtClean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  <a:sym typeface="+mn-ea"/>
              </a:rPr>
              <a:t>站</a:t>
            </a:r>
            <a:r>
              <a:rPr lang="en-US" altLang="zh-CN" kern="0" dirty="0" err="1" smtClean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  <a:sym typeface="+mn-ea"/>
              </a:rPr>
              <a:t>iUWB</a:t>
            </a:r>
            <a:endParaRPr lang="en-US" altLang="zh-CN" kern="0" dirty="0" smtClean="0">
              <a:gradFill flip="none" rotWithShape="1">
                <a:gsLst>
                  <a:gs pos="0">
                    <a:srgbClr val="8D8A00"/>
                  </a:gs>
                  <a:gs pos="50000">
                    <a:srgbClr val="FFFF00"/>
                  </a:gs>
                  <a:gs pos="100000">
                    <a:prstClr val="white">
                      <a:lumMod val="100000"/>
                    </a:prstClr>
                  </a:gs>
                </a:gsLst>
                <a:lin ang="5400000" scaled="1"/>
                <a:tileRect/>
              </a:gradFill>
              <a:effectLst>
                <a:outerShdw blurRad="127000" dist="127000" dir="3600000" algn="tl" rotWithShape="0">
                  <a:prstClr val="black">
                    <a:alpha val="55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64" name="动作按钮: 后退或前一项 63">
            <a:hlinkClick r:id="rId3" action="ppaction://hlinksldjump" highlightClick="1"/>
          </p:cNvPr>
          <p:cNvSpPr/>
          <p:nvPr/>
        </p:nvSpPr>
        <p:spPr>
          <a:xfrm>
            <a:off x="10358652" y="5994402"/>
            <a:ext cx="2129051" cy="1018653"/>
          </a:xfrm>
          <a:prstGeom prst="actionButtonBackPreviou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  <a:latin typeface="+mj-ea"/>
              <a:ea typeface="+mj-ea"/>
            </a:endParaRPr>
          </a:p>
        </p:txBody>
      </p:sp>
      <p:sp>
        <p:nvSpPr>
          <p:cNvPr id="63" name="矩形 62"/>
          <p:cNvSpPr/>
          <p:nvPr/>
        </p:nvSpPr>
        <p:spPr bwMode="auto">
          <a:xfrm>
            <a:off x="327600" y="2001600"/>
            <a:ext cx="11530800" cy="4284000"/>
          </a:xfrm>
          <a:prstGeom prst="rect">
            <a:avLst/>
          </a:prstGeom>
          <a:gradFill flip="none" rotWithShape="1">
            <a:gsLst>
              <a:gs pos="28000">
                <a:srgbClr val="000000">
                  <a:alpha val="0"/>
                </a:srgbClr>
              </a:gs>
              <a:gs pos="100000">
                <a:srgbClr val="00BEC9">
                  <a:alpha val="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21599" tIns="10799" rIns="21599" bIns="10799" anchor="t" anchorCtr="1"/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zh-CN" altLang="en-US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浪潮</a:t>
            </a:r>
            <a:r>
              <a:rPr lang="en-US" altLang="zh-CN" b="1" kern="0" dirty="0" err="1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iUWB</a:t>
            </a:r>
            <a:r>
              <a:rPr lang="zh-CN" altLang="en-US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定位基站</a:t>
            </a:r>
            <a:r>
              <a:rPr lang="en-US" altLang="zh-CN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 iUA5120</a:t>
            </a:r>
            <a:endParaRPr lang="zh-CN" altLang="en-US" b="1" kern="0" dirty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65" name="矩形 64"/>
          <p:cNvSpPr/>
          <p:nvPr/>
        </p:nvSpPr>
        <p:spPr bwMode="auto">
          <a:xfrm>
            <a:off x="9467187" y="2624996"/>
            <a:ext cx="2243343" cy="24829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216000" tIns="10799" rIns="216000" bIns="10799" anchor="t" anchorCtr="1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zh-CN" altLang="en-US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 </a:t>
            </a:r>
            <a:r>
              <a:rPr lang="zh-CN" altLang="en-US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适用场景</a:t>
            </a:r>
            <a:endParaRPr lang="en-US" altLang="zh-CN" b="1" kern="0" dirty="0" smtClean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dirty="0" smtClean="0">
                <a:solidFill>
                  <a:prstClr val="white"/>
                </a:solidFill>
                <a:latin typeface="+mj-ea"/>
                <a:ea typeface="+mj-ea"/>
                <a:cs typeface="微软雅黑" panose="020B0503020204020204" pitchFamily="34" charset="-122"/>
                <a:sym typeface="Gill Sans" charset="0"/>
              </a:rPr>
              <a:t>园区大楼</a:t>
            </a:r>
            <a:endParaRPr lang="en-US" altLang="zh-CN" sz="1600" dirty="0" smtClean="0">
              <a:solidFill>
                <a:prstClr val="white"/>
              </a:solidFill>
              <a:latin typeface="+mj-ea"/>
              <a:ea typeface="+mj-ea"/>
              <a:cs typeface="微软雅黑" panose="020B0503020204020204" pitchFamily="34" charset="-122"/>
              <a:sym typeface="Gill Sans" charset="0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dirty="0" smtClean="0">
                <a:solidFill>
                  <a:prstClr val="white"/>
                </a:solidFill>
                <a:latin typeface="+mj-ea"/>
                <a:ea typeface="+mj-ea"/>
              </a:rPr>
              <a:t>数据中心</a:t>
            </a:r>
            <a:endParaRPr lang="en-US" altLang="zh-CN" sz="160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dirty="0" smtClean="0">
                <a:solidFill>
                  <a:prstClr val="white"/>
                </a:solidFill>
                <a:latin typeface="+mj-ea"/>
                <a:ea typeface="+mj-ea"/>
              </a:rPr>
              <a:t>政法大厅</a:t>
            </a:r>
            <a:endParaRPr lang="en-US" altLang="zh-CN" sz="160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dirty="0" smtClean="0">
                <a:solidFill>
                  <a:prstClr val="white"/>
                </a:solidFill>
                <a:latin typeface="+mj-ea"/>
                <a:ea typeface="+mj-ea"/>
              </a:rPr>
              <a:t>智慧楼宇</a:t>
            </a:r>
            <a:endParaRPr lang="en-US" altLang="zh-CN" sz="160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dirty="0" smtClean="0">
                <a:solidFill>
                  <a:prstClr val="white"/>
                </a:solidFill>
                <a:latin typeface="+mj-ea"/>
                <a:ea typeface="+mj-ea"/>
              </a:rPr>
              <a:t>智慧物流</a:t>
            </a:r>
            <a:endParaRPr lang="en-US" altLang="zh-CN" sz="1600" dirty="0" smtClean="0">
              <a:solidFill>
                <a:prstClr val="white"/>
              </a:solidFill>
              <a:latin typeface="+mj-ea"/>
              <a:ea typeface="+mj-ea"/>
            </a:endParaRPr>
          </a:p>
        </p:txBody>
      </p:sp>
      <p:graphicFrame>
        <p:nvGraphicFramePr>
          <p:cNvPr id="67" name="表格 66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73452098"/>
              </p:ext>
            </p:extLst>
          </p:nvPr>
        </p:nvGraphicFramePr>
        <p:xfrm>
          <a:off x="566407" y="2694114"/>
          <a:ext cx="4374739" cy="3184822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107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7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457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200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主要参数</a:t>
                      </a:r>
                    </a:p>
                  </a:txBody>
                  <a:tcPr marL="72000" marR="72000" marT="36000" marB="3600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联网方式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altLang="zh-CN" sz="12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WiFi</a:t>
                      </a: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/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以太网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供电</a:t>
                      </a:r>
                      <a:endParaRPr lang="zh-CN" altLang="en-US" sz="1100" b="1" kern="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  <a:sym typeface="+mn-ea"/>
                        </a:rPr>
                        <a:t> 12VDC/</a:t>
                      </a:r>
                      <a:r>
                        <a:rPr lang="en-US" altLang="zh-CN" sz="12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  <a:sym typeface="+mn-ea"/>
                        </a:rPr>
                        <a:t>PoE</a:t>
                      </a:r>
                      <a:endParaRPr lang="en-US" altLang="zh-CN" sz="12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额定功率</a:t>
                      </a:r>
                      <a:endParaRPr lang="en-US" altLang="zh-CN" sz="1100" b="1" kern="0" dirty="0" smtClean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algn="l" defTabSz="457200" fontAlgn="b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tabLst>
                          <a:tab pos="266700" algn="l"/>
                        </a:tabLst>
                        <a:defRPr/>
                      </a:pPr>
                      <a:r>
                        <a:rPr lang="en-US" altLang="zh-CN" sz="1200" b="1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sym typeface="+mn-ea"/>
                        </a:rPr>
                        <a:t>&lt;3W</a:t>
                      </a:r>
                      <a:endParaRPr lang="en-US" altLang="zh-CN" sz="12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覆盖范围</a:t>
                      </a:r>
                      <a:endParaRPr lang="en-US" altLang="zh-CN" sz="1100" b="1" kern="0" dirty="0" smtClean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&gt;100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米</a:t>
                      </a:r>
                      <a:endParaRPr lang="en-US" altLang="zh-CN" sz="12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工作温度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-30~70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℃</a:t>
                      </a:r>
                      <a:endParaRPr lang="en-US" altLang="zh-CN" sz="12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339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接口</a:t>
                      </a:r>
                      <a:endParaRPr lang="zh-CN" altLang="en-US" sz="1100" b="1" kern="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Console（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串口调试口）</a:t>
                      </a:r>
                      <a:r>
                        <a:rPr 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RJ45（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百兆接口， </a:t>
                      </a:r>
                      <a:r>
                        <a:rPr 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MDI/MDIX，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支持</a:t>
                      </a:r>
                      <a:r>
                        <a:rPr 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POE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供电）</a:t>
                      </a:r>
                      <a:r>
                        <a:rPr 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CLR（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清除配置按钮）</a:t>
                      </a:r>
                      <a:r>
                        <a:rPr 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SMA（UWB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天线接口）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信道带宽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≥500MHz</a:t>
                      </a:r>
                      <a:endParaRPr lang="zh-CN" altLang="en-US" sz="12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尺寸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tabLst>
                          <a:tab pos="266700" algn="l"/>
                        </a:tabLst>
                        <a:defRPr/>
                      </a:pPr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sym typeface="+mn-ea"/>
                        </a:rPr>
                        <a:t>直径</a:t>
                      </a:r>
                      <a:r>
                        <a:rPr lang="en-US" altLang="zh-CN" sz="1200" b="1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sym typeface="+mn-ea"/>
                        </a:rPr>
                        <a:t>200mm/</a:t>
                      </a:r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sym typeface="+mn-ea"/>
                        </a:rPr>
                        <a:t>高</a:t>
                      </a:r>
                      <a:r>
                        <a:rPr lang="en-US" altLang="zh-CN" sz="1200" b="1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sym typeface="+mn-ea"/>
                        </a:rPr>
                        <a:t>45mm</a:t>
                      </a:r>
                      <a:endParaRPr lang="zh-CN" altLang="en-US" sz="12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重量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algn="l" defTabSz="457200" fontAlgn="b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tabLst>
                          <a:tab pos="266700" algn="l"/>
                        </a:tabLst>
                        <a:defRPr/>
                      </a:pPr>
                      <a:r>
                        <a:rPr lang="en-US" altLang="zh-CN" sz="1200" b="1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sym typeface="+mn-ea"/>
                        </a:rPr>
                        <a:t>300g</a:t>
                      </a:r>
                      <a:endParaRPr lang="zh-CN" altLang="en-US" sz="12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产品定位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室内型定位基站</a:t>
                      </a:r>
                      <a:endParaRPr lang="en-US" altLang="zh-CN" sz="12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8" name="矩形 67"/>
          <p:cNvSpPr/>
          <p:nvPr/>
        </p:nvSpPr>
        <p:spPr bwMode="auto">
          <a:xfrm>
            <a:off x="7070015" y="2597268"/>
            <a:ext cx="2967285" cy="285232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216000" tIns="10799" rIns="216000" bIns="10799" anchor="t" anchorCtr="1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zh-CN" altLang="en-US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 特色</a:t>
            </a:r>
            <a:r>
              <a:rPr lang="zh-CN" altLang="en-US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优势</a:t>
            </a:r>
            <a:endParaRPr lang="en-US" altLang="zh-CN" b="1" kern="0" dirty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定位精度</a:t>
            </a:r>
            <a:r>
              <a:rPr lang="en-US" altLang="zh-CN" sz="1600" kern="0" dirty="0" smtClean="0">
                <a:solidFill>
                  <a:srgbClr val="E86A0D"/>
                </a:solidFill>
                <a:latin typeface="+mj-ea"/>
                <a:ea typeface="+mj-ea"/>
              </a:rPr>
              <a:t>10~30</a:t>
            </a: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</a:rPr>
              <a:t>厘米</a:t>
            </a: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Clr>
                <a:schemeClr val="bg1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</a:rPr>
              <a:t>无线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时间同步</a:t>
            </a:r>
            <a:endParaRPr lang="en-US" altLang="zh-CN" sz="1600" kern="0" dirty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  <a:sym typeface="+mn-ea"/>
              </a:rPr>
              <a:t>覆盖半径</a:t>
            </a:r>
            <a:r>
              <a:rPr lang="en-US" altLang="zh-CN" sz="1600" kern="0" dirty="0" smtClean="0">
                <a:solidFill>
                  <a:srgbClr val="E86A0D"/>
                </a:solidFill>
                <a:latin typeface="+mj-ea"/>
                <a:ea typeface="+mj-ea"/>
                <a:sym typeface="+mn-ea"/>
              </a:rPr>
              <a:t>&gt;100m</a:t>
            </a: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低功耗，</a:t>
            </a: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  <a:sym typeface="+mn-ea"/>
              </a:rPr>
              <a:t>输出功率低于</a:t>
            </a:r>
            <a:r>
              <a:rPr lang="en-US" altLang="zh-CN" sz="1600" kern="0" dirty="0" smtClean="0">
                <a:solidFill>
                  <a:srgbClr val="E86A0D"/>
                </a:solidFill>
                <a:latin typeface="+mj-ea"/>
                <a:ea typeface="+mj-ea"/>
                <a:sym typeface="+mn-ea"/>
              </a:rPr>
              <a:t>41dBm/MHz</a:t>
            </a: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支持</a:t>
            </a: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  <a:sym typeface="+mn-ea"/>
              </a:rPr>
              <a:t>有线和无线</a:t>
            </a:r>
            <a:r>
              <a:rPr lang="zh-CN" altLang="en-US" sz="1600" kern="0" dirty="0" smtClean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方式组网</a:t>
            </a:r>
            <a:endParaRPr lang="zh-CN" altLang="zh-CN" sz="1600" kern="0" dirty="0" smtClean="0">
              <a:solidFill>
                <a:schemeClr val="bg1"/>
              </a:solidFill>
              <a:latin typeface="+mj-ea"/>
              <a:ea typeface="+mj-ea"/>
              <a:sym typeface="+mn-ea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5258361" y="3465058"/>
            <a:ext cx="1765934" cy="1642933"/>
            <a:chOff x="629511" y="2114172"/>
            <a:chExt cx="733285" cy="682210"/>
          </a:xfrm>
        </p:grpSpPr>
        <p:pic>
          <p:nvPicPr>
            <p:cNvPr id="71" name="图片 70" descr="D:\工作资料\文件管理\基站标签\室内.png室内"/>
            <p:cNvPicPr>
              <a:picLocks noChangeAspect="1"/>
            </p:cNvPicPr>
            <p:nvPr/>
          </p:nvPicPr>
          <p:blipFill rotWithShape="1">
            <a:blip r:embed="rId4"/>
            <a:srcRect l="10596" t="22483" r="11125" b="23202"/>
            <a:stretch/>
          </p:blipFill>
          <p:spPr>
            <a:xfrm>
              <a:off x="629511" y="2114172"/>
              <a:ext cx="733285" cy="682210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356" y="2359899"/>
              <a:ext cx="201372" cy="380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72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000">
        <p:blinds dir="vert"/>
      </p:transition>
    </mc:Choice>
    <mc:Fallback xmlns="">
      <p:transition spd="slow" advTm="12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矩形 103"/>
          <p:cNvSpPr/>
          <p:nvPr/>
        </p:nvSpPr>
        <p:spPr>
          <a:xfrm>
            <a:off x="359586" y="677282"/>
            <a:ext cx="11466828" cy="1193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3152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535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浪潮</a:t>
            </a:r>
            <a:r>
              <a:rPr lang="en-US" altLang="zh-CN" sz="2535" b="1" dirty="0" err="1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iUWB</a:t>
            </a:r>
            <a:r>
              <a:rPr lang="zh-CN" altLang="en-US" sz="2535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高精定位产品，通过布设丰富的基站、标签，实现人员、物资</a:t>
            </a:r>
            <a:r>
              <a:rPr lang="zh-CN" altLang="en-US" sz="2535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、</a:t>
            </a:r>
            <a:endParaRPr lang="en-US" altLang="zh-CN" sz="2535" b="1" dirty="0" smtClean="0">
              <a:solidFill>
                <a:prstClr val="white"/>
              </a:solidFill>
              <a:latin typeface="+mj-ea"/>
              <a:ea typeface="+mj-ea"/>
              <a:sym typeface="+mn-lt"/>
            </a:endParaRPr>
          </a:p>
          <a:p>
            <a:pPr algn="ctr" defTabSz="73152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535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车辆</a:t>
            </a:r>
            <a:r>
              <a:rPr lang="zh-CN" altLang="en-US" sz="2535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的精准定位、助力企业精细化、可视化的安全管理目标</a:t>
            </a:r>
            <a:endParaRPr lang="zh-CN" altLang="en-US" sz="2535" b="1" dirty="0">
              <a:solidFill>
                <a:prstClr val="white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77" name="Rectangle 2"/>
          <p:cNvSpPr txBox="1">
            <a:spLocks noChangeArrowheads="1"/>
          </p:cNvSpPr>
          <p:nvPr/>
        </p:nvSpPr>
        <p:spPr bwMode="auto">
          <a:xfrm>
            <a:off x="2765758" y="221205"/>
            <a:ext cx="6660485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2" tIns="45718" rIns="91432" bIns="45718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9pPr>
          </a:lstStyle>
          <a:p>
            <a:pPr algn="ctr" defTabSz="731520">
              <a:defRPr/>
            </a:pPr>
            <a:r>
              <a:rPr lang="en-US" altLang="zh-CN" kern="0" dirty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  <a:sym typeface="+mn-ea"/>
              </a:rPr>
              <a:t>UWB</a:t>
            </a:r>
            <a:r>
              <a:rPr lang="zh-CN" altLang="en-US" kern="0" dirty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  <a:sym typeface="+mn-ea"/>
              </a:rPr>
              <a:t>定位基</a:t>
            </a:r>
            <a:r>
              <a:rPr lang="zh-CN" altLang="en-US" kern="0" dirty="0" smtClean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  <a:sym typeface="+mn-ea"/>
              </a:rPr>
              <a:t>站</a:t>
            </a:r>
            <a:r>
              <a:rPr lang="en-US" altLang="zh-CN" kern="0" dirty="0" err="1" smtClean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  <a:sym typeface="+mn-ea"/>
              </a:rPr>
              <a:t>iUWB</a:t>
            </a:r>
            <a:endParaRPr lang="en-US" altLang="zh-CN" kern="0" dirty="0" smtClean="0">
              <a:gradFill flip="none" rotWithShape="1">
                <a:gsLst>
                  <a:gs pos="0">
                    <a:srgbClr val="8D8A00"/>
                  </a:gs>
                  <a:gs pos="50000">
                    <a:srgbClr val="FFFF00"/>
                  </a:gs>
                  <a:gs pos="100000">
                    <a:prstClr val="white">
                      <a:lumMod val="100000"/>
                    </a:prstClr>
                  </a:gs>
                </a:gsLst>
                <a:lin ang="5400000" scaled="1"/>
                <a:tileRect/>
              </a:gradFill>
              <a:effectLst>
                <a:outerShdw blurRad="127000" dist="127000" dir="3600000" algn="tl" rotWithShape="0">
                  <a:prstClr val="black">
                    <a:alpha val="55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64" name="动作按钮: 后退或前一项 63">
            <a:hlinkClick r:id="rId3" action="ppaction://hlinksldjump" highlightClick="1"/>
          </p:cNvPr>
          <p:cNvSpPr/>
          <p:nvPr/>
        </p:nvSpPr>
        <p:spPr>
          <a:xfrm>
            <a:off x="10358652" y="5994402"/>
            <a:ext cx="2129051" cy="1018653"/>
          </a:xfrm>
          <a:prstGeom prst="actionButtonBackPreviou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  <a:latin typeface="+mj-ea"/>
              <a:ea typeface="+mj-ea"/>
            </a:endParaRPr>
          </a:p>
        </p:txBody>
      </p:sp>
      <p:sp>
        <p:nvSpPr>
          <p:cNvPr id="63" name="矩形 62"/>
          <p:cNvSpPr/>
          <p:nvPr/>
        </p:nvSpPr>
        <p:spPr bwMode="auto">
          <a:xfrm>
            <a:off x="327600" y="2001600"/>
            <a:ext cx="11530800" cy="4284000"/>
          </a:xfrm>
          <a:prstGeom prst="rect">
            <a:avLst/>
          </a:prstGeom>
          <a:gradFill flip="none" rotWithShape="1">
            <a:gsLst>
              <a:gs pos="28000">
                <a:srgbClr val="000000">
                  <a:alpha val="0"/>
                </a:srgbClr>
              </a:gs>
              <a:gs pos="100000">
                <a:srgbClr val="00BEC9">
                  <a:alpha val="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21599" tIns="10799" rIns="21599" bIns="10799" anchor="t" anchorCtr="1"/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zh-CN" altLang="en-US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浪潮</a:t>
            </a:r>
            <a:r>
              <a:rPr lang="en-US" altLang="zh-CN" b="1" kern="0" dirty="0" err="1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iUWB</a:t>
            </a:r>
            <a:r>
              <a:rPr lang="zh-CN" altLang="en-US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定位基站</a:t>
            </a:r>
            <a:r>
              <a:rPr lang="en-US" altLang="zh-CN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 </a:t>
            </a:r>
            <a:r>
              <a:rPr lang="en-US" altLang="zh-CN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iUA5220</a:t>
            </a:r>
            <a:endParaRPr lang="zh-CN" altLang="en-US" b="1" kern="0" dirty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65" name="矩形 64"/>
          <p:cNvSpPr/>
          <p:nvPr/>
        </p:nvSpPr>
        <p:spPr bwMode="auto">
          <a:xfrm>
            <a:off x="9467187" y="2624996"/>
            <a:ext cx="2243343" cy="24829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216000" tIns="10799" rIns="216000" bIns="10799" anchor="t" anchorCtr="1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zh-CN" altLang="en-US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 </a:t>
            </a:r>
            <a:r>
              <a:rPr lang="zh-CN" altLang="en-US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适用场景</a:t>
            </a:r>
            <a:endParaRPr lang="en-US" altLang="zh-CN" b="1" kern="0" dirty="0" smtClean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dirty="0" smtClean="0">
                <a:solidFill>
                  <a:prstClr val="white"/>
                </a:solidFill>
                <a:latin typeface="+mj-ea"/>
                <a:ea typeface="+mj-ea"/>
                <a:cs typeface="微软雅黑" panose="020B0503020204020204" pitchFamily="34" charset="-122"/>
                <a:sym typeface="Gill Sans" charset="0"/>
              </a:rPr>
              <a:t>智慧园区</a:t>
            </a:r>
            <a:endParaRPr lang="en-US" altLang="zh-CN" sz="1600" dirty="0" smtClean="0">
              <a:solidFill>
                <a:prstClr val="white"/>
              </a:solidFill>
              <a:latin typeface="+mj-ea"/>
              <a:ea typeface="+mj-ea"/>
              <a:cs typeface="微软雅黑" panose="020B0503020204020204" pitchFamily="34" charset="-122"/>
              <a:sym typeface="Gill Sans" charset="0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dirty="0" smtClean="0">
                <a:solidFill>
                  <a:prstClr val="white"/>
                </a:solidFill>
                <a:latin typeface="+mj-ea"/>
                <a:ea typeface="+mj-ea"/>
              </a:rPr>
              <a:t>智慧工厂</a:t>
            </a:r>
            <a:endParaRPr lang="en-US" altLang="zh-CN" sz="160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dirty="0" smtClean="0">
                <a:solidFill>
                  <a:prstClr val="white"/>
                </a:solidFill>
                <a:latin typeface="+mj-ea"/>
                <a:ea typeface="+mj-ea"/>
              </a:rPr>
              <a:t>公路隧道</a:t>
            </a:r>
            <a:endParaRPr lang="en-US" altLang="zh-CN" sz="160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dirty="0" smtClean="0">
                <a:solidFill>
                  <a:prstClr val="white"/>
                </a:solidFill>
                <a:latin typeface="+mj-ea"/>
                <a:ea typeface="+mj-ea"/>
              </a:rPr>
              <a:t>驾校场地</a:t>
            </a:r>
            <a:endParaRPr lang="en-US" altLang="zh-CN" sz="160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dirty="0" smtClean="0">
                <a:solidFill>
                  <a:prstClr val="white"/>
                </a:solidFill>
                <a:latin typeface="+mj-ea"/>
                <a:ea typeface="+mj-ea"/>
              </a:rPr>
              <a:t>室外防护</a:t>
            </a:r>
            <a:endParaRPr lang="en-US" altLang="zh-CN" sz="1600" dirty="0" smtClean="0">
              <a:solidFill>
                <a:prstClr val="white"/>
              </a:solidFill>
              <a:latin typeface="+mj-ea"/>
              <a:ea typeface="+mj-ea"/>
            </a:endParaRPr>
          </a:p>
        </p:txBody>
      </p:sp>
      <p:graphicFrame>
        <p:nvGraphicFramePr>
          <p:cNvPr id="67" name="表格 66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5518698"/>
              </p:ext>
            </p:extLst>
          </p:nvPr>
        </p:nvGraphicFramePr>
        <p:xfrm>
          <a:off x="566407" y="2694114"/>
          <a:ext cx="4374739" cy="3358961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107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7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457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200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主要参数</a:t>
                      </a:r>
                    </a:p>
                  </a:txBody>
                  <a:tcPr marL="72000" marR="72000" marT="36000" marB="3600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联网方式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altLang="zh-CN" sz="12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WiFi</a:t>
                      </a: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/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以太网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供电</a:t>
                      </a:r>
                      <a:endParaRPr lang="zh-CN" altLang="en-US" sz="1100" b="1" kern="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  <a:sym typeface="+mn-ea"/>
                        </a:rPr>
                        <a:t> 12VDC/</a:t>
                      </a:r>
                      <a:r>
                        <a:rPr lang="en-US" altLang="zh-CN" sz="12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  <a:sym typeface="+mn-ea"/>
                        </a:rPr>
                        <a:t>PoE</a:t>
                      </a:r>
                      <a:endParaRPr lang="en-US" altLang="zh-CN" sz="12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额定功率</a:t>
                      </a:r>
                      <a:endParaRPr lang="en-US" altLang="zh-CN" sz="1100" b="1" kern="0" dirty="0" smtClean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algn="l" defTabSz="457200" fontAlgn="b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tabLst>
                          <a:tab pos="266700" algn="l"/>
                        </a:tabLst>
                        <a:defRPr/>
                      </a:pPr>
                      <a:r>
                        <a:rPr lang="en-US" altLang="zh-CN" sz="1200" b="1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sym typeface="+mn-ea"/>
                        </a:rPr>
                        <a:t>&lt;5W</a:t>
                      </a:r>
                      <a:endParaRPr lang="en-US" altLang="zh-CN" sz="12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覆盖范围</a:t>
                      </a:r>
                      <a:endParaRPr lang="en-US" altLang="zh-CN" sz="1100" b="1" kern="0" dirty="0" smtClean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&gt;100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米</a:t>
                      </a: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/200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米</a:t>
                      </a: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可选</a:t>
                      </a: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工作温度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-30~70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℃</a:t>
                      </a:r>
                      <a:endParaRPr lang="en-US" altLang="zh-CN" sz="12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339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接口</a:t>
                      </a:r>
                      <a:endParaRPr lang="zh-CN" altLang="en-US" sz="1100" b="1" kern="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DC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RJ45(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百兆接口， </a:t>
                      </a:r>
                      <a:r>
                        <a:rPr 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MDI/MDIX)UEB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天线接口</a:t>
                      </a:r>
                      <a:r>
                        <a:rPr lang="zh-CN" altLang="en-US" sz="12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WIFI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天线接口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信道带宽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≥500MHz</a:t>
                      </a:r>
                      <a:endParaRPr lang="zh-CN" altLang="en-US" sz="12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尺寸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tabLst>
                          <a:tab pos="266700" algn="l"/>
                        </a:tabLst>
                        <a:defRPr/>
                      </a:pPr>
                      <a:r>
                        <a:rPr lang="en-US" altLang="zh-CN" sz="1200" b="1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sym typeface="+mn-ea"/>
                        </a:rPr>
                        <a:t>180mm×130mm×70mm</a:t>
                      </a:r>
                      <a:endParaRPr lang="zh-CN" altLang="en-US" sz="12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重量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algn="l" defTabSz="457200" fontAlgn="b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tabLst>
                          <a:tab pos="266700" algn="l"/>
                        </a:tabLst>
                        <a:defRPr/>
                      </a:pPr>
                      <a:r>
                        <a:rPr lang="en-US" altLang="zh-CN" sz="1200" b="1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sym typeface="+mn-ea"/>
                        </a:rPr>
                        <a:t>838g</a:t>
                      </a:r>
                      <a:endParaRPr lang="zh-CN" altLang="en-US" sz="12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防护等级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IP67(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密封防水</a:t>
                      </a: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26464983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产品定位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室外型定位基站</a:t>
                      </a:r>
                      <a:endParaRPr lang="en-US" altLang="zh-CN" sz="12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8" name="矩形 67"/>
          <p:cNvSpPr/>
          <p:nvPr/>
        </p:nvSpPr>
        <p:spPr bwMode="auto">
          <a:xfrm>
            <a:off x="7070015" y="2597268"/>
            <a:ext cx="2967285" cy="322165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216000" tIns="10799" rIns="216000" bIns="10799" anchor="t" anchorCtr="1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zh-CN" altLang="en-US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 特色</a:t>
            </a:r>
            <a:r>
              <a:rPr lang="zh-CN" altLang="en-US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优势</a:t>
            </a:r>
            <a:endParaRPr lang="en-US" altLang="zh-CN" b="1" kern="0" dirty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定位精度</a:t>
            </a:r>
            <a:r>
              <a:rPr lang="en-US" altLang="zh-CN" sz="1600" kern="0" dirty="0" smtClean="0">
                <a:solidFill>
                  <a:srgbClr val="E86A0D"/>
                </a:solidFill>
                <a:latin typeface="+mj-ea"/>
                <a:ea typeface="+mj-ea"/>
              </a:rPr>
              <a:t>10~30</a:t>
            </a: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</a:rPr>
              <a:t>厘米</a:t>
            </a: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Clr>
                <a:schemeClr val="bg1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</a:rPr>
              <a:t>无线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时间同步</a:t>
            </a:r>
            <a:endParaRPr lang="en-US" altLang="zh-CN" sz="1600" kern="0" dirty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  <a:sym typeface="+mn-ea"/>
              </a:rPr>
              <a:t>覆盖半径</a:t>
            </a:r>
            <a:r>
              <a:rPr lang="en-US" altLang="zh-CN" sz="1600" kern="0" dirty="0" smtClean="0">
                <a:solidFill>
                  <a:srgbClr val="E86A0D"/>
                </a:solidFill>
                <a:latin typeface="+mj-ea"/>
                <a:ea typeface="+mj-ea"/>
                <a:sym typeface="+mn-ea"/>
              </a:rPr>
              <a:t>&gt;100m/200m(</a:t>
            </a: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  <a:sym typeface="+mn-ea"/>
              </a:rPr>
              <a:t>可选</a:t>
            </a:r>
            <a:r>
              <a:rPr lang="en-US" altLang="zh-CN" sz="1600" kern="0" dirty="0" smtClean="0">
                <a:solidFill>
                  <a:srgbClr val="E86A0D"/>
                </a:solidFill>
                <a:latin typeface="+mj-ea"/>
                <a:ea typeface="+mj-ea"/>
                <a:sym typeface="+mn-ea"/>
              </a:rPr>
              <a:t>)</a:t>
            </a: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低功耗，</a:t>
            </a: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  <a:sym typeface="+mn-ea"/>
              </a:rPr>
              <a:t>输出功率低于</a:t>
            </a:r>
            <a:r>
              <a:rPr lang="en-US" altLang="zh-CN" sz="1600" kern="0" dirty="0" smtClean="0">
                <a:solidFill>
                  <a:srgbClr val="E86A0D"/>
                </a:solidFill>
                <a:latin typeface="+mj-ea"/>
                <a:ea typeface="+mj-ea"/>
                <a:sym typeface="+mn-ea"/>
              </a:rPr>
              <a:t>41dBm/MHz</a:t>
            </a: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支持</a:t>
            </a: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  <a:sym typeface="+mn-ea"/>
              </a:rPr>
              <a:t>有线和无线</a:t>
            </a:r>
            <a:r>
              <a:rPr lang="zh-CN" altLang="en-US" sz="1600" kern="0" dirty="0" smtClean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方式组网</a:t>
            </a:r>
            <a:endParaRPr lang="zh-CN" altLang="zh-CN" sz="1600" kern="0" dirty="0" smtClean="0">
              <a:solidFill>
                <a:schemeClr val="bg1"/>
              </a:solidFill>
              <a:latin typeface="+mj-ea"/>
              <a:ea typeface="+mj-ea"/>
              <a:sym typeface="+mn-ea"/>
            </a:endParaRPr>
          </a:p>
        </p:txBody>
      </p:sp>
      <p:pic>
        <p:nvPicPr>
          <p:cNvPr id="12" name="图片 11" descr="D:\工作资料\文件管理\基站标签\室外.png室外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248915" y="2775440"/>
            <a:ext cx="1860478" cy="258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7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000">
        <p:blinds dir="vert"/>
      </p:transition>
    </mc:Choice>
    <mc:Fallback xmlns="">
      <p:transition spd="slow" advTm="12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327600" y="2001600"/>
            <a:ext cx="11530800" cy="4284000"/>
          </a:xfrm>
          <a:prstGeom prst="rect">
            <a:avLst/>
          </a:prstGeom>
          <a:gradFill flip="none" rotWithShape="1">
            <a:gsLst>
              <a:gs pos="28000">
                <a:srgbClr val="000000">
                  <a:alpha val="0"/>
                </a:srgbClr>
              </a:gs>
              <a:gs pos="100000">
                <a:srgbClr val="00BEC9">
                  <a:alpha val="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21599" tIns="10799" rIns="21599" bIns="10799" anchor="t" anchorCtr="1"/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endParaRPr lang="zh-CN" altLang="en-US" b="1" kern="0" dirty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1791" y="736001"/>
            <a:ext cx="11466828" cy="126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3152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54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提供对分布式云网资源和服务进行监控、管理、运营一体管理的平台，支持对业务应用、</a:t>
            </a:r>
            <a:r>
              <a:rPr lang="en-US" altLang="zh-CN" sz="254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PaaS</a:t>
            </a:r>
            <a:r>
              <a:rPr lang="zh-CN" altLang="en-US" sz="254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服务、网络和基础设施的全生命周期的监控和调度</a:t>
            </a:r>
          </a:p>
        </p:txBody>
      </p:sp>
      <p:sp>
        <p:nvSpPr>
          <p:cNvPr id="5" name="矩形 4"/>
          <p:cNvSpPr/>
          <p:nvPr/>
        </p:nvSpPr>
        <p:spPr bwMode="auto">
          <a:xfrm>
            <a:off x="6677614" y="2451600"/>
            <a:ext cx="2725648" cy="359099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72000" tIns="10799" rIns="72000" bIns="10799" anchor="t" anchorCtr="1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ClrTx/>
              <a:buSzPct val="60000"/>
              <a:buFontTx/>
              <a:buNone/>
              <a:defRPr/>
            </a:pPr>
            <a:r>
              <a:rPr lang="zh-CN" altLang="en-US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特色</a:t>
            </a:r>
            <a:r>
              <a:rPr lang="zh-CN" altLang="en-US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优势</a:t>
            </a:r>
            <a:endParaRPr lang="en-US" altLang="zh-CN" b="1" kern="0" dirty="0" smtClean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+mj-ea"/>
                <a:ea typeface="+mj-ea"/>
              </a:rPr>
              <a:t>异构多云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一体管理</a:t>
            </a: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云、边、端的业务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自动化编排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和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协同调度</a:t>
            </a: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开放兼容，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方便定制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，易于与企业系统集成</a:t>
            </a: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支持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海量边缘网关</a:t>
            </a:r>
            <a:r>
              <a:rPr lang="zh-CN" altLang="en-US" sz="1600" kern="0" dirty="0">
                <a:solidFill>
                  <a:schemeClr val="bg1"/>
                </a:solidFill>
                <a:latin typeface="+mj-ea"/>
                <a:ea typeface="+mj-ea"/>
              </a:rPr>
              <a:t>远程集中管理</a:t>
            </a: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支持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全栈云服务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能力</a:t>
            </a:r>
            <a:endParaRPr lang="zh-CN" altLang="en-US" sz="1600" kern="0" dirty="0">
              <a:solidFill>
                <a:srgbClr val="E86A0D"/>
              </a:solidFill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9456626" y="2451600"/>
            <a:ext cx="2301245" cy="262611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216000" tIns="10799" rIns="216000" bIns="10799" anchor="t" anchorCtr="1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ClrTx/>
              <a:buSzPct val="60000"/>
              <a:buFontTx/>
              <a:buNone/>
              <a:defRPr/>
            </a:pPr>
            <a:r>
              <a:rPr lang="zh-CN" altLang="en-US" b="1" kern="0" noProof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适用场景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ea"/>
              <a:ea typeface="+mj-ea"/>
              <a:cs typeface="+mn-ea"/>
              <a:sym typeface="+mn-lt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公有云服务商</a:t>
            </a:r>
          </a:p>
          <a:p>
            <a:pPr marL="0" lvl="1" defTabSz="622300">
              <a:lnSpc>
                <a:spcPct val="150000"/>
              </a:lnSpc>
              <a:spcAft>
                <a:spcPct val="15000"/>
              </a:spcAft>
              <a:defRPr/>
            </a:pPr>
            <a:r>
              <a:rPr lang="zh-CN" altLang="en-US" sz="1400" kern="0" dirty="0">
                <a:solidFill>
                  <a:srgbClr val="E46C0A"/>
                </a:solidFill>
                <a:latin typeface="+mj-ea"/>
                <a:ea typeface="+mj-ea"/>
              </a:rPr>
              <a:t>自建云统一管理和对外</a:t>
            </a:r>
            <a:r>
              <a:rPr lang="zh-CN" altLang="en-US" sz="1400" kern="0" dirty="0" smtClean="0">
                <a:solidFill>
                  <a:srgbClr val="E46C0A"/>
                </a:solidFill>
                <a:latin typeface="+mj-ea"/>
                <a:ea typeface="+mj-ea"/>
              </a:rPr>
              <a:t>运营托管</a:t>
            </a:r>
            <a:r>
              <a:rPr lang="zh-CN" altLang="en-US" sz="1400" kern="0" dirty="0">
                <a:solidFill>
                  <a:srgbClr val="E46C0A"/>
                </a:solidFill>
                <a:latin typeface="+mj-ea"/>
                <a:ea typeface="+mj-ea"/>
              </a:rPr>
              <a:t>云代维</a:t>
            </a:r>
            <a:r>
              <a:rPr lang="zh-CN" altLang="en-US" sz="1400" kern="0" dirty="0" smtClean="0">
                <a:solidFill>
                  <a:srgbClr val="E46C0A"/>
                </a:solidFill>
                <a:latin typeface="+mj-ea"/>
                <a:ea typeface="+mj-ea"/>
              </a:rPr>
              <a:t>管理</a:t>
            </a:r>
            <a:endParaRPr lang="en-US" altLang="zh-CN" sz="1400" kern="0" dirty="0">
              <a:solidFill>
                <a:srgbClr val="E46C0A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大中型企业</a:t>
            </a:r>
            <a:endParaRPr lang="en-US" altLang="zh-CN" sz="1600" kern="0" dirty="0">
              <a:solidFill>
                <a:prstClr val="white"/>
              </a:solidFill>
              <a:latin typeface="+mj-ea"/>
              <a:ea typeface="+mj-ea"/>
            </a:endParaRPr>
          </a:p>
          <a:p>
            <a:pPr marL="0" lvl="1" defTabSz="622300">
              <a:lnSpc>
                <a:spcPct val="150000"/>
              </a:lnSpc>
              <a:spcAft>
                <a:spcPct val="15000"/>
              </a:spcAft>
              <a:defRPr/>
            </a:pPr>
            <a:r>
              <a:rPr lang="zh-CN" altLang="en-US" sz="1400" kern="0" dirty="0">
                <a:solidFill>
                  <a:srgbClr val="E46C0A"/>
                </a:solidFill>
                <a:latin typeface="+mj-ea"/>
                <a:ea typeface="+mj-ea"/>
              </a:rPr>
              <a:t>企业私有云、混合云的管理和对内运营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81676" y="2425225"/>
            <a:ext cx="5609820" cy="3446722"/>
            <a:chOff x="1184920" y="2742955"/>
            <a:chExt cx="4594341" cy="2822803"/>
          </a:xfrm>
        </p:grpSpPr>
        <p:sp>
          <p:nvSpPr>
            <p:cNvPr id="8" name="矩形 7"/>
            <p:cNvSpPr/>
            <p:nvPr/>
          </p:nvSpPr>
          <p:spPr>
            <a:xfrm>
              <a:off x="1184920" y="2849066"/>
              <a:ext cx="3922962" cy="2151778"/>
            </a:xfrm>
            <a:prstGeom prst="rect">
              <a:avLst/>
            </a:prstGeom>
            <a:gradFill>
              <a:gsLst>
                <a:gs pos="100000">
                  <a:srgbClr val="0D1030">
                    <a:alpha val="0"/>
                  </a:srgbClr>
                </a:gs>
                <a:gs pos="0">
                  <a:srgbClr val="25EFFF">
                    <a:alpha val="13000"/>
                  </a:srgbClr>
                </a:gs>
              </a:gsLst>
              <a:lin ang="0" scaled="0"/>
            </a:gradFill>
            <a:ln w="12700" cap="flat" cmpd="sng" algn="ctr">
              <a:gradFill>
                <a:gsLst>
                  <a:gs pos="0">
                    <a:srgbClr val="01ACE9"/>
                  </a:gs>
                  <a:gs pos="79000">
                    <a:srgbClr val="01E3FF">
                      <a:alpha val="59000"/>
                    </a:srgb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24493" tIns="12246" rIns="24493" bIns="12246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24511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1226844" y="3644434"/>
              <a:ext cx="2084170" cy="61533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0" cap="flat" cmpd="sng" algn="ctr">
              <a:solidFill>
                <a:srgbClr val="00C1C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lIns="7289" tIns="3644" rIns="7289" bIns="3644" anchor="ctr" anchorCtr="1"/>
            <a:lstStyle/>
            <a:p>
              <a:pPr marL="0" marR="0" lvl="0" indent="0" algn="l" defTabSz="12255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20"/>
                </a:spcAft>
                <a:buClrTx/>
                <a:buSzPct val="60000"/>
                <a:buFontTx/>
                <a:buNone/>
                <a:defRPr/>
              </a:pPr>
              <a:endParaRPr kumimoji="0" lang="zh-CN" altLang="en-US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665738" y="3687317"/>
              <a:ext cx="1206382" cy="100826"/>
            </a:xfrm>
            <a:prstGeom prst="rect">
              <a:avLst/>
            </a:prstGeom>
            <a:noFill/>
          </p:spPr>
          <p:txBody>
            <a:bodyPr wrap="square" tIns="0" bIns="0" anchor="ctr">
              <a:spAutoFit/>
            </a:bodyPr>
            <a:lstStyle>
              <a:defPPr>
                <a:defRPr lang="zh-CN"/>
              </a:defPPr>
              <a:lvl1pPr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业务管理 </a:t>
              </a:r>
              <a:r>
                <a:rPr kumimoji="0" lang="en-US" altLang="zh-CN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iECPM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280077" y="2742955"/>
              <a:ext cx="1732647" cy="132334"/>
            </a:xfrm>
            <a:prstGeom prst="rect">
              <a:avLst/>
            </a:prstGeom>
            <a:noFill/>
          </p:spPr>
          <p:txBody>
            <a:bodyPr wrap="square" tIns="0" bIns="0" anchor="ctr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12" name="直线连接符 2"/>
            <p:cNvCxnSpPr/>
            <p:nvPr/>
          </p:nvCxnSpPr>
          <p:spPr>
            <a:xfrm flipH="1" flipV="1">
              <a:off x="2057419" y="4938261"/>
              <a:ext cx="1" cy="116686"/>
            </a:xfrm>
            <a:prstGeom prst="line">
              <a:avLst/>
            </a:prstGeom>
            <a:ln w="25400">
              <a:solidFill>
                <a:srgbClr val="0070C0"/>
              </a:solidFill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1929258" y="5389313"/>
              <a:ext cx="679341" cy="176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分布式云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383757" y="5389313"/>
              <a:ext cx="813840" cy="176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5G</a:t>
              </a:r>
              <a:r>
                <a:rPr kumimoji="1" lang="zh-CN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端计算网关</a:t>
              </a: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5364484" y="4878238"/>
              <a:ext cx="344175" cy="336254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5293882" y="4591996"/>
              <a:ext cx="485379" cy="235169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70000"/>
              </a:schemeClr>
            </a:solidFill>
            <a:ln w="12700" algn="ctr">
              <a:noFill/>
              <a:miter lim="800000"/>
            </a:ln>
            <a:effectLst/>
          </p:spPr>
          <p:txBody>
            <a:bodyPr lIns="0" r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iRAN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5293882" y="4256940"/>
              <a:ext cx="485379" cy="235169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70000"/>
              </a:schemeClr>
            </a:solidFill>
            <a:ln w="12700" algn="ctr">
              <a:noFill/>
              <a:miter lim="800000"/>
            </a:ln>
            <a:effectLst/>
          </p:spPr>
          <p:txBody>
            <a:bodyPr lIns="0" r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iUPF</a:t>
              </a:r>
            </a:p>
          </p:txBody>
        </p:sp>
        <p:cxnSp>
          <p:nvCxnSpPr>
            <p:cNvPr id="19" name="直线连接符 5"/>
            <p:cNvCxnSpPr>
              <a:stCxn id="17" idx="2"/>
              <a:endCxn id="16" idx="0"/>
            </p:cNvCxnSpPr>
            <p:nvPr/>
          </p:nvCxnSpPr>
          <p:spPr>
            <a:xfrm>
              <a:off x="5536572" y="4827165"/>
              <a:ext cx="0" cy="51073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线连接符 5"/>
            <p:cNvCxnSpPr>
              <a:stCxn id="18" idx="2"/>
              <a:endCxn id="17" idx="0"/>
            </p:cNvCxnSpPr>
            <p:nvPr/>
          </p:nvCxnSpPr>
          <p:spPr>
            <a:xfrm>
              <a:off x="5536572" y="4492109"/>
              <a:ext cx="0" cy="99886"/>
            </a:xfrm>
            <a:prstGeom prst="line">
              <a:avLst/>
            </a:prstGeom>
            <a:ln w="25400">
              <a:solidFill>
                <a:srgbClr val="FFFF00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线连接符 5"/>
            <p:cNvCxnSpPr>
              <a:stCxn id="29" idx="2"/>
              <a:endCxn id="18" idx="0"/>
            </p:cNvCxnSpPr>
            <p:nvPr/>
          </p:nvCxnSpPr>
          <p:spPr>
            <a:xfrm>
              <a:off x="5533184" y="4157055"/>
              <a:ext cx="3388" cy="99886"/>
            </a:xfrm>
            <a:prstGeom prst="line">
              <a:avLst/>
            </a:prstGeom>
            <a:ln w="25400">
              <a:solidFill>
                <a:srgbClr val="FFFF00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线连接符 5"/>
            <p:cNvCxnSpPr/>
            <p:nvPr/>
          </p:nvCxnSpPr>
          <p:spPr>
            <a:xfrm flipH="1" flipV="1">
              <a:off x="4002441" y="5225523"/>
              <a:ext cx="1401986" cy="2033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线连接符 5"/>
            <p:cNvCxnSpPr/>
            <p:nvPr/>
          </p:nvCxnSpPr>
          <p:spPr>
            <a:xfrm flipH="1">
              <a:off x="2452153" y="5233954"/>
              <a:ext cx="1143897" cy="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线连接符 5"/>
            <p:cNvCxnSpPr>
              <a:stCxn id="29" idx="0"/>
              <a:endCxn id="27" idx="3"/>
            </p:cNvCxnSpPr>
            <p:nvPr/>
          </p:nvCxnSpPr>
          <p:spPr>
            <a:xfrm rot="16200000" flipV="1">
              <a:off x="4964217" y="3352918"/>
              <a:ext cx="667679" cy="470257"/>
            </a:xfrm>
            <a:prstGeom prst="bentConnector2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圆角矩形 63"/>
            <p:cNvSpPr/>
            <p:nvPr/>
          </p:nvSpPr>
          <p:spPr bwMode="auto">
            <a:xfrm>
              <a:off x="1228424" y="2911064"/>
              <a:ext cx="3834503" cy="686286"/>
            </a:xfrm>
            <a:prstGeom prst="roundRect">
              <a:avLst>
                <a:gd name="adj" fmla="val 2270"/>
              </a:avLst>
            </a:prstGeom>
            <a:solidFill>
              <a:schemeClr val="tx2">
                <a:lumMod val="75000"/>
              </a:schemeClr>
            </a:solidFill>
            <a:ln w="12700" cap="flat" cmpd="sng" algn="ctr">
              <a:solidFill>
                <a:srgbClr val="00C1C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lIns="7289" tIns="3644" rIns="7289" bIns="3644" anchor="ctr" anchorCtr="1"/>
            <a:lstStyle/>
            <a:p>
              <a:pPr marL="0" marR="0" lvl="0" indent="0" algn="l" defTabSz="12255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20"/>
                </a:spcAft>
                <a:buClrTx/>
                <a:buSzPct val="60000"/>
                <a:buFontTx/>
                <a:buNone/>
                <a:defRPr/>
              </a:pPr>
              <a:endPara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222331" y="3153383"/>
              <a:ext cx="574320" cy="201651"/>
            </a:xfrm>
            <a:prstGeom prst="rect">
              <a:avLst/>
            </a:prstGeom>
            <a:noFill/>
          </p:spPr>
          <p:txBody>
            <a:bodyPr wrap="square" tIns="0" bIns="0" anchor="ctr">
              <a:spAutoFit/>
            </a:bodyPr>
            <a:lstStyle>
              <a:defPPr>
                <a:defRPr lang="zh-CN"/>
              </a:defPPr>
              <a:lvl1pPr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业务运营</a:t>
              </a:r>
              <a:endParaRPr kumimoji="0" lang="en-US" altLang="zh-CN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iECOM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5290494" y="3921886"/>
              <a:ext cx="485379" cy="235169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70000"/>
              </a:schemeClr>
            </a:solidFill>
            <a:ln w="12700" algn="ctr">
              <a:noFill/>
              <a:miter lim="800000"/>
            </a:ln>
            <a:effectLst/>
          </p:spPr>
          <p:txBody>
            <a:bodyPr lIns="0" r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iCore</a:t>
              </a:r>
            </a:p>
          </p:txBody>
        </p:sp>
        <p:cxnSp>
          <p:nvCxnSpPr>
            <p:cNvPr id="30" name="直线连接符 5"/>
            <p:cNvCxnSpPr>
              <a:stCxn id="40" idx="2"/>
            </p:cNvCxnSpPr>
            <p:nvPr/>
          </p:nvCxnSpPr>
          <p:spPr>
            <a:xfrm>
              <a:off x="3776225" y="4941411"/>
              <a:ext cx="3049" cy="113536"/>
            </a:xfrm>
            <a:prstGeom prst="line">
              <a:avLst/>
            </a:prstGeom>
            <a:ln w="25400">
              <a:solidFill>
                <a:srgbClr val="0070C0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矩形 30"/>
            <p:cNvSpPr/>
            <p:nvPr/>
          </p:nvSpPr>
          <p:spPr bwMode="auto">
            <a:xfrm>
              <a:off x="1226844" y="4322925"/>
              <a:ext cx="2084170" cy="61533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0" cap="flat" cmpd="sng" algn="ctr">
              <a:solidFill>
                <a:srgbClr val="00C1C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lIns="7289" tIns="3644" rIns="7289" bIns="3644" anchor="ctr" anchorCtr="1"/>
            <a:lstStyle/>
            <a:p>
              <a:pPr marL="0" marR="0" lvl="0" indent="0" algn="l" defTabSz="12255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20"/>
                </a:spcAft>
                <a:buClrTx/>
                <a:buSzPct val="60000"/>
                <a:buFontTx/>
                <a:buNone/>
                <a:defRPr/>
              </a:pPr>
              <a:endParaRPr kumimoji="0" lang="zh-CN" altLang="en-US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126" y="4533037"/>
              <a:ext cx="183224" cy="179007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/>
          </p:nvSpPr>
          <p:spPr>
            <a:xfrm>
              <a:off x="1306390" y="4723841"/>
              <a:ext cx="498697" cy="176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物理资源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767943" y="4723841"/>
              <a:ext cx="578953" cy="176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虚拟化资源</a:t>
              </a:r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5807" y="4533037"/>
              <a:ext cx="183224" cy="179007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2289008" y="4723841"/>
              <a:ext cx="523316" cy="176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容器资源</a:t>
              </a: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9054" y="4560277"/>
              <a:ext cx="183224" cy="124527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2863" y="4533037"/>
              <a:ext cx="183224" cy="179007"/>
            </a:xfrm>
            <a:prstGeom prst="rect">
              <a:avLst/>
            </a:prstGeom>
          </p:spPr>
        </p:pic>
        <p:sp>
          <p:nvSpPr>
            <p:cNvPr id="39" name="文本框 38"/>
            <p:cNvSpPr txBox="1"/>
            <p:nvPr/>
          </p:nvSpPr>
          <p:spPr>
            <a:xfrm>
              <a:off x="2796248" y="4723841"/>
              <a:ext cx="476455" cy="176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裸金属</a:t>
              </a:r>
            </a:p>
          </p:txBody>
        </p:sp>
        <p:sp>
          <p:nvSpPr>
            <p:cNvPr id="40" name="矩形 39"/>
            <p:cNvSpPr/>
            <p:nvPr/>
          </p:nvSpPr>
          <p:spPr bwMode="auto">
            <a:xfrm>
              <a:off x="3363972" y="3647584"/>
              <a:ext cx="824507" cy="129382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0" cap="flat" cmpd="sng" algn="ctr">
              <a:solidFill>
                <a:srgbClr val="00C1C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lIns="7289" tIns="3644" rIns="7289" bIns="3644" anchor="ctr" anchorCtr="1"/>
            <a:lstStyle/>
            <a:p>
              <a:pPr marL="0" marR="0" lvl="0" indent="0" algn="l" defTabSz="12255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20"/>
                </a:spcAft>
                <a:buClrTx/>
                <a:buSzPct val="60000"/>
                <a:buFontTx/>
                <a:buNone/>
                <a:defRPr/>
              </a:pPr>
              <a:endParaRPr kumimoji="0" lang="zh-CN" altLang="en-US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3352937" y="3691415"/>
              <a:ext cx="844660" cy="201651"/>
            </a:xfrm>
            <a:prstGeom prst="rect">
              <a:avLst/>
            </a:prstGeom>
            <a:noFill/>
          </p:spPr>
          <p:txBody>
            <a:bodyPr wrap="square" tIns="0" bIns="0" anchor="ctr">
              <a:spAutoFit/>
            </a:bodyPr>
            <a:lstStyle>
              <a:defPPr>
                <a:defRPr lang="zh-CN"/>
              </a:defPPr>
              <a:lvl1pPr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端计算管理 </a:t>
              </a:r>
              <a:r>
                <a:rPr kumimoji="0" lang="en-US" altLang="zh-CN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iECTM</a:t>
              </a:r>
            </a:p>
          </p:txBody>
        </p:sp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805" y="4468952"/>
              <a:ext cx="183224" cy="179007"/>
            </a:xfrm>
            <a:prstGeom prst="rect">
              <a:avLst/>
            </a:prstGeom>
          </p:spPr>
        </p:pic>
        <p:sp>
          <p:nvSpPr>
            <p:cNvPr id="43" name="文本框 42"/>
            <p:cNvSpPr txBox="1"/>
            <p:nvPr/>
          </p:nvSpPr>
          <p:spPr>
            <a:xfrm>
              <a:off x="3673705" y="4486718"/>
              <a:ext cx="502343" cy="176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网关管理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3661029" y="4005505"/>
              <a:ext cx="502343" cy="176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设备管理</a:t>
              </a:r>
            </a:p>
          </p:txBody>
        </p:sp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9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3093" y="3987738"/>
              <a:ext cx="183224" cy="179007"/>
            </a:xfrm>
            <a:prstGeom prst="rect">
              <a:avLst/>
            </a:prstGeom>
          </p:spPr>
        </p:pic>
        <p:sp>
          <p:nvSpPr>
            <p:cNvPr id="46" name="文本框 45"/>
            <p:cNvSpPr txBox="1"/>
            <p:nvPr/>
          </p:nvSpPr>
          <p:spPr>
            <a:xfrm>
              <a:off x="3673705" y="4731108"/>
              <a:ext cx="496245" cy="176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现场组网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3661029" y="4249896"/>
              <a:ext cx="502343" cy="176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消息路由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665738" y="4361945"/>
              <a:ext cx="1206382" cy="100826"/>
            </a:xfrm>
            <a:prstGeom prst="rect">
              <a:avLst/>
            </a:prstGeom>
            <a:noFill/>
          </p:spPr>
          <p:txBody>
            <a:bodyPr wrap="square" tIns="0" bIns="0" anchor="ctr">
              <a:spAutoFit/>
            </a:bodyPr>
            <a:lstStyle>
              <a:defPPr>
                <a:defRPr lang="zh-CN"/>
              </a:defPPr>
              <a:lvl1pPr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基础资源管理 </a:t>
              </a:r>
              <a:r>
                <a:rPr kumimoji="0" lang="en-US" altLang="zh-CN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iECIM</a:t>
              </a:r>
            </a:p>
          </p:txBody>
        </p:sp>
        <p:sp>
          <p:nvSpPr>
            <p:cNvPr id="49" name="矩形 48"/>
            <p:cNvSpPr/>
            <p:nvPr/>
          </p:nvSpPr>
          <p:spPr bwMode="auto">
            <a:xfrm>
              <a:off x="4233809" y="3647584"/>
              <a:ext cx="824507" cy="129382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0" cap="flat" cmpd="sng" algn="ctr">
              <a:solidFill>
                <a:srgbClr val="00C1C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lIns="7289" tIns="3644" rIns="7289" bIns="3644" anchor="ctr" anchorCtr="1"/>
            <a:lstStyle/>
            <a:p>
              <a:pPr marL="0" marR="0" lvl="0" indent="0" algn="l" defTabSz="12255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20"/>
                </a:spcAft>
                <a:buClrTx/>
                <a:buSzPct val="60000"/>
                <a:buFontTx/>
                <a:buNone/>
                <a:defRPr/>
              </a:pPr>
              <a:endParaRPr kumimoji="0" lang="zh-CN" altLang="en-US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4247785" y="3688989"/>
              <a:ext cx="796555" cy="201651"/>
            </a:xfrm>
            <a:prstGeom prst="rect">
              <a:avLst/>
            </a:prstGeom>
            <a:noFill/>
          </p:spPr>
          <p:txBody>
            <a:bodyPr wrap="square" tIns="0" bIns="0" anchor="ctr">
              <a:spAutoFit/>
            </a:bodyPr>
            <a:lstStyle>
              <a:defPPr>
                <a:defRPr lang="zh-CN"/>
              </a:defPPr>
              <a:lvl1pPr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5G</a:t>
              </a:r>
              <a:r>
                <a:rPr kumimoji="0" lang="zh-CN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专网</a:t>
              </a:r>
              <a:r>
                <a:rPr kumimoji="0" lang="en-US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OMC </a:t>
              </a:r>
              <a:r>
                <a:rPr kumimoji="0" lang="en-US" altLang="zh-CN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iEPNM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4542743" y="3990170"/>
              <a:ext cx="501597" cy="176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网元管理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4542743" y="4234561"/>
              <a:ext cx="501597" cy="176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网络监控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4542743" y="4708129"/>
              <a:ext cx="501597" cy="176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能力开放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4542742" y="4463737"/>
              <a:ext cx="501597" cy="176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网络编排</a:t>
              </a:r>
            </a:p>
          </p:txBody>
        </p:sp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10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8687" y="3972403"/>
              <a:ext cx="183224" cy="179007"/>
            </a:xfrm>
            <a:prstGeom prst="rect">
              <a:avLst/>
            </a:prstGeom>
          </p:spPr>
        </p:pic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8687" y="4216794"/>
              <a:ext cx="183224" cy="179007"/>
            </a:xfrm>
            <a:prstGeom prst="rect">
              <a:avLst/>
            </a:prstGeom>
          </p:spPr>
        </p:pic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8687" y="4445972"/>
              <a:ext cx="183224" cy="179007"/>
            </a:xfrm>
            <a:prstGeom prst="rect">
              <a:avLst/>
            </a:prstGeom>
          </p:spPr>
        </p:pic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8687" y="4690363"/>
              <a:ext cx="183224" cy="179007"/>
            </a:xfrm>
            <a:prstGeom prst="rect">
              <a:avLst/>
            </a:prstGeom>
          </p:spPr>
        </p:pic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3093" y="4232129"/>
              <a:ext cx="183224" cy="179007"/>
            </a:xfrm>
            <a:prstGeom prst="rect">
              <a:avLst/>
            </a:prstGeom>
          </p:spPr>
        </p:pic>
        <p:cxnSp>
          <p:nvCxnSpPr>
            <p:cNvPr id="60" name="直线连接符 5"/>
            <p:cNvCxnSpPr/>
            <p:nvPr/>
          </p:nvCxnSpPr>
          <p:spPr>
            <a:xfrm flipH="1">
              <a:off x="5058316" y="4711987"/>
              <a:ext cx="240007" cy="0"/>
            </a:xfrm>
            <a:prstGeom prst="line">
              <a:avLst/>
            </a:prstGeom>
            <a:ln w="25400">
              <a:solidFill>
                <a:srgbClr val="0070C0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直线连接符 5"/>
            <p:cNvCxnSpPr/>
            <p:nvPr/>
          </p:nvCxnSpPr>
          <p:spPr>
            <a:xfrm flipH="1">
              <a:off x="5062927" y="4387392"/>
              <a:ext cx="240007" cy="0"/>
            </a:xfrm>
            <a:prstGeom prst="line">
              <a:avLst/>
            </a:prstGeom>
            <a:ln w="25400">
              <a:solidFill>
                <a:srgbClr val="0070C0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直线连接符 5"/>
            <p:cNvCxnSpPr/>
            <p:nvPr/>
          </p:nvCxnSpPr>
          <p:spPr>
            <a:xfrm flipH="1">
              <a:off x="5058316" y="4056943"/>
              <a:ext cx="240007" cy="0"/>
            </a:xfrm>
            <a:prstGeom prst="line">
              <a:avLst/>
            </a:prstGeom>
            <a:ln w="25400">
              <a:solidFill>
                <a:srgbClr val="0070C0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3" name="组合 62"/>
            <p:cNvGrpSpPr/>
            <p:nvPr/>
          </p:nvGrpSpPr>
          <p:grpSpPr>
            <a:xfrm>
              <a:off x="1833669" y="2974095"/>
              <a:ext cx="460962" cy="176445"/>
              <a:chOff x="1418006" y="2583550"/>
              <a:chExt cx="724563" cy="283877"/>
            </a:xfrm>
          </p:grpSpPr>
          <p:sp>
            <p:nvSpPr>
              <p:cNvPr id="106" name="文本框 105"/>
              <p:cNvSpPr txBox="1"/>
              <p:nvPr/>
            </p:nvSpPr>
            <p:spPr>
              <a:xfrm>
                <a:off x="1597606" y="2583550"/>
                <a:ext cx="544963" cy="283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+mj-ea"/>
                    <a:ea typeface="+mj-ea"/>
                    <a:cs typeface="+mn-ea"/>
                    <a:sym typeface="+mn-lt"/>
                  </a:rPr>
                  <a:t>市场</a:t>
                </a:r>
              </a:p>
            </p:txBody>
          </p:sp>
          <p:pic>
            <p:nvPicPr>
              <p:cNvPr id="107" name="图片 106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18006" y="2606355"/>
                <a:ext cx="216000" cy="216000"/>
              </a:xfrm>
              <a:prstGeom prst="rect">
                <a:avLst/>
              </a:prstGeom>
            </p:spPr>
          </p:pic>
        </p:grpSp>
        <p:grpSp>
          <p:nvGrpSpPr>
            <p:cNvPr id="64" name="组合 63"/>
            <p:cNvGrpSpPr/>
            <p:nvPr/>
          </p:nvGrpSpPr>
          <p:grpSpPr>
            <a:xfrm>
              <a:off x="1833669" y="3166754"/>
              <a:ext cx="495266" cy="176445"/>
              <a:chOff x="1418006" y="2905547"/>
              <a:chExt cx="778483" cy="283877"/>
            </a:xfrm>
          </p:grpSpPr>
          <p:pic>
            <p:nvPicPr>
              <p:cNvPr id="104" name="图片 103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18006" y="2938262"/>
                <a:ext cx="216000" cy="216000"/>
              </a:xfrm>
              <a:prstGeom prst="rect">
                <a:avLst/>
              </a:prstGeom>
            </p:spPr>
          </p:pic>
          <p:sp>
            <p:nvSpPr>
              <p:cNvPr id="105" name="文本框 104"/>
              <p:cNvSpPr txBox="1"/>
              <p:nvPr/>
            </p:nvSpPr>
            <p:spPr>
              <a:xfrm>
                <a:off x="1573740" y="2905547"/>
                <a:ext cx="622749" cy="283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+mj-ea"/>
                    <a:ea typeface="+mj-ea"/>
                    <a:cs typeface="+mn-ea"/>
                    <a:sym typeface="+mn-lt"/>
                  </a:rPr>
                  <a:t>客户</a:t>
                </a: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1819126" y="3346813"/>
              <a:ext cx="542090" cy="183358"/>
              <a:chOff x="1395146" y="3175601"/>
              <a:chExt cx="852084" cy="295000"/>
            </a:xfrm>
          </p:grpSpPr>
          <p:pic>
            <p:nvPicPr>
              <p:cNvPr id="102" name="图片 101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95146" y="3218601"/>
                <a:ext cx="252000" cy="252000"/>
              </a:xfrm>
              <a:prstGeom prst="rect">
                <a:avLst/>
              </a:prstGeom>
            </p:spPr>
          </p:pic>
          <p:sp>
            <p:nvSpPr>
              <p:cNvPr id="103" name="文本框 102"/>
              <p:cNvSpPr txBox="1"/>
              <p:nvPr/>
            </p:nvSpPr>
            <p:spPr>
              <a:xfrm>
                <a:off x="1512500" y="3175601"/>
                <a:ext cx="734730" cy="283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+mj-ea"/>
                    <a:ea typeface="+mj-ea"/>
                    <a:cs typeface="+mn-ea"/>
                    <a:sym typeface="+mn-lt"/>
                  </a:rPr>
                  <a:t>生态</a:t>
                </a:r>
              </a:p>
            </p:txBody>
          </p:sp>
        </p:grpSp>
        <p:sp>
          <p:nvSpPr>
            <p:cNvPr id="66" name="文本框 65"/>
            <p:cNvSpPr txBox="1"/>
            <p:nvPr/>
          </p:nvSpPr>
          <p:spPr>
            <a:xfrm>
              <a:off x="1275885" y="4071783"/>
              <a:ext cx="559706" cy="176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ECP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管理</a:t>
              </a:r>
            </a:p>
          </p:txBody>
        </p:sp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126" y="3868044"/>
              <a:ext cx="183224" cy="179007"/>
            </a:xfrm>
            <a:prstGeom prst="rect">
              <a:avLst/>
            </a:prstGeom>
          </p:spPr>
        </p:pic>
        <p:sp>
          <p:nvSpPr>
            <p:cNvPr id="68" name="文本框 67"/>
            <p:cNvSpPr txBox="1"/>
            <p:nvPr/>
          </p:nvSpPr>
          <p:spPr>
            <a:xfrm>
              <a:off x="2227808" y="4071782"/>
              <a:ext cx="645716" cy="176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边缘能力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API</a:t>
              </a:r>
            </a:p>
          </p:txBody>
        </p:sp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9014" y="3868044"/>
              <a:ext cx="223304" cy="179007"/>
            </a:xfrm>
            <a:prstGeom prst="rect">
              <a:avLst/>
            </a:prstGeom>
          </p:spPr>
        </p:pic>
        <p:sp>
          <p:nvSpPr>
            <p:cNvPr id="70" name="文本框 69"/>
            <p:cNvSpPr txBox="1"/>
            <p:nvPr/>
          </p:nvSpPr>
          <p:spPr>
            <a:xfrm>
              <a:off x="2781762" y="4071782"/>
              <a:ext cx="505427" cy="176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7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边缘安全</a:t>
              </a:r>
            </a:p>
          </p:txBody>
        </p:sp>
        <p:pic>
          <p:nvPicPr>
            <p:cNvPr id="71" name="图片 70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2863" y="3868044"/>
              <a:ext cx="183224" cy="179007"/>
            </a:xfrm>
            <a:prstGeom prst="rect">
              <a:avLst/>
            </a:prstGeom>
          </p:spPr>
        </p:pic>
        <p:sp>
          <p:nvSpPr>
            <p:cNvPr id="72" name="文本框 71"/>
            <p:cNvSpPr txBox="1"/>
            <p:nvPr/>
          </p:nvSpPr>
          <p:spPr>
            <a:xfrm>
              <a:off x="1797225" y="4071880"/>
              <a:ext cx="520388" cy="176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边缘应用</a:t>
              </a:r>
            </a:p>
          </p:txBody>
        </p:sp>
        <p:pic>
          <p:nvPicPr>
            <p:cNvPr id="73" name="图片 7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5807" y="3868044"/>
              <a:ext cx="183224" cy="179007"/>
            </a:xfrm>
            <a:prstGeom prst="rect">
              <a:avLst/>
            </a:prstGeom>
          </p:spPr>
        </p:pic>
        <p:grpSp>
          <p:nvGrpSpPr>
            <p:cNvPr id="74" name="组合 73"/>
            <p:cNvGrpSpPr/>
            <p:nvPr/>
          </p:nvGrpSpPr>
          <p:grpSpPr>
            <a:xfrm>
              <a:off x="2362359" y="2949185"/>
              <a:ext cx="2553965" cy="582429"/>
              <a:chOff x="2370314" y="2568185"/>
              <a:chExt cx="4014447" cy="937057"/>
            </a:xfrm>
          </p:grpSpPr>
          <p:sp>
            <p:nvSpPr>
              <p:cNvPr id="76" name="文本框 75"/>
              <p:cNvSpPr txBox="1"/>
              <p:nvPr/>
            </p:nvSpPr>
            <p:spPr>
              <a:xfrm>
                <a:off x="2880105" y="2888756"/>
                <a:ext cx="1644343" cy="283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ea"/>
                    <a:ea typeface="+mj-ea"/>
                    <a:cs typeface="+mn-ea"/>
                    <a:sym typeface="+mn-lt"/>
                  </a:rPr>
                  <a:t>云网边端一体化编排</a:t>
                </a:r>
              </a:p>
            </p:txBody>
          </p:sp>
          <p:sp>
            <p:nvSpPr>
              <p:cNvPr id="77" name="文本框 76"/>
              <p:cNvSpPr txBox="1"/>
              <p:nvPr/>
            </p:nvSpPr>
            <p:spPr>
              <a:xfrm>
                <a:off x="2584243" y="2568185"/>
                <a:ext cx="746589" cy="263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ea"/>
                    <a:ea typeface="+mj-ea"/>
                    <a:cs typeface="+mn-ea"/>
                    <a:sym typeface="+mn-lt"/>
                  </a:rPr>
                  <a:t>外销产品</a:t>
                </a:r>
              </a:p>
            </p:txBody>
          </p:sp>
          <p:sp>
            <p:nvSpPr>
              <p:cNvPr id="78" name="文本框 77"/>
              <p:cNvSpPr txBox="1"/>
              <p:nvPr/>
            </p:nvSpPr>
            <p:spPr>
              <a:xfrm>
                <a:off x="2370314" y="3260905"/>
                <a:ext cx="784368" cy="243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ea"/>
                    <a:ea typeface="+mj-ea"/>
                    <a:cs typeface="+mn-ea"/>
                    <a:sym typeface="+mn-lt"/>
                  </a:rPr>
                  <a:t>边缘云资源 </a:t>
                </a:r>
              </a:p>
            </p:txBody>
          </p:sp>
          <p:sp>
            <p:nvSpPr>
              <p:cNvPr id="79" name="文本框 78"/>
              <p:cNvSpPr txBox="1"/>
              <p:nvPr/>
            </p:nvSpPr>
            <p:spPr>
              <a:xfrm>
                <a:off x="3069402" y="3261918"/>
                <a:ext cx="784368" cy="243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ea"/>
                    <a:ea typeface="+mj-ea"/>
                    <a:cs typeface="+mn-ea"/>
                    <a:sym typeface="+mn-lt"/>
                  </a:rPr>
                  <a:t>边缘网连接</a:t>
                </a:r>
              </a:p>
            </p:txBody>
          </p:sp>
          <p:sp>
            <p:nvSpPr>
              <p:cNvPr id="80" name="文本框 79"/>
              <p:cNvSpPr txBox="1"/>
              <p:nvPr/>
            </p:nvSpPr>
            <p:spPr>
              <a:xfrm>
                <a:off x="3768494" y="3261643"/>
                <a:ext cx="669260" cy="243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ea"/>
                    <a:ea typeface="+mj-ea"/>
                    <a:cs typeface="+mn-ea"/>
                    <a:sym typeface="+mn-lt"/>
                  </a:rPr>
                  <a:t>边缘应用</a:t>
                </a:r>
              </a:p>
            </p:txBody>
          </p:sp>
          <p:sp>
            <p:nvSpPr>
              <p:cNvPr id="81" name="文本框 80"/>
              <p:cNvSpPr txBox="1"/>
              <p:nvPr/>
            </p:nvSpPr>
            <p:spPr>
              <a:xfrm>
                <a:off x="4352477" y="3261483"/>
                <a:ext cx="784368" cy="243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ea"/>
                    <a:ea typeface="+mj-ea"/>
                    <a:cs typeface="+mn-ea"/>
                    <a:sym typeface="+mn-lt"/>
                  </a:rPr>
                  <a:t>端计算应用</a:t>
                </a:r>
              </a:p>
            </p:txBody>
          </p:sp>
          <p:sp>
            <p:nvSpPr>
              <p:cNvPr id="82" name="文本框 81"/>
              <p:cNvSpPr txBox="1"/>
              <p:nvPr/>
            </p:nvSpPr>
            <p:spPr>
              <a:xfrm>
                <a:off x="5715501" y="3259529"/>
                <a:ext cx="669260" cy="243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ea"/>
                    <a:ea typeface="+mj-ea"/>
                    <a:cs typeface="+mn-ea"/>
                    <a:sym typeface="+mn-lt"/>
                  </a:rPr>
                  <a:t>5G</a:t>
                </a:r>
                <a:r>
                  <a:rPr kumimoji="0" lang="zh-CN" altLang="en-US" sz="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ea"/>
                    <a:ea typeface="+mj-ea"/>
                    <a:cs typeface="+mn-ea"/>
                    <a:sym typeface="+mn-lt"/>
                  </a:rPr>
                  <a:t>专网</a:t>
                </a:r>
              </a:p>
            </p:txBody>
          </p:sp>
          <p:sp>
            <p:nvSpPr>
              <p:cNvPr id="83" name="文本框 82"/>
              <p:cNvSpPr txBox="1"/>
              <p:nvPr/>
            </p:nvSpPr>
            <p:spPr>
              <a:xfrm>
                <a:off x="5085855" y="3250649"/>
                <a:ext cx="770041" cy="243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ea"/>
                    <a:ea typeface="+mj-ea"/>
                    <a:cs typeface="+mn-ea"/>
                    <a:sym typeface="+mn-lt"/>
                  </a:rPr>
                  <a:t>端现场组网</a:t>
                </a:r>
              </a:p>
            </p:txBody>
          </p:sp>
          <p:sp>
            <p:nvSpPr>
              <p:cNvPr id="84" name="文本框 83"/>
              <p:cNvSpPr txBox="1"/>
              <p:nvPr/>
            </p:nvSpPr>
            <p:spPr>
              <a:xfrm>
                <a:off x="3528844" y="2568185"/>
                <a:ext cx="902707" cy="263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ea"/>
                    <a:ea typeface="+mj-ea"/>
                    <a:cs typeface="+mn-ea"/>
                    <a:sym typeface="+mn-lt"/>
                  </a:rPr>
                  <a:t>订购流程</a:t>
                </a:r>
              </a:p>
            </p:txBody>
          </p:sp>
          <p:sp>
            <p:nvSpPr>
              <p:cNvPr id="85" name="文本框 84"/>
              <p:cNvSpPr txBox="1"/>
              <p:nvPr/>
            </p:nvSpPr>
            <p:spPr>
              <a:xfrm>
                <a:off x="4480598" y="2568185"/>
                <a:ext cx="894921" cy="263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ea"/>
                    <a:ea typeface="+mj-ea"/>
                    <a:cs typeface="+mn-ea"/>
                    <a:sym typeface="+mn-lt"/>
                  </a:rPr>
                  <a:t>开通流程</a:t>
                </a:r>
              </a:p>
            </p:txBody>
          </p:sp>
          <p:sp>
            <p:nvSpPr>
              <p:cNvPr id="86" name="矩形 85"/>
              <p:cNvSpPr/>
              <p:nvPr/>
            </p:nvSpPr>
            <p:spPr bwMode="auto">
              <a:xfrm>
                <a:off x="5847981" y="3451052"/>
                <a:ext cx="526678" cy="18000"/>
              </a:xfrm>
              <a:prstGeom prst="rect">
                <a:avLst/>
              </a:prstGeom>
              <a:solidFill>
                <a:srgbClr val="FFFF00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  <p:cxnSp>
            <p:nvCxnSpPr>
              <p:cNvPr id="87" name="直接连接符 86"/>
              <p:cNvCxnSpPr/>
              <p:nvPr/>
            </p:nvCxnSpPr>
            <p:spPr bwMode="auto">
              <a:xfrm>
                <a:off x="5815128" y="3335294"/>
                <a:ext cx="0" cy="140139"/>
              </a:xfrm>
              <a:prstGeom prst="line">
                <a:avLst/>
              </a:prstGeom>
              <a:solidFill>
                <a:srgbClr val="996633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oval" w="med" len="med"/>
                <a:tailEnd type="none" w="med" len="med"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</p:cxnSp>
          <p:cxnSp>
            <p:nvCxnSpPr>
              <p:cNvPr id="88" name="直接连接符 87"/>
              <p:cNvCxnSpPr/>
              <p:nvPr/>
            </p:nvCxnSpPr>
            <p:spPr bwMode="auto">
              <a:xfrm>
                <a:off x="5095991" y="3335294"/>
                <a:ext cx="0" cy="140139"/>
              </a:xfrm>
              <a:prstGeom prst="line">
                <a:avLst/>
              </a:prstGeom>
              <a:solidFill>
                <a:srgbClr val="996633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oval" w="med" len="med"/>
                <a:tailEnd type="none" w="med" len="med"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</p:cxnSp>
          <p:sp>
            <p:nvSpPr>
              <p:cNvPr id="89" name="矩形 88"/>
              <p:cNvSpPr/>
              <p:nvPr/>
            </p:nvSpPr>
            <p:spPr bwMode="auto">
              <a:xfrm>
                <a:off x="4416299" y="3454494"/>
                <a:ext cx="648000" cy="18000"/>
              </a:xfrm>
              <a:prstGeom prst="rect">
                <a:avLst/>
              </a:prstGeom>
              <a:solidFill>
                <a:srgbClr val="FFFF00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  <p:sp>
            <p:nvSpPr>
              <p:cNvPr id="90" name="矩形 89"/>
              <p:cNvSpPr/>
              <p:nvPr/>
            </p:nvSpPr>
            <p:spPr bwMode="auto">
              <a:xfrm>
                <a:off x="3137588" y="3462432"/>
                <a:ext cx="648000" cy="18000"/>
              </a:xfrm>
              <a:prstGeom prst="rect">
                <a:avLst/>
              </a:prstGeom>
              <a:solidFill>
                <a:srgbClr val="FFFF00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  <p:cxnSp>
            <p:nvCxnSpPr>
              <p:cNvPr id="91" name="直接连接符 90"/>
              <p:cNvCxnSpPr/>
              <p:nvPr/>
            </p:nvCxnSpPr>
            <p:spPr bwMode="auto">
              <a:xfrm>
                <a:off x="3806065" y="3335294"/>
                <a:ext cx="0" cy="140139"/>
              </a:xfrm>
              <a:prstGeom prst="line">
                <a:avLst/>
              </a:prstGeom>
              <a:solidFill>
                <a:srgbClr val="996633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oval" w="med" len="med"/>
                <a:tailEnd type="none" w="med" len="med"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</p:cxnSp>
          <p:cxnSp>
            <p:nvCxnSpPr>
              <p:cNvPr id="92" name="直接连接符 91"/>
              <p:cNvCxnSpPr/>
              <p:nvPr/>
            </p:nvCxnSpPr>
            <p:spPr bwMode="auto">
              <a:xfrm>
                <a:off x="3111931" y="3335294"/>
                <a:ext cx="0" cy="140139"/>
              </a:xfrm>
              <a:prstGeom prst="line">
                <a:avLst/>
              </a:prstGeom>
              <a:solidFill>
                <a:srgbClr val="996633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oval" w="med" len="med"/>
                <a:tailEnd type="none" w="med" len="med"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</p:cxnSp>
          <p:sp>
            <p:nvSpPr>
              <p:cNvPr id="93" name="矩形 92"/>
              <p:cNvSpPr/>
              <p:nvPr/>
            </p:nvSpPr>
            <p:spPr bwMode="auto">
              <a:xfrm>
                <a:off x="2430045" y="3133954"/>
                <a:ext cx="2520000" cy="21600"/>
              </a:xfrm>
              <a:prstGeom prst="rect">
                <a:avLst/>
              </a:prstGeom>
              <a:solidFill>
                <a:srgbClr val="FFFF00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  <p:sp>
            <p:nvSpPr>
              <p:cNvPr id="94" name="矩形 93"/>
              <p:cNvSpPr/>
              <p:nvPr/>
            </p:nvSpPr>
            <p:spPr bwMode="auto">
              <a:xfrm>
                <a:off x="3838472" y="3460194"/>
                <a:ext cx="526678" cy="18000"/>
              </a:xfrm>
              <a:prstGeom prst="rect">
                <a:avLst/>
              </a:prstGeom>
              <a:solidFill>
                <a:srgbClr val="FFFF00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  <p:cxnSp>
            <p:nvCxnSpPr>
              <p:cNvPr id="95" name="直接连接符 94"/>
              <p:cNvCxnSpPr/>
              <p:nvPr/>
            </p:nvCxnSpPr>
            <p:spPr bwMode="auto">
              <a:xfrm>
                <a:off x="4396828" y="3339322"/>
                <a:ext cx="0" cy="140139"/>
              </a:xfrm>
              <a:prstGeom prst="line">
                <a:avLst/>
              </a:prstGeom>
              <a:solidFill>
                <a:srgbClr val="996633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oval" w="med" len="med"/>
                <a:tailEnd type="none" w="med" len="med"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</p:cxnSp>
          <p:sp>
            <p:nvSpPr>
              <p:cNvPr id="96" name="文本框 95"/>
              <p:cNvSpPr txBox="1"/>
              <p:nvPr/>
            </p:nvSpPr>
            <p:spPr>
              <a:xfrm>
                <a:off x="5432353" y="2568185"/>
                <a:ext cx="910286" cy="263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ea"/>
                    <a:ea typeface="+mj-ea"/>
                    <a:cs typeface="+mn-ea"/>
                    <a:sym typeface="+mn-lt"/>
                  </a:rPr>
                  <a:t>租户自服务</a:t>
                </a:r>
              </a:p>
            </p:txBody>
          </p:sp>
          <p:pic>
            <p:nvPicPr>
              <p:cNvPr id="97" name="图片 96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70992" y="2895931"/>
                <a:ext cx="216000" cy="216000"/>
              </a:xfrm>
              <a:prstGeom prst="rect">
                <a:avLst/>
              </a:prstGeom>
            </p:spPr>
          </p:pic>
          <p:grpSp>
            <p:nvGrpSpPr>
              <p:cNvPr id="98" name="组合 97"/>
              <p:cNvGrpSpPr/>
              <p:nvPr/>
            </p:nvGrpSpPr>
            <p:grpSpPr>
              <a:xfrm>
                <a:off x="2412760" y="2735663"/>
                <a:ext cx="3892048" cy="745477"/>
                <a:chOff x="2412760" y="2735663"/>
                <a:chExt cx="3892048" cy="745477"/>
              </a:xfrm>
            </p:grpSpPr>
            <p:sp>
              <p:nvSpPr>
                <p:cNvPr id="100" name="箭头: 手杖形 249"/>
                <p:cNvSpPr/>
                <p:nvPr/>
              </p:nvSpPr>
              <p:spPr bwMode="auto">
                <a:xfrm rot="16200000">
                  <a:off x="2369637" y="2778786"/>
                  <a:ext cx="745477" cy="659231"/>
                </a:xfrm>
                <a:prstGeom prst="uturnArrow">
                  <a:avLst>
                    <a:gd name="adj1" fmla="val 3400"/>
                    <a:gd name="adj2" fmla="val 10036"/>
                    <a:gd name="adj3" fmla="val 0"/>
                    <a:gd name="adj4" fmla="val 14045"/>
                    <a:gd name="adj5" fmla="val 100000"/>
                  </a:avLst>
                </a:prstGeom>
                <a:solidFill>
                  <a:srgbClr val="FFFF00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ea"/>
                    <a:ea typeface="+mj-ea"/>
                    <a:cs typeface="+mn-ea"/>
                    <a:sym typeface="+mn-lt"/>
                  </a:endParaRPr>
                </a:p>
              </p:txBody>
            </p:sp>
            <p:cxnSp>
              <p:nvCxnSpPr>
                <p:cNvPr id="101" name="直接连接符 100"/>
                <p:cNvCxnSpPr/>
                <p:nvPr/>
              </p:nvCxnSpPr>
              <p:spPr bwMode="auto">
                <a:xfrm flipH="1">
                  <a:off x="3064808" y="2801862"/>
                  <a:ext cx="3240000" cy="0"/>
                </a:xfrm>
                <a:prstGeom prst="line">
                  <a:avLst/>
                </a:prstGeom>
                <a:solidFill>
                  <a:srgbClr val="996633"/>
                </a:solidFill>
                <a:ln w="22860" cap="flat" cmpd="sng" algn="ctr">
                  <a:solidFill>
                    <a:srgbClr val="FFFF00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</p:cxnSp>
          </p:grpSp>
          <p:sp>
            <p:nvSpPr>
              <p:cNvPr id="99" name="矩形 98"/>
              <p:cNvSpPr/>
              <p:nvPr/>
            </p:nvSpPr>
            <p:spPr bwMode="auto">
              <a:xfrm>
                <a:off x="5136844" y="3457892"/>
                <a:ext cx="648000" cy="18000"/>
              </a:xfrm>
              <a:prstGeom prst="rect">
                <a:avLst/>
              </a:prstGeom>
              <a:solidFill>
                <a:srgbClr val="FFFF00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</p:grpSp>
        <p:pic>
          <p:nvPicPr>
            <p:cNvPr id="75" name="图片 74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805" y="4709580"/>
              <a:ext cx="183224" cy="179007"/>
            </a:xfrm>
            <a:prstGeom prst="rect">
              <a:avLst/>
            </a:prstGeom>
          </p:spPr>
        </p:pic>
      </p:grpSp>
      <p:sp>
        <p:nvSpPr>
          <p:cNvPr id="111" name="Rectangle 2"/>
          <p:cNvSpPr txBox="1">
            <a:spLocks noChangeArrowheads="1"/>
          </p:cNvSpPr>
          <p:nvPr/>
        </p:nvSpPr>
        <p:spPr bwMode="auto">
          <a:xfrm>
            <a:off x="2765758" y="221205"/>
            <a:ext cx="6660485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2" tIns="45718" rIns="91432" bIns="45718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9pPr>
          </a:lstStyle>
          <a:p>
            <a:pPr algn="ctr" defTabSz="731520">
              <a:defRPr/>
            </a:pPr>
            <a:r>
              <a:rPr kern="0" dirty="0" err="1" smtClean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</a:rPr>
              <a:t>云网一体管理系统</a:t>
            </a:r>
            <a:r>
              <a:rPr lang="en-US" kern="0" dirty="0" err="1" smtClean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</a:rPr>
              <a:t>iCNM</a:t>
            </a:r>
            <a:endParaRPr kern="0" dirty="0">
              <a:gradFill flip="none" rotWithShape="1">
                <a:gsLst>
                  <a:gs pos="0">
                    <a:srgbClr val="8D8A00"/>
                  </a:gs>
                  <a:gs pos="50000">
                    <a:srgbClr val="FFFF00"/>
                  </a:gs>
                  <a:gs pos="100000">
                    <a:prstClr val="white">
                      <a:lumMod val="100000"/>
                    </a:prstClr>
                  </a:gs>
                </a:gsLst>
                <a:lin ang="5400000" scaled="1"/>
                <a:tileRect/>
              </a:gradFill>
              <a:effectLst>
                <a:outerShdw blurRad="127000" dist="127000" dir="3600000" algn="tl" rotWithShape="0">
                  <a:prstClr val="black">
                    <a:alpha val="55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10" name="动作按钮: 后退或前一项 109">
            <a:hlinkClick r:id="rId24" action="ppaction://hlinksldjump" highlightClick="1"/>
          </p:cNvPr>
          <p:cNvSpPr/>
          <p:nvPr/>
        </p:nvSpPr>
        <p:spPr>
          <a:xfrm>
            <a:off x="10126640" y="5981132"/>
            <a:ext cx="2611272" cy="1026993"/>
          </a:xfrm>
          <a:prstGeom prst="actionButtonBackPreviou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  <a:latin typeface="+mj-ea"/>
              <a:ea typeface="+mj-ea"/>
            </a:endParaRPr>
          </a:p>
        </p:txBody>
      </p:sp>
      <p:pic>
        <p:nvPicPr>
          <p:cNvPr id="113" name="Picture 5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834" y="5317204"/>
            <a:ext cx="718097" cy="273239"/>
          </a:xfrm>
          <a:prstGeom prst="rect">
            <a:avLst/>
          </a:prstGeom>
        </p:spPr>
      </p:pic>
      <p:pic>
        <p:nvPicPr>
          <p:cNvPr id="114" name="图片 113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6" b="20324"/>
          <a:stretch>
            <a:fillRect/>
          </a:stretch>
        </p:blipFill>
        <p:spPr>
          <a:xfrm>
            <a:off x="3417492" y="5324792"/>
            <a:ext cx="587406" cy="255153"/>
          </a:xfrm>
          <a:prstGeom prst="rect">
            <a:avLst/>
          </a:prstGeom>
        </p:spPr>
      </p:pic>
      <p:sp>
        <p:nvSpPr>
          <p:cNvPr id="109" name="矩形 108"/>
          <p:cNvSpPr/>
          <p:nvPr/>
        </p:nvSpPr>
        <p:spPr>
          <a:xfrm>
            <a:off x="391791" y="1944696"/>
            <a:ext cx="114668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zh-CN" altLang="en-US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云网一体管理系统 </a:t>
            </a:r>
            <a:r>
              <a:rPr lang="en-US" altLang="zh-CN" b="1" kern="0" dirty="0" err="1" smtClean="0">
                <a:solidFill>
                  <a:srgbClr val="FFFF00"/>
                </a:solidFill>
                <a:latin typeface="+mj-ea"/>
                <a:ea typeface="+mj-ea"/>
                <a:cs typeface="+mn-ea"/>
              </a:rPr>
              <a:t>iCNM</a:t>
            </a:r>
            <a:endParaRPr lang="zh-CN" altLang="en-US" b="1" kern="0" dirty="0">
              <a:solidFill>
                <a:srgbClr val="FFFF00"/>
              </a:solidFill>
              <a:latin typeface="+mj-ea"/>
              <a:ea typeface="+mj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034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000">
        <p:blinds dir="vert"/>
      </p:transition>
    </mc:Choice>
    <mc:Fallback xmlns="">
      <p:transition spd="slow" advTm="12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矩形 103"/>
          <p:cNvSpPr/>
          <p:nvPr/>
        </p:nvSpPr>
        <p:spPr>
          <a:xfrm>
            <a:off x="391791" y="736001"/>
            <a:ext cx="11466828" cy="1310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>
              <a:lnSpc>
                <a:spcPct val="150000"/>
              </a:lnSpc>
              <a:spcBef>
                <a:spcPct val="30000"/>
              </a:spcBef>
              <a:buClr>
                <a:srgbClr val="FFFF00"/>
              </a:buClr>
              <a:defRPr/>
            </a:pPr>
            <a:r>
              <a:rPr lang="zh-CN" altLang="en-US" sz="2535" b="1" dirty="0">
                <a:solidFill>
                  <a:schemeClr val="bg1"/>
                </a:solidFill>
                <a:latin typeface="+mj-ea"/>
                <a:ea typeface="+mj-ea"/>
                <a:cs typeface="微软雅黑" panose="020B0503020204020204" pitchFamily="34" charset="-122"/>
                <a:sym typeface="+mn-lt"/>
              </a:rPr>
              <a:t>实现</a:t>
            </a:r>
            <a:r>
              <a:rPr lang="zh-CN" altLang="en-US" sz="2535" b="1" dirty="0" smtClean="0">
                <a:solidFill>
                  <a:schemeClr val="bg1"/>
                </a:solidFill>
                <a:latin typeface="+mj-ea"/>
                <a:ea typeface="+mj-ea"/>
                <a:cs typeface="微软雅黑" panose="020B0503020204020204" pitchFamily="34" charset="-122"/>
                <a:sym typeface="+mn-lt"/>
              </a:rPr>
              <a:t>计算</a:t>
            </a:r>
            <a:r>
              <a:rPr lang="zh-CN" altLang="en-US" sz="2535" b="1" dirty="0">
                <a:solidFill>
                  <a:schemeClr val="bg1"/>
                </a:solidFill>
                <a:latin typeface="+mj-ea"/>
                <a:ea typeface="+mj-ea"/>
                <a:cs typeface="微软雅黑" panose="020B0503020204020204" pitchFamily="34" charset="-122"/>
                <a:sym typeface="+mn-lt"/>
              </a:rPr>
              <a:t>、存储、</a:t>
            </a:r>
            <a:r>
              <a:rPr lang="zh-CN" altLang="en-US" sz="2535" b="1" dirty="0" smtClean="0">
                <a:solidFill>
                  <a:schemeClr val="bg1"/>
                </a:solidFill>
                <a:latin typeface="+mj-ea"/>
                <a:ea typeface="+mj-ea"/>
                <a:cs typeface="微软雅黑" panose="020B0503020204020204" pitchFamily="34" charset="-122"/>
                <a:sym typeface="+mn-lt"/>
              </a:rPr>
              <a:t>网络全面</a:t>
            </a:r>
            <a:r>
              <a:rPr lang="zh-CN" altLang="en-US" sz="2535" b="1" dirty="0">
                <a:solidFill>
                  <a:schemeClr val="bg1"/>
                </a:solidFill>
                <a:latin typeface="+mj-ea"/>
                <a:ea typeface="+mj-ea"/>
                <a:cs typeface="微软雅黑" panose="020B0503020204020204" pitchFamily="34" charset="-122"/>
                <a:sym typeface="+mn-lt"/>
              </a:rPr>
              <a:t>资源池</a:t>
            </a:r>
            <a:r>
              <a:rPr lang="zh-CN" altLang="en-US" sz="2535" b="1" dirty="0" smtClean="0">
                <a:solidFill>
                  <a:schemeClr val="bg1"/>
                </a:solidFill>
                <a:latin typeface="+mj-ea"/>
                <a:ea typeface="+mj-ea"/>
                <a:cs typeface="微软雅黑" panose="020B0503020204020204" pitchFamily="34" charset="-122"/>
                <a:sym typeface="+mn-lt"/>
              </a:rPr>
              <a:t>化，及资源统一编排管理</a:t>
            </a:r>
            <a:r>
              <a:rPr lang="zh-CN" altLang="en-US" sz="2535" b="1" dirty="0" smtClean="0">
                <a:solidFill>
                  <a:schemeClr val="bg1"/>
                </a:solidFill>
                <a:latin typeface="+mj-ea"/>
                <a:ea typeface="+mj-ea"/>
                <a:cs typeface="微软雅黑" panose="020B0503020204020204" pitchFamily="34" charset="-122"/>
                <a:sym typeface="+mn-lt"/>
              </a:rPr>
              <a:t>，</a:t>
            </a:r>
            <a:endParaRPr lang="en-US" altLang="zh-CN" sz="2535" b="1" dirty="0" smtClean="0">
              <a:solidFill>
                <a:schemeClr val="bg1"/>
              </a:solidFill>
              <a:latin typeface="+mj-ea"/>
              <a:ea typeface="+mj-ea"/>
              <a:cs typeface="微软雅黑" panose="020B0503020204020204" pitchFamily="34" charset="-122"/>
              <a:sym typeface="+mn-lt"/>
            </a:endParaRPr>
          </a:p>
          <a:p>
            <a:pPr marL="0" lvl="3" algn="ctr">
              <a:lnSpc>
                <a:spcPct val="150000"/>
              </a:lnSpc>
              <a:spcBef>
                <a:spcPct val="30000"/>
              </a:spcBef>
              <a:buClr>
                <a:srgbClr val="FFFF00"/>
              </a:buClr>
              <a:defRPr/>
            </a:pPr>
            <a:r>
              <a:rPr lang="zh-CN" altLang="en-US" sz="2535" b="1" dirty="0" smtClean="0">
                <a:solidFill>
                  <a:schemeClr val="bg1"/>
                </a:solidFill>
                <a:latin typeface="+mj-ea"/>
                <a:ea typeface="+mj-ea"/>
                <a:cs typeface="微软雅黑" panose="020B0503020204020204" pitchFamily="34" charset="-122"/>
                <a:sym typeface="+mn-lt"/>
              </a:rPr>
              <a:t>构建</a:t>
            </a:r>
            <a:r>
              <a:rPr lang="zh-CN" altLang="en-US" sz="2535" b="1" dirty="0" smtClean="0">
                <a:solidFill>
                  <a:schemeClr val="bg1"/>
                </a:solidFill>
                <a:latin typeface="+mj-ea"/>
                <a:ea typeface="+mj-ea"/>
                <a:cs typeface="微软雅黑" panose="020B0503020204020204" pitchFamily="34" charset="-122"/>
                <a:sym typeface="+mn-lt"/>
              </a:rPr>
              <a:t>以应用为中心的边缘数据中心，最低一个计算节点即可提供服务</a:t>
            </a:r>
            <a:endParaRPr sz="2535" b="1" dirty="0">
              <a:solidFill>
                <a:schemeClr val="bg1"/>
              </a:solidFill>
              <a:latin typeface="+mj-ea"/>
              <a:ea typeface="+mj-ea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327600" y="2001600"/>
            <a:ext cx="11530800" cy="4284000"/>
          </a:xfrm>
          <a:prstGeom prst="rect">
            <a:avLst/>
          </a:prstGeom>
          <a:gradFill flip="none" rotWithShape="1">
            <a:gsLst>
              <a:gs pos="28000">
                <a:srgbClr val="000000">
                  <a:alpha val="0"/>
                </a:srgbClr>
              </a:gs>
              <a:gs pos="100000">
                <a:srgbClr val="00BEC9">
                  <a:alpha val="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21599" tIns="10799" rIns="21599" bIns="10799" anchor="t" anchorCtr="1"/>
          <a:lstStyle/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ClrTx/>
              <a:buSzPct val="60000"/>
              <a:buFontTx/>
              <a:buNone/>
              <a:defRPr/>
            </a:pPr>
            <a:r>
              <a:rPr lang="en-US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5G</a:t>
            </a:r>
            <a:r>
              <a:rPr lang="zh-CN" altLang="en-US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云网操作系统</a:t>
            </a:r>
            <a:r>
              <a:rPr lang="en-US" altLang="zh-CN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iCNOS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6503113" y="2451600"/>
            <a:ext cx="2725648" cy="355405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216000" tIns="10799" rIns="216000" bIns="10799" anchor="t" anchorCtr="1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ClrTx/>
              <a:buSzPct val="60000"/>
              <a:buFontTx/>
              <a:buNone/>
              <a:defRPr/>
            </a:pPr>
            <a:r>
              <a:rPr lang="zh-CN" altLang="en-US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特色优势</a:t>
            </a: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ea"/>
              <a:ea typeface="+mj-ea"/>
              <a:cs typeface="+mn-ea"/>
              <a:sym typeface="+mn-lt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虚拟化</a:t>
            </a:r>
            <a:r>
              <a:rPr lang="en-US" altLang="zh-CN" sz="1600" kern="0" dirty="0">
                <a:solidFill>
                  <a:prstClr val="white"/>
                </a:solidFill>
                <a:latin typeface="+mj-ea"/>
                <a:ea typeface="+mj-ea"/>
              </a:rPr>
              <a:t>CPU/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内存</a:t>
            </a:r>
            <a:r>
              <a:rPr lang="en-US" altLang="zh-CN" sz="1600" kern="0" dirty="0">
                <a:solidFill>
                  <a:prstClr val="white"/>
                </a:solidFill>
                <a:latin typeface="+mj-ea"/>
                <a:ea typeface="+mj-ea"/>
              </a:rPr>
              <a:t>/IO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性能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损耗≤</a:t>
            </a:r>
            <a:r>
              <a:rPr lang="en-US" altLang="zh-CN" sz="1600" kern="0" dirty="0">
                <a:solidFill>
                  <a:srgbClr val="E86A0D"/>
                </a:solidFill>
                <a:latin typeface="+mj-ea"/>
                <a:ea typeface="+mj-ea"/>
              </a:rPr>
              <a:t>5%</a:t>
            </a: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支持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虚拟化组件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容器化部署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，并通过</a:t>
            </a:r>
            <a:r>
              <a:rPr lang="en-US" altLang="zh-CN" sz="1600" kern="0" dirty="0" smtClean="0">
                <a:solidFill>
                  <a:prstClr val="white"/>
                </a:solidFill>
                <a:latin typeface="+mj-ea"/>
                <a:ea typeface="+mj-ea"/>
              </a:rPr>
              <a:t>K8s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进行统一管理运维</a:t>
            </a:r>
            <a:endParaRPr lang="en-US" altLang="zh-CN" sz="1600" kern="0" dirty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支持同时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管理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容器、虚拟机、物理裸机</a:t>
            </a:r>
            <a:endParaRPr lang="en-US" altLang="zh-CN" sz="1600" kern="0" dirty="0">
              <a:solidFill>
                <a:srgbClr val="E86A0D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支持异构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设备管理</a:t>
            </a:r>
            <a:endParaRPr lang="zh-CN" altLang="en-US" sz="1600" kern="0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60" name="矩形 59"/>
          <p:cNvSpPr/>
          <p:nvPr/>
        </p:nvSpPr>
        <p:spPr bwMode="auto">
          <a:xfrm>
            <a:off x="9091770" y="2451600"/>
            <a:ext cx="2714625" cy="285232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216000" tIns="10799" rIns="216000" bIns="10799" anchor="t" anchorCtr="1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ClrTx/>
              <a:buSzPct val="60000"/>
              <a:buFontTx/>
              <a:buNone/>
              <a:defRPr/>
            </a:pPr>
            <a:r>
              <a:rPr lang="zh-CN" altLang="en-US" b="1" kern="0" noProof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适用场景</a:t>
            </a: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ea"/>
              <a:ea typeface="+mj-ea"/>
              <a:cs typeface="+mn-ea"/>
              <a:sym typeface="+mn-lt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搭建企业应用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系统环境</a:t>
            </a:r>
            <a:endParaRPr lang="en-US" altLang="zh-CN" sz="1600" kern="0" dirty="0">
              <a:solidFill>
                <a:srgbClr val="E86A0D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建设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云计算数据中心</a:t>
            </a:r>
            <a:endParaRPr lang="en-US" altLang="zh-CN" sz="1600" kern="0" dirty="0">
              <a:solidFill>
                <a:srgbClr val="E86A0D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Clr>
                <a:schemeClr val="bg1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研发测试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环境</a:t>
            </a:r>
            <a:endParaRPr lang="en-US" altLang="zh-CN" sz="1600" kern="0" dirty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支撑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云桌面、私有</a:t>
            </a: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</a:rPr>
              <a:t>云、行业云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等云基础设施</a:t>
            </a:r>
            <a:endParaRPr lang="en-US" altLang="zh-CN" sz="1600" kern="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支撑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高性能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应用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57530" y="2697337"/>
            <a:ext cx="5772386" cy="2593963"/>
            <a:chOff x="557530" y="2697337"/>
            <a:chExt cx="5469890" cy="2876745"/>
          </a:xfrm>
        </p:grpSpPr>
        <p:sp>
          <p:nvSpPr>
            <p:cNvPr id="124" name="矩形 123"/>
            <p:cNvSpPr/>
            <p:nvPr/>
          </p:nvSpPr>
          <p:spPr bwMode="auto">
            <a:xfrm>
              <a:off x="557530" y="3199948"/>
              <a:ext cx="5463540" cy="1294130"/>
            </a:xfrm>
            <a:prstGeom prst="rect">
              <a:avLst/>
            </a:prstGeom>
            <a:gradFill>
              <a:gsLst>
                <a:gs pos="100000">
                  <a:srgbClr val="0D1030">
                    <a:alpha val="0"/>
                  </a:srgbClr>
                </a:gs>
                <a:gs pos="0">
                  <a:srgbClr val="25EFFF">
                    <a:alpha val="13000"/>
                  </a:srgbClr>
                </a:gs>
              </a:gsLst>
              <a:lin ang="0" scaled="0"/>
            </a:gradFill>
            <a:ln w="12700" cap="flat" cmpd="sng" algn="ctr">
              <a:gradFill>
                <a:gsLst>
                  <a:gs pos="0">
                    <a:srgbClr val="01ACE9"/>
                  </a:gs>
                  <a:gs pos="79000">
                    <a:srgbClr val="01E3FF">
                      <a:alpha val="59000"/>
                    </a:srgb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24493" tIns="12246" rIns="24493" bIns="12246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2451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63880" y="4627297"/>
              <a:ext cx="5463540" cy="946785"/>
              <a:chOff x="2515159" y="5291472"/>
              <a:chExt cx="7155692" cy="996443"/>
            </a:xfrm>
          </p:grpSpPr>
          <p:sp>
            <p:nvSpPr>
              <p:cNvPr id="18" name="矩形 17"/>
              <p:cNvSpPr/>
              <p:nvPr/>
            </p:nvSpPr>
            <p:spPr bwMode="auto">
              <a:xfrm>
                <a:off x="2515159" y="5291472"/>
                <a:ext cx="7155692" cy="996443"/>
              </a:xfrm>
              <a:prstGeom prst="rect">
                <a:avLst/>
              </a:prstGeom>
              <a:gradFill>
                <a:gsLst>
                  <a:gs pos="100000">
                    <a:srgbClr val="0D1030">
                      <a:alpha val="0"/>
                    </a:srgbClr>
                  </a:gs>
                  <a:gs pos="0">
                    <a:srgbClr val="25EFFF">
                      <a:alpha val="13000"/>
                    </a:srgbClr>
                  </a:gs>
                </a:gsLst>
                <a:lin ang="0" scaled="0"/>
              </a:gradFill>
              <a:ln w="12700" cap="flat" cmpd="sng" algn="ctr">
                <a:gradFill>
                  <a:gsLst>
                    <a:gs pos="0">
                      <a:srgbClr val="01ACE9"/>
                    </a:gs>
                    <a:gs pos="79000">
                      <a:srgbClr val="01E3FF">
                        <a:alpha val="59000"/>
                      </a:srgbClr>
                    </a:gs>
                  </a:gsLst>
                  <a:lin ang="0" scaled="0"/>
                </a:gra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24493" tIns="12246" rIns="24493" bIns="12246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24511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2606643" y="5368995"/>
                <a:ext cx="680722" cy="858104"/>
              </a:xfrm>
              <a:prstGeom prst="rect">
                <a:avLst/>
              </a:prstGeom>
              <a:solidFill>
                <a:srgbClr val="4F81BD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ea"/>
                    <a:ea typeface="+mj-ea"/>
                  </a:rPr>
                  <a:t>硬件</a:t>
                </a:r>
                <a:endParaRPr lang="en-US" altLang="zh-CN" sz="800" kern="0" dirty="0">
                  <a:solidFill>
                    <a:prstClr val="white"/>
                  </a:solidFill>
                  <a:latin typeface="+mj-ea"/>
                  <a:ea typeface="+mj-ea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ea"/>
                    <a:ea typeface="+mj-ea"/>
                  </a:rPr>
                  <a:t>平台</a:t>
                </a:r>
              </a:p>
            </p:txBody>
          </p:sp>
        </p:grpSp>
        <p:sp>
          <p:nvSpPr>
            <p:cNvPr id="129" name="矩形 128"/>
            <p:cNvSpPr/>
            <p:nvPr/>
          </p:nvSpPr>
          <p:spPr>
            <a:xfrm>
              <a:off x="635952" y="3284365"/>
              <a:ext cx="517525" cy="1124540"/>
            </a:xfrm>
            <a:prstGeom prst="rect">
              <a:avLst/>
            </a:prstGeom>
            <a:solidFill>
              <a:srgbClr val="4F81BD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</a:rPr>
                <a:t>iCNOS</a:t>
              </a:r>
              <a:endParaRPr kumimoji="0" lang="en-US" altLang="zh-CN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  <p:grpSp>
          <p:nvGrpSpPr>
            <p:cNvPr id="130" name="组合 129"/>
            <p:cNvGrpSpPr/>
            <p:nvPr/>
          </p:nvGrpSpPr>
          <p:grpSpPr>
            <a:xfrm>
              <a:off x="1082812" y="3360684"/>
              <a:ext cx="4656759" cy="525128"/>
              <a:chOff x="1148126" y="4112215"/>
              <a:chExt cx="4656759" cy="525128"/>
            </a:xfrm>
          </p:grpSpPr>
          <p:sp>
            <p:nvSpPr>
              <p:cNvPr id="131" name="文本框 74"/>
              <p:cNvSpPr txBox="1"/>
              <p:nvPr/>
            </p:nvSpPr>
            <p:spPr>
              <a:xfrm>
                <a:off x="2064708" y="4331538"/>
                <a:ext cx="479380" cy="281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96595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  <a:sym typeface="Helvetica Neue"/>
                  </a:rPr>
                  <a:t>容器</a:t>
                </a:r>
              </a:p>
            </p:txBody>
          </p:sp>
          <p:sp>
            <p:nvSpPr>
              <p:cNvPr id="132" name="文本框 89"/>
              <p:cNvSpPr txBox="1"/>
              <p:nvPr/>
            </p:nvSpPr>
            <p:spPr>
              <a:xfrm>
                <a:off x="5095990" y="4389277"/>
                <a:ext cx="708895" cy="1791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9659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  <a:sym typeface="Helvetica Neue"/>
                  </a:rPr>
                  <a:t>安全能力</a:t>
                </a:r>
                <a:endParaRPr kumimoji="0" lang="zh-CN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  <a:sym typeface="Helvetica Neue"/>
                </a:endParaRPr>
              </a:p>
            </p:txBody>
          </p:sp>
          <p:pic>
            <p:nvPicPr>
              <p:cNvPr id="133" name="图片 132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2920" y="4112215"/>
                <a:ext cx="195036" cy="195036"/>
              </a:xfrm>
              <a:prstGeom prst="rect">
                <a:avLst/>
              </a:prstGeom>
            </p:spPr>
          </p:pic>
          <p:pic>
            <p:nvPicPr>
              <p:cNvPr id="134" name="图片 133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1251" y="4149055"/>
                <a:ext cx="195036" cy="195036"/>
              </a:xfrm>
              <a:prstGeom prst="rect">
                <a:avLst/>
              </a:prstGeom>
            </p:spPr>
          </p:pic>
          <p:sp>
            <p:nvSpPr>
              <p:cNvPr id="135" name="文本框 96"/>
              <p:cNvSpPr txBox="1"/>
              <p:nvPr/>
            </p:nvSpPr>
            <p:spPr>
              <a:xfrm>
                <a:off x="2548432" y="4337080"/>
                <a:ext cx="562979" cy="281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96595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  <a:sym typeface="Helvetica Neue"/>
                  </a:rPr>
                  <a:t>虚机</a:t>
                </a:r>
              </a:p>
            </p:txBody>
          </p:sp>
          <p:pic>
            <p:nvPicPr>
              <p:cNvPr id="136" name="图片 135"/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2403" y="4115343"/>
                <a:ext cx="195036" cy="195036"/>
              </a:xfrm>
              <a:prstGeom prst="rect">
                <a:avLst/>
              </a:prstGeom>
            </p:spPr>
          </p:pic>
          <p:sp>
            <p:nvSpPr>
              <p:cNvPr id="137" name="文本框 132"/>
              <p:cNvSpPr txBox="1"/>
              <p:nvPr/>
            </p:nvSpPr>
            <p:spPr>
              <a:xfrm>
                <a:off x="3667017" y="4355746"/>
                <a:ext cx="614933" cy="281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96595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  <a:sym typeface="Helvetica Neue"/>
                  </a:rPr>
                  <a:t>SDN</a:t>
                </a:r>
                <a:endParaRPr kumimoji="0" lang="zh-CN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  <a:sym typeface="Helvetica Neue"/>
                </a:endParaRPr>
              </a:p>
            </p:txBody>
          </p:sp>
          <p:pic>
            <p:nvPicPr>
              <p:cNvPr id="138" name="图片 137"/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56587" y="4112215"/>
                <a:ext cx="195036" cy="195036"/>
              </a:xfrm>
              <a:prstGeom prst="rect">
                <a:avLst/>
              </a:prstGeom>
            </p:spPr>
          </p:pic>
          <p:pic>
            <p:nvPicPr>
              <p:cNvPr id="139" name="图片 138"/>
              <p:cNvPicPr/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80494" y="4127808"/>
                <a:ext cx="195036" cy="195036"/>
              </a:xfrm>
              <a:prstGeom prst="rect">
                <a:avLst/>
              </a:prstGeom>
            </p:spPr>
          </p:pic>
          <p:sp>
            <p:nvSpPr>
              <p:cNvPr id="140" name="文本框 135"/>
              <p:cNvSpPr txBox="1"/>
              <p:nvPr/>
            </p:nvSpPr>
            <p:spPr>
              <a:xfrm>
                <a:off x="1148126" y="4331050"/>
                <a:ext cx="1100623" cy="281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96595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  <a:sym typeface="Helvetica Neue"/>
                  </a:rPr>
                  <a:t>异构计算</a:t>
                </a:r>
                <a:endParaRPr kumimoji="0" lang="zh-CN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  <a:sym typeface="Helvetica Neue"/>
                </a:endParaRPr>
              </a:p>
            </p:txBody>
          </p:sp>
          <p:sp>
            <p:nvSpPr>
              <p:cNvPr id="141" name="文本框 136"/>
              <p:cNvSpPr txBox="1"/>
              <p:nvPr/>
            </p:nvSpPr>
            <p:spPr>
              <a:xfrm>
                <a:off x="4228798" y="4344091"/>
                <a:ext cx="850952" cy="281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96595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1050" b="1" kern="0" dirty="0">
                    <a:solidFill>
                      <a:srgbClr val="FFFFFF"/>
                    </a:solidFill>
                    <a:latin typeface="+mj-ea"/>
                    <a:ea typeface="+mj-ea"/>
                    <a:sym typeface="Helvetica Neue"/>
                  </a:rPr>
                  <a:t>N</a:t>
                </a:r>
                <a:r>
                  <a:rPr kumimoji="0" lang="en-US" altLang="zh-CN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ea"/>
                    <a:ea typeface="+mj-ea"/>
                    <a:sym typeface="Helvetica Neue"/>
                  </a:rPr>
                  <a:t>FV</a:t>
                </a:r>
                <a:r>
                  <a:rPr kumimoji="0" lang="zh-CN" altLang="en-US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ea"/>
                    <a:ea typeface="+mj-ea"/>
                    <a:sym typeface="Helvetica Neue"/>
                  </a:rPr>
                  <a:t>管理</a:t>
                </a:r>
                <a:endParaRPr kumimoji="0" lang="zh-CN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  <a:sym typeface="Helvetica Neue"/>
                </a:endParaRPr>
              </a:p>
            </p:txBody>
          </p:sp>
          <p:pic>
            <p:nvPicPr>
              <p:cNvPr id="142" name="图片 141"/>
              <p:cNvPicPr/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5724" y="4112215"/>
                <a:ext cx="195036" cy="195036"/>
              </a:xfrm>
              <a:prstGeom prst="rect">
                <a:avLst/>
              </a:prstGeom>
            </p:spPr>
          </p:pic>
          <p:pic>
            <p:nvPicPr>
              <p:cNvPr id="143" name="图片 142"/>
              <p:cNvPicPr/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6724" y="4117174"/>
                <a:ext cx="211524" cy="211524"/>
              </a:xfrm>
              <a:prstGeom prst="rect">
                <a:avLst/>
              </a:prstGeom>
              <a:noFill/>
            </p:spPr>
          </p:pic>
          <p:sp>
            <p:nvSpPr>
              <p:cNvPr id="144" name="文本框 141"/>
              <p:cNvSpPr txBox="1"/>
              <p:nvPr/>
            </p:nvSpPr>
            <p:spPr>
              <a:xfrm>
                <a:off x="2925247" y="4390258"/>
                <a:ext cx="903960" cy="1791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9659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  <a:sym typeface="Helvetica Neue"/>
                  </a:rPr>
                  <a:t>存储</a:t>
                </a:r>
                <a:endParaRPr kumimoji="0" lang="zh-CN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  <a:sym typeface="Helvetica Neue"/>
                </a:endParaRPr>
              </a:p>
            </p:txBody>
          </p:sp>
        </p:grpSp>
        <p:pic>
          <p:nvPicPr>
            <p:cNvPr id="145" name="Picture 5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8077" y="4992502"/>
              <a:ext cx="648220" cy="322847"/>
            </a:xfrm>
            <a:prstGeom prst="rect">
              <a:avLst/>
            </a:prstGeom>
          </p:spPr>
        </p:pic>
        <p:pic>
          <p:nvPicPr>
            <p:cNvPr id="146" name="图片 14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9264" y="4973986"/>
              <a:ext cx="576963" cy="359877"/>
            </a:xfrm>
            <a:prstGeom prst="rect">
              <a:avLst/>
            </a:prstGeom>
          </p:spPr>
        </p:pic>
        <p:pic>
          <p:nvPicPr>
            <p:cNvPr id="147" name="图片 14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046" y="4803038"/>
              <a:ext cx="1178244" cy="590080"/>
            </a:xfrm>
            <a:prstGeom prst="rect">
              <a:avLst/>
            </a:prstGeom>
          </p:spPr>
        </p:pic>
        <p:pic>
          <p:nvPicPr>
            <p:cNvPr id="148" name="图片 147" descr="d1600e1b549b851200786e4569f75b4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46424" y="4803038"/>
              <a:ext cx="768012" cy="567841"/>
            </a:xfrm>
            <a:prstGeom prst="rect">
              <a:avLst/>
            </a:prstGeom>
          </p:spPr>
        </p:pic>
        <p:pic>
          <p:nvPicPr>
            <p:cNvPr id="150" name="图片 14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8372" y="4971226"/>
              <a:ext cx="489024" cy="307069"/>
            </a:xfrm>
            <a:prstGeom prst="rect">
              <a:avLst/>
            </a:prstGeom>
          </p:spPr>
        </p:pic>
        <p:grpSp>
          <p:nvGrpSpPr>
            <p:cNvPr id="151" name="组合 150"/>
            <p:cNvGrpSpPr/>
            <p:nvPr/>
          </p:nvGrpSpPr>
          <p:grpSpPr>
            <a:xfrm>
              <a:off x="557530" y="2697337"/>
              <a:ext cx="5463540" cy="342900"/>
              <a:chOff x="878" y="5207"/>
              <a:chExt cx="8604" cy="540"/>
            </a:xfrm>
          </p:grpSpPr>
          <p:sp>
            <p:nvSpPr>
              <p:cNvPr id="152" name="矩形 151"/>
              <p:cNvSpPr/>
              <p:nvPr/>
            </p:nvSpPr>
            <p:spPr bwMode="auto">
              <a:xfrm>
                <a:off x="878" y="5207"/>
                <a:ext cx="8604" cy="540"/>
              </a:xfrm>
              <a:prstGeom prst="rect">
                <a:avLst/>
              </a:prstGeom>
              <a:gradFill>
                <a:gsLst>
                  <a:gs pos="100000">
                    <a:srgbClr val="0D1030">
                      <a:alpha val="0"/>
                    </a:srgbClr>
                  </a:gs>
                  <a:gs pos="0">
                    <a:srgbClr val="25EFFF">
                      <a:alpha val="13000"/>
                    </a:srgbClr>
                  </a:gs>
                </a:gsLst>
                <a:lin ang="0" scaled="0"/>
              </a:gradFill>
              <a:ln w="12700" cap="flat" cmpd="sng" algn="ctr">
                <a:gradFill>
                  <a:gsLst>
                    <a:gs pos="0">
                      <a:srgbClr val="01ACE9"/>
                    </a:gs>
                    <a:gs pos="79000">
                      <a:srgbClr val="01E3FF">
                        <a:alpha val="59000"/>
                      </a:srgbClr>
                    </a:gs>
                  </a:gsLst>
                  <a:lin ang="0" scaled="0"/>
                </a:gra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24493" tIns="12246" rIns="24493" bIns="12246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24511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</a:endParaRPr>
              </a:p>
            </p:txBody>
          </p:sp>
          <p:sp>
            <p:nvSpPr>
              <p:cNvPr id="153" name="矩形 152"/>
              <p:cNvSpPr/>
              <p:nvPr/>
            </p:nvSpPr>
            <p:spPr>
              <a:xfrm>
                <a:off x="1608" y="5337"/>
                <a:ext cx="1516" cy="325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ea"/>
                    <a:ea typeface="+mj-ea"/>
                  </a:rPr>
                  <a:t>IT</a:t>
                </a:r>
                <a:r>
                  <a:rPr kumimoji="0" lang="zh-CN" alt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ea"/>
                    <a:ea typeface="+mj-ea"/>
                  </a:rPr>
                  <a:t>能力</a:t>
                </a:r>
                <a:endParaRPr kumimoji="0" 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</a:endParaRPr>
              </a:p>
            </p:txBody>
          </p:sp>
          <p:sp>
            <p:nvSpPr>
              <p:cNvPr id="155" name="矩形 154"/>
              <p:cNvSpPr/>
              <p:nvPr/>
            </p:nvSpPr>
            <p:spPr>
              <a:xfrm>
                <a:off x="4449" y="5337"/>
                <a:ext cx="1516" cy="325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ea"/>
                    <a:ea typeface="+mj-ea"/>
                  </a:rPr>
                  <a:t>CT</a:t>
                </a:r>
                <a:r>
                  <a:rPr kumimoji="0" lang="zh-CN" alt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ea"/>
                    <a:ea typeface="+mj-ea"/>
                  </a:rPr>
                  <a:t>能力</a:t>
                </a:r>
                <a:endParaRPr kumimoji="0" 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</a:endParaRPr>
              </a:p>
            </p:txBody>
          </p:sp>
          <p:sp>
            <p:nvSpPr>
              <p:cNvPr id="158" name="矩形 157"/>
              <p:cNvSpPr/>
              <p:nvPr/>
            </p:nvSpPr>
            <p:spPr>
              <a:xfrm>
                <a:off x="7290" y="5324"/>
                <a:ext cx="1516" cy="325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ea"/>
                    <a:ea typeface="+mj-ea"/>
                  </a:rPr>
                  <a:t>行业能力</a:t>
                </a:r>
                <a:endParaRPr kumimoji="0" 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</a:endParaRPr>
              </a:p>
            </p:txBody>
          </p:sp>
        </p:grpSp>
        <p:sp>
          <p:nvSpPr>
            <p:cNvPr id="167" name="文本框 122"/>
            <p:cNvSpPr txBox="1"/>
            <p:nvPr/>
          </p:nvSpPr>
          <p:spPr>
            <a:xfrm>
              <a:off x="1599989" y="4193165"/>
              <a:ext cx="756865" cy="281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9659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  <a:sym typeface="Helvetica Neue"/>
                </a:rPr>
                <a:t>计算</a:t>
              </a:r>
            </a:p>
          </p:txBody>
        </p:sp>
        <p:sp>
          <p:nvSpPr>
            <p:cNvPr id="168" name="文本框 123"/>
            <p:cNvSpPr txBox="1"/>
            <p:nvPr/>
          </p:nvSpPr>
          <p:spPr>
            <a:xfrm>
              <a:off x="2617512" y="4191569"/>
              <a:ext cx="479380" cy="281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9659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  <a:sym typeface="Helvetica Neue"/>
                </a:rPr>
                <a:t>存储</a:t>
              </a:r>
            </a:p>
          </p:txBody>
        </p:sp>
        <p:sp>
          <p:nvSpPr>
            <p:cNvPr id="169" name="文本框 124"/>
            <p:cNvSpPr txBox="1"/>
            <p:nvPr/>
          </p:nvSpPr>
          <p:spPr>
            <a:xfrm>
              <a:off x="3457153" y="4185965"/>
              <a:ext cx="479380" cy="281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9659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  <a:sym typeface="Helvetica Neue"/>
                </a:rPr>
                <a:t>网络</a:t>
              </a:r>
            </a:p>
          </p:txBody>
        </p:sp>
        <p:sp>
          <p:nvSpPr>
            <p:cNvPr id="170" name="文本框 125"/>
            <p:cNvSpPr txBox="1"/>
            <p:nvPr/>
          </p:nvSpPr>
          <p:spPr>
            <a:xfrm>
              <a:off x="4351723" y="4191569"/>
              <a:ext cx="479380" cy="281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9659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  <a:sym typeface="Helvetica Neue"/>
                </a:rPr>
                <a:t>加速</a:t>
              </a:r>
            </a:p>
          </p:txBody>
        </p:sp>
        <p:pic>
          <p:nvPicPr>
            <p:cNvPr id="171" name="图片 170"/>
            <p:cNvPicPr/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024" y="3969598"/>
              <a:ext cx="246258" cy="237141"/>
            </a:xfrm>
            <a:prstGeom prst="rect">
              <a:avLst/>
            </a:prstGeom>
          </p:spPr>
        </p:pic>
        <p:pic>
          <p:nvPicPr>
            <p:cNvPr id="172" name="图片 171"/>
            <p:cNvPicPr/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2856" y="3979695"/>
              <a:ext cx="246258" cy="237141"/>
            </a:xfrm>
            <a:prstGeom prst="rect">
              <a:avLst/>
            </a:prstGeom>
          </p:spPr>
        </p:pic>
        <p:pic>
          <p:nvPicPr>
            <p:cNvPr id="173" name="图片 172"/>
            <p:cNvPicPr/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736" y="3977338"/>
              <a:ext cx="246258" cy="237141"/>
            </a:xfrm>
            <a:prstGeom prst="rect">
              <a:avLst/>
            </a:prstGeom>
          </p:spPr>
        </p:pic>
        <p:pic>
          <p:nvPicPr>
            <p:cNvPr id="174" name="图片 173"/>
            <p:cNvPicPr/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092" y="3964711"/>
              <a:ext cx="246258" cy="237141"/>
            </a:xfrm>
            <a:prstGeom prst="rect">
              <a:avLst/>
            </a:prstGeom>
          </p:spPr>
        </p:pic>
      </p:grp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765758" y="221205"/>
            <a:ext cx="6660485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2" tIns="45718" rIns="91432" bIns="45718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9pPr>
          </a:lstStyle>
          <a:p>
            <a:pPr algn="ctr" defTabSz="731520">
              <a:defRPr/>
            </a:pPr>
            <a:r>
              <a:rPr kern="0" dirty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</a:rPr>
              <a:t>5G云网操作系统iCNOS</a:t>
            </a:r>
          </a:p>
        </p:txBody>
      </p:sp>
      <p:sp>
        <p:nvSpPr>
          <p:cNvPr id="46" name="动作按钮: 后退或前一项 45">
            <a:hlinkClick r:id="rId19" action="ppaction://hlinksldjump" highlightClick="1"/>
          </p:cNvPr>
          <p:cNvSpPr/>
          <p:nvPr/>
        </p:nvSpPr>
        <p:spPr>
          <a:xfrm>
            <a:off x="10126640" y="5981132"/>
            <a:ext cx="2611272" cy="1026993"/>
          </a:xfrm>
          <a:prstGeom prst="actionButtonBackPreviou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9224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000">
        <p:blinds dir="vert"/>
      </p:transition>
    </mc:Choice>
    <mc:Fallback xmlns="">
      <p:transition spd="slow" advTm="12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矩形 103"/>
          <p:cNvSpPr/>
          <p:nvPr/>
        </p:nvSpPr>
        <p:spPr>
          <a:xfrm>
            <a:off x="391791" y="736001"/>
            <a:ext cx="11466828" cy="1264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3152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54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依托云</a:t>
            </a:r>
            <a:r>
              <a:rPr lang="en-US" altLang="zh-CN" sz="254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-</a:t>
            </a:r>
            <a:r>
              <a:rPr lang="zh-CN" altLang="en-US" sz="254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边</a:t>
            </a:r>
            <a:r>
              <a:rPr lang="en-US" altLang="zh-CN" sz="254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-</a:t>
            </a:r>
            <a:r>
              <a:rPr lang="zh-CN" altLang="en-US" sz="254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端架构优势，为行业客户提供快速接入、多维时空安全及智能分析的多样化应用及视频联网聚合能力</a:t>
            </a:r>
          </a:p>
        </p:txBody>
      </p:sp>
      <p:sp>
        <p:nvSpPr>
          <p:cNvPr id="58" name="矩形 57"/>
          <p:cNvSpPr/>
          <p:nvPr/>
        </p:nvSpPr>
        <p:spPr bwMode="auto">
          <a:xfrm>
            <a:off x="327600" y="2001600"/>
            <a:ext cx="11530800" cy="4284000"/>
          </a:xfrm>
          <a:prstGeom prst="rect">
            <a:avLst/>
          </a:prstGeom>
          <a:gradFill flip="none" rotWithShape="1">
            <a:gsLst>
              <a:gs pos="28000">
                <a:srgbClr val="000000">
                  <a:alpha val="0"/>
                </a:srgbClr>
              </a:gs>
              <a:gs pos="100000">
                <a:srgbClr val="00BEC9">
                  <a:alpha val="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21599" tIns="10799" rIns="21599" bIns="10799" anchor="t" anchorCtr="1"/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zh-CN" altLang="en-US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边缘视频智能</a:t>
            </a:r>
            <a:r>
              <a:rPr lang="zh-CN" altLang="en-US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服务</a:t>
            </a:r>
            <a:r>
              <a:rPr lang="en-US" altLang="zh-CN" b="1" kern="0" dirty="0" err="1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iEVIS</a:t>
            </a:r>
            <a:endParaRPr lang="en-US" altLang="zh-CN" b="1" kern="0" dirty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ClrTx/>
              <a:buSzPct val="60000"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59" name="矩形 58"/>
          <p:cNvSpPr/>
          <p:nvPr/>
        </p:nvSpPr>
        <p:spPr bwMode="auto">
          <a:xfrm>
            <a:off x="6584417" y="2451600"/>
            <a:ext cx="2690000" cy="355405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216000" tIns="10799" rIns="216000" bIns="10799" anchor="t" anchorCtr="1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ClrTx/>
              <a:buSzPct val="60000"/>
              <a:buFontTx/>
              <a:buNone/>
              <a:defRPr/>
            </a:pPr>
            <a:r>
              <a:rPr lang="zh-CN" altLang="en-US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特色优势</a:t>
            </a: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ea"/>
              <a:ea typeface="+mj-ea"/>
              <a:cs typeface="+mn-ea"/>
              <a:sym typeface="+mn-lt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开放平台，老旧摄像头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充分利旧</a:t>
            </a: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平台、算法与硬件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解耦，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扩展性强</a:t>
            </a:r>
            <a:endParaRPr lang="en-US" altLang="zh-CN" sz="1600" kern="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软件定义平台，算法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按需加载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（</a:t>
            </a:r>
            <a:r>
              <a:rPr lang="en-US" altLang="zh-CN" sz="1600" kern="0" dirty="0" smtClean="0">
                <a:solidFill>
                  <a:prstClr val="white"/>
                </a:solidFill>
                <a:latin typeface="+mj-ea"/>
                <a:ea typeface="+mj-ea"/>
              </a:rPr>
              <a:t>100+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算法）</a:t>
            </a:r>
            <a:endParaRPr lang="en-US" altLang="zh-CN" sz="1600" kern="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公有云、私有云、边缘云网关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灵活部署</a:t>
            </a:r>
          </a:p>
        </p:txBody>
      </p:sp>
      <p:sp>
        <p:nvSpPr>
          <p:cNvPr id="61" name="矩形 60"/>
          <p:cNvSpPr/>
          <p:nvPr/>
        </p:nvSpPr>
        <p:spPr bwMode="auto">
          <a:xfrm>
            <a:off x="9078585" y="2451600"/>
            <a:ext cx="2714625" cy="288926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216000" tIns="10799" rIns="216000" bIns="10799" anchor="t" anchorCtr="1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ClrTx/>
              <a:buSzPct val="60000"/>
              <a:buFontTx/>
              <a:buNone/>
              <a:defRPr/>
            </a:pPr>
            <a:r>
              <a:rPr lang="zh-CN" altLang="en-US" b="1" kern="0" noProof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适用场景</a:t>
            </a: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ea"/>
              <a:ea typeface="+mj-ea"/>
              <a:cs typeface="+mn-ea"/>
              <a:sym typeface="+mn-lt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智慧工厂，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安全生产</a:t>
            </a:r>
            <a:endParaRPr lang="en-US" altLang="zh-CN" sz="1600" kern="0" dirty="0">
              <a:solidFill>
                <a:srgbClr val="E86A0D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智慧园区，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安防监控</a:t>
            </a:r>
            <a:endParaRPr lang="en-US" altLang="zh-CN" sz="1600" kern="0" dirty="0">
              <a:solidFill>
                <a:srgbClr val="E86A0D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智慧社区，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平安社区</a:t>
            </a:r>
            <a:endParaRPr lang="en-US" altLang="zh-CN" sz="1600" kern="0" dirty="0">
              <a:solidFill>
                <a:srgbClr val="E86A0D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智慧校园，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校园监控</a:t>
            </a:r>
            <a:endParaRPr lang="en-US" altLang="zh-CN" sz="1600" kern="0" dirty="0">
              <a:solidFill>
                <a:srgbClr val="E86A0D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明厨亮灶，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厨房监控</a:t>
            </a:r>
            <a:endParaRPr lang="en-US" altLang="zh-CN" sz="1600" kern="0" dirty="0">
              <a:solidFill>
                <a:srgbClr val="E86A0D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智慧水利，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环保</a:t>
            </a: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</a:rPr>
              <a:t>监控</a:t>
            </a:r>
            <a:endParaRPr lang="en-US" altLang="zh-CN" sz="1600" kern="0" dirty="0">
              <a:solidFill>
                <a:srgbClr val="E86A0D"/>
              </a:solidFill>
              <a:latin typeface="+mj-ea"/>
              <a:ea typeface="+mj-ea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499469" y="2558396"/>
            <a:ext cx="5625736" cy="2786238"/>
            <a:chOff x="285976" y="1576619"/>
            <a:chExt cx="4999699" cy="2853370"/>
          </a:xfrm>
        </p:grpSpPr>
        <p:sp>
          <p:nvSpPr>
            <p:cNvPr id="40" name="Rounded Rectangle 24"/>
            <p:cNvSpPr/>
            <p:nvPr/>
          </p:nvSpPr>
          <p:spPr>
            <a:xfrm>
              <a:off x="3833522" y="3484263"/>
              <a:ext cx="1452153" cy="495268"/>
            </a:xfrm>
            <a:prstGeom prst="roundRect">
              <a:avLst>
                <a:gd name="adj" fmla="val 4171"/>
              </a:avLst>
            </a:prstGeom>
            <a:gradFill flip="none" rotWithShape="1">
              <a:gsLst>
                <a:gs pos="100000">
                  <a:srgbClr val="002060">
                    <a:alpha val="41000"/>
                  </a:srgbClr>
                </a:gs>
                <a:gs pos="0">
                  <a:srgbClr val="7030A0">
                    <a:alpha val="5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gradFill>
                <a:gsLst>
                  <a:gs pos="61936">
                    <a:srgbClr val="C198E0">
                      <a:alpha val="67000"/>
                    </a:srgbClr>
                  </a:gs>
                  <a:gs pos="0">
                    <a:srgbClr val="C198E0"/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8369" tIns="9184" rIns="18369" bIns="9184" numCol="1" spcCol="0" rtlCol="0" fromWordArt="0" anchor="ctr" anchorCtr="0" forceAA="0" compatLnSpc="1">
              <a:noAutofit/>
            </a:bodyPr>
            <a:lstStyle/>
            <a:p>
              <a:pPr defTabSz="245110"/>
              <a:endParaRPr lang="zh-CN" altLang="en-US" sz="1350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41" name="Rounded Rectangle 24"/>
            <p:cNvSpPr/>
            <p:nvPr/>
          </p:nvSpPr>
          <p:spPr>
            <a:xfrm>
              <a:off x="285976" y="3469470"/>
              <a:ext cx="1130863" cy="488729"/>
            </a:xfrm>
            <a:prstGeom prst="roundRect">
              <a:avLst>
                <a:gd name="adj" fmla="val 4171"/>
              </a:avLst>
            </a:prstGeom>
            <a:gradFill flip="none" rotWithShape="1">
              <a:gsLst>
                <a:gs pos="100000">
                  <a:srgbClr val="002060">
                    <a:alpha val="41000"/>
                  </a:srgbClr>
                </a:gs>
                <a:gs pos="0">
                  <a:srgbClr val="7030A0">
                    <a:alpha val="5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gradFill>
                <a:gsLst>
                  <a:gs pos="61936">
                    <a:srgbClr val="C198E0">
                      <a:alpha val="67000"/>
                    </a:srgbClr>
                  </a:gs>
                  <a:gs pos="0">
                    <a:srgbClr val="C198E0"/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8369" tIns="9184" rIns="18369" bIns="9184" numCol="1" spcCol="0" rtlCol="0" fromWordArt="0" anchor="ctr" anchorCtr="0" forceAA="0" compatLnSpc="1">
              <a:noAutofit/>
            </a:bodyPr>
            <a:lstStyle/>
            <a:p>
              <a:pPr defTabSz="245110"/>
              <a:endParaRPr lang="zh-CN" altLang="en-US" sz="1350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42" name="Rounded Rectangle 24"/>
            <p:cNvSpPr/>
            <p:nvPr/>
          </p:nvSpPr>
          <p:spPr>
            <a:xfrm>
              <a:off x="1848101" y="3487051"/>
              <a:ext cx="1467311" cy="488729"/>
            </a:xfrm>
            <a:prstGeom prst="roundRect">
              <a:avLst>
                <a:gd name="adj" fmla="val 4171"/>
              </a:avLst>
            </a:prstGeom>
            <a:gradFill flip="none" rotWithShape="1">
              <a:gsLst>
                <a:gs pos="100000">
                  <a:srgbClr val="002060">
                    <a:alpha val="41000"/>
                  </a:srgbClr>
                </a:gs>
                <a:gs pos="0">
                  <a:srgbClr val="7030A0">
                    <a:alpha val="5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gradFill>
                <a:gsLst>
                  <a:gs pos="61936">
                    <a:srgbClr val="C198E0">
                      <a:alpha val="67000"/>
                    </a:srgbClr>
                  </a:gs>
                  <a:gs pos="0">
                    <a:srgbClr val="C198E0"/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8369" tIns="9184" rIns="18369" bIns="9184" numCol="1" spcCol="0" rtlCol="0" fromWordArt="0" anchor="ctr" anchorCtr="0" forceAA="0" compatLnSpc="1">
              <a:noAutofit/>
            </a:bodyPr>
            <a:lstStyle/>
            <a:p>
              <a:pPr defTabSz="245110"/>
              <a:endParaRPr lang="zh-CN" altLang="en-US" sz="1350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8176" y="3484262"/>
              <a:ext cx="620210" cy="495269"/>
            </a:xfrm>
            <a:prstGeom prst="rect">
              <a:avLst/>
            </a:prstGeom>
          </p:spPr>
        </p:pic>
        <p:sp>
          <p:nvSpPr>
            <p:cNvPr id="44" name="文本框 43"/>
            <p:cNvSpPr txBox="1"/>
            <p:nvPr/>
          </p:nvSpPr>
          <p:spPr>
            <a:xfrm>
              <a:off x="469102" y="3952978"/>
              <a:ext cx="736462" cy="260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50" dirty="0" smtClean="0">
                  <a:solidFill>
                    <a:schemeClr val="bg1"/>
                  </a:solidFill>
                  <a:latin typeface="+mj-ea"/>
                  <a:ea typeface="+mj-ea"/>
                </a:rPr>
                <a:t>现场网关</a:t>
              </a:r>
              <a:endParaRPr lang="zh-CN" altLang="en-US" sz="105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2300307" y="3952978"/>
              <a:ext cx="736462" cy="260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50" dirty="0" smtClean="0">
                  <a:solidFill>
                    <a:schemeClr val="bg1"/>
                  </a:solidFill>
                  <a:latin typeface="+mj-ea"/>
                  <a:ea typeface="+mj-ea"/>
                </a:rPr>
                <a:t>边缘计算</a:t>
              </a:r>
              <a:endParaRPr lang="zh-CN" altLang="en-US" sz="105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4202075" y="3952978"/>
              <a:ext cx="736462" cy="260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50" dirty="0" smtClean="0">
                  <a:solidFill>
                    <a:schemeClr val="bg1"/>
                  </a:solidFill>
                  <a:latin typeface="+mj-ea"/>
                  <a:ea typeface="+mj-ea"/>
                </a:rPr>
                <a:t>云平台</a:t>
              </a:r>
              <a:endParaRPr lang="zh-CN" altLang="en-US" sz="105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47" name="Freeform 273"/>
            <p:cNvSpPr/>
            <p:nvPr/>
          </p:nvSpPr>
          <p:spPr bwMode="auto">
            <a:xfrm flipH="1">
              <a:off x="4300338" y="3519477"/>
              <a:ext cx="554075" cy="280444"/>
            </a:xfrm>
            <a:custGeom>
              <a:avLst/>
              <a:gdLst>
                <a:gd name="T0" fmla="*/ 113 w 145"/>
                <a:gd name="T1" fmla="*/ 24 h 93"/>
                <a:gd name="T2" fmla="*/ 78 w 145"/>
                <a:gd name="T3" fmla="*/ 0 h 93"/>
                <a:gd name="T4" fmla="*/ 43 w 145"/>
                <a:gd name="T5" fmla="*/ 21 h 93"/>
                <a:gd name="T6" fmla="*/ 38 w 145"/>
                <a:gd name="T7" fmla="*/ 20 h 93"/>
                <a:gd name="T8" fmla="*/ 19 w 145"/>
                <a:gd name="T9" fmla="*/ 35 h 93"/>
                <a:gd name="T10" fmla="*/ 0 w 145"/>
                <a:gd name="T11" fmla="*/ 63 h 93"/>
                <a:gd name="T12" fmla="*/ 30 w 145"/>
                <a:gd name="T13" fmla="*/ 93 h 93"/>
                <a:gd name="T14" fmla="*/ 30 w 145"/>
                <a:gd name="T15" fmla="*/ 93 h 93"/>
                <a:gd name="T16" fmla="*/ 31 w 145"/>
                <a:gd name="T17" fmla="*/ 93 h 93"/>
                <a:gd name="T18" fmla="*/ 31 w 145"/>
                <a:gd name="T19" fmla="*/ 93 h 93"/>
                <a:gd name="T20" fmla="*/ 111 w 145"/>
                <a:gd name="T21" fmla="*/ 93 h 93"/>
                <a:gd name="T22" fmla="*/ 145 w 145"/>
                <a:gd name="T23" fmla="*/ 59 h 93"/>
                <a:gd name="T24" fmla="*/ 113 w 145"/>
                <a:gd name="T25" fmla="*/ 2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93">
                  <a:moveTo>
                    <a:pt x="113" y="24"/>
                  </a:moveTo>
                  <a:cubicBezTo>
                    <a:pt x="107" y="10"/>
                    <a:pt x="93" y="0"/>
                    <a:pt x="78" y="0"/>
                  </a:cubicBezTo>
                  <a:cubicBezTo>
                    <a:pt x="63" y="0"/>
                    <a:pt x="50" y="8"/>
                    <a:pt x="43" y="21"/>
                  </a:cubicBezTo>
                  <a:cubicBezTo>
                    <a:pt x="42" y="20"/>
                    <a:pt x="40" y="20"/>
                    <a:pt x="38" y="20"/>
                  </a:cubicBezTo>
                  <a:cubicBezTo>
                    <a:pt x="29" y="20"/>
                    <a:pt x="21" y="27"/>
                    <a:pt x="19" y="35"/>
                  </a:cubicBezTo>
                  <a:cubicBezTo>
                    <a:pt x="8" y="40"/>
                    <a:pt x="0" y="51"/>
                    <a:pt x="0" y="63"/>
                  </a:cubicBezTo>
                  <a:cubicBezTo>
                    <a:pt x="0" y="80"/>
                    <a:pt x="13" y="93"/>
                    <a:pt x="30" y="93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111" y="93"/>
                    <a:pt x="111" y="93"/>
                    <a:pt x="111" y="93"/>
                  </a:cubicBezTo>
                  <a:cubicBezTo>
                    <a:pt x="130" y="93"/>
                    <a:pt x="145" y="78"/>
                    <a:pt x="145" y="59"/>
                  </a:cubicBezTo>
                  <a:cubicBezTo>
                    <a:pt x="145" y="40"/>
                    <a:pt x="131" y="25"/>
                    <a:pt x="113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 vert="horz" wrap="square" lIns="91392" tIns="45696" rIns="91392" bIns="45696" numCol="1" anchor="t" anchorCtr="0" compatLnSpc="1"/>
            <a:lstStyle/>
            <a:p>
              <a:pPr marL="0" marR="0" lvl="0" indent="0" algn="l" defTabSz="914400" rtl="0" eaLnBrk="0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pic>
          <p:nvPicPr>
            <p:cNvPr id="48" name="Picture 5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3141" y="3597587"/>
              <a:ext cx="563010" cy="280408"/>
            </a:xfrm>
            <a:prstGeom prst="rect">
              <a:avLst/>
            </a:prstGeom>
          </p:spPr>
        </p:pic>
        <p:pic>
          <p:nvPicPr>
            <p:cNvPr id="49" name="图片 2" descr="d1600e1b549b851200786e4569f75b4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72634" y="3494827"/>
              <a:ext cx="639907" cy="473125"/>
            </a:xfrm>
            <a:prstGeom prst="rect">
              <a:avLst/>
            </a:prstGeom>
          </p:spPr>
        </p:pic>
        <p:sp>
          <p:nvSpPr>
            <p:cNvPr id="50" name="Rounded Rectangle 24"/>
            <p:cNvSpPr/>
            <p:nvPr/>
          </p:nvSpPr>
          <p:spPr>
            <a:xfrm>
              <a:off x="2371571" y="4206742"/>
              <a:ext cx="602126" cy="220679"/>
            </a:xfrm>
            <a:prstGeom prst="roundRect">
              <a:avLst>
                <a:gd name="adj" fmla="val 4171"/>
              </a:avLst>
            </a:prstGeom>
            <a:gradFill flip="none" rotWithShape="1">
              <a:gsLst>
                <a:gs pos="58000">
                  <a:srgbClr val="00ADED">
                    <a:alpha val="0"/>
                  </a:srgbClr>
                </a:gs>
                <a:gs pos="100000">
                  <a:srgbClr val="00B0F0">
                    <a:alpha val="2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gradFill flip="none" rotWithShape="1">
                <a:gsLst>
                  <a:gs pos="0">
                    <a:srgbClr val="00FFFF"/>
                  </a:gs>
                  <a:gs pos="100000">
                    <a:srgbClr val="00ADED">
                      <a:alpha val="54000"/>
                    </a:srgbClr>
                  </a:gs>
                </a:gsLst>
                <a:lin ang="16200000" scaled="1"/>
                <a:tileRect/>
              </a:gra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27213" tIns="13606" rIns="27213" bIns="13606" anchor="ctr" anchorCtr="1"/>
            <a:lstStyle/>
            <a:p>
              <a:pPr defTabSz="122555" hangingPunct="0">
                <a:spcAft>
                  <a:spcPts val="120"/>
                </a:spcAft>
                <a:buSzPct val="60000"/>
              </a:pPr>
              <a:r>
                <a:rPr lang="zh-CN" altLang="en-US" sz="1200" b="1" kern="0" dirty="0">
                  <a:solidFill>
                    <a:prstClr val="white"/>
                  </a:solidFill>
                  <a:latin typeface="+mj-ea"/>
                  <a:ea typeface="+mj-ea"/>
                  <a:cs typeface="Arial" panose="020B0604020202020204" pitchFamily="34" charset="0"/>
                  <a:sym typeface="Helvetica Neue"/>
                </a:rPr>
                <a:t>边</a:t>
              </a:r>
            </a:p>
          </p:txBody>
        </p:sp>
        <p:sp>
          <p:nvSpPr>
            <p:cNvPr id="51" name="Rounded Rectangle 24"/>
            <p:cNvSpPr/>
            <p:nvPr/>
          </p:nvSpPr>
          <p:spPr>
            <a:xfrm>
              <a:off x="528488" y="4209310"/>
              <a:ext cx="602126" cy="220679"/>
            </a:xfrm>
            <a:prstGeom prst="roundRect">
              <a:avLst>
                <a:gd name="adj" fmla="val 4171"/>
              </a:avLst>
            </a:prstGeom>
            <a:gradFill flip="none" rotWithShape="1">
              <a:gsLst>
                <a:gs pos="58000">
                  <a:srgbClr val="00ADED">
                    <a:alpha val="0"/>
                  </a:srgbClr>
                </a:gs>
                <a:gs pos="100000">
                  <a:srgbClr val="00B0F0">
                    <a:alpha val="2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gradFill flip="none" rotWithShape="1">
                <a:gsLst>
                  <a:gs pos="0">
                    <a:srgbClr val="00FFFF"/>
                  </a:gs>
                  <a:gs pos="100000">
                    <a:srgbClr val="00ADED">
                      <a:alpha val="54000"/>
                    </a:srgbClr>
                  </a:gs>
                </a:gsLst>
                <a:lin ang="16200000" scaled="1"/>
                <a:tileRect/>
              </a:gra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27213" tIns="13606" rIns="27213" bIns="13606" anchor="ctr" anchorCtr="1"/>
            <a:lstStyle/>
            <a:p>
              <a:pPr defTabSz="122555" hangingPunct="0">
                <a:spcAft>
                  <a:spcPts val="120"/>
                </a:spcAft>
                <a:buSzPct val="60000"/>
              </a:pPr>
              <a:r>
                <a:rPr lang="zh-CN" altLang="en-US" sz="1200" b="1" kern="0" dirty="0">
                  <a:solidFill>
                    <a:prstClr val="white"/>
                  </a:solidFill>
                  <a:latin typeface="+mj-ea"/>
                  <a:ea typeface="+mj-ea"/>
                  <a:cs typeface="Arial" panose="020B0604020202020204" pitchFamily="34" charset="0"/>
                  <a:sym typeface="Helvetica Neue"/>
                </a:rPr>
                <a:t>端</a:t>
              </a:r>
            </a:p>
          </p:txBody>
        </p:sp>
        <p:sp>
          <p:nvSpPr>
            <p:cNvPr id="52" name="Rounded Rectangle 24"/>
            <p:cNvSpPr/>
            <p:nvPr/>
          </p:nvSpPr>
          <p:spPr>
            <a:xfrm>
              <a:off x="4264092" y="4206250"/>
              <a:ext cx="602126" cy="220679"/>
            </a:xfrm>
            <a:prstGeom prst="roundRect">
              <a:avLst>
                <a:gd name="adj" fmla="val 4171"/>
              </a:avLst>
            </a:prstGeom>
            <a:gradFill flip="none" rotWithShape="1">
              <a:gsLst>
                <a:gs pos="58000">
                  <a:srgbClr val="00ADED">
                    <a:alpha val="0"/>
                  </a:srgbClr>
                </a:gs>
                <a:gs pos="100000">
                  <a:srgbClr val="00B0F0">
                    <a:alpha val="2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gradFill flip="none" rotWithShape="1">
                <a:gsLst>
                  <a:gs pos="0">
                    <a:srgbClr val="00FFFF"/>
                  </a:gs>
                  <a:gs pos="100000">
                    <a:srgbClr val="00ADED">
                      <a:alpha val="54000"/>
                    </a:srgbClr>
                  </a:gs>
                </a:gsLst>
                <a:lin ang="16200000" scaled="1"/>
                <a:tileRect/>
              </a:gra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27213" tIns="13606" rIns="27213" bIns="13606" anchor="ctr" anchorCtr="1"/>
            <a:lstStyle/>
            <a:p>
              <a:pPr marL="0" marR="0" lvl="0" indent="0" algn="l" defTabSz="12255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120"/>
                </a:spcAft>
                <a:buClrTx/>
                <a:buSzPct val="60000"/>
                <a:buFontTx/>
                <a:buNone/>
                <a:defRPr/>
              </a:pPr>
              <a:r>
                <a:rPr kumimoji="0" lang="zh-CN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  <a:cs typeface="Arial" panose="020B0604020202020204" pitchFamily="34" charset="0"/>
                  <a:sym typeface="Helvetica Neue"/>
                </a:rPr>
                <a:t>云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Arial" panose="020B0604020202020204" pitchFamily="34" charset="0"/>
                <a:sym typeface="Helvetica Neue"/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350332" y="1576619"/>
              <a:ext cx="4891373" cy="1828626"/>
              <a:chOff x="350332" y="1708651"/>
              <a:chExt cx="4891373" cy="1636634"/>
            </a:xfrm>
          </p:grpSpPr>
          <p:sp>
            <p:nvSpPr>
              <p:cNvPr id="54" name="矩形 53"/>
              <p:cNvSpPr/>
              <p:nvPr/>
            </p:nvSpPr>
            <p:spPr>
              <a:xfrm>
                <a:off x="1851150" y="1766077"/>
                <a:ext cx="1372510" cy="1521782"/>
              </a:xfrm>
              <a:prstGeom prst="rect">
                <a:avLst/>
              </a:prstGeom>
              <a:gradFill flip="none" rotWithShape="1">
                <a:gsLst>
                  <a:gs pos="28000">
                    <a:schemeClr val="tx1">
                      <a:alpha val="0"/>
                    </a:schemeClr>
                  </a:gs>
                  <a:gs pos="100000">
                    <a:srgbClr val="00BEC9">
                      <a:alpha val="37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solidFill>
                  <a:srgbClr val="00C1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 lIns="5466" tIns="2733" rIns="5466" bIns="2733" anchor="ctr" anchorCtr="1"/>
              <a:lstStyle/>
              <a:p>
                <a:pPr defTabSz="122555">
                  <a:spcAft>
                    <a:spcPts val="120"/>
                  </a:spcAft>
                  <a:buSzPct val="60000"/>
                </a:pPr>
                <a:endParaRPr lang="zh-CN" altLang="en-US" sz="1000">
                  <a:solidFill>
                    <a:prstClr val="white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441291" y="2169270"/>
                <a:ext cx="500273" cy="172277"/>
              </a:xfrm>
              <a:prstGeom prst="rect">
                <a:avLst/>
              </a:prstGeom>
              <a:gradFill flip="none" rotWithShape="1">
                <a:gsLst>
                  <a:gs pos="28000">
                    <a:schemeClr val="tx1">
                      <a:alpha val="0"/>
                    </a:schemeClr>
                  </a:gs>
                  <a:gs pos="100000">
                    <a:srgbClr val="00BEC9">
                      <a:alpha val="37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solidFill>
                  <a:srgbClr val="00C1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 lIns="5466" tIns="2733" rIns="5466" bIns="2733" anchor="ctr" anchorCtr="1"/>
              <a:lstStyle/>
              <a:p>
                <a:pPr defTabSz="122555">
                  <a:spcAft>
                    <a:spcPts val="120"/>
                  </a:spcAft>
                  <a:buSzPct val="60000"/>
                </a:pPr>
                <a:r>
                  <a:rPr lang="zh-CN" altLang="en-US" sz="900" dirty="0">
                    <a:solidFill>
                      <a:prstClr val="white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摄像头</a:t>
                </a: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441291" y="2772240"/>
                <a:ext cx="500273" cy="172277"/>
              </a:xfrm>
              <a:prstGeom prst="rect">
                <a:avLst/>
              </a:prstGeom>
              <a:gradFill flip="none" rotWithShape="1">
                <a:gsLst>
                  <a:gs pos="28000">
                    <a:schemeClr val="tx1">
                      <a:alpha val="0"/>
                    </a:schemeClr>
                  </a:gs>
                  <a:gs pos="100000">
                    <a:srgbClr val="00BEC9">
                      <a:alpha val="37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solidFill>
                  <a:srgbClr val="00C1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 lIns="5466" tIns="2733" rIns="5466" bIns="2733" anchor="ctr" anchorCtr="1"/>
              <a:lstStyle/>
              <a:p>
                <a:pPr defTabSz="122555">
                  <a:spcAft>
                    <a:spcPts val="120"/>
                  </a:spcAft>
                  <a:buSzPct val="60000"/>
                </a:pPr>
                <a:r>
                  <a:rPr lang="en-US" altLang="zh-CN" sz="900" dirty="0">
                    <a:solidFill>
                      <a:prstClr val="white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NVR</a:t>
                </a:r>
                <a:endParaRPr lang="zh-CN" altLang="en-US" sz="900" dirty="0">
                  <a:solidFill>
                    <a:prstClr val="white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  <p:cxnSp>
            <p:nvCxnSpPr>
              <p:cNvPr id="57" name="肘形连接符 56"/>
              <p:cNvCxnSpPr/>
              <p:nvPr/>
            </p:nvCxnSpPr>
            <p:spPr>
              <a:xfrm>
                <a:off x="933149" y="2254802"/>
                <a:ext cx="545752" cy="287129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2" name="肘形连接符 61"/>
              <p:cNvCxnSpPr>
                <a:stCxn id="56" idx="3"/>
              </p:cNvCxnSpPr>
              <p:nvPr/>
            </p:nvCxnSpPr>
            <p:spPr>
              <a:xfrm flipV="1">
                <a:off x="941563" y="2541930"/>
                <a:ext cx="545752" cy="316448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/>
              <p:cNvCxnSpPr/>
              <p:nvPr/>
            </p:nvCxnSpPr>
            <p:spPr>
              <a:xfrm>
                <a:off x="1487316" y="1938354"/>
                <a:ext cx="0" cy="1205940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4" name="直接箭头连接符 93"/>
              <p:cNvCxnSpPr/>
              <p:nvPr/>
            </p:nvCxnSpPr>
            <p:spPr>
              <a:xfrm>
                <a:off x="1487316" y="1939567"/>
                <a:ext cx="54575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5" name="直接箭头连接符 94"/>
              <p:cNvCxnSpPr/>
              <p:nvPr/>
            </p:nvCxnSpPr>
            <p:spPr>
              <a:xfrm>
                <a:off x="1487316" y="2341547"/>
                <a:ext cx="54575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6" name="直接箭头连接符 95"/>
              <p:cNvCxnSpPr/>
              <p:nvPr/>
            </p:nvCxnSpPr>
            <p:spPr>
              <a:xfrm>
                <a:off x="1487316" y="2743527"/>
                <a:ext cx="54575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7" name="直接箭头连接符 96"/>
              <p:cNvCxnSpPr/>
              <p:nvPr/>
            </p:nvCxnSpPr>
            <p:spPr>
              <a:xfrm>
                <a:off x="1487316" y="3144294"/>
                <a:ext cx="54575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98" name="矩形 97"/>
              <p:cNvSpPr/>
              <p:nvPr/>
            </p:nvSpPr>
            <p:spPr>
              <a:xfrm>
                <a:off x="2033068" y="1852215"/>
                <a:ext cx="1046025" cy="172277"/>
              </a:xfrm>
              <a:prstGeom prst="rect">
                <a:avLst/>
              </a:prstGeom>
              <a:gradFill flip="none" rotWithShape="1">
                <a:gsLst>
                  <a:gs pos="28000">
                    <a:schemeClr val="tx1">
                      <a:alpha val="0"/>
                    </a:schemeClr>
                  </a:gs>
                  <a:gs pos="100000">
                    <a:srgbClr val="00BEC9">
                      <a:alpha val="37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solidFill>
                  <a:srgbClr val="00C1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 lIns="5466" tIns="2733" rIns="5466" bIns="2733" anchor="ctr" anchorCtr="1"/>
              <a:lstStyle/>
              <a:p>
                <a:pPr defTabSz="122555">
                  <a:spcAft>
                    <a:spcPts val="120"/>
                  </a:spcAft>
                  <a:buSzPct val="60000"/>
                </a:pPr>
                <a:r>
                  <a:rPr lang="zh-CN" altLang="en-US" sz="900" dirty="0">
                    <a:solidFill>
                      <a:prstClr val="white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边缘视频接入</a:t>
                </a:r>
              </a:p>
            </p:txBody>
          </p:sp>
          <p:sp>
            <p:nvSpPr>
              <p:cNvPr id="99" name="矩形 98"/>
              <p:cNvSpPr/>
              <p:nvPr/>
            </p:nvSpPr>
            <p:spPr>
              <a:xfrm>
                <a:off x="2033068" y="2254195"/>
                <a:ext cx="1046025" cy="172277"/>
              </a:xfrm>
              <a:prstGeom prst="rect">
                <a:avLst/>
              </a:prstGeom>
              <a:gradFill flip="none" rotWithShape="1">
                <a:gsLst>
                  <a:gs pos="28000">
                    <a:schemeClr val="tx1">
                      <a:alpha val="0"/>
                    </a:schemeClr>
                  </a:gs>
                  <a:gs pos="100000">
                    <a:srgbClr val="00BEC9">
                      <a:alpha val="37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solidFill>
                  <a:srgbClr val="00C1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 lIns="5466" tIns="2733" rIns="5466" bIns="2733" anchor="ctr" anchorCtr="1"/>
              <a:lstStyle/>
              <a:p>
                <a:pPr defTabSz="122555">
                  <a:spcAft>
                    <a:spcPts val="120"/>
                  </a:spcAft>
                  <a:buSzPct val="60000"/>
                </a:pPr>
                <a:r>
                  <a:rPr lang="zh-CN" altLang="en-US" sz="900" dirty="0">
                    <a:solidFill>
                      <a:prstClr val="white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边缘</a:t>
                </a:r>
                <a:r>
                  <a:rPr lang="zh-CN" altLang="en-US" sz="900" dirty="0" smtClean="0">
                    <a:solidFill>
                      <a:prstClr val="white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智能人员分析</a:t>
                </a:r>
                <a:endParaRPr lang="zh-CN" altLang="en-US" sz="900" dirty="0">
                  <a:solidFill>
                    <a:prstClr val="white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  <p:sp>
            <p:nvSpPr>
              <p:cNvPr id="100" name="矩形 99"/>
              <p:cNvSpPr/>
              <p:nvPr/>
            </p:nvSpPr>
            <p:spPr>
              <a:xfrm>
                <a:off x="2033068" y="2674131"/>
                <a:ext cx="1046025" cy="172277"/>
              </a:xfrm>
              <a:prstGeom prst="rect">
                <a:avLst/>
              </a:prstGeom>
              <a:gradFill flip="none" rotWithShape="1">
                <a:gsLst>
                  <a:gs pos="28000">
                    <a:schemeClr val="tx1">
                      <a:alpha val="0"/>
                    </a:schemeClr>
                  </a:gs>
                  <a:gs pos="100000">
                    <a:srgbClr val="00BEC9">
                      <a:alpha val="37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solidFill>
                  <a:srgbClr val="00C1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 lIns="5466" tIns="2733" rIns="5466" bIns="2733" anchor="ctr" anchorCtr="1"/>
              <a:lstStyle/>
              <a:p>
                <a:pPr defTabSz="122555">
                  <a:spcAft>
                    <a:spcPts val="120"/>
                  </a:spcAft>
                  <a:buSzPct val="60000"/>
                </a:pPr>
                <a:r>
                  <a:rPr lang="zh-CN" altLang="en-US" sz="900" dirty="0">
                    <a:solidFill>
                      <a:prstClr val="white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边缘</a:t>
                </a:r>
                <a:r>
                  <a:rPr lang="zh-CN" altLang="en-US" sz="900" dirty="0" smtClean="0">
                    <a:solidFill>
                      <a:prstClr val="white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智能车辆分析</a:t>
                </a:r>
                <a:endParaRPr lang="zh-CN" altLang="en-US" sz="900" dirty="0">
                  <a:solidFill>
                    <a:prstClr val="white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  <p:sp>
            <p:nvSpPr>
              <p:cNvPr id="101" name="矩形 100"/>
              <p:cNvSpPr/>
              <p:nvPr/>
            </p:nvSpPr>
            <p:spPr>
              <a:xfrm>
                <a:off x="2033068" y="3058155"/>
                <a:ext cx="1046025" cy="172277"/>
              </a:xfrm>
              <a:prstGeom prst="rect">
                <a:avLst/>
              </a:prstGeom>
              <a:gradFill flip="none" rotWithShape="1">
                <a:gsLst>
                  <a:gs pos="28000">
                    <a:schemeClr val="tx1">
                      <a:alpha val="0"/>
                    </a:schemeClr>
                  </a:gs>
                  <a:gs pos="100000">
                    <a:srgbClr val="00BEC9">
                      <a:alpha val="37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solidFill>
                  <a:srgbClr val="00C1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 lIns="5466" tIns="2733" rIns="5466" bIns="2733" anchor="ctr" anchorCtr="1"/>
              <a:lstStyle/>
              <a:p>
                <a:pPr defTabSz="122555">
                  <a:spcAft>
                    <a:spcPts val="120"/>
                  </a:spcAft>
                  <a:buSzPct val="60000"/>
                </a:pPr>
                <a:r>
                  <a:rPr lang="zh-CN" altLang="en-US" sz="900" dirty="0">
                    <a:solidFill>
                      <a:prstClr val="white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边缘</a:t>
                </a:r>
                <a:r>
                  <a:rPr lang="zh-CN" altLang="en-US" sz="900" dirty="0" smtClean="0">
                    <a:solidFill>
                      <a:prstClr val="white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智能事件分析</a:t>
                </a:r>
                <a:endParaRPr lang="zh-CN" altLang="en-US" sz="900" dirty="0">
                  <a:solidFill>
                    <a:prstClr val="white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  <p:sp>
            <p:nvSpPr>
              <p:cNvPr id="102" name="矩形 101"/>
              <p:cNvSpPr/>
              <p:nvPr/>
            </p:nvSpPr>
            <p:spPr>
              <a:xfrm>
                <a:off x="350332" y="1708651"/>
                <a:ext cx="3092595" cy="1636633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03" name="Freeform 201"/>
              <p:cNvSpPr>
                <a:spLocks noEditPoints="1"/>
              </p:cNvSpPr>
              <p:nvPr/>
            </p:nvSpPr>
            <p:spPr bwMode="auto">
              <a:xfrm>
                <a:off x="3317415" y="2442585"/>
                <a:ext cx="189804" cy="108804"/>
              </a:xfrm>
              <a:custGeom>
                <a:avLst/>
                <a:gdLst>
                  <a:gd name="T0" fmla="*/ 40 w 177"/>
                  <a:gd name="T1" fmla="*/ 92 h 171"/>
                  <a:gd name="T2" fmla="*/ 36 w 177"/>
                  <a:gd name="T3" fmla="*/ 127 h 171"/>
                  <a:gd name="T4" fmla="*/ 0 w 177"/>
                  <a:gd name="T5" fmla="*/ 123 h 171"/>
                  <a:gd name="T6" fmla="*/ 4 w 177"/>
                  <a:gd name="T7" fmla="*/ 132 h 171"/>
                  <a:gd name="T8" fmla="*/ 82 w 177"/>
                  <a:gd name="T9" fmla="*/ 132 h 171"/>
                  <a:gd name="T10" fmla="*/ 86 w 177"/>
                  <a:gd name="T11" fmla="*/ 167 h 171"/>
                  <a:gd name="T12" fmla="*/ 4 w 177"/>
                  <a:gd name="T13" fmla="*/ 171 h 171"/>
                  <a:gd name="T14" fmla="*/ 0 w 177"/>
                  <a:gd name="T15" fmla="*/ 136 h 171"/>
                  <a:gd name="T16" fmla="*/ 8 w 177"/>
                  <a:gd name="T17" fmla="*/ 141 h 171"/>
                  <a:gd name="T18" fmla="*/ 77 w 177"/>
                  <a:gd name="T19" fmla="*/ 163 h 171"/>
                  <a:gd name="T20" fmla="*/ 95 w 177"/>
                  <a:gd name="T21" fmla="*/ 132 h 171"/>
                  <a:gd name="T22" fmla="*/ 173 w 177"/>
                  <a:gd name="T23" fmla="*/ 132 h 171"/>
                  <a:gd name="T24" fmla="*/ 177 w 177"/>
                  <a:gd name="T25" fmla="*/ 167 h 171"/>
                  <a:gd name="T26" fmla="*/ 95 w 177"/>
                  <a:gd name="T27" fmla="*/ 171 h 171"/>
                  <a:gd name="T28" fmla="*/ 91 w 177"/>
                  <a:gd name="T29" fmla="*/ 136 h 171"/>
                  <a:gd name="T30" fmla="*/ 99 w 177"/>
                  <a:gd name="T31" fmla="*/ 141 h 171"/>
                  <a:gd name="T32" fmla="*/ 169 w 177"/>
                  <a:gd name="T33" fmla="*/ 163 h 171"/>
                  <a:gd name="T34" fmla="*/ 4 w 177"/>
                  <a:gd name="T35" fmla="*/ 44 h 171"/>
                  <a:gd name="T36" fmla="*/ 82 w 177"/>
                  <a:gd name="T37" fmla="*/ 44 h 171"/>
                  <a:gd name="T38" fmla="*/ 86 w 177"/>
                  <a:gd name="T39" fmla="*/ 79 h 171"/>
                  <a:gd name="T40" fmla="*/ 4 w 177"/>
                  <a:gd name="T41" fmla="*/ 83 h 171"/>
                  <a:gd name="T42" fmla="*/ 0 w 177"/>
                  <a:gd name="T43" fmla="*/ 48 h 171"/>
                  <a:gd name="T44" fmla="*/ 8 w 177"/>
                  <a:gd name="T45" fmla="*/ 52 h 171"/>
                  <a:gd name="T46" fmla="*/ 77 w 177"/>
                  <a:gd name="T47" fmla="*/ 75 h 171"/>
                  <a:gd name="T48" fmla="*/ 95 w 177"/>
                  <a:gd name="T49" fmla="*/ 44 h 171"/>
                  <a:gd name="T50" fmla="*/ 173 w 177"/>
                  <a:gd name="T51" fmla="*/ 44 h 171"/>
                  <a:gd name="T52" fmla="*/ 177 w 177"/>
                  <a:gd name="T53" fmla="*/ 79 h 171"/>
                  <a:gd name="T54" fmla="*/ 95 w 177"/>
                  <a:gd name="T55" fmla="*/ 83 h 171"/>
                  <a:gd name="T56" fmla="*/ 91 w 177"/>
                  <a:gd name="T57" fmla="*/ 48 h 171"/>
                  <a:gd name="T58" fmla="*/ 99 w 177"/>
                  <a:gd name="T59" fmla="*/ 52 h 171"/>
                  <a:gd name="T60" fmla="*/ 169 w 177"/>
                  <a:gd name="T61" fmla="*/ 75 h 171"/>
                  <a:gd name="T62" fmla="*/ 49 w 177"/>
                  <a:gd name="T63" fmla="*/ 0 h 171"/>
                  <a:gd name="T64" fmla="*/ 127 w 177"/>
                  <a:gd name="T65" fmla="*/ 0 h 171"/>
                  <a:gd name="T66" fmla="*/ 132 w 177"/>
                  <a:gd name="T67" fmla="*/ 35 h 171"/>
                  <a:gd name="T68" fmla="*/ 49 w 177"/>
                  <a:gd name="T69" fmla="*/ 39 h 171"/>
                  <a:gd name="T70" fmla="*/ 45 w 177"/>
                  <a:gd name="T71" fmla="*/ 4 h 171"/>
                  <a:gd name="T72" fmla="*/ 54 w 177"/>
                  <a:gd name="T73" fmla="*/ 8 h 171"/>
                  <a:gd name="T74" fmla="*/ 123 w 177"/>
                  <a:gd name="T75" fmla="*/ 31 h 171"/>
                  <a:gd name="T76" fmla="*/ 49 w 177"/>
                  <a:gd name="T77" fmla="*/ 88 h 171"/>
                  <a:gd name="T78" fmla="*/ 127 w 177"/>
                  <a:gd name="T79" fmla="*/ 88 h 171"/>
                  <a:gd name="T80" fmla="*/ 132 w 177"/>
                  <a:gd name="T81" fmla="*/ 123 h 171"/>
                  <a:gd name="T82" fmla="*/ 49 w 177"/>
                  <a:gd name="T83" fmla="*/ 127 h 171"/>
                  <a:gd name="T84" fmla="*/ 45 w 177"/>
                  <a:gd name="T85" fmla="*/ 92 h 171"/>
                  <a:gd name="T86" fmla="*/ 54 w 177"/>
                  <a:gd name="T87" fmla="*/ 97 h 171"/>
                  <a:gd name="T88" fmla="*/ 123 w 177"/>
                  <a:gd name="T89" fmla="*/ 119 h 171"/>
                  <a:gd name="T90" fmla="*/ 141 w 177"/>
                  <a:gd name="T91" fmla="*/ 88 h 171"/>
                  <a:gd name="T92" fmla="*/ 177 w 177"/>
                  <a:gd name="T93" fmla="*/ 92 h 171"/>
                  <a:gd name="T94" fmla="*/ 173 w 177"/>
                  <a:gd name="T95" fmla="*/ 127 h 171"/>
                  <a:gd name="T96" fmla="*/ 136 w 177"/>
                  <a:gd name="T97" fmla="*/ 123 h 171"/>
                  <a:gd name="T98" fmla="*/ 169 w 177"/>
                  <a:gd name="T99" fmla="*/ 97 h 171"/>
                  <a:gd name="T100" fmla="*/ 145 w 177"/>
                  <a:gd name="T101" fmla="*/ 119 h 171"/>
                  <a:gd name="T102" fmla="*/ 141 w 177"/>
                  <a:gd name="T103" fmla="*/ 0 h 171"/>
                  <a:gd name="T104" fmla="*/ 177 w 177"/>
                  <a:gd name="T105" fmla="*/ 4 h 171"/>
                  <a:gd name="T106" fmla="*/ 173 w 177"/>
                  <a:gd name="T107" fmla="*/ 39 h 171"/>
                  <a:gd name="T108" fmla="*/ 136 w 177"/>
                  <a:gd name="T109" fmla="*/ 35 h 171"/>
                  <a:gd name="T110" fmla="*/ 169 w 177"/>
                  <a:gd name="T111" fmla="*/ 8 h 171"/>
                  <a:gd name="T112" fmla="*/ 145 w 177"/>
                  <a:gd name="T113" fmla="*/ 31 h 171"/>
                  <a:gd name="T114" fmla="*/ 32 w 177"/>
                  <a:gd name="T115" fmla="*/ 97 h 171"/>
                  <a:gd name="T116" fmla="*/ 8 w 177"/>
                  <a:gd name="T117" fmla="*/ 119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7" h="171">
                    <a:moveTo>
                      <a:pt x="4" y="88"/>
                    </a:moveTo>
                    <a:cubicBezTo>
                      <a:pt x="4" y="88"/>
                      <a:pt x="4" y="88"/>
                      <a:pt x="4" y="88"/>
                    </a:cubicBezTo>
                    <a:cubicBezTo>
                      <a:pt x="36" y="88"/>
                      <a:pt x="36" y="88"/>
                      <a:pt x="36" y="88"/>
                    </a:cubicBezTo>
                    <a:cubicBezTo>
                      <a:pt x="38" y="88"/>
                      <a:pt x="40" y="90"/>
                      <a:pt x="40" y="92"/>
                    </a:cubicBezTo>
                    <a:cubicBezTo>
                      <a:pt x="40" y="92"/>
                      <a:pt x="40" y="92"/>
                      <a:pt x="40" y="92"/>
                    </a:cubicBezTo>
                    <a:cubicBezTo>
                      <a:pt x="40" y="108"/>
                      <a:pt x="40" y="108"/>
                      <a:pt x="40" y="108"/>
                    </a:cubicBezTo>
                    <a:cubicBezTo>
                      <a:pt x="40" y="123"/>
                      <a:pt x="40" y="123"/>
                      <a:pt x="40" y="123"/>
                    </a:cubicBezTo>
                    <a:cubicBezTo>
                      <a:pt x="40" y="125"/>
                      <a:pt x="38" y="127"/>
                      <a:pt x="36" y="127"/>
                    </a:cubicBezTo>
                    <a:cubicBezTo>
                      <a:pt x="36" y="127"/>
                      <a:pt x="36" y="127"/>
                      <a:pt x="36" y="127"/>
                    </a:cubicBezTo>
                    <a:cubicBezTo>
                      <a:pt x="4" y="127"/>
                      <a:pt x="4" y="127"/>
                      <a:pt x="4" y="127"/>
                    </a:cubicBezTo>
                    <a:cubicBezTo>
                      <a:pt x="1" y="127"/>
                      <a:pt x="0" y="125"/>
                      <a:pt x="0" y="123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08"/>
                      <a:pt x="0" y="108"/>
                      <a:pt x="0" y="108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0"/>
                      <a:pt x="1" y="88"/>
                      <a:pt x="4" y="88"/>
                    </a:cubicBezTo>
                    <a:close/>
                    <a:moveTo>
                      <a:pt x="4" y="132"/>
                    </a:moveTo>
                    <a:cubicBezTo>
                      <a:pt x="4" y="132"/>
                      <a:pt x="4" y="132"/>
                      <a:pt x="4" y="132"/>
                    </a:cubicBezTo>
                    <a:cubicBezTo>
                      <a:pt x="4" y="132"/>
                      <a:pt x="4" y="132"/>
                      <a:pt x="4" y="132"/>
                    </a:cubicBezTo>
                    <a:cubicBezTo>
                      <a:pt x="43" y="132"/>
                      <a:pt x="43" y="132"/>
                      <a:pt x="43" y="132"/>
                    </a:cubicBezTo>
                    <a:cubicBezTo>
                      <a:pt x="82" y="132"/>
                      <a:pt x="82" y="132"/>
                      <a:pt x="82" y="132"/>
                    </a:cubicBezTo>
                    <a:cubicBezTo>
                      <a:pt x="84" y="132"/>
                      <a:pt x="86" y="134"/>
                      <a:pt x="86" y="136"/>
                    </a:cubicBezTo>
                    <a:cubicBezTo>
                      <a:pt x="86" y="136"/>
                      <a:pt x="86" y="136"/>
                      <a:pt x="86" y="136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6" y="167"/>
                      <a:pt x="86" y="167"/>
                      <a:pt x="86" y="167"/>
                    </a:cubicBezTo>
                    <a:cubicBezTo>
                      <a:pt x="86" y="169"/>
                      <a:pt x="84" y="171"/>
                      <a:pt x="82" y="171"/>
                    </a:cubicBezTo>
                    <a:cubicBezTo>
                      <a:pt x="82" y="171"/>
                      <a:pt x="82" y="171"/>
                      <a:pt x="82" y="171"/>
                    </a:cubicBezTo>
                    <a:cubicBezTo>
                      <a:pt x="43" y="171"/>
                      <a:pt x="43" y="171"/>
                      <a:pt x="43" y="171"/>
                    </a:cubicBezTo>
                    <a:cubicBezTo>
                      <a:pt x="4" y="171"/>
                      <a:pt x="4" y="171"/>
                      <a:pt x="4" y="171"/>
                    </a:cubicBezTo>
                    <a:cubicBezTo>
                      <a:pt x="1" y="171"/>
                      <a:pt x="0" y="169"/>
                      <a:pt x="0" y="167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34"/>
                      <a:pt x="1" y="132"/>
                      <a:pt x="4" y="132"/>
                    </a:cubicBezTo>
                    <a:close/>
                    <a:moveTo>
                      <a:pt x="43" y="141"/>
                    </a:moveTo>
                    <a:cubicBezTo>
                      <a:pt x="43" y="141"/>
                      <a:pt x="43" y="141"/>
                      <a:pt x="43" y="141"/>
                    </a:cubicBezTo>
                    <a:cubicBezTo>
                      <a:pt x="8" y="141"/>
                      <a:pt x="8" y="141"/>
                      <a:pt x="8" y="141"/>
                    </a:cubicBezTo>
                    <a:cubicBezTo>
                      <a:pt x="8" y="152"/>
                      <a:pt x="8" y="152"/>
                      <a:pt x="8" y="152"/>
                    </a:cubicBezTo>
                    <a:cubicBezTo>
                      <a:pt x="8" y="163"/>
                      <a:pt x="8" y="163"/>
                      <a:pt x="8" y="163"/>
                    </a:cubicBezTo>
                    <a:cubicBezTo>
                      <a:pt x="43" y="163"/>
                      <a:pt x="43" y="163"/>
                      <a:pt x="43" y="163"/>
                    </a:cubicBezTo>
                    <a:cubicBezTo>
                      <a:pt x="77" y="163"/>
                      <a:pt x="77" y="163"/>
                      <a:pt x="77" y="163"/>
                    </a:cubicBezTo>
                    <a:cubicBezTo>
                      <a:pt x="77" y="152"/>
                      <a:pt x="77" y="152"/>
                      <a:pt x="77" y="152"/>
                    </a:cubicBezTo>
                    <a:cubicBezTo>
                      <a:pt x="77" y="141"/>
                      <a:pt x="77" y="141"/>
                      <a:pt x="77" y="141"/>
                    </a:cubicBezTo>
                    <a:cubicBezTo>
                      <a:pt x="43" y="141"/>
                      <a:pt x="43" y="141"/>
                      <a:pt x="43" y="141"/>
                    </a:cubicBezTo>
                    <a:close/>
                    <a:moveTo>
                      <a:pt x="95" y="132"/>
                    </a:moveTo>
                    <a:cubicBezTo>
                      <a:pt x="95" y="132"/>
                      <a:pt x="95" y="132"/>
                      <a:pt x="95" y="132"/>
                    </a:cubicBezTo>
                    <a:cubicBezTo>
                      <a:pt x="95" y="132"/>
                      <a:pt x="95" y="132"/>
                      <a:pt x="95" y="132"/>
                    </a:cubicBezTo>
                    <a:cubicBezTo>
                      <a:pt x="134" y="132"/>
                      <a:pt x="134" y="132"/>
                      <a:pt x="134" y="132"/>
                    </a:cubicBezTo>
                    <a:cubicBezTo>
                      <a:pt x="173" y="132"/>
                      <a:pt x="173" y="132"/>
                      <a:pt x="173" y="132"/>
                    </a:cubicBezTo>
                    <a:cubicBezTo>
                      <a:pt x="175" y="132"/>
                      <a:pt x="177" y="134"/>
                      <a:pt x="177" y="136"/>
                    </a:cubicBezTo>
                    <a:cubicBezTo>
                      <a:pt x="177" y="136"/>
                      <a:pt x="177" y="136"/>
                      <a:pt x="177" y="136"/>
                    </a:cubicBezTo>
                    <a:cubicBezTo>
                      <a:pt x="177" y="152"/>
                      <a:pt x="177" y="152"/>
                      <a:pt x="177" y="152"/>
                    </a:cubicBezTo>
                    <a:cubicBezTo>
                      <a:pt x="177" y="167"/>
                      <a:pt x="177" y="167"/>
                      <a:pt x="177" y="167"/>
                    </a:cubicBezTo>
                    <a:cubicBezTo>
                      <a:pt x="177" y="169"/>
                      <a:pt x="175" y="171"/>
                      <a:pt x="173" y="171"/>
                    </a:cubicBezTo>
                    <a:cubicBezTo>
                      <a:pt x="173" y="171"/>
                      <a:pt x="173" y="171"/>
                      <a:pt x="173" y="171"/>
                    </a:cubicBezTo>
                    <a:cubicBezTo>
                      <a:pt x="134" y="171"/>
                      <a:pt x="134" y="171"/>
                      <a:pt x="134" y="171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93" y="171"/>
                      <a:pt x="91" y="169"/>
                      <a:pt x="91" y="167"/>
                    </a:cubicBezTo>
                    <a:cubicBezTo>
                      <a:pt x="91" y="167"/>
                      <a:pt x="91" y="167"/>
                      <a:pt x="91" y="167"/>
                    </a:cubicBezTo>
                    <a:cubicBezTo>
                      <a:pt x="91" y="152"/>
                      <a:pt x="91" y="152"/>
                      <a:pt x="91" y="152"/>
                    </a:cubicBezTo>
                    <a:cubicBezTo>
                      <a:pt x="91" y="136"/>
                      <a:pt x="91" y="136"/>
                      <a:pt x="91" y="136"/>
                    </a:cubicBezTo>
                    <a:cubicBezTo>
                      <a:pt x="91" y="134"/>
                      <a:pt x="93" y="132"/>
                      <a:pt x="95" y="132"/>
                    </a:cubicBezTo>
                    <a:close/>
                    <a:moveTo>
                      <a:pt x="134" y="141"/>
                    </a:moveTo>
                    <a:cubicBezTo>
                      <a:pt x="134" y="141"/>
                      <a:pt x="134" y="141"/>
                      <a:pt x="134" y="141"/>
                    </a:cubicBezTo>
                    <a:cubicBezTo>
                      <a:pt x="99" y="141"/>
                      <a:pt x="99" y="141"/>
                      <a:pt x="99" y="141"/>
                    </a:cubicBezTo>
                    <a:cubicBezTo>
                      <a:pt x="99" y="152"/>
                      <a:pt x="99" y="152"/>
                      <a:pt x="99" y="152"/>
                    </a:cubicBezTo>
                    <a:cubicBezTo>
                      <a:pt x="99" y="163"/>
                      <a:pt x="99" y="163"/>
                      <a:pt x="99" y="163"/>
                    </a:cubicBezTo>
                    <a:cubicBezTo>
                      <a:pt x="134" y="163"/>
                      <a:pt x="134" y="163"/>
                      <a:pt x="134" y="163"/>
                    </a:cubicBezTo>
                    <a:cubicBezTo>
                      <a:pt x="169" y="163"/>
                      <a:pt x="169" y="163"/>
                      <a:pt x="169" y="163"/>
                    </a:cubicBezTo>
                    <a:cubicBezTo>
                      <a:pt x="169" y="152"/>
                      <a:pt x="169" y="152"/>
                      <a:pt x="169" y="152"/>
                    </a:cubicBezTo>
                    <a:cubicBezTo>
                      <a:pt x="169" y="141"/>
                      <a:pt x="169" y="141"/>
                      <a:pt x="169" y="141"/>
                    </a:cubicBezTo>
                    <a:cubicBezTo>
                      <a:pt x="134" y="141"/>
                      <a:pt x="134" y="141"/>
                      <a:pt x="134" y="141"/>
                    </a:cubicBezTo>
                    <a:close/>
                    <a:moveTo>
                      <a:pt x="4" y="44"/>
                    </a:moveTo>
                    <a:cubicBezTo>
                      <a:pt x="4" y="44"/>
                      <a:pt x="4" y="44"/>
                      <a:pt x="4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82" y="44"/>
                      <a:pt x="82" y="44"/>
                      <a:pt x="82" y="44"/>
                    </a:cubicBezTo>
                    <a:cubicBezTo>
                      <a:pt x="84" y="44"/>
                      <a:pt x="86" y="46"/>
                      <a:pt x="86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86" y="64"/>
                      <a:pt x="86" y="64"/>
                      <a:pt x="86" y="64"/>
                    </a:cubicBezTo>
                    <a:cubicBezTo>
                      <a:pt x="86" y="79"/>
                      <a:pt x="86" y="79"/>
                      <a:pt x="86" y="79"/>
                    </a:cubicBezTo>
                    <a:cubicBezTo>
                      <a:pt x="86" y="81"/>
                      <a:pt x="84" y="83"/>
                      <a:pt x="82" y="83"/>
                    </a:cubicBezTo>
                    <a:cubicBezTo>
                      <a:pt x="82" y="83"/>
                      <a:pt x="82" y="83"/>
                      <a:pt x="82" y="83"/>
                    </a:cubicBezTo>
                    <a:cubicBezTo>
                      <a:pt x="43" y="83"/>
                      <a:pt x="43" y="83"/>
                      <a:pt x="43" y="83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1" y="83"/>
                      <a:pt x="0" y="81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6"/>
                      <a:pt x="1" y="44"/>
                      <a:pt x="4" y="44"/>
                    </a:cubicBezTo>
                    <a:close/>
                    <a:moveTo>
                      <a:pt x="43" y="52"/>
                    </a:moveTo>
                    <a:cubicBezTo>
                      <a:pt x="43" y="52"/>
                      <a:pt x="43" y="52"/>
                      <a:pt x="43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43" y="75"/>
                      <a:pt x="43" y="75"/>
                      <a:pt x="43" y="75"/>
                    </a:cubicBezTo>
                    <a:cubicBezTo>
                      <a:pt x="77" y="75"/>
                      <a:pt x="77" y="75"/>
                      <a:pt x="77" y="75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43" y="52"/>
                      <a:pt x="43" y="52"/>
                      <a:pt x="43" y="52"/>
                    </a:cubicBezTo>
                    <a:close/>
                    <a:moveTo>
                      <a:pt x="95" y="44"/>
                    </a:moveTo>
                    <a:cubicBezTo>
                      <a:pt x="95" y="44"/>
                      <a:pt x="95" y="44"/>
                      <a:pt x="95" y="44"/>
                    </a:cubicBezTo>
                    <a:cubicBezTo>
                      <a:pt x="95" y="44"/>
                      <a:pt x="95" y="44"/>
                      <a:pt x="95" y="44"/>
                    </a:cubicBezTo>
                    <a:cubicBezTo>
                      <a:pt x="134" y="44"/>
                      <a:pt x="134" y="44"/>
                      <a:pt x="134" y="44"/>
                    </a:cubicBezTo>
                    <a:cubicBezTo>
                      <a:pt x="173" y="44"/>
                      <a:pt x="173" y="44"/>
                      <a:pt x="173" y="44"/>
                    </a:cubicBezTo>
                    <a:cubicBezTo>
                      <a:pt x="175" y="44"/>
                      <a:pt x="177" y="46"/>
                      <a:pt x="177" y="48"/>
                    </a:cubicBezTo>
                    <a:cubicBezTo>
                      <a:pt x="177" y="48"/>
                      <a:pt x="177" y="48"/>
                      <a:pt x="177" y="48"/>
                    </a:cubicBezTo>
                    <a:cubicBezTo>
                      <a:pt x="177" y="64"/>
                      <a:pt x="177" y="64"/>
                      <a:pt x="177" y="64"/>
                    </a:cubicBezTo>
                    <a:cubicBezTo>
                      <a:pt x="177" y="79"/>
                      <a:pt x="177" y="79"/>
                      <a:pt x="177" y="79"/>
                    </a:cubicBezTo>
                    <a:cubicBezTo>
                      <a:pt x="177" y="81"/>
                      <a:pt x="175" y="83"/>
                      <a:pt x="173" y="83"/>
                    </a:cubicBezTo>
                    <a:cubicBezTo>
                      <a:pt x="173" y="83"/>
                      <a:pt x="173" y="83"/>
                      <a:pt x="173" y="83"/>
                    </a:cubicBezTo>
                    <a:cubicBezTo>
                      <a:pt x="134" y="83"/>
                      <a:pt x="134" y="83"/>
                      <a:pt x="134" y="83"/>
                    </a:cubicBezTo>
                    <a:cubicBezTo>
                      <a:pt x="95" y="83"/>
                      <a:pt x="95" y="83"/>
                      <a:pt x="95" y="83"/>
                    </a:cubicBezTo>
                    <a:cubicBezTo>
                      <a:pt x="93" y="83"/>
                      <a:pt x="91" y="81"/>
                      <a:pt x="91" y="79"/>
                    </a:cubicBezTo>
                    <a:cubicBezTo>
                      <a:pt x="91" y="79"/>
                      <a:pt x="91" y="79"/>
                      <a:pt x="91" y="79"/>
                    </a:cubicBezTo>
                    <a:cubicBezTo>
                      <a:pt x="91" y="64"/>
                      <a:pt x="91" y="64"/>
                      <a:pt x="91" y="64"/>
                    </a:cubicBezTo>
                    <a:cubicBezTo>
                      <a:pt x="91" y="48"/>
                      <a:pt x="91" y="48"/>
                      <a:pt x="91" y="48"/>
                    </a:cubicBezTo>
                    <a:cubicBezTo>
                      <a:pt x="91" y="46"/>
                      <a:pt x="93" y="44"/>
                      <a:pt x="95" y="44"/>
                    </a:cubicBezTo>
                    <a:close/>
                    <a:moveTo>
                      <a:pt x="134" y="52"/>
                    </a:moveTo>
                    <a:cubicBezTo>
                      <a:pt x="134" y="52"/>
                      <a:pt x="134" y="52"/>
                      <a:pt x="134" y="52"/>
                    </a:cubicBezTo>
                    <a:cubicBezTo>
                      <a:pt x="99" y="52"/>
                      <a:pt x="99" y="52"/>
                      <a:pt x="99" y="52"/>
                    </a:cubicBezTo>
                    <a:cubicBezTo>
                      <a:pt x="99" y="64"/>
                      <a:pt x="99" y="64"/>
                      <a:pt x="99" y="64"/>
                    </a:cubicBezTo>
                    <a:cubicBezTo>
                      <a:pt x="99" y="75"/>
                      <a:pt x="99" y="75"/>
                      <a:pt x="99" y="75"/>
                    </a:cubicBezTo>
                    <a:cubicBezTo>
                      <a:pt x="134" y="75"/>
                      <a:pt x="134" y="75"/>
                      <a:pt x="134" y="75"/>
                    </a:cubicBezTo>
                    <a:cubicBezTo>
                      <a:pt x="169" y="75"/>
                      <a:pt x="169" y="75"/>
                      <a:pt x="169" y="75"/>
                    </a:cubicBezTo>
                    <a:cubicBezTo>
                      <a:pt x="169" y="64"/>
                      <a:pt x="169" y="64"/>
                      <a:pt x="169" y="64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34" y="52"/>
                      <a:pt x="134" y="52"/>
                      <a:pt x="134" y="52"/>
                    </a:cubicBezTo>
                    <a:close/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30" y="0"/>
                      <a:pt x="132" y="2"/>
                      <a:pt x="132" y="4"/>
                    </a:cubicBezTo>
                    <a:cubicBezTo>
                      <a:pt x="132" y="4"/>
                      <a:pt x="132" y="4"/>
                      <a:pt x="132" y="4"/>
                    </a:cubicBezTo>
                    <a:cubicBezTo>
                      <a:pt x="132" y="20"/>
                      <a:pt x="132" y="20"/>
                      <a:pt x="132" y="20"/>
                    </a:cubicBezTo>
                    <a:cubicBezTo>
                      <a:pt x="132" y="35"/>
                      <a:pt x="132" y="35"/>
                      <a:pt x="132" y="35"/>
                    </a:cubicBezTo>
                    <a:cubicBezTo>
                      <a:pt x="132" y="37"/>
                      <a:pt x="130" y="39"/>
                      <a:pt x="127" y="39"/>
                    </a:cubicBezTo>
                    <a:cubicBezTo>
                      <a:pt x="127" y="39"/>
                      <a:pt x="127" y="39"/>
                      <a:pt x="127" y="39"/>
                    </a:cubicBezTo>
                    <a:cubicBezTo>
                      <a:pt x="88" y="39"/>
                      <a:pt x="88" y="39"/>
                      <a:pt x="88" y="39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47" y="39"/>
                      <a:pt x="45" y="37"/>
                      <a:pt x="45" y="35"/>
                    </a:cubicBezTo>
                    <a:cubicBezTo>
                      <a:pt x="45" y="35"/>
                      <a:pt x="45" y="35"/>
                      <a:pt x="45" y="35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5" y="2"/>
                      <a:pt x="47" y="0"/>
                      <a:pt x="49" y="0"/>
                    </a:cubicBezTo>
                    <a:close/>
                    <a:moveTo>
                      <a:pt x="88" y="8"/>
                    </a:moveTo>
                    <a:cubicBezTo>
                      <a:pt x="88" y="8"/>
                      <a:pt x="88" y="8"/>
                      <a:pt x="88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123" y="31"/>
                      <a:pt x="123" y="31"/>
                      <a:pt x="123" y="31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88" y="8"/>
                      <a:pt x="88" y="8"/>
                      <a:pt x="88" y="8"/>
                    </a:cubicBezTo>
                    <a:close/>
                    <a:moveTo>
                      <a:pt x="49" y="88"/>
                    </a:moveTo>
                    <a:cubicBezTo>
                      <a:pt x="49" y="88"/>
                      <a:pt x="49" y="88"/>
                      <a:pt x="49" y="88"/>
                    </a:cubicBezTo>
                    <a:cubicBezTo>
                      <a:pt x="49" y="88"/>
                      <a:pt x="49" y="88"/>
                      <a:pt x="49" y="88"/>
                    </a:cubicBezTo>
                    <a:cubicBezTo>
                      <a:pt x="88" y="88"/>
                      <a:pt x="88" y="88"/>
                      <a:pt x="88" y="88"/>
                    </a:cubicBezTo>
                    <a:cubicBezTo>
                      <a:pt x="127" y="88"/>
                      <a:pt x="127" y="88"/>
                      <a:pt x="127" y="88"/>
                    </a:cubicBezTo>
                    <a:cubicBezTo>
                      <a:pt x="130" y="88"/>
                      <a:pt x="132" y="90"/>
                      <a:pt x="132" y="92"/>
                    </a:cubicBezTo>
                    <a:cubicBezTo>
                      <a:pt x="132" y="92"/>
                      <a:pt x="132" y="92"/>
                      <a:pt x="132" y="92"/>
                    </a:cubicBezTo>
                    <a:cubicBezTo>
                      <a:pt x="132" y="108"/>
                      <a:pt x="132" y="108"/>
                      <a:pt x="132" y="108"/>
                    </a:cubicBezTo>
                    <a:cubicBezTo>
                      <a:pt x="132" y="123"/>
                      <a:pt x="132" y="123"/>
                      <a:pt x="132" y="123"/>
                    </a:cubicBezTo>
                    <a:cubicBezTo>
                      <a:pt x="132" y="125"/>
                      <a:pt x="130" y="127"/>
                      <a:pt x="127" y="127"/>
                    </a:cubicBezTo>
                    <a:cubicBezTo>
                      <a:pt x="127" y="127"/>
                      <a:pt x="127" y="127"/>
                      <a:pt x="127" y="127"/>
                    </a:cubicBezTo>
                    <a:cubicBezTo>
                      <a:pt x="88" y="127"/>
                      <a:pt x="88" y="127"/>
                      <a:pt x="88" y="127"/>
                    </a:cubicBezTo>
                    <a:cubicBezTo>
                      <a:pt x="49" y="127"/>
                      <a:pt x="49" y="127"/>
                      <a:pt x="49" y="127"/>
                    </a:cubicBezTo>
                    <a:cubicBezTo>
                      <a:pt x="47" y="127"/>
                      <a:pt x="45" y="125"/>
                      <a:pt x="45" y="123"/>
                    </a:cubicBezTo>
                    <a:cubicBezTo>
                      <a:pt x="45" y="123"/>
                      <a:pt x="45" y="123"/>
                      <a:pt x="45" y="123"/>
                    </a:cubicBezTo>
                    <a:cubicBezTo>
                      <a:pt x="45" y="108"/>
                      <a:pt x="45" y="108"/>
                      <a:pt x="45" y="108"/>
                    </a:cubicBezTo>
                    <a:cubicBezTo>
                      <a:pt x="45" y="92"/>
                      <a:pt x="45" y="92"/>
                      <a:pt x="45" y="92"/>
                    </a:cubicBezTo>
                    <a:cubicBezTo>
                      <a:pt x="45" y="90"/>
                      <a:pt x="47" y="88"/>
                      <a:pt x="49" y="88"/>
                    </a:cubicBezTo>
                    <a:close/>
                    <a:moveTo>
                      <a:pt x="88" y="97"/>
                    </a:moveTo>
                    <a:cubicBezTo>
                      <a:pt x="88" y="97"/>
                      <a:pt x="88" y="97"/>
                      <a:pt x="88" y="97"/>
                    </a:cubicBezTo>
                    <a:cubicBezTo>
                      <a:pt x="54" y="97"/>
                      <a:pt x="54" y="97"/>
                      <a:pt x="54" y="97"/>
                    </a:cubicBezTo>
                    <a:cubicBezTo>
                      <a:pt x="54" y="108"/>
                      <a:pt x="54" y="108"/>
                      <a:pt x="54" y="108"/>
                    </a:cubicBezTo>
                    <a:cubicBezTo>
                      <a:pt x="54" y="119"/>
                      <a:pt x="54" y="119"/>
                      <a:pt x="54" y="119"/>
                    </a:cubicBezTo>
                    <a:cubicBezTo>
                      <a:pt x="88" y="119"/>
                      <a:pt x="88" y="119"/>
                      <a:pt x="88" y="119"/>
                    </a:cubicBezTo>
                    <a:cubicBezTo>
                      <a:pt x="123" y="119"/>
                      <a:pt x="123" y="119"/>
                      <a:pt x="123" y="119"/>
                    </a:cubicBezTo>
                    <a:cubicBezTo>
                      <a:pt x="123" y="108"/>
                      <a:pt x="123" y="108"/>
                      <a:pt x="123" y="108"/>
                    </a:cubicBezTo>
                    <a:cubicBezTo>
                      <a:pt x="123" y="97"/>
                      <a:pt x="123" y="97"/>
                      <a:pt x="123" y="97"/>
                    </a:cubicBezTo>
                    <a:cubicBezTo>
                      <a:pt x="88" y="97"/>
                      <a:pt x="88" y="97"/>
                      <a:pt x="88" y="97"/>
                    </a:cubicBezTo>
                    <a:close/>
                    <a:moveTo>
                      <a:pt x="141" y="88"/>
                    </a:moveTo>
                    <a:cubicBezTo>
                      <a:pt x="141" y="88"/>
                      <a:pt x="141" y="88"/>
                      <a:pt x="141" y="88"/>
                    </a:cubicBezTo>
                    <a:cubicBezTo>
                      <a:pt x="141" y="88"/>
                      <a:pt x="141" y="88"/>
                      <a:pt x="141" y="88"/>
                    </a:cubicBezTo>
                    <a:cubicBezTo>
                      <a:pt x="173" y="88"/>
                      <a:pt x="173" y="88"/>
                      <a:pt x="173" y="88"/>
                    </a:cubicBezTo>
                    <a:cubicBezTo>
                      <a:pt x="175" y="88"/>
                      <a:pt x="177" y="90"/>
                      <a:pt x="177" y="92"/>
                    </a:cubicBezTo>
                    <a:cubicBezTo>
                      <a:pt x="177" y="92"/>
                      <a:pt x="177" y="92"/>
                      <a:pt x="177" y="92"/>
                    </a:cubicBezTo>
                    <a:cubicBezTo>
                      <a:pt x="177" y="108"/>
                      <a:pt x="177" y="108"/>
                      <a:pt x="177" y="108"/>
                    </a:cubicBezTo>
                    <a:cubicBezTo>
                      <a:pt x="177" y="123"/>
                      <a:pt x="177" y="123"/>
                      <a:pt x="177" y="123"/>
                    </a:cubicBezTo>
                    <a:cubicBezTo>
                      <a:pt x="177" y="125"/>
                      <a:pt x="175" y="127"/>
                      <a:pt x="173" y="127"/>
                    </a:cubicBezTo>
                    <a:cubicBezTo>
                      <a:pt x="173" y="127"/>
                      <a:pt x="173" y="127"/>
                      <a:pt x="173" y="127"/>
                    </a:cubicBezTo>
                    <a:cubicBezTo>
                      <a:pt x="141" y="127"/>
                      <a:pt x="141" y="127"/>
                      <a:pt x="141" y="127"/>
                    </a:cubicBezTo>
                    <a:cubicBezTo>
                      <a:pt x="138" y="127"/>
                      <a:pt x="136" y="125"/>
                      <a:pt x="136" y="123"/>
                    </a:cubicBezTo>
                    <a:cubicBezTo>
                      <a:pt x="136" y="123"/>
                      <a:pt x="136" y="123"/>
                      <a:pt x="136" y="123"/>
                    </a:cubicBezTo>
                    <a:cubicBezTo>
                      <a:pt x="136" y="108"/>
                      <a:pt x="136" y="108"/>
                      <a:pt x="136" y="108"/>
                    </a:cubicBezTo>
                    <a:cubicBezTo>
                      <a:pt x="136" y="92"/>
                      <a:pt x="136" y="92"/>
                      <a:pt x="136" y="92"/>
                    </a:cubicBezTo>
                    <a:cubicBezTo>
                      <a:pt x="136" y="90"/>
                      <a:pt x="138" y="88"/>
                      <a:pt x="141" y="88"/>
                    </a:cubicBezTo>
                    <a:close/>
                    <a:moveTo>
                      <a:pt x="169" y="97"/>
                    </a:moveTo>
                    <a:cubicBezTo>
                      <a:pt x="169" y="97"/>
                      <a:pt x="169" y="97"/>
                      <a:pt x="169" y="97"/>
                    </a:cubicBezTo>
                    <a:cubicBezTo>
                      <a:pt x="145" y="97"/>
                      <a:pt x="145" y="97"/>
                      <a:pt x="145" y="97"/>
                    </a:cubicBezTo>
                    <a:cubicBezTo>
                      <a:pt x="145" y="108"/>
                      <a:pt x="145" y="108"/>
                      <a:pt x="145" y="108"/>
                    </a:cubicBezTo>
                    <a:cubicBezTo>
                      <a:pt x="145" y="119"/>
                      <a:pt x="145" y="119"/>
                      <a:pt x="145" y="119"/>
                    </a:cubicBezTo>
                    <a:cubicBezTo>
                      <a:pt x="169" y="119"/>
                      <a:pt x="169" y="119"/>
                      <a:pt x="169" y="119"/>
                    </a:cubicBezTo>
                    <a:cubicBezTo>
                      <a:pt x="169" y="108"/>
                      <a:pt x="169" y="108"/>
                      <a:pt x="169" y="108"/>
                    </a:cubicBezTo>
                    <a:cubicBezTo>
                      <a:pt x="169" y="97"/>
                      <a:pt x="169" y="97"/>
                      <a:pt x="169" y="97"/>
                    </a:cubicBezTo>
                    <a:close/>
                    <a:moveTo>
                      <a:pt x="141" y="0"/>
                    </a:moveTo>
                    <a:cubicBezTo>
                      <a:pt x="141" y="0"/>
                      <a:pt x="141" y="0"/>
                      <a:pt x="141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75" y="0"/>
                      <a:pt x="177" y="2"/>
                      <a:pt x="177" y="4"/>
                    </a:cubicBezTo>
                    <a:cubicBezTo>
                      <a:pt x="177" y="4"/>
                      <a:pt x="177" y="4"/>
                      <a:pt x="177" y="4"/>
                    </a:cubicBezTo>
                    <a:cubicBezTo>
                      <a:pt x="177" y="20"/>
                      <a:pt x="177" y="20"/>
                      <a:pt x="177" y="20"/>
                    </a:cubicBezTo>
                    <a:cubicBezTo>
                      <a:pt x="177" y="35"/>
                      <a:pt x="177" y="35"/>
                      <a:pt x="177" y="35"/>
                    </a:cubicBezTo>
                    <a:cubicBezTo>
                      <a:pt x="177" y="37"/>
                      <a:pt x="175" y="39"/>
                      <a:pt x="173" y="39"/>
                    </a:cubicBezTo>
                    <a:cubicBezTo>
                      <a:pt x="173" y="39"/>
                      <a:pt x="173" y="39"/>
                      <a:pt x="173" y="39"/>
                    </a:cubicBezTo>
                    <a:cubicBezTo>
                      <a:pt x="141" y="39"/>
                      <a:pt x="141" y="39"/>
                      <a:pt x="141" y="39"/>
                    </a:cubicBezTo>
                    <a:cubicBezTo>
                      <a:pt x="138" y="39"/>
                      <a:pt x="136" y="37"/>
                      <a:pt x="136" y="35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6" y="20"/>
                      <a:pt x="136" y="20"/>
                      <a:pt x="136" y="20"/>
                    </a:cubicBezTo>
                    <a:cubicBezTo>
                      <a:pt x="136" y="4"/>
                      <a:pt x="136" y="4"/>
                      <a:pt x="136" y="4"/>
                    </a:cubicBezTo>
                    <a:cubicBezTo>
                      <a:pt x="136" y="2"/>
                      <a:pt x="138" y="0"/>
                      <a:pt x="141" y="0"/>
                    </a:cubicBezTo>
                    <a:close/>
                    <a:moveTo>
                      <a:pt x="169" y="8"/>
                    </a:moveTo>
                    <a:cubicBezTo>
                      <a:pt x="169" y="8"/>
                      <a:pt x="169" y="8"/>
                      <a:pt x="169" y="8"/>
                    </a:cubicBezTo>
                    <a:cubicBezTo>
                      <a:pt x="145" y="8"/>
                      <a:pt x="145" y="8"/>
                      <a:pt x="145" y="8"/>
                    </a:cubicBezTo>
                    <a:cubicBezTo>
                      <a:pt x="145" y="20"/>
                      <a:pt x="145" y="20"/>
                      <a:pt x="145" y="20"/>
                    </a:cubicBezTo>
                    <a:cubicBezTo>
                      <a:pt x="145" y="31"/>
                      <a:pt x="145" y="31"/>
                      <a:pt x="145" y="31"/>
                    </a:cubicBezTo>
                    <a:cubicBezTo>
                      <a:pt x="169" y="31"/>
                      <a:pt x="169" y="31"/>
                      <a:pt x="169" y="31"/>
                    </a:cubicBezTo>
                    <a:cubicBezTo>
                      <a:pt x="169" y="20"/>
                      <a:pt x="169" y="20"/>
                      <a:pt x="169" y="20"/>
                    </a:cubicBezTo>
                    <a:cubicBezTo>
                      <a:pt x="169" y="8"/>
                      <a:pt x="169" y="8"/>
                      <a:pt x="169" y="8"/>
                    </a:cubicBezTo>
                    <a:close/>
                    <a:moveTo>
                      <a:pt x="32" y="97"/>
                    </a:moveTo>
                    <a:cubicBezTo>
                      <a:pt x="32" y="97"/>
                      <a:pt x="32" y="97"/>
                      <a:pt x="32" y="97"/>
                    </a:cubicBezTo>
                    <a:cubicBezTo>
                      <a:pt x="8" y="97"/>
                      <a:pt x="8" y="97"/>
                      <a:pt x="8" y="97"/>
                    </a:cubicBezTo>
                    <a:cubicBezTo>
                      <a:pt x="8" y="108"/>
                      <a:pt x="8" y="108"/>
                      <a:pt x="8" y="108"/>
                    </a:cubicBezTo>
                    <a:cubicBezTo>
                      <a:pt x="8" y="119"/>
                      <a:pt x="8" y="119"/>
                      <a:pt x="8" y="119"/>
                    </a:cubicBezTo>
                    <a:cubicBezTo>
                      <a:pt x="32" y="119"/>
                      <a:pt x="32" y="119"/>
                      <a:pt x="32" y="119"/>
                    </a:cubicBezTo>
                    <a:cubicBezTo>
                      <a:pt x="32" y="108"/>
                      <a:pt x="32" y="108"/>
                      <a:pt x="32" y="108"/>
                    </a:cubicBezTo>
                    <a:cubicBezTo>
                      <a:pt x="32" y="97"/>
                      <a:pt x="32" y="97"/>
                      <a:pt x="32" y="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9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05" name="矩形 104"/>
              <p:cNvSpPr/>
              <p:nvPr/>
            </p:nvSpPr>
            <p:spPr>
              <a:xfrm>
                <a:off x="3815585" y="1708652"/>
                <a:ext cx="1426120" cy="1636633"/>
              </a:xfrm>
              <a:prstGeom prst="rect">
                <a:avLst/>
              </a:prstGeom>
              <a:gradFill flip="none" rotWithShape="1">
                <a:gsLst>
                  <a:gs pos="28000">
                    <a:schemeClr val="tx1">
                      <a:alpha val="0"/>
                    </a:schemeClr>
                  </a:gs>
                  <a:gs pos="100000">
                    <a:srgbClr val="00BEC9">
                      <a:alpha val="37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solidFill>
                  <a:srgbClr val="00C1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 lIns="5466" tIns="2733" rIns="5466" bIns="2733" anchor="ctr" anchorCtr="1"/>
              <a:lstStyle/>
              <a:p>
                <a:pPr defTabSz="122555">
                  <a:spcAft>
                    <a:spcPts val="120"/>
                  </a:spcAft>
                  <a:buSzPct val="60000"/>
                </a:pPr>
                <a:endParaRPr lang="zh-CN" altLang="en-US" sz="900">
                  <a:solidFill>
                    <a:prstClr val="white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  <p:cxnSp>
            <p:nvCxnSpPr>
              <p:cNvPr id="106" name="直接箭头连接符 105"/>
              <p:cNvCxnSpPr/>
              <p:nvPr/>
            </p:nvCxnSpPr>
            <p:spPr>
              <a:xfrm>
                <a:off x="3223660" y="2541324"/>
                <a:ext cx="545752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07" name="Freeform 150"/>
              <p:cNvSpPr>
                <a:spLocks noEditPoints="1"/>
              </p:cNvSpPr>
              <p:nvPr/>
            </p:nvSpPr>
            <p:spPr bwMode="auto">
              <a:xfrm>
                <a:off x="3535951" y="2426472"/>
                <a:ext cx="163261" cy="107010"/>
              </a:xfrm>
              <a:custGeom>
                <a:avLst/>
                <a:gdLst>
                  <a:gd name="T0" fmla="*/ 157 w 184"/>
                  <a:gd name="T1" fmla="*/ 27 h 183"/>
                  <a:gd name="T2" fmla="*/ 157 w 184"/>
                  <a:gd name="T3" fmla="*/ 156 h 183"/>
                  <a:gd name="T4" fmla="*/ 27 w 184"/>
                  <a:gd name="T5" fmla="*/ 156 h 183"/>
                  <a:gd name="T6" fmla="*/ 27 w 184"/>
                  <a:gd name="T7" fmla="*/ 27 h 183"/>
                  <a:gd name="T8" fmla="*/ 88 w 184"/>
                  <a:gd name="T9" fmla="*/ 169 h 183"/>
                  <a:gd name="T10" fmla="*/ 88 w 184"/>
                  <a:gd name="T11" fmla="*/ 139 h 183"/>
                  <a:gd name="T12" fmla="*/ 61 w 184"/>
                  <a:gd name="T13" fmla="*/ 145 h 183"/>
                  <a:gd name="T14" fmla="*/ 79 w 184"/>
                  <a:gd name="T15" fmla="*/ 168 h 183"/>
                  <a:gd name="T16" fmla="*/ 147 w 184"/>
                  <a:gd name="T17" fmla="*/ 37 h 183"/>
                  <a:gd name="T18" fmla="*/ 145 w 184"/>
                  <a:gd name="T19" fmla="*/ 35 h 183"/>
                  <a:gd name="T20" fmla="*/ 143 w 184"/>
                  <a:gd name="T21" fmla="*/ 87 h 183"/>
                  <a:gd name="T22" fmla="*/ 147 w 184"/>
                  <a:gd name="T23" fmla="*/ 37 h 183"/>
                  <a:gd name="T24" fmla="*/ 138 w 184"/>
                  <a:gd name="T25" fmla="*/ 29 h 183"/>
                  <a:gd name="T26" fmla="*/ 129 w 184"/>
                  <a:gd name="T27" fmla="*/ 29 h 183"/>
                  <a:gd name="T28" fmla="*/ 138 w 184"/>
                  <a:gd name="T29" fmla="*/ 29 h 183"/>
                  <a:gd name="T30" fmla="*/ 105 w 184"/>
                  <a:gd name="T31" fmla="*/ 15 h 183"/>
                  <a:gd name="T32" fmla="*/ 96 w 184"/>
                  <a:gd name="T33" fmla="*/ 44 h 183"/>
                  <a:gd name="T34" fmla="*/ 123 w 184"/>
                  <a:gd name="T35" fmla="*/ 37 h 183"/>
                  <a:gd name="T36" fmla="*/ 105 w 184"/>
                  <a:gd name="T37" fmla="*/ 15 h 183"/>
                  <a:gd name="T38" fmla="*/ 88 w 184"/>
                  <a:gd name="T39" fmla="*/ 14 h 183"/>
                  <a:gd name="T40" fmla="*/ 63 w 184"/>
                  <a:gd name="T41" fmla="*/ 34 h 183"/>
                  <a:gd name="T42" fmla="*/ 64 w 184"/>
                  <a:gd name="T43" fmla="*/ 39 h 183"/>
                  <a:gd name="T44" fmla="*/ 88 w 184"/>
                  <a:gd name="T45" fmla="*/ 14 h 183"/>
                  <a:gd name="T46" fmla="*/ 62 w 184"/>
                  <a:gd name="T47" fmla="*/ 20 h 183"/>
                  <a:gd name="T48" fmla="*/ 53 w 184"/>
                  <a:gd name="T49" fmla="*/ 34 h 183"/>
                  <a:gd name="T50" fmla="*/ 62 w 184"/>
                  <a:gd name="T51" fmla="*/ 20 h 183"/>
                  <a:gd name="T52" fmla="*/ 39 w 184"/>
                  <a:gd name="T53" fmla="*/ 35 h 183"/>
                  <a:gd name="T54" fmla="*/ 15 w 184"/>
                  <a:gd name="T55" fmla="*/ 87 h 183"/>
                  <a:gd name="T56" fmla="*/ 50 w 184"/>
                  <a:gd name="T57" fmla="*/ 41 h 183"/>
                  <a:gd name="T58" fmla="*/ 15 w 184"/>
                  <a:gd name="T59" fmla="*/ 96 h 183"/>
                  <a:gd name="T60" fmla="*/ 37 w 184"/>
                  <a:gd name="T61" fmla="*/ 146 h 183"/>
                  <a:gd name="T62" fmla="*/ 50 w 184"/>
                  <a:gd name="T63" fmla="*/ 141 h 183"/>
                  <a:gd name="T64" fmla="*/ 15 w 184"/>
                  <a:gd name="T65" fmla="*/ 96 h 183"/>
                  <a:gd name="T66" fmla="*/ 46 w 184"/>
                  <a:gd name="T67" fmla="*/ 154 h 183"/>
                  <a:gd name="T68" fmla="*/ 55 w 184"/>
                  <a:gd name="T69" fmla="*/ 153 h 183"/>
                  <a:gd name="T70" fmla="*/ 46 w 184"/>
                  <a:gd name="T71" fmla="*/ 154 h 183"/>
                  <a:gd name="T72" fmla="*/ 96 w 184"/>
                  <a:gd name="T73" fmla="*/ 169 h 183"/>
                  <a:gd name="T74" fmla="*/ 121 w 184"/>
                  <a:gd name="T75" fmla="*/ 149 h 183"/>
                  <a:gd name="T76" fmla="*/ 120 w 184"/>
                  <a:gd name="T77" fmla="*/ 144 h 183"/>
                  <a:gd name="T78" fmla="*/ 96 w 184"/>
                  <a:gd name="T79" fmla="*/ 169 h 183"/>
                  <a:gd name="T80" fmla="*/ 123 w 184"/>
                  <a:gd name="T81" fmla="*/ 163 h 183"/>
                  <a:gd name="T82" fmla="*/ 131 w 184"/>
                  <a:gd name="T83" fmla="*/ 149 h 183"/>
                  <a:gd name="T84" fmla="*/ 123 w 184"/>
                  <a:gd name="T85" fmla="*/ 163 h 183"/>
                  <a:gd name="T86" fmla="*/ 145 w 184"/>
                  <a:gd name="T87" fmla="*/ 148 h 183"/>
                  <a:gd name="T88" fmla="*/ 170 w 184"/>
                  <a:gd name="T89" fmla="*/ 96 h 183"/>
                  <a:gd name="T90" fmla="*/ 134 w 184"/>
                  <a:gd name="T91" fmla="*/ 141 h 183"/>
                  <a:gd name="T92" fmla="*/ 127 w 184"/>
                  <a:gd name="T93" fmla="*/ 45 h 183"/>
                  <a:gd name="T94" fmla="*/ 123 w 184"/>
                  <a:gd name="T95" fmla="*/ 46 h 183"/>
                  <a:gd name="T96" fmla="*/ 96 w 184"/>
                  <a:gd name="T97" fmla="*/ 87 h 183"/>
                  <a:gd name="T98" fmla="*/ 127 w 184"/>
                  <a:gd name="T99" fmla="*/ 45 h 183"/>
                  <a:gd name="T100" fmla="*/ 88 w 184"/>
                  <a:gd name="T101" fmla="*/ 52 h 183"/>
                  <a:gd name="T102" fmla="*/ 58 w 184"/>
                  <a:gd name="T103" fmla="*/ 45 h 183"/>
                  <a:gd name="T104" fmla="*/ 88 w 184"/>
                  <a:gd name="T105" fmla="*/ 87 h 183"/>
                  <a:gd name="T106" fmla="*/ 88 w 184"/>
                  <a:gd name="T107" fmla="*/ 131 h 183"/>
                  <a:gd name="T108" fmla="*/ 88 w 184"/>
                  <a:gd name="T109" fmla="*/ 96 h 183"/>
                  <a:gd name="T110" fmla="*/ 58 w 184"/>
                  <a:gd name="T111" fmla="*/ 138 h 183"/>
                  <a:gd name="T112" fmla="*/ 88 w 184"/>
                  <a:gd name="T113" fmla="*/ 131 h 183"/>
                  <a:gd name="T114" fmla="*/ 96 w 184"/>
                  <a:gd name="T115" fmla="*/ 131 h 183"/>
                  <a:gd name="T116" fmla="*/ 127 w 184"/>
                  <a:gd name="T117" fmla="*/ 138 h 183"/>
                  <a:gd name="T118" fmla="*/ 96 w 184"/>
                  <a:gd name="T119" fmla="*/ 96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4" h="183">
                    <a:moveTo>
                      <a:pt x="92" y="0"/>
                    </a:moveTo>
                    <a:cubicBezTo>
                      <a:pt x="117" y="0"/>
                      <a:pt x="140" y="10"/>
                      <a:pt x="157" y="27"/>
                    </a:cubicBezTo>
                    <a:cubicBezTo>
                      <a:pt x="173" y="43"/>
                      <a:pt x="184" y="66"/>
                      <a:pt x="184" y="91"/>
                    </a:cubicBezTo>
                    <a:cubicBezTo>
                      <a:pt x="184" y="117"/>
                      <a:pt x="173" y="140"/>
                      <a:pt x="157" y="156"/>
                    </a:cubicBezTo>
                    <a:cubicBezTo>
                      <a:pt x="140" y="173"/>
                      <a:pt x="117" y="183"/>
                      <a:pt x="92" y="183"/>
                    </a:cubicBezTo>
                    <a:cubicBezTo>
                      <a:pt x="67" y="183"/>
                      <a:pt x="44" y="173"/>
                      <a:pt x="27" y="156"/>
                    </a:cubicBezTo>
                    <a:cubicBezTo>
                      <a:pt x="11" y="140"/>
                      <a:pt x="0" y="117"/>
                      <a:pt x="0" y="91"/>
                    </a:cubicBezTo>
                    <a:cubicBezTo>
                      <a:pt x="0" y="66"/>
                      <a:pt x="11" y="43"/>
                      <a:pt x="27" y="27"/>
                    </a:cubicBezTo>
                    <a:cubicBezTo>
                      <a:pt x="44" y="10"/>
                      <a:pt x="67" y="0"/>
                      <a:pt x="92" y="0"/>
                    </a:cubicBezTo>
                    <a:close/>
                    <a:moveTo>
                      <a:pt x="88" y="169"/>
                    </a:moveTo>
                    <a:cubicBezTo>
                      <a:pt x="88" y="169"/>
                      <a:pt x="88" y="169"/>
                      <a:pt x="88" y="169"/>
                    </a:cubicBezTo>
                    <a:cubicBezTo>
                      <a:pt x="88" y="139"/>
                      <a:pt x="88" y="139"/>
                      <a:pt x="88" y="139"/>
                    </a:cubicBezTo>
                    <a:cubicBezTo>
                      <a:pt x="79" y="139"/>
                      <a:pt x="71" y="141"/>
                      <a:pt x="64" y="144"/>
                    </a:cubicBezTo>
                    <a:cubicBezTo>
                      <a:pt x="63" y="144"/>
                      <a:pt x="62" y="145"/>
                      <a:pt x="61" y="145"/>
                    </a:cubicBezTo>
                    <a:cubicBezTo>
                      <a:pt x="62" y="147"/>
                      <a:pt x="62" y="148"/>
                      <a:pt x="63" y="149"/>
                    </a:cubicBezTo>
                    <a:cubicBezTo>
                      <a:pt x="68" y="158"/>
                      <a:pt x="73" y="164"/>
                      <a:pt x="79" y="168"/>
                    </a:cubicBezTo>
                    <a:cubicBezTo>
                      <a:pt x="82" y="168"/>
                      <a:pt x="85" y="169"/>
                      <a:pt x="88" y="169"/>
                    </a:cubicBezTo>
                    <a:close/>
                    <a:moveTo>
                      <a:pt x="147" y="37"/>
                    </a:moveTo>
                    <a:cubicBezTo>
                      <a:pt x="147" y="37"/>
                      <a:pt x="147" y="37"/>
                      <a:pt x="147" y="37"/>
                    </a:cubicBezTo>
                    <a:cubicBezTo>
                      <a:pt x="146" y="36"/>
                      <a:pt x="146" y="35"/>
                      <a:pt x="145" y="35"/>
                    </a:cubicBezTo>
                    <a:cubicBezTo>
                      <a:pt x="142" y="37"/>
                      <a:pt x="138" y="39"/>
                      <a:pt x="134" y="41"/>
                    </a:cubicBezTo>
                    <a:cubicBezTo>
                      <a:pt x="139" y="55"/>
                      <a:pt x="142" y="70"/>
                      <a:pt x="143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68" y="67"/>
                      <a:pt x="160" y="50"/>
                      <a:pt x="147" y="37"/>
                    </a:cubicBezTo>
                    <a:close/>
                    <a:moveTo>
                      <a:pt x="138" y="29"/>
                    </a:moveTo>
                    <a:cubicBezTo>
                      <a:pt x="138" y="29"/>
                      <a:pt x="138" y="29"/>
                      <a:pt x="138" y="29"/>
                    </a:cubicBezTo>
                    <a:cubicBezTo>
                      <a:pt x="133" y="25"/>
                      <a:pt x="128" y="22"/>
                      <a:pt x="123" y="20"/>
                    </a:cubicBezTo>
                    <a:cubicBezTo>
                      <a:pt x="125" y="23"/>
                      <a:pt x="127" y="26"/>
                      <a:pt x="129" y="29"/>
                    </a:cubicBezTo>
                    <a:cubicBezTo>
                      <a:pt x="129" y="31"/>
                      <a:pt x="130" y="32"/>
                      <a:pt x="131" y="34"/>
                    </a:cubicBezTo>
                    <a:cubicBezTo>
                      <a:pt x="133" y="32"/>
                      <a:pt x="136" y="31"/>
                      <a:pt x="138" y="29"/>
                    </a:cubicBezTo>
                    <a:close/>
                    <a:moveTo>
                      <a:pt x="105" y="15"/>
                    </a:moveTo>
                    <a:cubicBezTo>
                      <a:pt x="105" y="15"/>
                      <a:pt x="105" y="15"/>
                      <a:pt x="105" y="15"/>
                    </a:cubicBezTo>
                    <a:cubicBezTo>
                      <a:pt x="102" y="14"/>
                      <a:pt x="99" y="14"/>
                      <a:pt x="96" y="14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105" y="43"/>
                      <a:pt x="113" y="41"/>
                      <a:pt x="120" y="39"/>
                    </a:cubicBezTo>
                    <a:cubicBezTo>
                      <a:pt x="121" y="38"/>
                      <a:pt x="122" y="38"/>
                      <a:pt x="123" y="37"/>
                    </a:cubicBezTo>
                    <a:cubicBezTo>
                      <a:pt x="123" y="36"/>
                      <a:pt x="122" y="35"/>
                      <a:pt x="121" y="34"/>
                    </a:cubicBezTo>
                    <a:cubicBezTo>
                      <a:pt x="117" y="25"/>
                      <a:pt x="111" y="19"/>
                      <a:pt x="105" y="15"/>
                    </a:cubicBezTo>
                    <a:close/>
                    <a:moveTo>
                      <a:pt x="88" y="14"/>
                    </a:moveTo>
                    <a:cubicBezTo>
                      <a:pt x="88" y="14"/>
                      <a:pt x="88" y="14"/>
                      <a:pt x="88" y="14"/>
                    </a:cubicBezTo>
                    <a:cubicBezTo>
                      <a:pt x="85" y="14"/>
                      <a:pt x="82" y="14"/>
                      <a:pt x="79" y="15"/>
                    </a:cubicBezTo>
                    <a:cubicBezTo>
                      <a:pt x="73" y="19"/>
                      <a:pt x="68" y="25"/>
                      <a:pt x="63" y="34"/>
                    </a:cubicBezTo>
                    <a:cubicBezTo>
                      <a:pt x="62" y="35"/>
                      <a:pt x="62" y="36"/>
                      <a:pt x="61" y="37"/>
                    </a:cubicBezTo>
                    <a:cubicBezTo>
                      <a:pt x="62" y="38"/>
                      <a:pt x="63" y="38"/>
                      <a:pt x="64" y="39"/>
                    </a:cubicBezTo>
                    <a:cubicBezTo>
                      <a:pt x="71" y="41"/>
                      <a:pt x="79" y="43"/>
                      <a:pt x="88" y="44"/>
                    </a:cubicBezTo>
                    <a:cubicBezTo>
                      <a:pt x="88" y="14"/>
                      <a:pt x="88" y="14"/>
                      <a:pt x="88" y="14"/>
                    </a:cubicBezTo>
                    <a:close/>
                    <a:moveTo>
                      <a:pt x="62" y="20"/>
                    </a:moveTo>
                    <a:cubicBezTo>
                      <a:pt x="62" y="20"/>
                      <a:pt x="62" y="20"/>
                      <a:pt x="62" y="20"/>
                    </a:cubicBezTo>
                    <a:cubicBezTo>
                      <a:pt x="56" y="22"/>
                      <a:pt x="51" y="25"/>
                      <a:pt x="46" y="29"/>
                    </a:cubicBezTo>
                    <a:cubicBezTo>
                      <a:pt x="48" y="31"/>
                      <a:pt x="51" y="32"/>
                      <a:pt x="53" y="34"/>
                    </a:cubicBezTo>
                    <a:cubicBezTo>
                      <a:pt x="54" y="32"/>
                      <a:pt x="55" y="31"/>
                      <a:pt x="55" y="29"/>
                    </a:cubicBezTo>
                    <a:cubicBezTo>
                      <a:pt x="57" y="26"/>
                      <a:pt x="59" y="23"/>
                      <a:pt x="62" y="20"/>
                    </a:cubicBezTo>
                    <a:close/>
                    <a:moveTo>
                      <a:pt x="39" y="35"/>
                    </a:moveTo>
                    <a:cubicBezTo>
                      <a:pt x="39" y="35"/>
                      <a:pt x="39" y="35"/>
                      <a:pt x="39" y="35"/>
                    </a:cubicBezTo>
                    <a:cubicBezTo>
                      <a:pt x="39" y="35"/>
                      <a:pt x="38" y="36"/>
                      <a:pt x="37" y="37"/>
                    </a:cubicBezTo>
                    <a:cubicBezTo>
                      <a:pt x="24" y="50"/>
                      <a:pt x="16" y="67"/>
                      <a:pt x="15" y="87"/>
                    </a:cubicBezTo>
                    <a:cubicBezTo>
                      <a:pt x="41" y="87"/>
                      <a:pt x="41" y="87"/>
                      <a:pt x="41" y="87"/>
                    </a:cubicBezTo>
                    <a:cubicBezTo>
                      <a:pt x="42" y="70"/>
                      <a:pt x="45" y="55"/>
                      <a:pt x="50" y="41"/>
                    </a:cubicBezTo>
                    <a:cubicBezTo>
                      <a:pt x="46" y="39"/>
                      <a:pt x="43" y="37"/>
                      <a:pt x="39" y="35"/>
                    </a:cubicBezTo>
                    <a:close/>
                    <a:moveTo>
                      <a:pt x="15" y="96"/>
                    </a:moveTo>
                    <a:cubicBezTo>
                      <a:pt x="15" y="96"/>
                      <a:pt x="15" y="96"/>
                      <a:pt x="15" y="96"/>
                    </a:cubicBezTo>
                    <a:cubicBezTo>
                      <a:pt x="16" y="115"/>
                      <a:pt x="24" y="133"/>
                      <a:pt x="37" y="146"/>
                    </a:cubicBezTo>
                    <a:cubicBezTo>
                      <a:pt x="39" y="148"/>
                      <a:pt x="39" y="148"/>
                      <a:pt x="39" y="148"/>
                    </a:cubicBezTo>
                    <a:cubicBezTo>
                      <a:pt x="43" y="145"/>
                      <a:pt x="46" y="143"/>
                      <a:pt x="50" y="141"/>
                    </a:cubicBezTo>
                    <a:cubicBezTo>
                      <a:pt x="45" y="128"/>
                      <a:pt x="42" y="112"/>
                      <a:pt x="41" y="96"/>
                    </a:cubicBezTo>
                    <a:cubicBezTo>
                      <a:pt x="15" y="96"/>
                      <a:pt x="15" y="96"/>
                      <a:pt x="15" y="96"/>
                    </a:cubicBezTo>
                    <a:close/>
                    <a:moveTo>
                      <a:pt x="46" y="154"/>
                    </a:moveTo>
                    <a:cubicBezTo>
                      <a:pt x="46" y="154"/>
                      <a:pt x="46" y="154"/>
                      <a:pt x="46" y="154"/>
                    </a:cubicBezTo>
                    <a:cubicBezTo>
                      <a:pt x="51" y="157"/>
                      <a:pt x="56" y="160"/>
                      <a:pt x="62" y="163"/>
                    </a:cubicBezTo>
                    <a:cubicBezTo>
                      <a:pt x="59" y="160"/>
                      <a:pt x="57" y="157"/>
                      <a:pt x="55" y="153"/>
                    </a:cubicBezTo>
                    <a:cubicBezTo>
                      <a:pt x="55" y="152"/>
                      <a:pt x="54" y="150"/>
                      <a:pt x="53" y="149"/>
                    </a:cubicBezTo>
                    <a:cubicBezTo>
                      <a:pt x="51" y="150"/>
                      <a:pt x="48" y="152"/>
                      <a:pt x="46" y="154"/>
                    </a:cubicBezTo>
                    <a:close/>
                    <a:moveTo>
                      <a:pt x="96" y="169"/>
                    </a:moveTo>
                    <a:cubicBezTo>
                      <a:pt x="96" y="169"/>
                      <a:pt x="96" y="169"/>
                      <a:pt x="96" y="169"/>
                    </a:cubicBezTo>
                    <a:cubicBezTo>
                      <a:pt x="99" y="169"/>
                      <a:pt x="102" y="168"/>
                      <a:pt x="105" y="168"/>
                    </a:cubicBezTo>
                    <a:cubicBezTo>
                      <a:pt x="111" y="164"/>
                      <a:pt x="117" y="158"/>
                      <a:pt x="121" y="149"/>
                    </a:cubicBezTo>
                    <a:cubicBezTo>
                      <a:pt x="122" y="148"/>
                      <a:pt x="123" y="147"/>
                      <a:pt x="123" y="145"/>
                    </a:cubicBezTo>
                    <a:cubicBezTo>
                      <a:pt x="122" y="145"/>
                      <a:pt x="121" y="144"/>
                      <a:pt x="120" y="144"/>
                    </a:cubicBezTo>
                    <a:cubicBezTo>
                      <a:pt x="113" y="141"/>
                      <a:pt x="105" y="139"/>
                      <a:pt x="96" y="139"/>
                    </a:cubicBezTo>
                    <a:cubicBezTo>
                      <a:pt x="96" y="169"/>
                      <a:pt x="96" y="169"/>
                      <a:pt x="96" y="169"/>
                    </a:cubicBezTo>
                    <a:close/>
                    <a:moveTo>
                      <a:pt x="123" y="163"/>
                    </a:moveTo>
                    <a:cubicBezTo>
                      <a:pt x="123" y="163"/>
                      <a:pt x="123" y="163"/>
                      <a:pt x="123" y="163"/>
                    </a:cubicBezTo>
                    <a:cubicBezTo>
                      <a:pt x="128" y="160"/>
                      <a:pt x="133" y="157"/>
                      <a:pt x="138" y="154"/>
                    </a:cubicBezTo>
                    <a:cubicBezTo>
                      <a:pt x="136" y="152"/>
                      <a:pt x="133" y="150"/>
                      <a:pt x="131" y="149"/>
                    </a:cubicBezTo>
                    <a:cubicBezTo>
                      <a:pt x="130" y="150"/>
                      <a:pt x="129" y="152"/>
                      <a:pt x="129" y="153"/>
                    </a:cubicBezTo>
                    <a:cubicBezTo>
                      <a:pt x="127" y="157"/>
                      <a:pt x="125" y="160"/>
                      <a:pt x="123" y="163"/>
                    </a:cubicBezTo>
                    <a:close/>
                    <a:moveTo>
                      <a:pt x="145" y="148"/>
                    </a:moveTo>
                    <a:cubicBezTo>
                      <a:pt x="145" y="148"/>
                      <a:pt x="145" y="148"/>
                      <a:pt x="145" y="148"/>
                    </a:cubicBezTo>
                    <a:cubicBezTo>
                      <a:pt x="147" y="146"/>
                      <a:pt x="147" y="146"/>
                      <a:pt x="147" y="146"/>
                    </a:cubicBezTo>
                    <a:cubicBezTo>
                      <a:pt x="160" y="133"/>
                      <a:pt x="168" y="115"/>
                      <a:pt x="170" y="96"/>
                    </a:cubicBezTo>
                    <a:cubicBezTo>
                      <a:pt x="143" y="96"/>
                      <a:pt x="143" y="96"/>
                      <a:pt x="143" y="96"/>
                    </a:cubicBezTo>
                    <a:cubicBezTo>
                      <a:pt x="142" y="112"/>
                      <a:pt x="139" y="128"/>
                      <a:pt x="134" y="141"/>
                    </a:cubicBezTo>
                    <a:cubicBezTo>
                      <a:pt x="138" y="143"/>
                      <a:pt x="142" y="145"/>
                      <a:pt x="145" y="148"/>
                    </a:cubicBezTo>
                    <a:close/>
                    <a:moveTo>
                      <a:pt x="127" y="45"/>
                    </a:moveTo>
                    <a:cubicBezTo>
                      <a:pt x="127" y="45"/>
                      <a:pt x="127" y="45"/>
                      <a:pt x="127" y="45"/>
                    </a:cubicBezTo>
                    <a:cubicBezTo>
                      <a:pt x="125" y="46"/>
                      <a:pt x="124" y="46"/>
                      <a:pt x="123" y="46"/>
                    </a:cubicBezTo>
                    <a:cubicBezTo>
                      <a:pt x="115" y="50"/>
                      <a:pt x="106" y="52"/>
                      <a:pt x="96" y="52"/>
                    </a:cubicBezTo>
                    <a:cubicBezTo>
                      <a:pt x="96" y="87"/>
                      <a:pt x="96" y="87"/>
                      <a:pt x="96" y="87"/>
                    </a:cubicBezTo>
                    <a:cubicBezTo>
                      <a:pt x="134" y="87"/>
                      <a:pt x="134" y="87"/>
                      <a:pt x="134" y="87"/>
                    </a:cubicBezTo>
                    <a:cubicBezTo>
                      <a:pt x="134" y="72"/>
                      <a:pt x="131" y="57"/>
                      <a:pt x="127" y="45"/>
                    </a:cubicBezTo>
                    <a:close/>
                    <a:moveTo>
                      <a:pt x="88" y="52"/>
                    </a:moveTo>
                    <a:cubicBezTo>
                      <a:pt x="88" y="52"/>
                      <a:pt x="88" y="52"/>
                      <a:pt x="88" y="52"/>
                    </a:cubicBezTo>
                    <a:cubicBezTo>
                      <a:pt x="78" y="52"/>
                      <a:pt x="69" y="50"/>
                      <a:pt x="61" y="46"/>
                    </a:cubicBezTo>
                    <a:cubicBezTo>
                      <a:pt x="60" y="46"/>
                      <a:pt x="59" y="46"/>
                      <a:pt x="58" y="45"/>
                    </a:cubicBezTo>
                    <a:cubicBezTo>
                      <a:pt x="53" y="57"/>
                      <a:pt x="50" y="72"/>
                      <a:pt x="50" y="87"/>
                    </a:cubicBezTo>
                    <a:cubicBezTo>
                      <a:pt x="88" y="87"/>
                      <a:pt x="88" y="87"/>
                      <a:pt x="88" y="87"/>
                    </a:cubicBezTo>
                    <a:cubicBezTo>
                      <a:pt x="88" y="52"/>
                      <a:pt x="88" y="52"/>
                      <a:pt x="88" y="52"/>
                    </a:cubicBezTo>
                    <a:close/>
                    <a:moveTo>
                      <a:pt x="88" y="131"/>
                    </a:moveTo>
                    <a:cubicBezTo>
                      <a:pt x="88" y="131"/>
                      <a:pt x="88" y="131"/>
                      <a:pt x="88" y="131"/>
                    </a:cubicBezTo>
                    <a:cubicBezTo>
                      <a:pt x="88" y="96"/>
                      <a:pt x="88" y="96"/>
                      <a:pt x="88" y="96"/>
                    </a:cubicBezTo>
                    <a:cubicBezTo>
                      <a:pt x="50" y="96"/>
                      <a:pt x="50" y="96"/>
                      <a:pt x="50" y="96"/>
                    </a:cubicBezTo>
                    <a:cubicBezTo>
                      <a:pt x="50" y="111"/>
                      <a:pt x="53" y="125"/>
                      <a:pt x="58" y="138"/>
                    </a:cubicBezTo>
                    <a:cubicBezTo>
                      <a:pt x="59" y="137"/>
                      <a:pt x="60" y="137"/>
                      <a:pt x="61" y="136"/>
                    </a:cubicBezTo>
                    <a:cubicBezTo>
                      <a:pt x="69" y="133"/>
                      <a:pt x="78" y="131"/>
                      <a:pt x="88" y="131"/>
                    </a:cubicBezTo>
                    <a:close/>
                    <a:moveTo>
                      <a:pt x="96" y="131"/>
                    </a:moveTo>
                    <a:cubicBezTo>
                      <a:pt x="96" y="131"/>
                      <a:pt x="96" y="131"/>
                      <a:pt x="96" y="131"/>
                    </a:cubicBezTo>
                    <a:cubicBezTo>
                      <a:pt x="106" y="131"/>
                      <a:pt x="115" y="133"/>
                      <a:pt x="123" y="136"/>
                    </a:cubicBezTo>
                    <a:cubicBezTo>
                      <a:pt x="124" y="137"/>
                      <a:pt x="125" y="137"/>
                      <a:pt x="127" y="138"/>
                    </a:cubicBezTo>
                    <a:cubicBezTo>
                      <a:pt x="131" y="125"/>
                      <a:pt x="134" y="111"/>
                      <a:pt x="134" y="96"/>
                    </a:cubicBezTo>
                    <a:cubicBezTo>
                      <a:pt x="96" y="96"/>
                      <a:pt x="96" y="96"/>
                      <a:pt x="96" y="96"/>
                    </a:cubicBezTo>
                    <a:cubicBezTo>
                      <a:pt x="96" y="131"/>
                      <a:pt x="96" y="131"/>
                      <a:pt x="96" y="131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9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08" name="矩形 107"/>
              <p:cNvSpPr/>
              <p:nvPr/>
            </p:nvSpPr>
            <p:spPr>
              <a:xfrm>
                <a:off x="3893351" y="2545567"/>
                <a:ext cx="1246287" cy="754376"/>
              </a:xfrm>
              <a:prstGeom prst="rect">
                <a:avLst/>
              </a:prstGeom>
              <a:gradFill flip="none" rotWithShape="1">
                <a:gsLst>
                  <a:gs pos="28000">
                    <a:schemeClr val="tx1">
                      <a:alpha val="0"/>
                    </a:schemeClr>
                  </a:gs>
                  <a:gs pos="100000">
                    <a:srgbClr val="00BEC9">
                      <a:alpha val="37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solidFill>
                  <a:srgbClr val="00C1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 lIns="5466" tIns="2733" rIns="5466" bIns="2733" anchor="ctr" anchorCtr="1"/>
              <a:lstStyle/>
              <a:p>
                <a:pPr defTabSz="122555">
                  <a:spcAft>
                    <a:spcPts val="120"/>
                  </a:spcAft>
                  <a:buSzPct val="60000"/>
                </a:pPr>
                <a:r>
                  <a:rPr lang="zh-CN" altLang="en-US" sz="900" b="1" dirty="0" smtClean="0">
                    <a:solidFill>
                      <a:prstClr val="white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边缘视频管理平台</a:t>
                </a:r>
                <a:endParaRPr lang="en-US" altLang="zh-CN" sz="900" b="1" dirty="0" smtClean="0">
                  <a:solidFill>
                    <a:prstClr val="white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  <a:p>
                <a:pPr defTabSz="122555">
                  <a:spcAft>
                    <a:spcPts val="120"/>
                  </a:spcAft>
                  <a:buSzPct val="60000"/>
                </a:pPr>
                <a:endParaRPr lang="en-US" altLang="zh-CN" sz="900" b="1" dirty="0" smtClean="0">
                  <a:solidFill>
                    <a:prstClr val="white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  <a:p>
                <a:pPr defTabSz="122555">
                  <a:spcAft>
                    <a:spcPts val="120"/>
                  </a:spcAft>
                  <a:buSzPct val="60000"/>
                </a:pPr>
                <a:endParaRPr lang="en-US" altLang="zh-CN" sz="900" dirty="0">
                  <a:solidFill>
                    <a:prstClr val="white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  <a:p>
                <a:pPr defTabSz="122555">
                  <a:spcAft>
                    <a:spcPts val="120"/>
                  </a:spcAft>
                  <a:buSzPct val="60000"/>
                </a:pPr>
                <a:endParaRPr lang="en-US" altLang="zh-CN" sz="900" dirty="0" smtClean="0">
                  <a:solidFill>
                    <a:prstClr val="white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  <a:p>
                <a:pPr defTabSz="122555">
                  <a:spcAft>
                    <a:spcPts val="120"/>
                  </a:spcAft>
                  <a:buSzPct val="60000"/>
                </a:pPr>
                <a:endParaRPr lang="en-US" altLang="zh-CN" sz="900" dirty="0">
                  <a:solidFill>
                    <a:prstClr val="white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  <a:p>
                <a:pPr defTabSz="122555">
                  <a:spcAft>
                    <a:spcPts val="120"/>
                  </a:spcAft>
                  <a:buSzPct val="60000"/>
                </a:pPr>
                <a:endParaRPr lang="zh-CN" altLang="en-US" sz="900" dirty="0">
                  <a:solidFill>
                    <a:prstClr val="white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  <p:sp>
            <p:nvSpPr>
              <p:cNvPr id="109" name="矩形 108"/>
              <p:cNvSpPr/>
              <p:nvPr/>
            </p:nvSpPr>
            <p:spPr>
              <a:xfrm>
                <a:off x="3469732" y="2566936"/>
                <a:ext cx="318355" cy="7060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00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互联网</a:t>
                </a:r>
                <a:endParaRPr lang="zh-CN" altLang="en-US" sz="100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10" name="矩形 109"/>
              <p:cNvSpPr/>
              <p:nvPr/>
            </p:nvSpPr>
            <p:spPr>
              <a:xfrm>
                <a:off x="3905502" y="1742611"/>
                <a:ext cx="1246287" cy="754376"/>
              </a:xfrm>
              <a:prstGeom prst="rect">
                <a:avLst/>
              </a:prstGeom>
              <a:gradFill flip="none" rotWithShape="1">
                <a:gsLst>
                  <a:gs pos="28000">
                    <a:schemeClr val="tx1">
                      <a:alpha val="0"/>
                    </a:schemeClr>
                  </a:gs>
                  <a:gs pos="100000">
                    <a:srgbClr val="00BEC9">
                      <a:alpha val="37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solidFill>
                  <a:srgbClr val="00C1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 lIns="5466" tIns="2733" rIns="5466" bIns="2733" anchor="ctr" anchorCtr="1"/>
              <a:lstStyle/>
              <a:p>
                <a:pPr defTabSz="122555">
                  <a:spcAft>
                    <a:spcPts val="120"/>
                  </a:spcAft>
                  <a:buSzPct val="60000"/>
                </a:pPr>
                <a:endParaRPr lang="en-US" altLang="zh-CN" sz="900" dirty="0" smtClean="0">
                  <a:solidFill>
                    <a:prstClr val="white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  <a:p>
                <a:pPr defTabSz="122555">
                  <a:spcAft>
                    <a:spcPts val="120"/>
                  </a:spcAft>
                  <a:buSzPct val="60000"/>
                </a:pPr>
                <a:endParaRPr lang="en-US" altLang="zh-CN" sz="900" dirty="0">
                  <a:solidFill>
                    <a:prstClr val="white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  <a:p>
                <a:pPr defTabSz="122555">
                  <a:spcAft>
                    <a:spcPts val="120"/>
                  </a:spcAft>
                  <a:buSzPct val="60000"/>
                </a:pPr>
                <a:endParaRPr lang="en-US" altLang="zh-CN" sz="900" dirty="0" smtClean="0">
                  <a:solidFill>
                    <a:prstClr val="white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  <a:p>
                <a:pPr defTabSz="122555">
                  <a:spcAft>
                    <a:spcPts val="120"/>
                  </a:spcAft>
                  <a:buSzPct val="60000"/>
                </a:pPr>
                <a:r>
                  <a:rPr lang="zh-CN" altLang="en-US" sz="900" b="1" dirty="0" smtClean="0">
                    <a:solidFill>
                      <a:prstClr val="white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智能</a:t>
                </a:r>
                <a:r>
                  <a:rPr lang="zh-CN" altLang="en-US" sz="900" b="1" dirty="0">
                    <a:solidFill>
                      <a:prstClr val="white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运营</a:t>
                </a:r>
                <a:r>
                  <a:rPr lang="zh-CN" altLang="en-US" sz="900" b="1" dirty="0" smtClean="0">
                    <a:solidFill>
                      <a:prstClr val="white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服务</a:t>
                </a:r>
                <a:endParaRPr lang="en-US" altLang="zh-CN" sz="900" b="1" dirty="0" smtClean="0">
                  <a:solidFill>
                    <a:prstClr val="white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  <a:p>
                <a:pPr defTabSz="122555">
                  <a:spcAft>
                    <a:spcPts val="120"/>
                  </a:spcAft>
                  <a:buSzPct val="60000"/>
                </a:pPr>
                <a:endParaRPr lang="en-US" altLang="zh-CN" sz="900" b="1" dirty="0">
                  <a:solidFill>
                    <a:prstClr val="white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  <a:p>
                <a:pPr defTabSz="122555">
                  <a:spcAft>
                    <a:spcPts val="120"/>
                  </a:spcAft>
                  <a:buSzPct val="60000"/>
                </a:pPr>
                <a:endParaRPr lang="en-US" altLang="zh-CN" sz="900" dirty="0">
                  <a:solidFill>
                    <a:prstClr val="white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  <a:p>
                <a:pPr defTabSz="122555">
                  <a:spcAft>
                    <a:spcPts val="120"/>
                  </a:spcAft>
                  <a:buSzPct val="60000"/>
                </a:pPr>
                <a:endParaRPr lang="en-US" altLang="zh-CN" sz="900" dirty="0" smtClean="0">
                  <a:solidFill>
                    <a:prstClr val="white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  <a:p>
                <a:pPr defTabSz="122555">
                  <a:spcAft>
                    <a:spcPts val="120"/>
                  </a:spcAft>
                  <a:buSzPct val="60000"/>
                </a:pPr>
                <a:endParaRPr lang="en-US" altLang="zh-CN" sz="900" dirty="0">
                  <a:solidFill>
                    <a:prstClr val="white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  <a:p>
                <a:pPr defTabSz="122555">
                  <a:spcAft>
                    <a:spcPts val="120"/>
                  </a:spcAft>
                  <a:buSzPct val="60000"/>
                </a:pPr>
                <a:endParaRPr lang="en-US" altLang="zh-CN" sz="900" dirty="0" smtClean="0">
                  <a:solidFill>
                    <a:prstClr val="white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  <a:p>
                <a:pPr defTabSz="122555">
                  <a:spcAft>
                    <a:spcPts val="120"/>
                  </a:spcAft>
                  <a:buSzPct val="60000"/>
                </a:pPr>
                <a:endParaRPr lang="en-US" altLang="zh-CN" sz="900" dirty="0">
                  <a:solidFill>
                    <a:prstClr val="white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  <a:p>
                <a:pPr defTabSz="122555">
                  <a:spcAft>
                    <a:spcPts val="120"/>
                  </a:spcAft>
                  <a:buSzPct val="60000"/>
                </a:pPr>
                <a:endParaRPr lang="en-US" altLang="zh-CN" sz="900" dirty="0">
                  <a:solidFill>
                    <a:prstClr val="white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  <a:p>
                <a:pPr defTabSz="122555">
                  <a:spcAft>
                    <a:spcPts val="120"/>
                  </a:spcAft>
                  <a:buSzPct val="60000"/>
                </a:pPr>
                <a:endParaRPr lang="zh-CN" altLang="en-US" sz="900" dirty="0">
                  <a:solidFill>
                    <a:prstClr val="white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  <p:sp>
            <p:nvSpPr>
              <p:cNvPr id="111" name="矩形 110"/>
              <p:cNvSpPr/>
              <p:nvPr/>
            </p:nvSpPr>
            <p:spPr>
              <a:xfrm>
                <a:off x="4043766" y="2713601"/>
                <a:ext cx="945458" cy="107307"/>
              </a:xfrm>
              <a:prstGeom prst="rect">
                <a:avLst/>
              </a:prstGeom>
              <a:gradFill flip="none" rotWithShape="1">
                <a:gsLst>
                  <a:gs pos="28000">
                    <a:schemeClr val="tx1">
                      <a:alpha val="0"/>
                    </a:schemeClr>
                  </a:gs>
                  <a:gs pos="100000">
                    <a:srgbClr val="00BEC9">
                      <a:alpha val="37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solidFill>
                  <a:srgbClr val="00C1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 lIns="5466" tIns="2733" rIns="5466" bIns="2733" anchor="ctr" anchorCtr="1"/>
              <a:lstStyle/>
              <a:p>
                <a:pPr defTabSz="122555">
                  <a:spcAft>
                    <a:spcPts val="120"/>
                  </a:spcAft>
                  <a:buSzPct val="60000"/>
                </a:pPr>
                <a:r>
                  <a:rPr lang="zh-CN" altLang="en-US" sz="800" dirty="0">
                    <a:solidFill>
                      <a:prstClr val="white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设备管理</a:t>
                </a:r>
              </a:p>
            </p:txBody>
          </p:sp>
          <p:sp>
            <p:nvSpPr>
              <p:cNvPr id="112" name="矩形 111"/>
              <p:cNvSpPr/>
              <p:nvPr/>
            </p:nvSpPr>
            <p:spPr>
              <a:xfrm>
                <a:off x="4043766" y="2860521"/>
                <a:ext cx="945458" cy="107307"/>
              </a:xfrm>
              <a:prstGeom prst="rect">
                <a:avLst/>
              </a:prstGeom>
              <a:gradFill flip="none" rotWithShape="1">
                <a:gsLst>
                  <a:gs pos="28000">
                    <a:schemeClr val="tx1">
                      <a:alpha val="0"/>
                    </a:schemeClr>
                  </a:gs>
                  <a:gs pos="100000">
                    <a:srgbClr val="00BEC9">
                      <a:alpha val="37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solidFill>
                  <a:srgbClr val="00C1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 lIns="5466" tIns="2733" rIns="5466" bIns="2733" anchor="ctr" anchorCtr="1"/>
              <a:lstStyle/>
              <a:p>
                <a:pPr defTabSz="122555">
                  <a:spcAft>
                    <a:spcPts val="120"/>
                  </a:spcAft>
                  <a:buSzPct val="60000"/>
                </a:pPr>
                <a:r>
                  <a:rPr lang="zh-CN" altLang="en-US" sz="800" dirty="0">
                    <a:solidFill>
                      <a:prstClr val="white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视频存储</a:t>
                </a:r>
              </a:p>
            </p:txBody>
          </p:sp>
          <p:sp>
            <p:nvSpPr>
              <p:cNvPr id="113" name="矩形 112"/>
              <p:cNvSpPr/>
              <p:nvPr/>
            </p:nvSpPr>
            <p:spPr>
              <a:xfrm>
                <a:off x="4043766" y="3008840"/>
                <a:ext cx="945458" cy="107307"/>
              </a:xfrm>
              <a:prstGeom prst="rect">
                <a:avLst/>
              </a:prstGeom>
              <a:gradFill flip="none" rotWithShape="1">
                <a:gsLst>
                  <a:gs pos="28000">
                    <a:schemeClr val="tx1">
                      <a:alpha val="0"/>
                    </a:schemeClr>
                  </a:gs>
                  <a:gs pos="100000">
                    <a:srgbClr val="00BEC9">
                      <a:alpha val="37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solidFill>
                  <a:srgbClr val="00C1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 lIns="5466" tIns="2733" rIns="5466" bIns="2733" anchor="ctr" anchorCtr="1"/>
              <a:lstStyle/>
              <a:p>
                <a:pPr defTabSz="122555">
                  <a:spcAft>
                    <a:spcPts val="120"/>
                  </a:spcAft>
                  <a:buSzPct val="60000"/>
                </a:pPr>
                <a:r>
                  <a:rPr lang="zh-CN" altLang="en-US" sz="800" dirty="0">
                    <a:solidFill>
                      <a:prstClr val="white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视频墙</a:t>
                </a:r>
              </a:p>
            </p:txBody>
          </p:sp>
          <p:sp>
            <p:nvSpPr>
              <p:cNvPr id="114" name="矩形 113"/>
              <p:cNvSpPr/>
              <p:nvPr/>
            </p:nvSpPr>
            <p:spPr>
              <a:xfrm>
                <a:off x="4043766" y="3155760"/>
                <a:ext cx="945458" cy="107307"/>
              </a:xfrm>
              <a:prstGeom prst="rect">
                <a:avLst/>
              </a:prstGeom>
              <a:gradFill flip="none" rotWithShape="1">
                <a:gsLst>
                  <a:gs pos="28000">
                    <a:schemeClr val="tx1">
                      <a:alpha val="0"/>
                    </a:schemeClr>
                  </a:gs>
                  <a:gs pos="100000">
                    <a:srgbClr val="00BEC9">
                      <a:alpha val="37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solidFill>
                  <a:srgbClr val="00C1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 lIns="5466" tIns="2733" rIns="5466" bIns="2733" anchor="ctr" anchorCtr="1"/>
              <a:lstStyle/>
              <a:p>
                <a:pPr defTabSz="122555">
                  <a:spcAft>
                    <a:spcPts val="120"/>
                  </a:spcAft>
                  <a:buSzPct val="60000"/>
                </a:pPr>
                <a:r>
                  <a:rPr lang="en-US" altLang="zh-CN" sz="800" dirty="0">
                    <a:solidFill>
                      <a:prstClr val="white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AI</a:t>
                </a:r>
                <a:r>
                  <a:rPr lang="zh-CN" altLang="en-US" sz="800" dirty="0">
                    <a:solidFill>
                      <a:prstClr val="white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算法训练</a:t>
                </a:r>
              </a:p>
            </p:txBody>
          </p:sp>
          <p:sp>
            <p:nvSpPr>
              <p:cNvPr id="115" name="矩形 114"/>
              <p:cNvSpPr/>
              <p:nvPr/>
            </p:nvSpPr>
            <p:spPr>
              <a:xfrm>
                <a:off x="4043766" y="1917527"/>
                <a:ext cx="945458" cy="107307"/>
              </a:xfrm>
              <a:prstGeom prst="rect">
                <a:avLst/>
              </a:prstGeom>
              <a:gradFill flip="none" rotWithShape="1">
                <a:gsLst>
                  <a:gs pos="28000">
                    <a:schemeClr val="tx1">
                      <a:alpha val="0"/>
                    </a:schemeClr>
                  </a:gs>
                  <a:gs pos="100000">
                    <a:srgbClr val="00BEC9">
                      <a:alpha val="37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solidFill>
                  <a:srgbClr val="00C1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 lIns="5466" tIns="2733" rIns="5466" bIns="2733" anchor="ctr" anchorCtr="1"/>
              <a:lstStyle/>
              <a:p>
                <a:pPr defTabSz="122555">
                  <a:spcAft>
                    <a:spcPts val="120"/>
                  </a:spcAft>
                  <a:buSzPct val="60000"/>
                </a:pPr>
                <a:r>
                  <a:rPr lang="zh-CN" altLang="en-US" sz="800" dirty="0">
                    <a:solidFill>
                      <a:prstClr val="white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设备巡检</a:t>
                </a:r>
              </a:p>
            </p:txBody>
          </p:sp>
          <p:sp>
            <p:nvSpPr>
              <p:cNvPr id="116" name="矩形 115"/>
              <p:cNvSpPr/>
              <p:nvPr/>
            </p:nvSpPr>
            <p:spPr>
              <a:xfrm>
                <a:off x="4043766" y="2064447"/>
                <a:ext cx="945458" cy="107307"/>
              </a:xfrm>
              <a:prstGeom prst="rect">
                <a:avLst/>
              </a:prstGeom>
              <a:gradFill flip="none" rotWithShape="1">
                <a:gsLst>
                  <a:gs pos="28000">
                    <a:schemeClr val="tx1">
                      <a:alpha val="0"/>
                    </a:schemeClr>
                  </a:gs>
                  <a:gs pos="100000">
                    <a:srgbClr val="00BEC9">
                      <a:alpha val="37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solidFill>
                  <a:srgbClr val="00C1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 lIns="5466" tIns="2733" rIns="5466" bIns="2733" anchor="ctr" anchorCtr="1"/>
              <a:lstStyle/>
              <a:p>
                <a:pPr defTabSz="122555">
                  <a:spcAft>
                    <a:spcPts val="120"/>
                  </a:spcAft>
                  <a:buSzPct val="60000"/>
                </a:pPr>
                <a:r>
                  <a:rPr lang="zh-CN" altLang="en-US" sz="800" dirty="0">
                    <a:solidFill>
                      <a:prstClr val="white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任务调度</a:t>
                </a:r>
              </a:p>
            </p:txBody>
          </p:sp>
          <p:sp>
            <p:nvSpPr>
              <p:cNvPr id="117" name="矩形 116"/>
              <p:cNvSpPr/>
              <p:nvPr/>
            </p:nvSpPr>
            <p:spPr>
              <a:xfrm>
                <a:off x="4043766" y="2212766"/>
                <a:ext cx="945458" cy="107307"/>
              </a:xfrm>
              <a:prstGeom prst="rect">
                <a:avLst/>
              </a:prstGeom>
              <a:gradFill flip="none" rotWithShape="1">
                <a:gsLst>
                  <a:gs pos="28000">
                    <a:schemeClr val="tx1">
                      <a:alpha val="0"/>
                    </a:schemeClr>
                  </a:gs>
                  <a:gs pos="100000">
                    <a:srgbClr val="00BEC9">
                      <a:alpha val="37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solidFill>
                  <a:srgbClr val="00C1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 lIns="5466" tIns="2733" rIns="5466" bIns="2733" anchor="ctr" anchorCtr="1"/>
              <a:lstStyle/>
              <a:p>
                <a:pPr defTabSz="122555">
                  <a:spcAft>
                    <a:spcPts val="120"/>
                  </a:spcAft>
                  <a:buSzPct val="60000"/>
                </a:pPr>
                <a:r>
                  <a:rPr lang="zh-CN" altLang="en-US" sz="800" dirty="0" smtClean="0">
                    <a:solidFill>
                      <a:prstClr val="white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授权管理</a:t>
                </a:r>
                <a:endParaRPr lang="zh-CN" altLang="en-US" sz="800" dirty="0">
                  <a:solidFill>
                    <a:prstClr val="white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  <p:sp>
            <p:nvSpPr>
              <p:cNvPr id="118" name="矩形 117"/>
              <p:cNvSpPr/>
              <p:nvPr/>
            </p:nvSpPr>
            <p:spPr>
              <a:xfrm>
                <a:off x="4043766" y="2366931"/>
                <a:ext cx="945458" cy="107307"/>
              </a:xfrm>
              <a:prstGeom prst="rect">
                <a:avLst/>
              </a:prstGeom>
              <a:gradFill flip="none" rotWithShape="1">
                <a:gsLst>
                  <a:gs pos="28000">
                    <a:schemeClr val="tx1">
                      <a:alpha val="0"/>
                    </a:schemeClr>
                  </a:gs>
                  <a:gs pos="100000">
                    <a:srgbClr val="00BEC9">
                      <a:alpha val="37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solidFill>
                  <a:srgbClr val="00C1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 lIns="5466" tIns="2733" rIns="5466" bIns="2733" anchor="ctr" anchorCtr="1"/>
              <a:lstStyle/>
              <a:p>
                <a:pPr defTabSz="122555">
                  <a:spcAft>
                    <a:spcPts val="120"/>
                  </a:spcAft>
                  <a:buSzPct val="60000"/>
                </a:pPr>
                <a:r>
                  <a:rPr lang="zh-CN" altLang="en-US" sz="800" dirty="0">
                    <a:solidFill>
                      <a:prstClr val="white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通知服务</a:t>
                </a:r>
              </a:p>
            </p:txBody>
          </p:sp>
        </p:grpSp>
      </p:grpSp>
      <p:sp>
        <p:nvSpPr>
          <p:cNvPr id="119" name="文本框 5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3812" y="5450448"/>
            <a:ext cx="1522916" cy="57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71450" indent="-171450" defTabSz="68580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kumimoji="1" lang="zh-CN" altLang="en-US" sz="1000" kern="0" dirty="0" smtClean="0">
                <a:solidFill>
                  <a:schemeClr val="bg1"/>
                </a:solidFill>
                <a:latin typeface="+mj-ea"/>
                <a:ea typeface="+mj-ea"/>
                <a:cs typeface="+mn-ea"/>
              </a:rPr>
              <a:t>单</a:t>
            </a:r>
            <a:r>
              <a:rPr kumimoji="1" lang="zh-CN" altLang="en-US" sz="1000" kern="0" dirty="0">
                <a:solidFill>
                  <a:schemeClr val="bg1"/>
                </a:solidFill>
                <a:latin typeface="+mj-ea"/>
                <a:ea typeface="+mj-ea"/>
                <a:cs typeface="+mn-ea"/>
              </a:rPr>
              <a:t>设备</a:t>
            </a:r>
            <a:r>
              <a:rPr kumimoji="1" lang="zh-CN" altLang="en-US" sz="1000" kern="0" dirty="0" smtClean="0">
                <a:solidFill>
                  <a:schemeClr val="bg1"/>
                </a:solidFill>
                <a:latin typeface="+mj-ea"/>
                <a:ea typeface="+mj-ea"/>
                <a:cs typeface="+mn-ea"/>
              </a:rPr>
              <a:t>接入</a:t>
            </a:r>
            <a:r>
              <a:rPr kumimoji="1" lang="en-US" altLang="zh-CN" sz="1000" kern="0" dirty="0" smtClean="0">
                <a:solidFill>
                  <a:schemeClr val="bg1"/>
                </a:solidFill>
                <a:latin typeface="+mj-ea"/>
                <a:ea typeface="+mj-ea"/>
                <a:cs typeface="+mn-ea"/>
              </a:rPr>
              <a:t>&gt;1</a:t>
            </a:r>
            <a:r>
              <a:rPr kumimoji="1" lang="en-US" altLang="zh-CN" sz="1000" kern="0" dirty="0">
                <a:solidFill>
                  <a:schemeClr val="bg1"/>
                </a:solidFill>
                <a:latin typeface="+mj-ea"/>
                <a:ea typeface="+mj-ea"/>
                <a:cs typeface="+mn-ea"/>
              </a:rPr>
              <a:t>6</a:t>
            </a:r>
            <a:r>
              <a:rPr kumimoji="1" lang="zh-CN" altLang="en-US" sz="1000" kern="0" dirty="0" smtClean="0">
                <a:solidFill>
                  <a:schemeClr val="bg1"/>
                </a:solidFill>
                <a:latin typeface="+mj-ea"/>
                <a:ea typeface="+mj-ea"/>
                <a:cs typeface="+mn-ea"/>
              </a:rPr>
              <a:t>路</a:t>
            </a:r>
            <a:endParaRPr kumimoji="1" lang="en-US" altLang="zh-CN" sz="1000" kern="0" dirty="0" smtClean="0">
              <a:solidFill>
                <a:schemeClr val="bg1"/>
              </a:solidFill>
              <a:latin typeface="+mj-ea"/>
              <a:ea typeface="+mj-ea"/>
              <a:cs typeface="+mn-ea"/>
            </a:endParaRPr>
          </a:p>
          <a:p>
            <a:pPr marL="171450" lvl="0" indent="-171450" defTabSz="68580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kumimoji="1" lang="zh-CN" altLang="en-US" sz="1000" kern="0" dirty="0">
                <a:solidFill>
                  <a:schemeClr val="bg1"/>
                </a:solidFill>
                <a:latin typeface="+mj-ea"/>
                <a:ea typeface="+mj-ea"/>
                <a:cs typeface="+mn-ea"/>
              </a:rPr>
              <a:t>单</a:t>
            </a:r>
            <a:r>
              <a:rPr kumimoji="1" lang="zh-CN" altLang="en-US" sz="1000" kern="0" dirty="0" smtClean="0">
                <a:solidFill>
                  <a:schemeClr val="bg1"/>
                </a:solidFill>
                <a:latin typeface="+mj-ea"/>
                <a:ea typeface="+mj-ea"/>
                <a:cs typeface="+mn-ea"/>
              </a:rPr>
              <a:t>设备</a:t>
            </a:r>
            <a:r>
              <a:rPr kumimoji="1" lang="en-US" altLang="zh-CN" sz="1000" kern="0" dirty="0" smtClean="0">
                <a:solidFill>
                  <a:schemeClr val="bg1"/>
                </a:solidFill>
                <a:latin typeface="+mj-ea"/>
                <a:ea typeface="+mj-ea"/>
                <a:cs typeface="+mn-ea"/>
              </a:rPr>
              <a:t>AI</a:t>
            </a:r>
            <a:r>
              <a:rPr kumimoji="1" lang="zh-CN" altLang="en-US" sz="1000" kern="0" dirty="0" smtClean="0">
                <a:solidFill>
                  <a:schemeClr val="bg1"/>
                </a:solidFill>
                <a:latin typeface="+mj-ea"/>
                <a:ea typeface="+mj-ea"/>
                <a:cs typeface="+mn-ea"/>
              </a:rPr>
              <a:t>分析</a:t>
            </a:r>
            <a:r>
              <a:rPr kumimoji="1" lang="en-US" altLang="zh-CN" sz="1000" kern="0" dirty="0" smtClean="0">
                <a:solidFill>
                  <a:schemeClr val="bg1"/>
                </a:solidFill>
                <a:latin typeface="+mj-ea"/>
                <a:ea typeface="+mj-ea"/>
                <a:cs typeface="+mn-ea"/>
              </a:rPr>
              <a:t>&gt;10</a:t>
            </a:r>
            <a:r>
              <a:rPr kumimoji="1" lang="zh-CN" altLang="en-US" sz="1000" kern="0" dirty="0" smtClean="0">
                <a:solidFill>
                  <a:schemeClr val="bg1"/>
                </a:solidFill>
                <a:latin typeface="+mj-ea"/>
                <a:ea typeface="+mj-ea"/>
                <a:cs typeface="+mn-ea"/>
              </a:rPr>
              <a:t>路</a:t>
            </a:r>
            <a:endParaRPr kumimoji="1" lang="en-US" altLang="zh-CN" sz="1000" kern="0" dirty="0" smtClean="0">
              <a:solidFill>
                <a:schemeClr val="bg1"/>
              </a:solidFill>
              <a:latin typeface="+mj-ea"/>
              <a:ea typeface="+mj-ea"/>
              <a:cs typeface="+mn-ea"/>
            </a:endParaRPr>
          </a:p>
        </p:txBody>
      </p:sp>
      <p:sp>
        <p:nvSpPr>
          <p:cNvPr id="120" name="文本框 5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31649" y="5450448"/>
            <a:ext cx="1522916" cy="57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71450" indent="-171450" defTabSz="68580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kumimoji="1" lang="zh-CN" altLang="en-US" sz="1000" kern="0" dirty="0" smtClean="0">
                <a:solidFill>
                  <a:schemeClr val="bg1"/>
                </a:solidFill>
                <a:latin typeface="+mj-ea"/>
                <a:ea typeface="+mj-ea"/>
                <a:cs typeface="+mn-ea"/>
              </a:rPr>
              <a:t>单</a:t>
            </a:r>
            <a:r>
              <a:rPr kumimoji="1" lang="zh-CN" altLang="en-US" sz="1000" kern="0" dirty="0">
                <a:solidFill>
                  <a:schemeClr val="bg1"/>
                </a:solidFill>
                <a:latin typeface="+mj-ea"/>
                <a:ea typeface="+mj-ea"/>
                <a:cs typeface="+mn-ea"/>
              </a:rPr>
              <a:t>设备</a:t>
            </a:r>
            <a:r>
              <a:rPr kumimoji="1" lang="zh-CN" altLang="en-US" sz="1000" kern="0" dirty="0" smtClean="0">
                <a:solidFill>
                  <a:schemeClr val="bg1"/>
                </a:solidFill>
                <a:latin typeface="+mj-ea"/>
                <a:ea typeface="+mj-ea"/>
                <a:cs typeface="+mn-ea"/>
              </a:rPr>
              <a:t>接入</a:t>
            </a:r>
            <a:r>
              <a:rPr kumimoji="1" lang="en-US" altLang="zh-CN" sz="1000" kern="0" dirty="0" smtClean="0">
                <a:solidFill>
                  <a:schemeClr val="bg1"/>
                </a:solidFill>
                <a:latin typeface="+mj-ea"/>
                <a:ea typeface="+mj-ea"/>
                <a:cs typeface="+mn-ea"/>
              </a:rPr>
              <a:t>&gt;50</a:t>
            </a:r>
            <a:r>
              <a:rPr kumimoji="1" lang="zh-CN" altLang="en-US" sz="1000" kern="0" dirty="0" smtClean="0">
                <a:solidFill>
                  <a:schemeClr val="bg1"/>
                </a:solidFill>
                <a:latin typeface="+mj-ea"/>
                <a:ea typeface="+mj-ea"/>
                <a:cs typeface="+mn-ea"/>
              </a:rPr>
              <a:t>路</a:t>
            </a:r>
            <a:endParaRPr kumimoji="1" lang="en-US" altLang="zh-CN" sz="1000" kern="0" dirty="0" smtClean="0">
              <a:solidFill>
                <a:schemeClr val="bg1"/>
              </a:solidFill>
              <a:latin typeface="+mj-ea"/>
              <a:ea typeface="+mj-ea"/>
              <a:cs typeface="+mn-ea"/>
            </a:endParaRPr>
          </a:p>
          <a:p>
            <a:pPr marL="171450" lvl="0" indent="-171450" defTabSz="68580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kumimoji="1" lang="zh-CN" altLang="en-US" sz="1000" kern="0" dirty="0">
                <a:solidFill>
                  <a:schemeClr val="bg1"/>
                </a:solidFill>
                <a:latin typeface="+mj-ea"/>
                <a:ea typeface="+mj-ea"/>
                <a:cs typeface="+mn-ea"/>
              </a:rPr>
              <a:t>单</a:t>
            </a:r>
            <a:r>
              <a:rPr kumimoji="1" lang="zh-CN" altLang="en-US" sz="1000" kern="0" dirty="0" smtClean="0">
                <a:solidFill>
                  <a:schemeClr val="bg1"/>
                </a:solidFill>
                <a:latin typeface="+mj-ea"/>
                <a:ea typeface="+mj-ea"/>
                <a:cs typeface="+mn-ea"/>
              </a:rPr>
              <a:t>设备</a:t>
            </a:r>
            <a:r>
              <a:rPr kumimoji="1" lang="en-US" altLang="zh-CN" sz="1000" kern="0" dirty="0" smtClean="0">
                <a:solidFill>
                  <a:schemeClr val="bg1"/>
                </a:solidFill>
                <a:latin typeface="+mj-ea"/>
                <a:ea typeface="+mj-ea"/>
                <a:cs typeface="+mn-ea"/>
              </a:rPr>
              <a:t>AI</a:t>
            </a:r>
            <a:r>
              <a:rPr kumimoji="1" lang="zh-CN" altLang="en-US" sz="1000" kern="0" dirty="0" smtClean="0">
                <a:solidFill>
                  <a:schemeClr val="bg1"/>
                </a:solidFill>
                <a:latin typeface="+mj-ea"/>
                <a:ea typeface="+mj-ea"/>
                <a:cs typeface="+mn-ea"/>
              </a:rPr>
              <a:t>分析</a:t>
            </a:r>
            <a:r>
              <a:rPr kumimoji="1" lang="en-US" altLang="zh-CN" sz="1000" kern="0" dirty="0" smtClean="0">
                <a:solidFill>
                  <a:schemeClr val="bg1"/>
                </a:solidFill>
                <a:latin typeface="+mj-ea"/>
                <a:ea typeface="+mj-ea"/>
                <a:cs typeface="+mn-ea"/>
              </a:rPr>
              <a:t>&gt;20</a:t>
            </a:r>
            <a:r>
              <a:rPr kumimoji="1" lang="zh-CN" altLang="en-US" sz="1000" kern="0" dirty="0" smtClean="0">
                <a:solidFill>
                  <a:schemeClr val="bg1"/>
                </a:solidFill>
                <a:latin typeface="+mj-ea"/>
                <a:ea typeface="+mj-ea"/>
                <a:cs typeface="+mn-ea"/>
              </a:rPr>
              <a:t>路</a:t>
            </a:r>
            <a:endParaRPr kumimoji="1" lang="en-US" altLang="zh-CN" sz="1000" kern="0" dirty="0" smtClean="0">
              <a:solidFill>
                <a:schemeClr val="bg1"/>
              </a:solidFill>
              <a:latin typeface="+mj-ea"/>
              <a:ea typeface="+mj-ea"/>
              <a:cs typeface="+mn-ea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765758" y="221205"/>
            <a:ext cx="6660485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2" tIns="45718" rIns="91432" bIns="45718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9pPr>
          </a:lstStyle>
          <a:p>
            <a:pPr algn="ctr" defTabSz="731520">
              <a:defRPr/>
            </a:pPr>
            <a:r>
              <a:rPr kern="0" dirty="0" err="1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</a:rPr>
              <a:t>边缘视频智能服务iEVIS</a:t>
            </a:r>
            <a:endParaRPr kern="0" dirty="0">
              <a:gradFill flip="none" rotWithShape="1">
                <a:gsLst>
                  <a:gs pos="0">
                    <a:srgbClr val="8D8A00"/>
                  </a:gs>
                  <a:gs pos="50000">
                    <a:srgbClr val="FFFF00"/>
                  </a:gs>
                  <a:gs pos="100000">
                    <a:prstClr val="white">
                      <a:lumMod val="100000"/>
                    </a:prstClr>
                  </a:gs>
                </a:gsLst>
                <a:lin ang="5400000" scaled="1"/>
                <a:tileRect/>
              </a:gradFill>
              <a:effectLst>
                <a:outerShdw blurRad="127000" dist="127000" dir="3600000" algn="tl" rotWithShape="0">
                  <a:prstClr val="black">
                    <a:alpha val="55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60" name="动作按钮: 后退或前一项 59">
            <a:hlinkClick r:id="rId8" action="ppaction://hlinksldjump" highlightClick="1"/>
          </p:cNvPr>
          <p:cNvSpPr/>
          <p:nvPr/>
        </p:nvSpPr>
        <p:spPr>
          <a:xfrm>
            <a:off x="10358652" y="5994402"/>
            <a:ext cx="2129051" cy="1018653"/>
          </a:xfrm>
          <a:prstGeom prst="actionButtonBackPreviou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1198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000">
        <p:blinds dir="vert"/>
      </p:transition>
    </mc:Choice>
    <mc:Fallback xmlns="">
      <p:transition spd="slow" advTm="12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 bwMode="auto">
          <a:xfrm>
            <a:off x="327600" y="2001600"/>
            <a:ext cx="11530800" cy="4284000"/>
          </a:xfrm>
          <a:prstGeom prst="rect">
            <a:avLst/>
          </a:prstGeom>
          <a:gradFill flip="none" rotWithShape="1">
            <a:gsLst>
              <a:gs pos="28000">
                <a:srgbClr val="000000">
                  <a:alpha val="0"/>
                </a:srgbClr>
              </a:gs>
              <a:gs pos="100000">
                <a:srgbClr val="00BEC9">
                  <a:alpha val="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21599" tIns="10799" rIns="21599" bIns="10799" anchor="t" anchorCtr="1"/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en-US" altLang="zh-CN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5G</a:t>
            </a:r>
            <a:r>
              <a:rPr lang="zh-CN" altLang="en-US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轻量化核心网</a:t>
            </a:r>
            <a:r>
              <a:rPr lang="en-US" altLang="zh-CN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iCore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1791" y="736001"/>
            <a:ext cx="11466828" cy="126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73152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4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基于软件定义、云化的</a:t>
            </a:r>
            <a:r>
              <a:rPr kumimoji="0" lang="en-US" altLang="zh-CN" sz="254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5G</a:t>
            </a:r>
            <a:r>
              <a:rPr kumimoji="0" lang="zh-CN" altLang="en-US" sz="254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轻量化核心网，提供接入及移动性管理、会话控制、用户面数据转发、网络切片等功能，</a:t>
            </a:r>
            <a:r>
              <a:rPr kumimoji="0" lang="zh-CN" altLang="en-US" sz="254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具备</a:t>
            </a:r>
            <a:r>
              <a:rPr lang="zh-CN" altLang="en-US" sz="2540" b="1" noProof="0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多</a:t>
            </a:r>
            <a:r>
              <a:rPr lang="zh-CN" altLang="en-US" sz="2540" b="1" noProof="0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接入、多业务、高可用</a:t>
            </a:r>
            <a:r>
              <a:rPr kumimoji="0" lang="zh-CN" altLang="en-US" sz="254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等</a:t>
            </a:r>
            <a:r>
              <a:rPr kumimoji="0" lang="zh-CN" altLang="en-US" sz="254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特点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9101230" y="2451600"/>
            <a:ext cx="2714625" cy="322165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216000" tIns="10799" rIns="216000" bIns="10799" anchor="t" anchorCtr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rPr>
              <a:t>适用场景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ea"/>
              <a:ea typeface="+mj-ea"/>
              <a:cs typeface="+mn-ea"/>
              <a:sym typeface="+mn-lt"/>
            </a:endParaRPr>
          </a:p>
          <a:p>
            <a:pPr marL="228600" marR="0" lvl="1" indent="-228600" algn="l" defTabSz="6223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ct val="150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lang="zh-CN" altLang="en-US" sz="1600" kern="0" dirty="0">
                <a:solidFill>
                  <a:srgbClr val="E46C0A"/>
                </a:solidFill>
                <a:latin typeface="+mj-ea"/>
                <a:ea typeface="+mj-ea"/>
              </a:rPr>
              <a:t>三网</a:t>
            </a:r>
            <a:r>
              <a:rPr lang="zh-CN" altLang="en-US" sz="1600" kern="0" dirty="0" smtClean="0">
                <a:solidFill>
                  <a:srgbClr val="E46C0A"/>
                </a:solidFill>
                <a:latin typeface="+mj-ea"/>
                <a:ea typeface="+mj-ea"/>
              </a:rPr>
              <a:t>元下沉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型</a:t>
            </a:r>
            <a:r>
              <a:rPr kumimoji="0" lang="zh-CN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</a:rPr>
              <a:t>专</a:t>
            </a:r>
            <a:r>
              <a: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</a:rPr>
              <a:t>网</a:t>
            </a:r>
            <a:endParaRPr kumimoji="0" lang="en-US" altLang="zh-CN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  <a:p>
            <a:pPr marL="228600" marR="0" lvl="1" indent="-228600" algn="l" defTabSz="6223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ct val="150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+mj-ea"/>
                <a:ea typeface="+mj-ea"/>
              </a:rPr>
              <a:t>核心网双挂</a:t>
            </a:r>
            <a:r>
              <a:rPr kumimoji="0" lang="zh-CN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</a:rPr>
              <a:t>型专网</a:t>
            </a:r>
            <a:endParaRPr kumimoji="0" lang="en-US" altLang="zh-CN" sz="16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独立的</a:t>
            </a:r>
            <a:r>
              <a:rPr lang="zh-CN" altLang="en-US" sz="1600" kern="0" dirty="0" smtClean="0">
                <a:solidFill>
                  <a:srgbClr val="E46C0A"/>
                </a:solidFill>
                <a:latin typeface="+mj-ea"/>
                <a:ea typeface="+mj-ea"/>
              </a:rPr>
              <a:t>现场级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专网</a:t>
            </a:r>
            <a:endParaRPr lang="en-US" altLang="zh-CN" sz="1600" kern="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链路冗余</a:t>
            </a:r>
            <a:r>
              <a:rPr lang="zh-CN" altLang="en-US" sz="1600" kern="0" dirty="0" smtClean="0">
                <a:solidFill>
                  <a:srgbClr val="E46C0A"/>
                </a:solidFill>
                <a:latin typeface="+mj-ea"/>
                <a:ea typeface="+mj-ea"/>
              </a:rPr>
              <a:t>超高</a:t>
            </a:r>
            <a:r>
              <a:rPr lang="zh-CN" altLang="en-US" sz="1600" kern="0" dirty="0">
                <a:solidFill>
                  <a:srgbClr val="E46C0A"/>
                </a:solidFill>
                <a:latin typeface="+mj-ea"/>
                <a:ea typeface="+mj-ea"/>
              </a:rPr>
              <a:t>可靠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专</a:t>
            </a:r>
            <a:r>
              <a:rPr kumimoji="0" lang="zh-CN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</a:rPr>
              <a:t>网</a:t>
            </a:r>
            <a:endParaRPr kumimoji="0" lang="en-US" altLang="zh-CN" sz="16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  <a:p>
            <a:pPr marL="228600" marR="0" lvl="1" indent="-228600" algn="l" defTabSz="6223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ct val="150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</a:rPr>
              <a:t>物联网、园区网、</a:t>
            </a:r>
            <a:r>
              <a:rPr kumimoji="0" lang="en-US" altLang="zh-CN" sz="16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</a:rPr>
              <a:t>5G</a:t>
            </a:r>
            <a:r>
              <a:rPr kumimoji="0" lang="zh-CN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</a:rPr>
              <a:t>网等多网合一，覆盖医院、办公楼宇、工厂等</a:t>
            </a:r>
            <a:endParaRPr kumimoji="0" lang="zh-CN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764800" y="221205"/>
            <a:ext cx="66600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2" tIns="45718" rIns="91432" bIns="45718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9pPr>
          </a:lstStyle>
          <a:p>
            <a:pPr marL="0" marR="0" lvl="0" indent="0" algn="ctr" defTabSz="7315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uLnTx/>
                <a:uFillTx/>
                <a:latin typeface="+mj-ea"/>
                <a:ea typeface="+mj-ea"/>
                <a:cs typeface="+mj-cs"/>
              </a:rPr>
              <a:t>5G轻量化核心网</a:t>
            </a:r>
            <a:r>
              <a:rPr kumimoji="0" sz="3200" b="1" i="0" u="none" strike="noStrike" kern="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uLnTx/>
                <a:uFillTx/>
                <a:latin typeface="+mj-ea"/>
                <a:ea typeface="+mj-ea"/>
                <a:cs typeface="+mj-cs"/>
              </a:rPr>
              <a:t>iCore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127000" dist="127000" dir="3600000" algn="tl" rotWithShape="0">
                  <a:prstClr val="black">
                    <a:alpha val="55000"/>
                  </a:prstClr>
                </a:outerShdw>
              </a:effectLst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44" name="矩形 43"/>
          <p:cNvSpPr/>
          <p:nvPr/>
        </p:nvSpPr>
        <p:spPr bwMode="auto">
          <a:xfrm>
            <a:off x="6503616" y="2451600"/>
            <a:ext cx="2725648" cy="285232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216000" tIns="10799" rIns="216000" bIns="10799" anchor="t" anchorCtr="1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ClrTx/>
              <a:buSzPct val="60000"/>
              <a:buFontTx/>
              <a:buNone/>
              <a:defRPr/>
            </a:pPr>
            <a:r>
              <a:rPr lang="zh-CN" altLang="en-US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特色优势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ea"/>
              <a:ea typeface="+mj-ea"/>
              <a:cs typeface="+mn-ea"/>
              <a:sym typeface="+mn-lt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1600" kern="0" dirty="0">
                <a:solidFill>
                  <a:prstClr val="white"/>
                </a:solidFill>
                <a:latin typeface="+mj-ea"/>
                <a:ea typeface="+mj-ea"/>
              </a:rPr>
              <a:t>N4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、</a:t>
            </a:r>
            <a:r>
              <a:rPr lang="en-US" altLang="zh-CN" sz="1600" kern="0" dirty="0" smtClean="0">
                <a:solidFill>
                  <a:prstClr val="white"/>
                </a:solidFill>
                <a:latin typeface="+mj-ea"/>
                <a:ea typeface="+mj-ea"/>
              </a:rPr>
              <a:t>Mp2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接口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开放</a:t>
            </a: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边缘业务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协同</a:t>
            </a: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schemeClr val="bg1"/>
                </a:solidFill>
                <a:latin typeface="+mj-ea"/>
                <a:ea typeface="+mj-ea"/>
              </a:rPr>
              <a:t>以云原生和</a:t>
            </a:r>
            <a:r>
              <a:rPr lang="en-US" altLang="zh-CN" sz="1600" kern="0" dirty="0" err="1" smtClean="0">
                <a:solidFill>
                  <a:schemeClr val="bg1"/>
                </a:solidFill>
                <a:latin typeface="+mj-ea"/>
                <a:ea typeface="+mj-ea"/>
              </a:rPr>
              <a:t>XGVela</a:t>
            </a:r>
            <a:r>
              <a:rPr lang="zh-CN" altLang="en-US" sz="1600" kern="0" dirty="0" smtClean="0">
                <a:solidFill>
                  <a:schemeClr val="bg1"/>
                </a:solidFill>
                <a:latin typeface="+mj-ea"/>
                <a:ea typeface="+mj-ea"/>
              </a:rPr>
              <a:t>为基础，</a:t>
            </a:r>
            <a:r>
              <a:rPr lang="zh-CN" altLang="en-US" sz="1600" kern="0" dirty="0" smtClean="0">
                <a:solidFill>
                  <a:srgbClr val="E46C0A"/>
                </a:solidFill>
                <a:latin typeface="+mj-ea"/>
                <a:ea typeface="+mj-ea"/>
              </a:rPr>
              <a:t>三层解耦</a:t>
            </a:r>
            <a:endParaRPr lang="en-US" altLang="zh-CN" sz="1600" kern="0" dirty="0">
              <a:solidFill>
                <a:srgbClr val="E46C0A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企业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自主认证</a:t>
            </a: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多种制式、</a:t>
            </a:r>
            <a:r>
              <a:rPr lang="zh-CN" altLang="en-US" sz="1600" kern="0" dirty="0" smtClean="0">
                <a:solidFill>
                  <a:srgbClr val="E46C0A"/>
                </a:solidFill>
                <a:latin typeface="+mj-ea"/>
                <a:ea typeface="+mj-ea"/>
              </a:rPr>
              <a:t>一网多用</a:t>
            </a:r>
            <a:endParaRPr lang="zh-CN" altLang="en-US" sz="1600" kern="0" dirty="0">
              <a:solidFill>
                <a:srgbClr val="E46C0A"/>
              </a:solidFill>
              <a:latin typeface="+mj-ea"/>
              <a:ea typeface="+mj-ea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80502" y="5353017"/>
            <a:ext cx="1064697" cy="26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 fontAlgn="ctr">
              <a:defRPr/>
            </a:pPr>
            <a:r>
              <a:rPr lang="en-US" altLang="zh-CN" sz="1100" b="1" dirty="0">
                <a:solidFill>
                  <a:prstClr val="white"/>
                </a:solidFill>
                <a:latin typeface="+mj-ea"/>
                <a:ea typeface="+mj-ea"/>
              </a:rPr>
              <a:t>MC5211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1532263" y="4676663"/>
            <a:ext cx="1703514" cy="1107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lnSpc>
                <a:spcPct val="150000"/>
              </a:lnSpc>
              <a:defRPr/>
            </a:pPr>
            <a:r>
              <a:rPr lang="zh-CN" altLang="en-US" sz="1100" kern="0" dirty="0">
                <a:solidFill>
                  <a:prstClr val="white"/>
                </a:solidFill>
                <a:latin typeface="+mj-ea"/>
                <a:ea typeface="+mj-ea"/>
              </a:rPr>
              <a:t>   吞吐量：</a:t>
            </a:r>
            <a:r>
              <a:rPr lang="en-US" altLang="zh-CN" sz="1100" kern="0" dirty="0">
                <a:solidFill>
                  <a:prstClr val="white"/>
                </a:solidFill>
                <a:latin typeface="+mj-ea"/>
                <a:ea typeface="+mj-ea"/>
              </a:rPr>
              <a:t>10Gbps</a:t>
            </a:r>
          </a:p>
          <a:p>
            <a:pPr defTabSz="342900">
              <a:lnSpc>
                <a:spcPct val="150000"/>
              </a:lnSpc>
              <a:defRPr/>
            </a:pPr>
            <a:r>
              <a:rPr lang="zh-CN" altLang="en-US" sz="1100" kern="100" dirty="0">
                <a:solidFill>
                  <a:prstClr val="white"/>
                </a:solidFill>
                <a:latin typeface="+mj-ea"/>
                <a:ea typeface="+mj-ea"/>
                <a:cs typeface="Times New Roman" panose="02020603050405020304" pitchFamily="18" charset="0"/>
              </a:rPr>
              <a:t>   用户数：</a:t>
            </a:r>
            <a:r>
              <a:rPr lang="en-US" altLang="zh-CN" sz="1100" kern="100" dirty="0">
                <a:solidFill>
                  <a:prstClr val="white"/>
                </a:solidFill>
                <a:latin typeface="+mj-ea"/>
                <a:ea typeface="+mj-ea"/>
                <a:cs typeface="Times New Roman" panose="02020603050405020304" pitchFamily="18" charset="0"/>
              </a:rPr>
              <a:t>0.5</a:t>
            </a:r>
            <a:r>
              <a:rPr lang="zh-CN" altLang="en-US" sz="1100" kern="100" dirty="0">
                <a:solidFill>
                  <a:prstClr val="white"/>
                </a:solidFill>
                <a:latin typeface="+mj-ea"/>
                <a:ea typeface="+mj-ea"/>
                <a:cs typeface="Times New Roman" panose="02020603050405020304" pitchFamily="18" charset="0"/>
              </a:rPr>
              <a:t>万</a:t>
            </a:r>
            <a:endParaRPr lang="en-US" altLang="zh-CN" sz="1100" kern="100" dirty="0">
              <a:solidFill>
                <a:prstClr val="white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defTabSz="342900">
              <a:lnSpc>
                <a:spcPct val="150000"/>
              </a:lnSpc>
              <a:defRPr/>
            </a:pPr>
            <a:r>
              <a:rPr lang="zh-CN" altLang="en-US" sz="1100" kern="100" dirty="0">
                <a:solidFill>
                  <a:prstClr val="white"/>
                </a:solidFill>
                <a:latin typeface="+mj-ea"/>
                <a:ea typeface="+mj-ea"/>
                <a:cs typeface="Times New Roman" panose="02020603050405020304" pitchFamily="18" charset="0"/>
              </a:rPr>
              <a:t>   基站数：</a:t>
            </a:r>
            <a:r>
              <a:rPr lang="en-US" altLang="zh-CN" sz="1100" kern="100" dirty="0">
                <a:solidFill>
                  <a:prstClr val="white"/>
                </a:solidFill>
                <a:latin typeface="+mj-ea"/>
                <a:ea typeface="+mj-ea"/>
                <a:cs typeface="Times New Roman" panose="02020603050405020304" pitchFamily="18" charset="0"/>
              </a:rPr>
              <a:t>50</a:t>
            </a:r>
          </a:p>
          <a:p>
            <a:pPr defTabSz="342900">
              <a:lnSpc>
                <a:spcPct val="150000"/>
              </a:lnSpc>
              <a:defRPr/>
            </a:pPr>
            <a:r>
              <a:rPr lang="zh-CN" altLang="en-US" sz="1100" kern="0" dirty="0">
                <a:solidFill>
                  <a:prstClr val="white"/>
                </a:solidFill>
                <a:latin typeface="+mj-ea"/>
                <a:ea typeface="+mj-ea"/>
                <a:cs typeface="Times New Roman" panose="02020603050405020304" pitchFamily="18" charset="0"/>
              </a:rPr>
              <a:t>   产品尺寸：</a:t>
            </a:r>
            <a:r>
              <a:rPr lang="en-US" altLang="zh-CN" sz="1100" kern="0" dirty="0">
                <a:solidFill>
                  <a:prstClr val="white"/>
                </a:solidFill>
                <a:latin typeface="+mj-ea"/>
                <a:ea typeface="+mj-ea"/>
                <a:cs typeface="Times New Roman" panose="02020603050405020304" pitchFamily="18" charset="0"/>
              </a:rPr>
              <a:t>2U</a:t>
            </a:r>
            <a:endParaRPr lang="zh-CN" altLang="zh-CN" sz="1100" kern="100" dirty="0">
              <a:solidFill>
                <a:prstClr val="white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2887259" y="5336792"/>
            <a:ext cx="1064697" cy="26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 fontAlgn="ctr">
              <a:defRPr/>
            </a:pPr>
            <a:r>
              <a:rPr lang="en-US" altLang="zh-CN" sz="1100" b="1" dirty="0">
                <a:solidFill>
                  <a:prstClr val="white"/>
                </a:solidFill>
                <a:latin typeface="+mj-ea"/>
                <a:ea typeface="+mj-ea"/>
              </a:rPr>
              <a:t>MC5222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3780670" y="4669905"/>
            <a:ext cx="1703514" cy="1107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lnSpc>
                <a:spcPct val="150000"/>
              </a:lnSpc>
              <a:defRPr/>
            </a:pPr>
            <a:r>
              <a:rPr lang="zh-CN" altLang="en-US" sz="1100" kern="0" dirty="0">
                <a:solidFill>
                  <a:prstClr val="white"/>
                </a:solidFill>
                <a:latin typeface="+mj-ea"/>
                <a:ea typeface="+mj-ea"/>
              </a:rPr>
              <a:t>   吞吐量：</a:t>
            </a:r>
            <a:r>
              <a:rPr lang="en-US" altLang="zh-CN" sz="1100" kern="0" dirty="0">
                <a:solidFill>
                  <a:prstClr val="white"/>
                </a:solidFill>
                <a:latin typeface="+mj-ea"/>
                <a:ea typeface="+mj-ea"/>
              </a:rPr>
              <a:t>20Gbps</a:t>
            </a:r>
          </a:p>
          <a:p>
            <a:pPr defTabSz="342900">
              <a:lnSpc>
                <a:spcPct val="150000"/>
              </a:lnSpc>
              <a:defRPr/>
            </a:pPr>
            <a:r>
              <a:rPr lang="zh-CN" altLang="en-US" sz="1100" kern="100" dirty="0">
                <a:solidFill>
                  <a:prstClr val="white"/>
                </a:solidFill>
                <a:latin typeface="+mj-ea"/>
                <a:ea typeface="+mj-ea"/>
                <a:cs typeface="Times New Roman" panose="02020603050405020304" pitchFamily="18" charset="0"/>
              </a:rPr>
              <a:t>   用户数：</a:t>
            </a:r>
            <a:r>
              <a:rPr lang="en-US" altLang="zh-CN" sz="1100" kern="100" dirty="0">
                <a:solidFill>
                  <a:prstClr val="white"/>
                </a:solidFill>
                <a:latin typeface="+mj-ea"/>
                <a:ea typeface="+mj-ea"/>
                <a:cs typeface="Times New Roman" panose="02020603050405020304" pitchFamily="18" charset="0"/>
              </a:rPr>
              <a:t>1</a:t>
            </a:r>
            <a:r>
              <a:rPr lang="zh-CN" altLang="en-US" sz="1100" kern="100" dirty="0">
                <a:solidFill>
                  <a:prstClr val="white"/>
                </a:solidFill>
                <a:latin typeface="+mj-ea"/>
                <a:ea typeface="+mj-ea"/>
                <a:cs typeface="Times New Roman" panose="02020603050405020304" pitchFamily="18" charset="0"/>
              </a:rPr>
              <a:t>万</a:t>
            </a:r>
            <a:endParaRPr lang="en-US" altLang="zh-CN" sz="1100" kern="100" dirty="0">
              <a:solidFill>
                <a:prstClr val="white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defTabSz="342900">
              <a:lnSpc>
                <a:spcPct val="150000"/>
              </a:lnSpc>
              <a:defRPr/>
            </a:pPr>
            <a:r>
              <a:rPr lang="zh-CN" altLang="en-US" sz="1100" kern="100" dirty="0">
                <a:solidFill>
                  <a:prstClr val="white"/>
                </a:solidFill>
                <a:latin typeface="+mj-ea"/>
                <a:ea typeface="+mj-ea"/>
                <a:cs typeface="Times New Roman" panose="02020603050405020304" pitchFamily="18" charset="0"/>
              </a:rPr>
              <a:t>   基站数：</a:t>
            </a:r>
            <a:r>
              <a:rPr lang="en-US" altLang="zh-CN" sz="1100" kern="100" dirty="0">
                <a:solidFill>
                  <a:prstClr val="white"/>
                </a:solidFill>
                <a:latin typeface="+mj-ea"/>
                <a:ea typeface="+mj-ea"/>
                <a:cs typeface="Times New Roman" panose="02020603050405020304" pitchFamily="18" charset="0"/>
              </a:rPr>
              <a:t>100</a:t>
            </a:r>
          </a:p>
          <a:p>
            <a:pPr defTabSz="342900">
              <a:lnSpc>
                <a:spcPct val="150000"/>
              </a:lnSpc>
              <a:defRPr/>
            </a:pPr>
            <a:r>
              <a:rPr lang="zh-CN" altLang="en-US" sz="1100" kern="0" dirty="0">
                <a:solidFill>
                  <a:prstClr val="white"/>
                </a:solidFill>
                <a:latin typeface="+mj-ea"/>
                <a:ea typeface="+mj-ea"/>
                <a:cs typeface="Times New Roman" panose="02020603050405020304" pitchFamily="18" charset="0"/>
              </a:rPr>
              <a:t>   产品尺寸：</a:t>
            </a:r>
            <a:r>
              <a:rPr lang="en-US" altLang="zh-CN" sz="1100" kern="0" dirty="0">
                <a:solidFill>
                  <a:prstClr val="white"/>
                </a:solidFill>
                <a:latin typeface="+mj-ea"/>
                <a:ea typeface="+mj-ea"/>
                <a:cs typeface="Times New Roman" panose="02020603050405020304" pitchFamily="18" charset="0"/>
              </a:rPr>
              <a:t>2U</a:t>
            </a:r>
            <a:endParaRPr lang="zh-CN" altLang="zh-CN" sz="1100" kern="100" dirty="0">
              <a:solidFill>
                <a:prstClr val="white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05" b="20000"/>
          <a:stretch>
            <a:fillRect/>
          </a:stretch>
        </p:blipFill>
        <p:spPr>
          <a:xfrm>
            <a:off x="2977175" y="5032086"/>
            <a:ext cx="990021" cy="31545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05" b="20000"/>
          <a:stretch>
            <a:fillRect/>
          </a:stretch>
        </p:blipFill>
        <p:spPr>
          <a:xfrm>
            <a:off x="701592" y="5005813"/>
            <a:ext cx="990021" cy="315453"/>
          </a:xfrm>
          <a:prstGeom prst="rect">
            <a:avLst/>
          </a:prstGeom>
        </p:spPr>
      </p:pic>
      <p:grpSp>
        <p:nvGrpSpPr>
          <p:cNvPr id="51" name="组合 50"/>
          <p:cNvGrpSpPr/>
          <p:nvPr/>
        </p:nvGrpSpPr>
        <p:grpSpPr>
          <a:xfrm>
            <a:off x="620642" y="2607552"/>
            <a:ext cx="3607912" cy="1833389"/>
            <a:chOff x="776944" y="2510480"/>
            <a:chExt cx="5058897" cy="1725786"/>
          </a:xfrm>
        </p:grpSpPr>
        <p:grpSp>
          <p:nvGrpSpPr>
            <p:cNvPr id="52" name="组合 51"/>
            <p:cNvGrpSpPr/>
            <p:nvPr/>
          </p:nvGrpSpPr>
          <p:grpSpPr>
            <a:xfrm>
              <a:off x="776944" y="2510480"/>
              <a:ext cx="5058897" cy="1725786"/>
              <a:chOff x="606396" y="2325957"/>
              <a:chExt cx="3129118" cy="1299395"/>
            </a:xfrm>
          </p:grpSpPr>
          <p:sp>
            <p:nvSpPr>
              <p:cNvPr id="55" name="矩形: 圆角 99"/>
              <p:cNvSpPr/>
              <p:nvPr/>
            </p:nvSpPr>
            <p:spPr>
              <a:xfrm>
                <a:off x="606396" y="2325957"/>
                <a:ext cx="3129118" cy="1299395"/>
              </a:xfrm>
              <a:prstGeom prst="roundRect">
                <a:avLst>
                  <a:gd name="adj" fmla="val 6370"/>
                </a:avLst>
              </a:prstGeom>
              <a:solidFill>
                <a:srgbClr val="5B9BD5">
                  <a:lumMod val="5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b" anchorCtr="0" forceAA="0" compatLnSpc="1">
                <a:noAutofit/>
              </a:bodyPr>
              <a:lstStyle/>
              <a:p>
                <a:pPr algn="r" defTabSz="685800">
                  <a:defRPr/>
                </a:pPr>
                <a:endParaRPr lang="en-US" altLang="zh-CN" sz="1100" b="1" kern="0" dirty="0">
                  <a:solidFill>
                    <a:prstClr val="white"/>
                  </a:solidFill>
                  <a:latin typeface="+mj-ea"/>
                  <a:ea typeface="+mj-ea"/>
                  <a:sym typeface="微软雅黑" panose="020B0503020204020204" pitchFamily="34" charset="-122"/>
                </a:endParaRPr>
              </a:p>
              <a:p>
                <a:pPr algn="r" defTabSz="685800">
                  <a:defRPr/>
                </a:pPr>
                <a:endParaRPr lang="en-US" altLang="zh-CN" sz="1100" b="1" kern="0" dirty="0">
                  <a:solidFill>
                    <a:prstClr val="white"/>
                  </a:solidFill>
                  <a:latin typeface="+mj-ea"/>
                  <a:ea typeface="+mj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899799" y="2926781"/>
                <a:ext cx="521033" cy="190976"/>
              </a:xfrm>
              <a:prstGeom prst="rect">
                <a:avLst/>
              </a:prstGeom>
              <a:solidFill>
                <a:srgbClr val="00B0F0"/>
              </a:solidFill>
              <a:ln w="12700" algn="ctr">
                <a:noFill/>
                <a:miter lim="800000"/>
              </a:ln>
              <a:effectLst/>
            </p:spPr>
            <p:txBody>
              <a:bodyPr lIns="0" rIns="0" anchor="ctr"/>
              <a:lstStyle/>
              <a:p>
                <a:pPr algn="ctr" defTabSz="685800">
                  <a:defRPr/>
                </a:pPr>
                <a:r>
                  <a:rPr lang="en-US" altLang="zh-CN" sz="1100" kern="0" dirty="0" smtClean="0">
                    <a:solidFill>
                      <a:srgbClr val="FFFFFF"/>
                    </a:solidFill>
                    <a:latin typeface="+mj-ea"/>
                    <a:ea typeface="+mj-ea"/>
                    <a:cs typeface="微软雅黑" panose="020B0503020204020204" pitchFamily="34" charset="-122"/>
                    <a:sym typeface="+mn-lt"/>
                  </a:rPr>
                  <a:t>N3IWF</a:t>
                </a:r>
                <a:endParaRPr lang="en-US" altLang="zh-CN" sz="1100" kern="0" dirty="0">
                  <a:solidFill>
                    <a:srgbClr val="FFFFFF"/>
                  </a:solidFill>
                  <a:latin typeface="+mj-ea"/>
                  <a:ea typeface="+mj-ea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3071597" y="2441733"/>
                <a:ext cx="521033" cy="190976"/>
              </a:xfrm>
              <a:prstGeom prst="rect">
                <a:avLst/>
              </a:prstGeom>
              <a:solidFill>
                <a:srgbClr val="00B0F0"/>
              </a:solidFill>
              <a:ln w="12700" algn="ctr">
                <a:noFill/>
                <a:miter lim="800000"/>
              </a:ln>
              <a:effectLst/>
            </p:spPr>
            <p:txBody>
              <a:bodyPr lIns="0" rIns="0" anchor="ctr"/>
              <a:lstStyle/>
              <a:p>
                <a:pPr algn="ctr" defTabSz="685800"/>
                <a:r>
                  <a:rPr lang="en-US" altLang="zh-CN" sz="1100" kern="0" dirty="0">
                    <a:solidFill>
                      <a:srgbClr val="FFFFFF"/>
                    </a:solidFill>
                    <a:latin typeface="+mj-ea"/>
                    <a:ea typeface="+mj-ea"/>
                    <a:cs typeface="微软雅黑" panose="020B0503020204020204" pitchFamily="34" charset="-122"/>
                    <a:sym typeface="+mn-lt"/>
                  </a:rPr>
                  <a:t>UDM</a:t>
                </a: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1593115" y="2926781"/>
                <a:ext cx="521033" cy="190976"/>
              </a:xfrm>
              <a:prstGeom prst="rect">
                <a:avLst/>
              </a:prstGeom>
              <a:solidFill>
                <a:srgbClr val="00B0F0"/>
              </a:solidFill>
              <a:ln w="12700" algn="ctr">
                <a:noFill/>
                <a:miter lim="800000"/>
              </a:ln>
              <a:effectLst/>
            </p:spPr>
            <p:txBody>
              <a:bodyPr lIns="0" rIns="0" anchor="ctr"/>
              <a:lstStyle/>
              <a:p>
                <a:pPr algn="ctr" defTabSz="685800"/>
                <a:r>
                  <a:rPr lang="en-US" altLang="zh-CN" sz="1100" kern="0" dirty="0">
                    <a:solidFill>
                      <a:srgbClr val="FFFFFF"/>
                    </a:solidFill>
                    <a:latin typeface="+mj-ea"/>
                    <a:ea typeface="+mj-ea"/>
                    <a:cs typeface="微软雅黑" panose="020B0503020204020204" pitchFamily="34" charset="-122"/>
                    <a:sym typeface="+mn-lt"/>
                  </a:rPr>
                  <a:t>AMF</a:t>
                </a: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2311340" y="2926781"/>
                <a:ext cx="521033" cy="190976"/>
              </a:xfrm>
              <a:prstGeom prst="rect">
                <a:avLst/>
              </a:prstGeom>
              <a:solidFill>
                <a:srgbClr val="00B0F0"/>
              </a:solidFill>
              <a:ln w="12700" algn="ctr">
                <a:noFill/>
                <a:miter lim="800000"/>
              </a:ln>
              <a:effectLst/>
            </p:spPr>
            <p:txBody>
              <a:bodyPr lIns="0" rIns="0" anchor="ctr"/>
              <a:lstStyle/>
              <a:p>
                <a:pPr algn="ctr" defTabSz="685800">
                  <a:defRPr/>
                </a:pPr>
                <a:r>
                  <a:rPr lang="en-US" altLang="zh-CN" sz="1100" kern="0" dirty="0">
                    <a:solidFill>
                      <a:srgbClr val="FFFFFF"/>
                    </a:solidFill>
                    <a:latin typeface="+mj-ea"/>
                    <a:ea typeface="+mj-ea"/>
                    <a:cs typeface="微软雅黑" panose="020B0503020204020204" pitchFamily="34" charset="-122"/>
                    <a:sym typeface="+mn-lt"/>
                  </a:rPr>
                  <a:t>SMF</a:t>
                </a:r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906891" y="2445543"/>
                <a:ext cx="521033" cy="190976"/>
              </a:xfrm>
              <a:prstGeom prst="rect">
                <a:avLst/>
              </a:prstGeom>
              <a:solidFill>
                <a:srgbClr val="00B0F0"/>
              </a:solidFill>
              <a:ln w="12700" algn="ctr">
                <a:noFill/>
                <a:miter lim="800000"/>
              </a:ln>
              <a:effectLst/>
            </p:spPr>
            <p:txBody>
              <a:bodyPr lIns="0" rIns="0" anchor="ctr"/>
              <a:lstStyle/>
              <a:p>
                <a:pPr algn="ctr" defTabSz="685800">
                  <a:defRPr/>
                </a:pPr>
                <a:r>
                  <a:rPr lang="en-US" altLang="zh-CN" sz="1100" kern="0" dirty="0">
                    <a:solidFill>
                      <a:srgbClr val="FFFFFF"/>
                    </a:solidFill>
                    <a:latin typeface="+mj-ea"/>
                    <a:ea typeface="+mj-ea"/>
                    <a:cs typeface="微软雅黑" panose="020B0503020204020204" pitchFamily="34" charset="-122"/>
                    <a:sym typeface="+mn-lt"/>
                  </a:rPr>
                  <a:t>AUSF</a:t>
                </a:r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1599513" y="2444591"/>
                <a:ext cx="521033" cy="190976"/>
              </a:xfrm>
              <a:prstGeom prst="rect">
                <a:avLst/>
              </a:prstGeom>
              <a:solidFill>
                <a:srgbClr val="00B0F0"/>
              </a:solidFill>
              <a:ln w="12700" algn="ctr">
                <a:noFill/>
                <a:miter lim="800000"/>
              </a:ln>
              <a:effectLst/>
            </p:spPr>
            <p:txBody>
              <a:bodyPr lIns="0" rIns="0" anchor="ctr"/>
              <a:lstStyle/>
              <a:p>
                <a:pPr algn="ctr" defTabSz="685800"/>
                <a:r>
                  <a:rPr lang="en-US" altLang="zh-CN" sz="1100" kern="0" dirty="0">
                    <a:solidFill>
                      <a:srgbClr val="FFFFFF"/>
                    </a:solidFill>
                    <a:latin typeface="+mj-ea"/>
                    <a:ea typeface="+mj-ea"/>
                    <a:cs typeface="微软雅黑" panose="020B0503020204020204" pitchFamily="34" charset="-122"/>
                    <a:sym typeface="+mn-lt"/>
                  </a:rPr>
                  <a:t>NRF</a:t>
                </a: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2314128" y="2441733"/>
                <a:ext cx="521033" cy="190976"/>
              </a:xfrm>
              <a:prstGeom prst="rect">
                <a:avLst/>
              </a:prstGeom>
              <a:solidFill>
                <a:srgbClr val="00B0F0"/>
              </a:solidFill>
              <a:ln w="12700" algn="ctr">
                <a:noFill/>
                <a:miter lim="800000"/>
              </a:ln>
              <a:effectLst/>
            </p:spPr>
            <p:txBody>
              <a:bodyPr lIns="0" rIns="0" anchor="ctr"/>
              <a:lstStyle/>
              <a:p>
                <a:pPr algn="ctr" defTabSz="685800"/>
                <a:r>
                  <a:rPr lang="en-US" altLang="zh-CN" sz="1100" kern="0" dirty="0">
                    <a:solidFill>
                      <a:srgbClr val="FFFFFF"/>
                    </a:solidFill>
                    <a:latin typeface="+mj-ea"/>
                    <a:ea typeface="+mj-ea"/>
                    <a:cs typeface="微软雅黑" panose="020B0503020204020204" pitchFamily="34" charset="-122"/>
                    <a:sym typeface="+mn-lt"/>
                  </a:rPr>
                  <a:t>PCF</a:t>
                </a:r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2311340" y="3335583"/>
                <a:ext cx="521033" cy="190975"/>
              </a:xfrm>
              <a:prstGeom prst="rect">
                <a:avLst/>
              </a:prstGeom>
              <a:solidFill>
                <a:srgbClr val="00B0F0"/>
              </a:solidFill>
              <a:ln w="12700" algn="ctr">
                <a:noFill/>
                <a:miter lim="800000"/>
              </a:ln>
              <a:effectLst/>
            </p:spPr>
            <p:txBody>
              <a:bodyPr lIns="0" rIns="0" anchor="ctr"/>
              <a:lstStyle/>
              <a:p>
                <a:pPr algn="ctr" defTabSz="685800">
                  <a:defRPr/>
                </a:pPr>
                <a:r>
                  <a:rPr lang="en-US" altLang="zh-CN" sz="1100" kern="0" dirty="0">
                    <a:solidFill>
                      <a:srgbClr val="FFFFFF"/>
                    </a:solidFill>
                    <a:latin typeface="+mj-ea"/>
                    <a:ea typeface="+mj-ea"/>
                    <a:cs typeface="微软雅黑" panose="020B0503020204020204" pitchFamily="34" charset="-122"/>
                    <a:sym typeface="+mn-lt"/>
                  </a:rPr>
                  <a:t>UPF</a:t>
                </a:r>
              </a:p>
            </p:txBody>
          </p:sp>
          <p:cxnSp>
            <p:nvCxnSpPr>
              <p:cNvPr id="64" name="直接连接符 63"/>
              <p:cNvCxnSpPr/>
              <p:nvPr/>
            </p:nvCxnSpPr>
            <p:spPr>
              <a:xfrm>
                <a:off x="687308" y="2773203"/>
                <a:ext cx="2993432" cy="19526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65" name="直接连接符 64"/>
              <p:cNvCxnSpPr>
                <a:stCxn id="60" idx="2"/>
              </p:cNvCxnSpPr>
              <p:nvPr/>
            </p:nvCxnSpPr>
            <p:spPr>
              <a:xfrm>
                <a:off x="1167407" y="2642711"/>
                <a:ext cx="417" cy="137636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66" name="直接连接符 65"/>
              <p:cNvCxnSpPr>
                <a:stCxn id="56" idx="0"/>
              </p:cNvCxnSpPr>
              <p:nvPr/>
            </p:nvCxnSpPr>
            <p:spPr>
              <a:xfrm flipV="1">
                <a:off x="1160316" y="2780347"/>
                <a:ext cx="418" cy="14643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67" name="直接连接符 66"/>
              <p:cNvCxnSpPr/>
              <p:nvPr/>
            </p:nvCxnSpPr>
            <p:spPr>
              <a:xfrm flipV="1">
                <a:off x="1865833" y="2790349"/>
                <a:ext cx="0" cy="136432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68" name="直接连接符 67"/>
              <p:cNvCxnSpPr>
                <a:stCxn id="61" idx="2"/>
              </p:cNvCxnSpPr>
              <p:nvPr/>
            </p:nvCxnSpPr>
            <p:spPr>
              <a:xfrm>
                <a:off x="1860029" y="2641758"/>
                <a:ext cx="0" cy="147161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69" name="直接连接符 68"/>
              <p:cNvCxnSpPr/>
              <p:nvPr/>
            </p:nvCxnSpPr>
            <p:spPr>
              <a:xfrm flipV="1">
                <a:off x="2584799" y="2783681"/>
                <a:ext cx="0" cy="150495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70" name="直接连接符 69"/>
              <p:cNvCxnSpPr/>
              <p:nvPr/>
            </p:nvCxnSpPr>
            <p:spPr>
              <a:xfrm>
                <a:off x="2578819" y="2635567"/>
                <a:ext cx="0" cy="147161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71" name="直接连接符 70"/>
              <p:cNvCxnSpPr/>
              <p:nvPr/>
            </p:nvCxnSpPr>
            <p:spPr>
              <a:xfrm>
                <a:off x="3332531" y="2635567"/>
                <a:ext cx="0" cy="147161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72" name="直接连接符 71"/>
              <p:cNvCxnSpPr>
                <a:stCxn id="63" idx="0"/>
                <a:endCxn id="59" idx="2"/>
              </p:cNvCxnSpPr>
              <p:nvPr/>
            </p:nvCxnSpPr>
            <p:spPr>
              <a:xfrm flipV="1">
                <a:off x="2571857" y="3117757"/>
                <a:ext cx="0" cy="217826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sp>
            <p:nvSpPr>
              <p:cNvPr id="73" name="矩形 72"/>
              <p:cNvSpPr/>
              <p:nvPr/>
            </p:nvSpPr>
            <p:spPr>
              <a:xfrm>
                <a:off x="2546641" y="3125410"/>
                <a:ext cx="316043" cy="1745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342900">
                  <a:defRPr/>
                </a:pPr>
                <a:r>
                  <a:rPr lang="en-US" altLang="zh-CN" sz="1000" dirty="0">
                    <a:solidFill>
                      <a:prstClr val="white"/>
                    </a:solidFill>
                    <a:latin typeface="+mj-ea"/>
                    <a:ea typeface="+mj-ea"/>
                    <a:cs typeface="微软雅黑" panose="020B0503020204020204" pitchFamily="34" charset="-122"/>
                  </a:rPr>
                  <a:t>N4</a:t>
                </a:r>
              </a:p>
            </p:txBody>
          </p:sp>
        </p:grpSp>
        <p:sp>
          <p:nvSpPr>
            <p:cNvPr id="53" name="矩形 52"/>
            <p:cNvSpPr/>
            <p:nvPr/>
          </p:nvSpPr>
          <p:spPr>
            <a:xfrm>
              <a:off x="4774439" y="3308463"/>
              <a:ext cx="842363" cy="253643"/>
            </a:xfrm>
            <a:prstGeom prst="rect">
              <a:avLst/>
            </a:prstGeom>
            <a:solidFill>
              <a:srgbClr val="00B0F0"/>
            </a:solidFill>
            <a:ln w="12700" algn="ctr">
              <a:noFill/>
              <a:miter lim="800000"/>
            </a:ln>
            <a:effectLst/>
          </p:spPr>
          <p:txBody>
            <a:bodyPr lIns="0" rIns="0" anchor="ctr"/>
            <a:lstStyle/>
            <a:p>
              <a:pPr algn="ctr" defTabSz="685800">
                <a:defRPr/>
              </a:pPr>
              <a:r>
                <a:rPr lang="en-US" altLang="zh-CN" sz="1100" kern="0" dirty="0">
                  <a:solidFill>
                    <a:srgbClr val="FFFFFF"/>
                  </a:solidFill>
                  <a:latin typeface="+mj-ea"/>
                  <a:ea typeface="+mj-ea"/>
                  <a:cs typeface="微软雅黑" panose="020B0503020204020204" pitchFamily="34" charset="-122"/>
                  <a:sym typeface="+mn-lt"/>
                </a:rPr>
                <a:t>UDR</a:t>
              </a:r>
            </a:p>
          </p:txBody>
        </p:sp>
        <p:cxnSp>
          <p:nvCxnSpPr>
            <p:cNvPr id="54" name="直接连接符 53"/>
            <p:cNvCxnSpPr/>
            <p:nvPr/>
          </p:nvCxnSpPr>
          <p:spPr>
            <a:xfrm flipV="1">
              <a:off x="5184008" y="3115686"/>
              <a:ext cx="0" cy="199879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</p:grpSp>
      <p:sp>
        <p:nvSpPr>
          <p:cNvPr id="74" name="矩形 73"/>
          <p:cNvSpPr/>
          <p:nvPr/>
        </p:nvSpPr>
        <p:spPr>
          <a:xfrm>
            <a:off x="672334" y="4113315"/>
            <a:ext cx="151676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en-US" altLang="zh-CN" sz="1000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5G</a:t>
            </a:r>
            <a:r>
              <a:rPr lang="zh-CN" altLang="en-US" sz="1000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轻量化核心网</a:t>
            </a:r>
            <a:r>
              <a:rPr lang="en-US" altLang="zh-CN" sz="1000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iCore</a:t>
            </a:r>
            <a:endParaRPr lang="zh-CN" altLang="en-US" sz="1000" b="1" kern="0" dirty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75" name="圆角矩形 74"/>
          <p:cNvSpPr/>
          <p:nvPr/>
        </p:nvSpPr>
        <p:spPr>
          <a:xfrm>
            <a:off x="4497011" y="4172625"/>
            <a:ext cx="663227" cy="293070"/>
          </a:xfrm>
          <a:prstGeom prst="roundRect">
            <a:avLst/>
          </a:prstGeom>
          <a:solidFill>
            <a:schemeClr val="tx2"/>
          </a:solidFill>
          <a:ln w="12700" algn="ctr">
            <a:noFill/>
            <a:miter lim="800000"/>
          </a:ln>
          <a:effectLst/>
        </p:spPr>
        <p:txBody>
          <a:bodyPr lIns="0" rIns="0" anchor="ctr"/>
          <a:lstStyle/>
          <a:p>
            <a:pPr algn="ctr" defTabSz="685800"/>
            <a:r>
              <a:rPr lang="en-US" altLang="zh-CN" sz="1100" kern="0" dirty="0" smtClean="0">
                <a:solidFill>
                  <a:srgbClr val="FFFFFF"/>
                </a:solidFill>
                <a:latin typeface="+mj-ea"/>
                <a:ea typeface="+mj-ea"/>
                <a:cs typeface="微软雅黑" panose="020B0503020204020204" pitchFamily="34" charset="-122"/>
              </a:rPr>
              <a:t>TWAN</a:t>
            </a:r>
            <a:endParaRPr lang="zh-CN" altLang="en-US" sz="1100" kern="0" dirty="0">
              <a:solidFill>
                <a:srgbClr val="FFFFFF"/>
              </a:solidFill>
              <a:latin typeface="+mj-ea"/>
              <a:ea typeface="+mj-ea"/>
              <a:cs typeface="微软雅黑" panose="020B0503020204020204" pitchFamily="34" charset="-122"/>
            </a:endParaRPr>
          </a:p>
        </p:txBody>
      </p:sp>
      <p:sp>
        <p:nvSpPr>
          <p:cNvPr id="76" name="圆角矩形 75"/>
          <p:cNvSpPr/>
          <p:nvPr/>
        </p:nvSpPr>
        <p:spPr>
          <a:xfrm>
            <a:off x="4497011" y="3517828"/>
            <a:ext cx="663227" cy="293070"/>
          </a:xfrm>
          <a:prstGeom prst="roundRect">
            <a:avLst/>
          </a:prstGeom>
          <a:solidFill>
            <a:schemeClr val="tx2"/>
          </a:solidFill>
          <a:ln w="12700" algn="ctr">
            <a:noFill/>
            <a:miter lim="800000"/>
          </a:ln>
          <a:effectLst/>
        </p:spPr>
        <p:txBody>
          <a:bodyPr lIns="0" rIns="0" anchor="ctr"/>
          <a:lstStyle/>
          <a:p>
            <a:pPr algn="ctr" defTabSz="685800"/>
            <a:r>
              <a:rPr lang="en-US" altLang="zh-CN" sz="1100" kern="0" dirty="0" smtClean="0">
                <a:solidFill>
                  <a:srgbClr val="FFFFFF"/>
                </a:solidFill>
                <a:latin typeface="+mj-ea"/>
                <a:ea typeface="+mj-ea"/>
                <a:cs typeface="微软雅黑" panose="020B0503020204020204" pitchFamily="34" charset="-122"/>
              </a:rPr>
              <a:t>AGF</a:t>
            </a:r>
            <a:endParaRPr lang="zh-CN" altLang="en-US" sz="1100" kern="0" dirty="0">
              <a:solidFill>
                <a:srgbClr val="FFFFFF"/>
              </a:solidFill>
              <a:latin typeface="+mj-ea"/>
              <a:ea typeface="+mj-ea"/>
              <a:cs typeface="微软雅黑" panose="020B0503020204020204" pitchFamily="34" charset="-122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5350811" y="4172625"/>
            <a:ext cx="684000" cy="293071"/>
          </a:xfrm>
          <a:prstGeom prst="ellipse">
            <a:avLst/>
          </a:prstGeom>
          <a:solidFill>
            <a:schemeClr val="accent1"/>
          </a:solidFill>
          <a:ln w="12700" algn="ctr">
            <a:noFill/>
            <a:miter lim="800000"/>
          </a:ln>
          <a:effectLst/>
        </p:spPr>
        <p:txBody>
          <a:bodyPr lIns="0" rIns="0" anchor="ctr"/>
          <a:lstStyle/>
          <a:p>
            <a:pPr algn="ctr" defTabSz="685800"/>
            <a:r>
              <a:rPr lang="en-US" altLang="zh-CN" sz="1100" kern="0" dirty="0" err="1" smtClean="0">
                <a:solidFill>
                  <a:srgbClr val="FFFFFF"/>
                </a:solidFill>
                <a:latin typeface="+mj-ea"/>
                <a:ea typeface="+mj-ea"/>
                <a:cs typeface="微软雅黑" panose="020B0503020204020204" pitchFamily="34" charset="-122"/>
              </a:rPr>
              <a:t>WiFi</a:t>
            </a:r>
            <a:endParaRPr lang="zh-CN" altLang="en-US" sz="1100" kern="0" dirty="0">
              <a:solidFill>
                <a:srgbClr val="FFFFFF"/>
              </a:solidFill>
              <a:latin typeface="+mj-ea"/>
              <a:ea typeface="+mj-ea"/>
              <a:cs typeface="微软雅黑" panose="020B0503020204020204" pitchFamily="34" charset="-122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5350811" y="3188639"/>
            <a:ext cx="684000" cy="293071"/>
          </a:xfrm>
          <a:prstGeom prst="ellipse">
            <a:avLst/>
          </a:prstGeom>
          <a:solidFill>
            <a:schemeClr val="accent1"/>
          </a:solidFill>
          <a:ln w="12700" algn="ctr">
            <a:noFill/>
            <a:miter lim="800000"/>
          </a:ln>
          <a:effectLst/>
        </p:spPr>
        <p:txBody>
          <a:bodyPr lIns="0" rIns="0" anchor="ctr"/>
          <a:lstStyle/>
          <a:p>
            <a:pPr algn="ctr" defTabSz="685800"/>
            <a:r>
              <a:rPr lang="en-US" altLang="zh-CN" sz="1100" kern="0" dirty="0" err="1" smtClean="0">
                <a:solidFill>
                  <a:srgbClr val="FFFFFF"/>
                </a:solidFill>
                <a:latin typeface="+mj-ea"/>
                <a:ea typeface="+mj-ea"/>
                <a:cs typeface="微软雅黑" panose="020B0503020204020204" pitchFamily="34" charset="-122"/>
              </a:rPr>
              <a:t>LoRa</a:t>
            </a:r>
            <a:endParaRPr lang="zh-CN" altLang="en-US" sz="1100" kern="0" dirty="0">
              <a:solidFill>
                <a:srgbClr val="FFFFFF"/>
              </a:solidFill>
              <a:latin typeface="+mj-ea"/>
              <a:ea typeface="+mj-ea"/>
              <a:cs typeface="微软雅黑" panose="020B0503020204020204" pitchFamily="34" charset="-122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5350811" y="3516634"/>
            <a:ext cx="684000" cy="293071"/>
          </a:xfrm>
          <a:prstGeom prst="ellipse">
            <a:avLst/>
          </a:prstGeom>
          <a:solidFill>
            <a:schemeClr val="accent1"/>
          </a:solidFill>
          <a:ln w="12700" algn="ctr">
            <a:noFill/>
            <a:miter lim="800000"/>
          </a:ln>
          <a:effectLst/>
        </p:spPr>
        <p:txBody>
          <a:bodyPr lIns="0" rIns="0" anchor="ctr"/>
          <a:lstStyle/>
          <a:p>
            <a:pPr algn="ctr" defTabSz="685800"/>
            <a:r>
              <a:rPr lang="en-US" altLang="zh-CN" sz="1100" kern="0" dirty="0" smtClean="0">
                <a:solidFill>
                  <a:srgbClr val="FFFFFF"/>
                </a:solidFill>
                <a:latin typeface="+mj-ea"/>
                <a:ea typeface="+mj-ea"/>
                <a:cs typeface="微软雅黑" panose="020B0503020204020204" pitchFamily="34" charset="-122"/>
              </a:rPr>
              <a:t>UWB</a:t>
            </a:r>
            <a:endParaRPr lang="zh-CN" altLang="en-US" sz="1100" kern="0" dirty="0">
              <a:solidFill>
                <a:srgbClr val="FFFFFF"/>
              </a:solidFill>
              <a:latin typeface="+mj-ea"/>
              <a:ea typeface="+mj-ea"/>
              <a:cs typeface="微软雅黑" panose="020B0503020204020204" pitchFamily="34" charset="-122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5350811" y="3844629"/>
            <a:ext cx="684000" cy="293071"/>
          </a:xfrm>
          <a:prstGeom prst="ellipse">
            <a:avLst/>
          </a:prstGeom>
          <a:solidFill>
            <a:schemeClr val="accent1"/>
          </a:solidFill>
          <a:ln w="12700" algn="ctr">
            <a:noFill/>
            <a:miter lim="800000"/>
          </a:ln>
          <a:effectLst/>
        </p:spPr>
        <p:txBody>
          <a:bodyPr lIns="0" rIns="0" anchor="ctr"/>
          <a:lstStyle/>
          <a:p>
            <a:pPr algn="ctr" defTabSz="685800"/>
            <a:r>
              <a:rPr lang="zh-CN" altLang="en-US" sz="1100" kern="0" dirty="0" smtClean="0">
                <a:solidFill>
                  <a:srgbClr val="FFFFFF"/>
                </a:solidFill>
                <a:latin typeface="+mj-ea"/>
                <a:ea typeface="+mj-ea"/>
                <a:cs typeface="微软雅黑" panose="020B0503020204020204" pitchFamily="34" charset="-122"/>
              </a:rPr>
              <a:t>蓝牙</a:t>
            </a:r>
            <a:endParaRPr lang="zh-CN" altLang="en-US" sz="1100" kern="0" dirty="0">
              <a:solidFill>
                <a:srgbClr val="FFFFFF"/>
              </a:solidFill>
              <a:latin typeface="+mj-ea"/>
              <a:ea typeface="+mj-ea"/>
              <a:cs typeface="微软雅黑" panose="020B0503020204020204" pitchFamily="34" charset="-122"/>
            </a:endParaRPr>
          </a:p>
        </p:txBody>
      </p:sp>
      <p:cxnSp>
        <p:nvCxnSpPr>
          <p:cNvPr id="82" name="肘形连接符 81"/>
          <p:cNvCxnSpPr>
            <a:endCxn id="76" idx="1"/>
          </p:cNvCxnSpPr>
          <p:nvPr/>
        </p:nvCxnSpPr>
        <p:spPr>
          <a:xfrm rot="5400000" flipH="1" flipV="1">
            <a:off x="4188934" y="3864549"/>
            <a:ext cx="508262" cy="107891"/>
          </a:xfrm>
          <a:prstGeom prst="bentConnector2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肘形连接符 82"/>
          <p:cNvCxnSpPr>
            <a:endCxn id="75" idx="1"/>
          </p:cNvCxnSpPr>
          <p:nvPr/>
        </p:nvCxnSpPr>
        <p:spPr>
          <a:xfrm rot="16200000" flipH="1">
            <a:off x="4145859" y="3968007"/>
            <a:ext cx="594413" cy="107891"/>
          </a:xfrm>
          <a:prstGeom prst="bentConnector2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肘形连接符 83"/>
          <p:cNvCxnSpPr>
            <a:stCxn id="76" idx="3"/>
            <a:endCxn id="79" idx="2"/>
          </p:cNvCxnSpPr>
          <p:nvPr/>
        </p:nvCxnSpPr>
        <p:spPr>
          <a:xfrm flipV="1">
            <a:off x="5160238" y="3335175"/>
            <a:ext cx="190573" cy="329188"/>
          </a:xfrm>
          <a:prstGeom prst="bentConnector3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肘形连接符 84"/>
          <p:cNvCxnSpPr>
            <a:stCxn id="76" idx="3"/>
            <a:endCxn id="81" idx="2"/>
          </p:cNvCxnSpPr>
          <p:nvPr/>
        </p:nvCxnSpPr>
        <p:spPr>
          <a:xfrm>
            <a:off x="5160238" y="3664363"/>
            <a:ext cx="190573" cy="326802"/>
          </a:xfrm>
          <a:prstGeom prst="bentConnector3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肘形连接符 85"/>
          <p:cNvCxnSpPr>
            <a:stCxn id="76" idx="3"/>
            <a:endCxn id="80" idx="2"/>
          </p:cNvCxnSpPr>
          <p:nvPr/>
        </p:nvCxnSpPr>
        <p:spPr>
          <a:xfrm flipV="1">
            <a:off x="5160238" y="3663170"/>
            <a:ext cx="190573" cy="1193"/>
          </a:xfrm>
          <a:prstGeom prst="bentConnector3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>
            <a:stCxn id="75" idx="3"/>
            <a:endCxn id="78" idx="2"/>
          </p:cNvCxnSpPr>
          <p:nvPr/>
        </p:nvCxnSpPr>
        <p:spPr>
          <a:xfrm>
            <a:off x="5160238" y="4319160"/>
            <a:ext cx="190573" cy="1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椭圆 87"/>
          <p:cNvSpPr/>
          <p:nvPr/>
        </p:nvSpPr>
        <p:spPr>
          <a:xfrm>
            <a:off x="5350811" y="2532649"/>
            <a:ext cx="684000" cy="293071"/>
          </a:xfrm>
          <a:prstGeom prst="ellipse">
            <a:avLst/>
          </a:prstGeom>
          <a:solidFill>
            <a:schemeClr val="accent1"/>
          </a:solidFill>
          <a:ln w="12700" algn="ctr">
            <a:noFill/>
            <a:miter lim="800000"/>
          </a:ln>
          <a:effectLst/>
        </p:spPr>
        <p:txBody>
          <a:bodyPr lIns="0" rIns="0" anchor="ctr"/>
          <a:lstStyle/>
          <a:p>
            <a:pPr algn="ctr" defTabSz="685800"/>
            <a:r>
              <a:rPr lang="en-US" altLang="zh-CN" sz="1100" kern="0" dirty="0" smtClean="0">
                <a:solidFill>
                  <a:srgbClr val="FFFFFF"/>
                </a:solidFill>
                <a:latin typeface="+mj-ea"/>
                <a:ea typeface="+mj-ea"/>
                <a:cs typeface="微软雅黑" panose="020B0503020204020204" pitchFamily="34" charset="-122"/>
              </a:rPr>
              <a:t>5G</a:t>
            </a:r>
            <a:endParaRPr lang="zh-CN" altLang="en-US" sz="1100" kern="0" dirty="0">
              <a:solidFill>
                <a:srgbClr val="FFFFFF"/>
              </a:solidFill>
              <a:latin typeface="+mj-ea"/>
              <a:ea typeface="+mj-ea"/>
              <a:cs typeface="微软雅黑" panose="020B0503020204020204" pitchFamily="34" charset="-122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5350811" y="2860644"/>
            <a:ext cx="684000" cy="293071"/>
          </a:xfrm>
          <a:prstGeom prst="ellipse">
            <a:avLst/>
          </a:prstGeom>
          <a:solidFill>
            <a:schemeClr val="accent1"/>
          </a:solidFill>
          <a:ln w="12700" algn="ctr">
            <a:noFill/>
            <a:miter lim="800000"/>
          </a:ln>
          <a:effectLst/>
        </p:spPr>
        <p:txBody>
          <a:bodyPr lIns="0" tIns="0" rIns="0" bIns="0" anchor="ctr"/>
          <a:lstStyle/>
          <a:p>
            <a:pPr algn="ctr" defTabSz="685800"/>
            <a:r>
              <a:rPr lang="en-US" altLang="zh-CN" sz="1100" kern="0" dirty="0">
                <a:solidFill>
                  <a:srgbClr val="FFFFFF"/>
                </a:solidFill>
                <a:latin typeface="+mj-ea"/>
                <a:ea typeface="+mj-ea"/>
                <a:cs typeface="微软雅黑" panose="020B0503020204020204" pitchFamily="34" charset="-122"/>
              </a:rPr>
              <a:t>NB-</a:t>
            </a:r>
            <a:r>
              <a:rPr lang="en-US" altLang="zh-CN" sz="1100" kern="0" dirty="0" err="1">
                <a:solidFill>
                  <a:srgbClr val="FFFFFF"/>
                </a:solidFill>
                <a:latin typeface="+mj-ea"/>
                <a:ea typeface="+mj-ea"/>
                <a:cs typeface="微软雅黑" panose="020B0503020204020204" pitchFamily="34" charset="-122"/>
              </a:rPr>
              <a:t>IoT</a:t>
            </a:r>
            <a:endParaRPr lang="zh-CN" altLang="en-US" sz="1100" kern="0" dirty="0">
              <a:solidFill>
                <a:srgbClr val="FFFFFF"/>
              </a:solidFill>
              <a:latin typeface="+mj-ea"/>
              <a:ea typeface="+mj-ea"/>
              <a:cs typeface="微软雅黑" panose="020B0503020204020204" pitchFamily="34" charset="-122"/>
            </a:endParaRPr>
          </a:p>
        </p:txBody>
      </p:sp>
      <p:cxnSp>
        <p:nvCxnSpPr>
          <p:cNvPr id="92" name="直接连接符 91"/>
          <p:cNvCxnSpPr/>
          <p:nvPr/>
        </p:nvCxnSpPr>
        <p:spPr>
          <a:xfrm flipH="1" flipV="1">
            <a:off x="4229388" y="3966661"/>
            <a:ext cx="163138" cy="1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93" name="直接连接符 92"/>
          <p:cNvCxnSpPr>
            <a:endCxn id="89" idx="2"/>
          </p:cNvCxnSpPr>
          <p:nvPr/>
        </p:nvCxnSpPr>
        <p:spPr>
          <a:xfrm flipV="1">
            <a:off x="4254031" y="3007180"/>
            <a:ext cx="1096780" cy="1192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 flipV="1">
            <a:off x="4252646" y="2667254"/>
            <a:ext cx="1096780" cy="1192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动作按钮: 后退或前一项 76">
            <a:hlinkClick r:id="rId3" action="ppaction://hlinksldjump" highlightClick="1"/>
          </p:cNvPr>
          <p:cNvSpPr/>
          <p:nvPr/>
        </p:nvSpPr>
        <p:spPr>
          <a:xfrm>
            <a:off x="10126640" y="5981132"/>
            <a:ext cx="2611272" cy="1026993"/>
          </a:xfrm>
          <a:prstGeom prst="actionButtonBackPreviou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  <a:latin typeface="+mj-ea"/>
              <a:ea typeface="+mj-ea"/>
            </a:endParaRPr>
          </a:p>
        </p:txBody>
      </p:sp>
      <p:sp>
        <p:nvSpPr>
          <p:cNvPr id="90" name="动作按钮: 后退或前一项 89">
            <a:hlinkClick r:id="rId3" action="ppaction://hlinksldjump" highlightClick="1"/>
          </p:cNvPr>
          <p:cNvSpPr/>
          <p:nvPr/>
        </p:nvSpPr>
        <p:spPr>
          <a:xfrm>
            <a:off x="10358652" y="5994402"/>
            <a:ext cx="2129051" cy="1018653"/>
          </a:xfrm>
          <a:prstGeom prst="actionButtonBackPreviou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7249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000">
        <p:blinds dir="vert"/>
      </p:transition>
    </mc:Choice>
    <mc:Fallback xmlns="">
      <p:transition spd="slow" advTm="12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 bwMode="auto">
          <a:xfrm>
            <a:off x="327600" y="2001600"/>
            <a:ext cx="11530800" cy="4284000"/>
          </a:xfrm>
          <a:prstGeom prst="rect">
            <a:avLst/>
          </a:prstGeom>
          <a:gradFill flip="none" rotWithShape="1">
            <a:gsLst>
              <a:gs pos="28000">
                <a:srgbClr val="000000">
                  <a:alpha val="0"/>
                </a:srgbClr>
              </a:gs>
              <a:gs pos="100000">
                <a:srgbClr val="00BEC9">
                  <a:alpha val="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21599" tIns="10799" rIns="21599" bIns="10799" anchor="t" anchorCtr="1"/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en-US" altLang="zh-CN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5G</a:t>
            </a:r>
            <a:r>
              <a:rPr lang="zh-CN" altLang="en-US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基带单元</a:t>
            </a:r>
            <a:r>
              <a:rPr lang="en-US" altLang="zh-CN" b="1" kern="0" dirty="0" err="1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iBBU</a:t>
            </a:r>
            <a:r>
              <a:rPr lang="en-US" altLang="zh-CN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 5200</a:t>
            </a:r>
          </a:p>
        </p:txBody>
      </p:sp>
      <p:sp>
        <p:nvSpPr>
          <p:cNvPr id="30" name="矩形 29"/>
          <p:cNvSpPr/>
          <p:nvPr/>
        </p:nvSpPr>
        <p:spPr>
          <a:xfrm>
            <a:off x="392400" y="736001"/>
            <a:ext cx="11466828" cy="126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3152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大容量、高并发、无线智控使能、软硬解耦、接口开放，容量</a:t>
            </a:r>
            <a:r>
              <a:rPr lang="zh-CN" altLang="en-US" sz="254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配置可扩展</a:t>
            </a: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，和</a:t>
            </a:r>
            <a:r>
              <a:rPr lang="en-US" altLang="zh-CN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MEC</a:t>
            </a: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一体化部署，满足组</a:t>
            </a:r>
            <a:r>
              <a:rPr lang="zh-CN" altLang="en-US" sz="254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网极</a:t>
            </a: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易、扩容极速、</a:t>
            </a:r>
            <a:r>
              <a:rPr lang="zh-CN" altLang="en-US" sz="254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维护至</a:t>
            </a: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智、集成至简等特点</a:t>
            </a:r>
            <a:endParaRPr lang="zh-CN" altLang="en-US" sz="2540" b="1" dirty="0">
              <a:solidFill>
                <a:prstClr val="white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7000252" y="2451600"/>
            <a:ext cx="2725648" cy="329552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216000" tIns="10799" rIns="216000" bIns="10799" anchor="t" anchorCtr="1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ClrTx/>
              <a:buSzPct val="60000"/>
              <a:buFontTx/>
              <a:buNone/>
              <a:defRPr/>
            </a:pPr>
            <a:r>
              <a:rPr lang="zh-CN" altLang="en-US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       特色</a:t>
            </a:r>
            <a:r>
              <a:rPr lang="zh-CN" altLang="en-US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优势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ea"/>
              <a:ea typeface="+mj-ea"/>
              <a:cs typeface="+mn-ea"/>
              <a:sym typeface="+mn-lt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多小区、大容量</a:t>
            </a:r>
            <a:endParaRPr lang="en-US" altLang="zh-CN" sz="1600" kern="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本地分流</a:t>
            </a:r>
            <a:endParaRPr lang="en-US" altLang="zh-CN" sz="1600" kern="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1600" kern="0" dirty="0" smtClean="0">
                <a:solidFill>
                  <a:prstClr val="white"/>
                </a:solidFill>
                <a:latin typeface="+mj-ea"/>
                <a:ea typeface="+mj-ea"/>
              </a:rPr>
              <a:t>RIC </a:t>
            </a:r>
            <a:r>
              <a:rPr lang="en-US" altLang="zh-CN" sz="1600" kern="0" dirty="0" smtClean="0">
                <a:solidFill>
                  <a:srgbClr val="E46C0A"/>
                </a:solidFill>
                <a:latin typeface="+mj-ea"/>
                <a:ea typeface="+mj-ea"/>
              </a:rPr>
              <a:t>E2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接口</a:t>
            </a:r>
            <a:r>
              <a:rPr lang="zh-CN" altLang="en-US" sz="1600" kern="0" dirty="0">
                <a:solidFill>
                  <a:srgbClr val="E46C0A"/>
                </a:solidFill>
                <a:latin typeface="+mj-ea"/>
                <a:ea typeface="+mj-ea"/>
              </a:rPr>
              <a:t>开放</a:t>
            </a:r>
            <a:endParaRPr lang="en-US" altLang="zh-CN" sz="1600" kern="0" dirty="0">
              <a:solidFill>
                <a:srgbClr val="E46C0A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1600" kern="0" dirty="0" err="1" smtClean="0">
                <a:solidFill>
                  <a:prstClr val="white"/>
                </a:solidFill>
                <a:latin typeface="+mj-ea"/>
                <a:ea typeface="+mj-ea"/>
              </a:rPr>
              <a:t>eCPRI</a:t>
            </a:r>
            <a:r>
              <a:rPr lang="zh-CN" altLang="en-US" sz="1600" kern="0" dirty="0">
                <a:solidFill>
                  <a:srgbClr val="E46C0A"/>
                </a:solidFill>
                <a:latin typeface="+mj-ea"/>
                <a:ea typeface="+mj-ea"/>
              </a:rPr>
              <a:t>前传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接口</a:t>
            </a:r>
            <a:r>
              <a:rPr lang="zh-CN" altLang="en-US" sz="1600" kern="0" dirty="0">
                <a:solidFill>
                  <a:srgbClr val="E46C0A"/>
                </a:solidFill>
                <a:latin typeface="+mj-ea"/>
                <a:ea typeface="+mj-ea"/>
              </a:rPr>
              <a:t>开放</a:t>
            </a:r>
            <a:endParaRPr lang="en-US" altLang="zh-CN" sz="1600" kern="0" dirty="0">
              <a:solidFill>
                <a:srgbClr val="E46C0A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北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向</a:t>
            </a:r>
            <a:r>
              <a:rPr lang="zh-CN" altLang="en-US" sz="1600" kern="0" dirty="0" smtClean="0">
                <a:solidFill>
                  <a:srgbClr val="E46C0A"/>
                </a:solidFill>
                <a:latin typeface="+mj-ea"/>
                <a:ea typeface="+mj-ea"/>
              </a:rPr>
              <a:t>管理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接口</a:t>
            </a:r>
            <a:r>
              <a:rPr lang="zh-CN" altLang="en-US" sz="1600" kern="0" dirty="0">
                <a:solidFill>
                  <a:srgbClr val="E46C0A"/>
                </a:solidFill>
                <a:latin typeface="+mj-ea"/>
                <a:ea typeface="+mj-ea"/>
              </a:rPr>
              <a:t>开放</a:t>
            </a:r>
            <a:endParaRPr lang="en-US" altLang="zh-CN" sz="1600" kern="0" dirty="0">
              <a:solidFill>
                <a:srgbClr val="E46C0A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1600" kern="0" dirty="0" smtClean="0">
                <a:solidFill>
                  <a:prstClr val="white"/>
                </a:solidFill>
                <a:latin typeface="+mj-ea"/>
                <a:ea typeface="+mj-ea"/>
              </a:rPr>
              <a:t>OTII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、</a:t>
            </a:r>
            <a:r>
              <a:rPr lang="zh-CN" altLang="en-US" sz="1600" kern="0" dirty="0" smtClean="0">
                <a:solidFill>
                  <a:srgbClr val="E46C0A"/>
                </a:solidFill>
                <a:latin typeface="+mj-ea"/>
                <a:ea typeface="+mj-ea"/>
              </a:rPr>
              <a:t>环境适应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强</a:t>
            </a:r>
            <a:endParaRPr lang="en-US" altLang="zh-CN" sz="1600" kern="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硬件可</a:t>
            </a:r>
            <a:r>
              <a:rPr lang="zh-CN" altLang="en-US" sz="1600" kern="0" dirty="0" smtClean="0">
                <a:solidFill>
                  <a:srgbClr val="E46C0A"/>
                </a:solidFill>
                <a:latin typeface="+mj-ea"/>
                <a:ea typeface="+mj-ea"/>
              </a:rPr>
              <a:t>定制</a:t>
            </a:r>
            <a:endParaRPr lang="en-US" altLang="zh-CN" sz="1600" kern="0" dirty="0">
              <a:solidFill>
                <a:srgbClr val="E46C0A"/>
              </a:solidFill>
              <a:latin typeface="+mj-ea"/>
              <a:ea typeface="+mj-ea"/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9443092" y="2451600"/>
            <a:ext cx="2391756" cy="28153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216000" tIns="10799" rIns="216000" bIns="10799" anchor="t" anchorCtr="1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ClrTx/>
              <a:buSzPct val="60000"/>
              <a:buFontTx/>
              <a:buNone/>
              <a:defRPr/>
            </a:pPr>
            <a:r>
              <a:rPr lang="zh-CN" altLang="en-US" b="1" kern="0" noProof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适用场景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ea"/>
              <a:ea typeface="+mj-ea"/>
              <a:cs typeface="+mn-ea"/>
              <a:sym typeface="+mn-lt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数字室内分布网络</a:t>
            </a:r>
            <a:endParaRPr lang="en-US" altLang="zh-CN" sz="1600" kern="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云网</a:t>
            </a:r>
            <a:r>
              <a:rPr lang="zh-CN" altLang="en-US" sz="1600" kern="0" dirty="0">
                <a:solidFill>
                  <a:srgbClr val="E46C0A"/>
                </a:solidFill>
                <a:latin typeface="+mj-ea"/>
                <a:ea typeface="+mj-ea"/>
              </a:rPr>
              <a:t>一体化部署</a:t>
            </a:r>
            <a:endParaRPr lang="en-US" altLang="zh-CN" sz="1600" kern="0" dirty="0">
              <a:solidFill>
                <a:srgbClr val="E46C0A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无线资源智能控制专网</a:t>
            </a:r>
            <a:endParaRPr lang="en-US" altLang="zh-CN" sz="1600" kern="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园区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、工厂、校园、港口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等</a:t>
            </a:r>
            <a:r>
              <a:rPr lang="zh-CN" altLang="en-US" sz="1600" kern="0" dirty="0">
                <a:solidFill>
                  <a:srgbClr val="E46C0A"/>
                </a:solidFill>
                <a:latin typeface="+mj-ea"/>
                <a:ea typeface="+mj-ea"/>
              </a:rPr>
              <a:t>行业专网</a:t>
            </a:r>
            <a:endParaRPr lang="en-US" altLang="zh-CN" sz="1600" kern="0" dirty="0">
              <a:solidFill>
                <a:srgbClr val="E46C0A"/>
              </a:solidFill>
              <a:latin typeface="+mj-ea"/>
              <a:ea typeface="+mj-ea"/>
            </a:endParaRPr>
          </a:p>
        </p:txBody>
      </p:sp>
      <p:pic>
        <p:nvPicPr>
          <p:cNvPr id="29" name="图片 28" descr="D:\0.inspur\CNET产品文档\其他\图\NE5260M5最新产品图(1)\_R6A3367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60" b="18615"/>
          <a:stretch>
            <a:fillRect/>
          </a:stretch>
        </p:blipFill>
        <p:spPr bwMode="auto">
          <a:xfrm>
            <a:off x="5096502" y="3656445"/>
            <a:ext cx="2057405" cy="76935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093205"/>
              </p:ext>
            </p:extLst>
          </p:nvPr>
        </p:nvGraphicFramePr>
        <p:xfrm>
          <a:off x="577464" y="2334014"/>
          <a:ext cx="4117365" cy="386395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431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355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b="1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属性</a:t>
                      </a:r>
                      <a:endParaRPr lang="zh-CN" sz="1400" b="1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b="1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特征</a:t>
                      </a:r>
                      <a:endParaRPr lang="zh-CN" sz="1400" b="1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48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支持制式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TDD</a:t>
                      </a:r>
                      <a:endParaRPr lang="zh-CN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57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与核心网接口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10G</a:t>
                      </a: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光口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57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最大支持小区个数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4</a:t>
                      </a: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小区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57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最大连接用户数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12</a:t>
                      </a: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00/</a:t>
                      </a: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小区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57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最大并发用户数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200/</a:t>
                      </a: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小区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11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下行调制方式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QPSK/16QAM/64QAM/256QAM</a:t>
                      </a:r>
                      <a:endParaRPr lang="zh-CN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57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上行调制方式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QPSK/16QAM/64QAM</a:t>
                      </a:r>
                      <a:endParaRPr lang="zh-CN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57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前传接口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eCPRI</a:t>
                      </a: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（</a:t>
                      </a: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Option7-2</a:t>
                      </a: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）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57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上行</a:t>
                      </a:r>
                      <a:r>
                        <a:rPr lang="en-US" sz="1100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/</a:t>
                      </a:r>
                      <a:r>
                        <a:rPr lang="zh-CN" sz="1100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下行吞吐量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单小区</a:t>
                      </a: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</a:t>
                      </a:r>
                      <a:r>
                        <a:rPr lang="en-US" alt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50</a:t>
                      </a: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Mbps/1.5Gbps</a:t>
                      </a:r>
                      <a:endParaRPr lang="zh-CN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57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回传接口数量及速率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1*10Gbps</a:t>
                      </a:r>
                      <a:endParaRPr lang="zh-CN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457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功耗（满载工作时）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250W</a:t>
                      </a:r>
                      <a:endParaRPr lang="zh-CN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457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同步方案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GPS</a:t>
                      </a: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、北斗、</a:t>
                      </a: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IEEE1588v2</a:t>
                      </a:r>
                      <a:endParaRPr lang="zh-CN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457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尺寸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2U/19</a:t>
                      </a: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寸</a:t>
                      </a: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/420mm</a:t>
                      </a:r>
                      <a:endParaRPr lang="zh-CN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457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重量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12kg</a:t>
                      </a:r>
                      <a:endParaRPr lang="zh-CN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457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工作温湿度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-5℃</a:t>
                      </a: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～＋</a:t>
                      </a: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55℃</a:t>
                      </a: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，</a:t>
                      </a: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15</a:t>
                      </a: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％～</a:t>
                      </a: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85</a:t>
                      </a: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％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457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防护等级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IP20</a:t>
                      </a:r>
                      <a:endParaRPr lang="zh-CN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765758" y="221205"/>
            <a:ext cx="6660485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2" tIns="45718" rIns="91432" bIns="45718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9pPr>
          </a:lstStyle>
          <a:p>
            <a:pPr algn="ctr" defTabSz="731520">
              <a:defRPr/>
            </a:pPr>
            <a:r>
              <a:rPr kern="0" dirty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</a:rPr>
              <a:t>5G基带单元</a:t>
            </a:r>
            <a:r>
              <a:rPr lang="en-US" altLang="zh-CN" kern="0" dirty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  <a:sym typeface="+mn-lt"/>
              </a:rPr>
              <a:t>iBBU</a:t>
            </a:r>
            <a:endParaRPr kern="0" dirty="0">
              <a:gradFill flip="none" rotWithShape="1">
                <a:gsLst>
                  <a:gs pos="0">
                    <a:srgbClr val="8D8A00"/>
                  </a:gs>
                  <a:gs pos="50000">
                    <a:srgbClr val="FFFF00"/>
                  </a:gs>
                  <a:gs pos="100000">
                    <a:prstClr val="white">
                      <a:lumMod val="100000"/>
                    </a:prstClr>
                  </a:gs>
                </a:gsLst>
                <a:lin ang="5400000" scaled="1"/>
                <a:tileRect/>
              </a:gradFill>
              <a:effectLst>
                <a:outerShdw blurRad="127000" dist="127000" dir="3600000" algn="tl" rotWithShape="0">
                  <a:prstClr val="black">
                    <a:alpha val="55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0" name="动作按钮: 后退或前一项 9">
            <a:hlinkClick r:id="rId4" action="ppaction://hlinksldjump" highlightClick="1"/>
          </p:cNvPr>
          <p:cNvSpPr/>
          <p:nvPr/>
        </p:nvSpPr>
        <p:spPr>
          <a:xfrm>
            <a:off x="10126640" y="5981132"/>
            <a:ext cx="2611272" cy="1026993"/>
          </a:xfrm>
          <a:prstGeom prst="actionButtonBackPreviou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4316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000">
        <p:blinds dir="vert"/>
      </p:transition>
    </mc:Choice>
    <mc:Fallback xmlns="">
      <p:transition spd="slow" advTm="12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矩形 103"/>
          <p:cNvSpPr/>
          <p:nvPr/>
        </p:nvSpPr>
        <p:spPr>
          <a:xfrm>
            <a:off x="391791" y="736001"/>
            <a:ext cx="11466828" cy="1264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3152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2540" b="1" dirty="0" smtClean="0">
                <a:solidFill>
                  <a:prstClr val="white"/>
                </a:solidFill>
                <a:latin typeface="+mj-ea"/>
                <a:ea typeface="+mj-ea"/>
              </a:rPr>
              <a:t>基于</a:t>
            </a:r>
            <a:r>
              <a:rPr lang="en-US" altLang="zh-CN" sz="2540" b="1" dirty="0">
                <a:solidFill>
                  <a:prstClr val="white"/>
                </a:solidFill>
                <a:latin typeface="+mj-ea"/>
                <a:ea typeface="+mj-ea"/>
              </a:rPr>
              <a:t>5G+AI+</a:t>
            </a:r>
            <a:r>
              <a:rPr lang="zh-CN" altLang="zh-CN" sz="2540" b="1" dirty="0">
                <a:solidFill>
                  <a:prstClr val="white"/>
                </a:solidFill>
                <a:latin typeface="+mj-ea"/>
                <a:ea typeface="+mj-ea"/>
              </a:rPr>
              <a:t>边缘计算，构建</a:t>
            </a:r>
            <a:r>
              <a:rPr lang="zh-CN" altLang="en-US" sz="2540" b="1" dirty="0">
                <a:solidFill>
                  <a:prstClr val="white"/>
                </a:solidFill>
                <a:latin typeface="+mj-ea"/>
                <a:ea typeface="+mj-ea"/>
              </a:rPr>
              <a:t>边缘</a:t>
            </a:r>
            <a:r>
              <a:rPr lang="zh-CN" altLang="zh-CN" sz="2540" b="1" dirty="0">
                <a:solidFill>
                  <a:prstClr val="white"/>
                </a:solidFill>
                <a:latin typeface="+mj-ea"/>
                <a:ea typeface="+mj-ea"/>
              </a:rPr>
              <a:t>工业质检平台，利用视觉检测技术实现工厂产品外观质量检查、组装防错检查、缺陷识别、统一质检标准等，提升质量</a:t>
            </a:r>
            <a:r>
              <a:rPr lang="zh-CN" altLang="zh-CN" sz="2540" b="1" dirty="0" smtClean="0">
                <a:solidFill>
                  <a:prstClr val="white"/>
                </a:solidFill>
                <a:latin typeface="+mj-ea"/>
                <a:ea typeface="+mj-ea"/>
              </a:rPr>
              <a:t>稳定性</a:t>
            </a:r>
            <a:endParaRPr lang="zh-CN" altLang="en-US" sz="2540" b="1" dirty="0">
              <a:solidFill>
                <a:prstClr val="white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58" name="矩形 57"/>
          <p:cNvSpPr/>
          <p:nvPr/>
        </p:nvSpPr>
        <p:spPr bwMode="auto">
          <a:xfrm>
            <a:off x="327600" y="2001600"/>
            <a:ext cx="11530800" cy="4284000"/>
          </a:xfrm>
          <a:prstGeom prst="rect">
            <a:avLst/>
          </a:prstGeom>
          <a:gradFill flip="none" rotWithShape="1">
            <a:gsLst>
              <a:gs pos="28000">
                <a:srgbClr val="000000">
                  <a:alpha val="0"/>
                </a:srgbClr>
              </a:gs>
              <a:gs pos="100000">
                <a:srgbClr val="00BEC9">
                  <a:alpha val="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21599" tIns="10799" rIns="21599" bIns="10799" anchor="t" anchorCtr="1"/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zh-CN" altLang="en-US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边缘工业质检平台</a:t>
            </a:r>
            <a:r>
              <a:rPr lang="en-US" altLang="zh-CN" b="1" kern="0" dirty="0" err="1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iEQIS</a:t>
            </a:r>
            <a:endParaRPr lang="en-US" altLang="zh-CN" b="1" kern="0" dirty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ClrTx/>
              <a:buSzPct val="60000"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59" name="矩形 58"/>
          <p:cNvSpPr/>
          <p:nvPr/>
        </p:nvSpPr>
        <p:spPr bwMode="auto">
          <a:xfrm>
            <a:off x="6666306" y="2451600"/>
            <a:ext cx="2690000" cy="318472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216000" tIns="10799" rIns="216000" bIns="10799" anchor="t" anchorCtr="1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ClrTx/>
              <a:buSzPct val="60000"/>
              <a:buFontTx/>
              <a:buNone/>
              <a:defRPr/>
            </a:pPr>
            <a:r>
              <a:rPr lang="zh-CN" altLang="en-US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特色优势</a:t>
            </a: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ea"/>
              <a:ea typeface="+mj-ea"/>
              <a:cs typeface="+mn-ea"/>
              <a:sym typeface="+mn-lt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工业设备、</a:t>
            </a:r>
            <a:r>
              <a:rPr lang="en-US" altLang="zh-CN" sz="1600" kern="0" dirty="0" smtClean="0">
                <a:solidFill>
                  <a:prstClr val="white"/>
                </a:solidFill>
                <a:latin typeface="+mj-ea"/>
                <a:ea typeface="+mj-ea"/>
              </a:rPr>
              <a:t>CCD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设备快速接入</a:t>
            </a:r>
            <a:endParaRPr lang="zh-CN" altLang="en-US" sz="1600" kern="0" dirty="0">
              <a:solidFill>
                <a:srgbClr val="E86A0D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平台、算法与硬件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解耦，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扩展性强</a:t>
            </a:r>
            <a:endParaRPr lang="en-US" altLang="zh-CN" sz="1600" kern="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提供质检视图</a:t>
            </a:r>
            <a:endParaRPr lang="en-US" altLang="zh-CN" sz="1600" kern="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算法快速同步，实现多云间协同</a:t>
            </a:r>
            <a:endParaRPr lang="zh-CN" altLang="en-US" sz="1600" kern="0" dirty="0">
              <a:solidFill>
                <a:srgbClr val="E86A0D"/>
              </a:solidFill>
              <a:latin typeface="+mj-ea"/>
              <a:ea typeface="+mj-ea"/>
            </a:endParaRPr>
          </a:p>
        </p:txBody>
      </p:sp>
      <p:sp>
        <p:nvSpPr>
          <p:cNvPr id="61" name="矩形 60"/>
          <p:cNvSpPr/>
          <p:nvPr/>
        </p:nvSpPr>
        <p:spPr bwMode="auto">
          <a:xfrm>
            <a:off x="9290522" y="2451600"/>
            <a:ext cx="2714625" cy="329552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216000" tIns="10799" rIns="216000" bIns="10799" anchor="t" anchorCtr="1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ClrTx/>
              <a:buSzPct val="60000"/>
              <a:buFontTx/>
              <a:buNone/>
              <a:defRPr/>
            </a:pPr>
            <a:r>
              <a:rPr lang="zh-CN" altLang="en-US" b="1" kern="0" noProof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适用场景</a:t>
            </a: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ea"/>
              <a:ea typeface="+mj-ea"/>
              <a:cs typeface="+mn-ea"/>
              <a:sym typeface="+mn-lt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产品</a:t>
            </a: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</a:rPr>
              <a:t>质量检测</a:t>
            </a:r>
            <a:endParaRPr lang="en-US" altLang="zh-CN" sz="1600" kern="0" dirty="0" smtClean="0">
              <a:solidFill>
                <a:srgbClr val="E86A0D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产品、物料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识别</a:t>
            </a:r>
            <a:endParaRPr lang="en-US" altLang="zh-CN" sz="1600" kern="0" dirty="0">
              <a:solidFill>
                <a:srgbClr val="E86A0D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自动化管路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巡检</a:t>
            </a:r>
            <a:endParaRPr lang="en-US" altLang="zh-CN" sz="1600" kern="0" dirty="0">
              <a:solidFill>
                <a:srgbClr val="E86A0D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产品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标识</a:t>
            </a: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</a:rPr>
              <a:t>识别</a:t>
            </a:r>
            <a:endParaRPr lang="en-US" altLang="zh-CN" sz="1600" kern="0" dirty="0" smtClean="0">
              <a:solidFill>
                <a:srgbClr val="E86A0D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+mj-ea"/>
                <a:ea typeface="+mj-ea"/>
              </a:rPr>
              <a:t>部件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尺寸测量</a:t>
            </a:r>
            <a:endParaRPr lang="en-US" altLang="zh-CN" sz="1600" kern="0" dirty="0">
              <a:solidFill>
                <a:srgbClr val="E86A0D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+mj-ea"/>
                <a:ea typeface="+mj-ea"/>
              </a:rPr>
              <a:t>外观轮廓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吻合度</a:t>
            </a: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</a:rPr>
              <a:t>检测</a:t>
            </a:r>
            <a:endParaRPr lang="en-US" altLang="zh-CN" sz="1600" kern="0" dirty="0" smtClean="0">
              <a:solidFill>
                <a:srgbClr val="E86A0D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Clr>
                <a:schemeClr val="bg1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部件数量检测</a:t>
            </a:r>
            <a:endParaRPr lang="en-US" altLang="zh-CN" sz="1600" kern="0" dirty="0">
              <a:solidFill>
                <a:srgbClr val="E86A0D"/>
              </a:solidFill>
              <a:latin typeface="+mj-ea"/>
              <a:ea typeface="+mj-ea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765758" y="221205"/>
            <a:ext cx="6660485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2" tIns="45718" rIns="91432" bIns="45718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9pPr>
          </a:lstStyle>
          <a:p>
            <a:pPr algn="ctr" defTabSz="731520">
              <a:defRPr/>
            </a:pPr>
            <a:r>
              <a:rPr lang="zh-CN" altLang="en-US" kern="0" dirty="0" smtClean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</a:rPr>
              <a:t>边缘工业质检平台</a:t>
            </a:r>
            <a:r>
              <a:rPr lang="en-US" altLang="zh-CN" kern="0" dirty="0" err="1" smtClean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</a:rPr>
              <a:t>iEQIS</a:t>
            </a:r>
            <a:endParaRPr kern="0" dirty="0">
              <a:gradFill flip="none" rotWithShape="1">
                <a:gsLst>
                  <a:gs pos="0">
                    <a:srgbClr val="8D8A00"/>
                  </a:gs>
                  <a:gs pos="50000">
                    <a:srgbClr val="FFFF00"/>
                  </a:gs>
                  <a:gs pos="100000">
                    <a:prstClr val="white">
                      <a:lumMod val="100000"/>
                    </a:prstClr>
                  </a:gs>
                </a:gsLst>
                <a:lin ang="5400000" scaled="1"/>
                <a:tileRect/>
              </a:gradFill>
              <a:effectLst>
                <a:outerShdw blurRad="127000" dist="127000" dir="3600000" algn="tl" rotWithShape="0">
                  <a:prstClr val="black">
                    <a:alpha val="55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607775" y="2673294"/>
            <a:ext cx="5004849" cy="1278699"/>
          </a:xfrm>
          <a:prstGeom prst="rect">
            <a:avLst/>
          </a:prstGeom>
          <a:gradFill flip="none" rotWithShape="1">
            <a:gsLst>
              <a:gs pos="28000">
                <a:schemeClr val="tx1">
                  <a:alpha val="0"/>
                </a:schemeClr>
              </a:gs>
              <a:gs pos="100000">
                <a:srgbClr val="00BEC9">
                  <a:alpha val="37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solidFill>
              <a:srgbClr val="00C1C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5466" tIns="2733" rIns="5466" bIns="2733" anchor="ctr" anchorCtr="1"/>
          <a:lstStyle/>
          <a:p>
            <a:pPr defTabSz="122555">
              <a:spcAft>
                <a:spcPts val="120"/>
              </a:spcAft>
              <a:buSzPct val="60000"/>
            </a:pPr>
            <a:endParaRPr lang="en-US" altLang="zh-CN" sz="1000" dirty="0" smtClean="0">
              <a:solidFill>
                <a:prstClr val="white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defTabSz="122555">
              <a:spcAft>
                <a:spcPts val="120"/>
              </a:spcAft>
              <a:buSzPct val="60000"/>
            </a:pPr>
            <a:endParaRPr lang="en-US" altLang="zh-CN" sz="1000" dirty="0">
              <a:solidFill>
                <a:prstClr val="white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defTabSz="122555">
              <a:spcAft>
                <a:spcPts val="120"/>
              </a:spcAft>
              <a:buSzPct val="60000"/>
            </a:pPr>
            <a:r>
              <a:rPr lang="zh-CN" altLang="en-US" sz="1100" b="1" dirty="0" smtClean="0">
                <a:solidFill>
                  <a:prstClr val="white"/>
                </a:solidFill>
                <a:latin typeface="+mj-ea"/>
                <a:ea typeface="+mj-ea"/>
                <a:cs typeface="Arial" panose="020B0604020202020204" pitchFamily="34" charset="0"/>
              </a:rPr>
              <a:t>浪潮边缘工业质检平台</a:t>
            </a:r>
            <a:r>
              <a:rPr lang="en-US" altLang="zh-CN" sz="1100" b="1" dirty="0" err="1" smtClean="0">
                <a:solidFill>
                  <a:prstClr val="white"/>
                </a:solidFill>
                <a:latin typeface="+mj-ea"/>
                <a:ea typeface="+mj-ea"/>
                <a:cs typeface="Arial" panose="020B0604020202020204" pitchFamily="34" charset="0"/>
              </a:rPr>
              <a:t>iEQIS</a:t>
            </a:r>
            <a:endParaRPr lang="en-US" altLang="zh-CN" sz="1100" b="1" dirty="0" smtClean="0">
              <a:solidFill>
                <a:prstClr val="white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defTabSz="122555">
              <a:spcAft>
                <a:spcPts val="120"/>
              </a:spcAft>
              <a:buSzPct val="60000"/>
            </a:pPr>
            <a:endParaRPr lang="en-US" altLang="zh-CN" sz="1000" dirty="0">
              <a:solidFill>
                <a:prstClr val="white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defTabSz="122555">
              <a:spcAft>
                <a:spcPts val="120"/>
              </a:spcAft>
              <a:buSzPct val="60000"/>
            </a:pPr>
            <a:endParaRPr lang="en-US" altLang="zh-CN" sz="1000" dirty="0" smtClean="0">
              <a:solidFill>
                <a:prstClr val="white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defTabSz="122555">
              <a:spcAft>
                <a:spcPts val="120"/>
              </a:spcAft>
              <a:buSzPct val="60000"/>
            </a:pPr>
            <a:endParaRPr lang="en-US" altLang="zh-CN" sz="1000" dirty="0">
              <a:solidFill>
                <a:prstClr val="white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defTabSz="122555">
              <a:spcAft>
                <a:spcPts val="120"/>
              </a:spcAft>
              <a:buSzPct val="60000"/>
            </a:pPr>
            <a:endParaRPr lang="en-US" altLang="zh-CN" sz="1000" dirty="0" smtClean="0">
              <a:solidFill>
                <a:prstClr val="white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defTabSz="122555">
              <a:spcAft>
                <a:spcPts val="120"/>
              </a:spcAft>
              <a:buSzPct val="60000"/>
            </a:pPr>
            <a:endParaRPr lang="en-US" altLang="zh-CN" sz="1000" dirty="0">
              <a:solidFill>
                <a:prstClr val="white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defTabSz="122555">
              <a:spcAft>
                <a:spcPts val="120"/>
              </a:spcAft>
              <a:buSzPct val="60000"/>
            </a:pPr>
            <a:endParaRPr lang="en-US" altLang="zh-CN" sz="1000" dirty="0" smtClean="0">
              <a:solidFill>
                <a:prstClr val="white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defTabSz="122555">
              <a:spcAft>
                <a:spcPts val="120"/>
              </a:spcAft>
              <a:buSzPct val="60000"/>
            </a:pPr>
            <a:endParaRPr lang="en-US" altLang="zh-CN" sz="1000" dirty="0">
              <a:solidFill>
                <a:prstClr val="white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defTabSz="122555">
              <a:spcAft>
                <a:spcPts val="120"/>
              </a:spcAft>
              <a:buSzPct val="60000"/>
            </a:pPr>
            <a:endParaRPr lang="zh-CN" altLang="en-US" sz="1000" dirty="0">
              <a:solidFill>
                <a:prstClr val="white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4093516" y="2967343"/>
            <a:ext cx="1428993" cy="896130"/>
          </a:xfrm>
          <a:prstGeom prst="rect">
            <a:avLst/>
          </a:prstGeom>
          <a:gradFill flip="none" rotWithShape="1">
            <a:gsLst>
              <a:gs pos="28000">
                <a:schemeClr val="tx1">
                  <a:alpha val="0"/>
                </a:schemeClr>
              </a:gs>
              <a:gs pos="100000">
                <a:srgbClr val="00BEC9">
                  <a:alpha val="37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solidFill>
              <a:srgbClr val="00C1C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5466" tIns="2733" rIns="5466" bIns="2733" anchor="ctr" anchorCtr="1"/>
          <a:lstStyle/>
          <a:p>
            <a:pPr defTabSz="122555">
              <a:spcAft>
                <a:spcPts val="120"/>
              </a:spcAft>
              <a:buSzPct val="60000"/>
            </a:pPr>
            <a:endParaRPr lang="zh-CN" altLang="en-US" sz="1000" dirty="0">
              <a:solidFill>
                <a:prstClr val="white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58513" y="2967343"/>
            <a:ext cx="1382705" cy="905760"/>
          </a:xfrm>
          <a:prstGeom prst="rect">
            <a:avLst/>
          </a:prstGeom>
          <a:gradFill flip="none" rotWithShape="1">
            <a:gsLst>
              <a:gs pos="28000">
                <a:schemeClr val="tx1">
                  <a:alpha val="0"/>
                </a:schemeClr>
              </a:gs>
              <a:gs pos="100000">
                <a:srgbClr val="00BEC9">
                  <a:alpha val="37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solidFill>
              <a:srgbClr val="00C1C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5466" tIns="2733" rIns="5466" bIns="2733" anchor="ctr" anchorCtr="1"/>
          <a:lstStyle/>
          <a:p>
            <a:pPr defTabSz="122555">
              <a:spcAft>
                <a:spcPts val="120"/>
              </a:spcAft>
              <a:buSzPct val="60000"/>
            </a:pPr>
            <a:endParaRPr lang="zh-CN" altLang="en-US" sz="1000" dirty="0">
              <a:solidFill>
                <a:prstClr val="white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2355940" y="2967343"/>
            <a:ext cx="1428993" cy="900552"/>
          </a:xfrm>
          <a:prstGeom prst="rect">
            <a:avLst/>
          </a:prstGeom>
          <a:gradFill flip="none" rotWithShape="1">
            <a:gsLst>
              <a:gs pos="28000">
                <a:schemeClr val="tx1">
                  <a:alpha val="0"/>
                </a:schemeClr>
              </a:gs>
              <a:gs pos="100000">
                <a:srgbClr val="00BEC9">
                  <a:alpha val="37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solidFill>
              <a:srgbClr val="00C1C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5466" tIns="2733" rIns="5466" bIns="2733" anchor="ctr" anchorCtr="1"/>
          <a:lstStyle/>
          <a:p>
            <a:pPr defTabSz="122555">
              <a:spcAft>
                <a:spcPts val="120"/>
              </a:spcAft>
              <a:buSzPct val="60000"/>
            </a:pPr>
            <a:endParaRPr lang="zh-CN" altLang="en-US" sz="1000" dirty="0">
              <a:solidFill>
                <a:prstClr val="white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66" name="Rounded Rectangle 24">
            <a:extLst>
              <a:ext uri="{FF2B5EF4-FFF2-40B4-BE49-F238E27FC236}">
                <a16:creationId xmlns:a16="http://schemas.microsoft.com/office/drawing/2014/main" id="{4B5CF773-0BA3-412F-91CA-997B54C15D92}"/>
              </a:ext>
            </a:extLst>
          </p:cNvPr>
          <p:cNvSpPr/>
          <p:nvPr/>
        </p:nvSpPr>
        <p:spPr>
          <a:xfrm>
            <a:off x="4133872" y="4004276"/>
            <a:ext cx="1452153" cy="495268"/>
          </a:xfrm>
          <a:prstGeom prst="roundRect">
            <a:avLst>
              <a:gd name="adj" fmla="val 4171"/>
            </a:avLst>
          </a:prstGeom>
          <a:gradFill flip="none" rotWithShape="1">
            <a:gsLst>
              <a:gs pos="100000">
                <a:srgbClr val="002060">
                  <a:alpha val="41000"/>
                </a:srgbClr>
              </a:gs>
              <a:gs pos="0">
                <a:srgbClr val="7030A0">
                  <a:alpha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gradFill>
              <a:gsLst>
                <a:gs pos="61936">
                  <a:srgbClr val="C198E0">
                    <a:alpha val="67000"/>
                  </a:srgbClr>
                </a:gs>
                <a:gs pos="0">
                  <a:srgbClr val="C198E0"/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8369" tIns="9184" rIns="18369" bIns="9184" numCol="1" spcCol="0" rtlCol="0" fromWordArt="0" anchor="ctr" anchorCtr="0" forceAA="0" compatLnSpc="1">
            <a:noAutofit/>
          </a:bodyPr>
          <a:lstStyle/>
          <a:p>
            <a:pPr defTabSz="245110"/>
            <a:endParaRPr lang="zh-CN" altLang="en-US" sz="1350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67" name="Rounded Rectangle 24">
            <a:extLst>
              <a:ext uri="{FF2B5EF4-FFF2-40B4-BE49-F238E27FC236}">
                <a16:creationId xmlns:a16="http://schemas.microsoft.com/office/drawing/2014/main" id="{4B5CF773-0BA3-412F-91CA-997B54C15D92}"/>
              </a:ext>
            </a:extLst>
          </p:cNvPr>
          <p:cNvSpPr/>
          <p:nvPr/>
        </p:nvSpPr>
        <p:spPr>
          <a:xfrm>
            <a:off x="650682" y="3989483"/>
            <a:ext cx="1382705" cy="488729"/>
          </a:xfrm>
          <a:prstGeom prst="roundRect">
            <a:avLst>
              <a:gd name="adj" fmla="val 4171"/>
            </a:avLst>
          </a:prstGeom>
          <a:gradFill flip="none" rotWithShape="1">
            <a:gsLst>
              <a:gs pos="100000">
                <a:srgbClr val="002060">
                  <a:alpha val="41000"/>
                </a:srgbClr>
              </a:gs>
              <a:gs pos="0">
                <a:srgbClr val="7030A0">
                  <a:alpha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gradFill>
              <a:gsLst>
                <a:gs pos="61936">
                  <a:srgbClr val="C198E0">
                    <a:alpha val="67000"/>
                  </a:srgbClr>
                </a:gs>
                <a:gs pos="0">
                  <a:srgbClr val="C198E0"/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8369" tIns="9184" rIns="18369" bIns="9184" numCol="1" spcCol="0" rtlCol="0" fromWordArt="0" anchor="ctr" anchorCtr="0" forceAA="0" compatLnSpc="1">
            <a:noAutofit/>
          </a:bodyPr>
          <a:lstStyle/>
          <a:p>
            <a:pPr defTabSz="245110"/>
            <a:endParaRPr lang="zh-CN" altLang="en-US" sz="1350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68" name="Rounded Rectangle 24">
            <a:extLst>
              <a:ext uri="{FF2B5EF4-FFF2-40B4-BE49-F238E27FC236}">
                <a16:creationId xmlns:a16="http://schemas.microsoft.com/office/drawing/2014/main" id="{4B5CF773-0BA3-412F-91CA-997B54C15D92}"/>
              </a:ext>
            </a:extLst>
          </p:cNvPr>
          <p:cNvSpPr/>
          <p:nvPr/>
        </p:nvSpPr>
        <p:spPr>
          <a:xfrm>
            <a:off x="2358311" y="4007064"/>
            <a:ext cx="1467311" cy="488729"/>
          </a:xfrm>
          <a:prstGeom prst="roundRect">
            <a:avLst>
              <a:gd name="adj" fmla="val 4171"/>
            </a:avLst>
          </a:prstGeom>
          <a:gradFill flip="none" rotWithShape="1">
            <a:gsLst>
              <a:gs pos="100000">
                <a:srgbClr val="002060">
                  <a:alpha val="41000"/>
                </a:srgbClr>
              </a:gs>
              <a:gs pos="0">
                <a:srgbClr val="7030A0">
                  <a:alpha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gradFill>
              <a:gsLst>
                <a:gs pos="61936">
                  <a:srgbClr val="C198E0">
                    <a:alpha val="67000"/>
                  </a:srgbClr>
                </a:gs>
                <a:gs pos="0">
                  <a:srgbClr val="C198E0"/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8369" tIns="9184" rIns="18369" bIns="9184" numCol="1" spcCol="0" rtlCol="0" fromWordArt="0" anchor="ctr" anchorCtr="0" forceAA="0" compatLnSpc="1">
            <a:noAutofit/>
          </a:bodyPr>
          <a:lstStyle/>
          <a:p>
            <a:pPr defTabSz="245110"/>
            <a:endParaRPr lang="zh-CN" altLang="en-US" sz="1350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69" name="Rounded Rectangle 24">
            <a:extLst>
              <a:ext uri="{FF2B5EF4-FFF2-40B4-BE49-F238E27FC236}">
                <a16:creationId xmlns:a16="http://schemas.microsoft.com/office/drawing/2014/main" id="{4B5CF773-0BA3-412F-91CA-997B54C15D92}"/>
              </a:ext>
            </a:extLst>
          </p:cNvPr>
          <p:cNvSpPr/>
          <p:nvPr/>
        </p:nvSpPr>
        <p:spPr>
          <a:xfrm>
            <a:off x="2404910" y="3642470"/>
            <a:ext cx="645600" cy="206013"/>
          </a:xfrm>
          <a:prstGeom prst="roundRect">
            <a:avLst>
              <a:gd name="adj" fmla="val 4171"/>
            </a:avLst>
          </a:prstGeom>
          <a:gradFill flip="none" rotWithShape="1">
            <a:gsLst>
              <a:gs pos="28000">
                <a:schemeClr val="tx1">
                  <a:alpha val="0"/>
                </a:schemeClr>
              </a:gs>
              <a:gs pos="100000">
                <a:srgbClr val="00BEC9">
                  <a:alpha val="37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solidFill>
              <a:srgbClr val="00C1C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5466" tIns="2733" rIns="5466" bIns="2733" anchor="ctr" anchorCtr="1"/>
          <a:lstStyle/>
          <a:p>
            <a:pPr defTabSz="122555">
              <a:spcAft>
                <a:spcPts val="120"/>
              </a:spcAft>
              <a:buSzPct val="60000"/>
            </a:pPr>
            <a:r>
              <a:rPr lang="zh-CN" altLang="en-US" sz="900" dirty="0" smtClean="0">
                <a:solidFill>
                  <a:prstClr val="white"/>
                </a:solidFill>
                <a:latin typeface="+mj-ea"/>
                <a:ea typeface="+mj-ea"/>
                <a:cs typeface="Arial" panose="020B0604020202020204" pitchFamily="34" charset="0"/>
              </a:rPr>
              <a:t>质检实况</a:t>
            </a:r>
            <a:endParaRPr lang="zh-CN" altLang="en-US" sz="900" dirty="0">
              <a:solidFill>
                <a:prstClr val="white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70" name="Rounded Rectangle 24">
            <a:extLst>
              <a:ext uri="{FF2B5EF4-FFF2-40B4-BE49-F238E27FC236}">
                <a16:creationId xmlns:a16="http://schemas.microsoft.com/office/drawing/2014/main" id="{4B5CF773-0BA3-412F-91CA-997B54C15D92}"/>
              </a:ext>
            </a:extLst>
          </p:cNvPr>
          <p:cNvSpPr/>
          <p:nvPr/>
        </p:nvSpPr>
        <p:spPr>
          <a:xfrm>
            <a:off x="3110318" y="3642470"/>
            <a:ext cx="645600" cy="206013"/>
          </a:xfrm>
          <a:prstGeom prst="roundRect">
            <a:avLst>
              <a:gd name="adj" fmla="val 4171"/>
            </a:avLst>
          </a:prstGeom>
          <a:gradFill flip="none" rotWithShape="1">
            <a:gsLst>
              <a:gs pos="28000">
                <a:schemeClr val="tx1">
                  <a:alpha val="0"/>
                </a:schemeClr>
              </a:gs>
              <a:gs pos="100000">
                <a:srgbClr val="00BEC9">
                  <a:alpha val="37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solidFill>
              <a:srgbClr val="00C1C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5466" tIns="2733" rIns="5466" bIns="2733" anchor="ctr" anchorCtr="1"/>
          <a:lstStyle/>
          <a:p>
            <a:pPr defTabSz="122555">
              <a:spcAft>
                <a:spcPts val="120"/>
              </a:spcAft>
              <a:buSzPct val="60000"/>
            </a:pPr>
            <a:r>
              <a:rPr lang="zh-CN" altLang="en-US" sz="900" dirty="0" smtClean="0">
                <a:solidFill>
                  <a:prstClr val="white"/>
                </a:solidFill>
                <a:latin typeface="+mj-ea"/>
                <a:ea typeface="+mj-ea"/>
                <a:cs typeface="Arial" panose="020B0604020202020204" pitchFamily="34" charset="0"/>
              </a:rPr>
              <a:t>质检视图</a:t>
            </a:r>
            <a:endParaRPr lang="zh-CN" altLang="en-US" sz="900" dirty="0">
              <a:solidFill>
                <a:prstClr val="white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71" name="Rounded Rectangle 24">
            <a:extLst>
              <a:ext uri="{FF2B5EF4-FFF2-40B4-BE49-F238E27FC236}">
                <a16:creationId xmlns:a16="http://schemas.microsoft.com/office/drawing/2014/main" id="{4B5CF773-0BA3-412F-91CA-997B54C15D92}"/>
              </a:ext>
            </a:extLst>
          </p:cNvPr>
          <p:cNvSpPr/>
          <p:nvPr/>
        </p:nvSpPr>
        <p:spPr>
          <a:xfrm>
            <a:off x="3110318" y="3357867"/>
            <a:ext cx="645600" cy="206013"/>
          </a:xfrm>
          <a:prstGeom prst="roundRect">
            <a:avLst>
              <a:gd name="adj" fmla="val 4171"/>
            </a:avLst>
          </a:prstGeom>
          <a:gradFill flip="none" rotWithShape="1">
            <a:gsLst>
              <a:gs pos="28000">
                <a:schemeClr val="tx1">
                  <a:alpha val="0"/>
                </a:schemeClr>
              </a:gs>
              <a:gs pos="100000">
                <a:srgbClr val="00BEC9">
                  <a:alpha val="37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solidFill>
              <a:srgbClr val="00C1C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5466" tIns="2733" rIns="5466" bIns="2733" anchor="ctr" anchorCtr="1"/>
          <a:lstStyle/>
          <a:p>
            <a:pPr defTabSz="122555">
              <a:spcAft>
                <a:spcPts val="120"/>
              </a:spcAft>
              <a:buSzPct val="60000"/>
            </a:pPr>
            <a:r>
              <a:rPr lang="zh-CN" altLang="en-US" sz="900" dirty="0">
                <a:solidFill>
                  <a:prstClr val="white"/>
                </a:solidFill>
                <a:latin typeface="+mj-ea"/>
                <a:ea typeface="+mj-ea"/>
                <a:cs typeface="Arial" panose="020B0604020202020204" pitchFamily="34" charset="0"/>
              </a:rPr>
              <a:t>设备控制</a:t>
            </a:r>
          </a:p>
        </p:txBody>
      </p:sp>
      <p:sp>
        <p:nvSpPr>
          <p:cNvPr id="72" name="Rounded Rectangle 24">
            <a:extLst>
              <a:ext uri="{FF2B5EF4-FFF2-40B4-BE49-F238E27FC236}">
                <a16:creationId xmlns:a16="http://schemas.microsoft.com/office/drawing/2014/main" id="{4B5CF773-0BA3-412F-91CA-997B54C15D92}"/>
              </a:ext>
            </a:extLst>
          </p:cNvPr>
          <p:cNvSpPr/>
          <p:nvPr/>
        </p:nvSpPr>
        <p:spPr>
          <a:xfrm>
            <a:off x="2406678" y="3358604"/>
            <a:ext cx="645600" cy="206013"/>
          </a:xfrm>
          <a:prstGeom prst="roundRect">
            <a:avLst>
              <a:gd name="adj" fmla="val 4171"/>
            </a:avLst>
          </a:prstGeom>
          <a:gradFill flip="none" rotWithShape="1">
            <a:gsLst>
              <a:gs pos="28000">
                <a:schemeClr val="tx1">
                  <a:alpha val="0"/>
                </a:schemeClr>
              </a:gs>
              <a:gs pos="100000">
                <a:srgbClr val="00BEC9">
                  <a:alpha val="37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solidFill>
              <a:srgbClr val="00C1C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5466" tIns="2733" rIns="5466" bIns="2733" anchor="ctr" anchorCtr="1"/>
          <a:lstStyle/>
          <a:p>
            <a:pPr defTabSz="122555">
              <a:spcAft>
                <a:spcPts val="120"/>
              </a:spcAft>
              <a:buSzPct val="60000"/>
            </a:pPr>
            <a:r>
              <a:rPr lang="en-US" altLang="zh-CN" sz="900" dirty="0">
                <a:solidFill>
                  <a:prstClr val="white"/>
                </a:solidFill>
                <a:latin typeface="+mj-ea"/>
                <a:ea typeface="+mj-ea"/>
                <a:cs typeface="Arial" panose="020B0604020202020204" pitchFamily="34" charset="0"/>
              </a:rPr>
              <a:t>MES</a:t>
            </a:r>
            <a:r>
              <a:rPr lang="zh-CN" altLang="en-US" sz="900" dirty="0">
                <a:solidFill>
                  <a:prstClr val="white"/>
                </a:solidFill>
                <a:latin typeface="+mj-ea"/>
                <a:ea typeface="+mj-ea"/>
                <a:cs typeface="Arial" panose="020B0604020202020204" pitchFamily="34" charset="0"/>
              </a:rPr>
              <a:t>接入</a:t>
            </a:r>
          </a:p>
        </p:txBody>
      </p:sp>
      <p:sp>
        <p:nvSpPr>
          <p:cNvPr id="73" name="Rounded Rectangle 24">
            <a:extLst>
              <a:ext uri="{FF2B5EF4-FFF2-40B4-BE49-F238E27FC236}">
                <a16:creationId xmlns:a16="http://schemas.microsoft.com/office/drawing/2014/main" id="{4B5CF773-0BA3-412F-91CA-997B54C15D92}"/>
              </a:ext>
            </a:extLst>
          </p:cNvPr>
          <p:cNvSpPr/>
          <p:nvPr/>
        </p:nvSpPr>
        <p:spPr>
          <a:xfrm>
            <a:off x="3100588" y="3071794"/>
            <a:ext cx="645600" cy="206013"/>
          </a:xfrm>
          <a:prstGeom prst="roundRect">
            <a:avLst>
              <a:gd name="adj" fmla="val 4171"/>
            </a:avLst>
          </a:prstGeom>
          <a:gradFill flip="none" rotWithShape="1">
            <a:gsLst>
              <a:gs pos="28000">
                <a:schemeClr val="tx1">
                  <a:alpha val="0"/>
                </a:schemeClr>
              </a:gs>
              <a:gs pos="100000">
                <a:srgbClr val="00BEC9">
                  <a:alpha val="37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solidFill>
              <a:srgbClr val="00C1C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5466" tIns="2733" rIns="5466" bIns="2733" anchor="ctr" anchorCtr="1"/>
          <a:lstStyle/>
          <a:p>
            <a:pPr defTabSz="122555">
              <a:spcAft>
                <a:spcPts val="120"/>
              </a:spcAft>
              <a:buSzPct val="60000"/>
            </a:pPr>
            <a:r>
              <a:rPr lang="zh-CN" altLang="en-US" sz="900" dirty="0" smtClean="0">
                <a:solidFill>
                  <a:prstClr val="white"/>
                </a:solidFill>
                <a:latin typeface="+mj-ea"/>
                <a:ea typeface="+mj-ea"/>
                <a:cs typeface="Arial" panose="020B0604020202020204" pitchFamily="34" charset="0"/>
              </a:rPr>
              <a:t>算法启用</a:t>
            </a:r>
            <a:endParaRPr lang="zh-CN" altLang="en-US" sz="900" dirty="0">
              <a:solidFill>
                <a:prstClr val="white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74" name="Rounded Rectangle 24">
            <a:extLst>
              <a:ext uri="{FF2B5EF4-FFF2-40B4-BE49-F238E27FC236}">
                <a16:creationId xmlns:a16="http://schemas.microsoft.com/office/drawing/2014/main" id="{4B5CF773-0BA3-412F-91CA-997B54C15D92}"/>
              </a:ext>
            </a:extLst>
          </p:cNvPr>
          <p:cNvSpPr/>
          <p:nvPr/>
        </p:nvSpPr>
        <p:spPr>
          <a:xfrm>
            <a:off x="2396947" y="3072531"/>
            <a:ext cx="645600" cy="206013"/>
          </a:xfrm>
          <a:prstGeom prst="roundRect">
            <a:avLst>
              <a:gd name="adj" fmla="val 4171"/>
            </a:avLst>
          </a:prstGeom>
          <a:gradFill flip="none" rotWithShape="1">
            <a:gsLst>
              <a:gs pos="28000">
                <a:schemeClr val="tx1">
                  <a:alpha val="0"/>
                </a:schemeClr>
              </a:gs>
              <a:gs pos="100000">
                <a:srgbClr val="00BEC9">
                  <a:alpha val="37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solidFill>
              <a:srgbClr val="00C1C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5466" tIns="2733" rIns="5466" bIns="2733" anchor="ctr" anchorCtr="1"/>
          <a:lstStyle/>
          <a:p>
            <a:pPr defTabSz="122555">
              <a:spcAft>
                <a:spcPts val="120"/>
              </a:spcAft>
              <a:buSzPct val="60000"/>
            </a:pPr>
            <a:r>
              <a:rPr lang="zh-CN" altLang="en-US" sz="900" dirty="0" smtClean="0">
                <a:solidFill>
                  <a:prstClr val="white"/>
                </a:solidFill>
                <a:latin typeface="+mj-ea"/>
                <a:ea typeface="+mj-ea"/>
                <a:cs typeface="Arial" panose="020B0604020202020204" pitchFamily="34" charset="0"/>
              </a:rPr>
              <a:t>视觉质检</a:t>
            </a:r>
            <a:endParaRPr lang="zh-CN" altLang="en-US" sz="900" dirty="0">
              <a:solidFill>
                <a:prstClr val="white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934342" y="4472991"/>
            <a:ext cx="7364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 smtClean="0">
                <a:solidFill>
                  <a:schemeClr val="bg1"/>
                </a:solidFill>
                <a:latin typeface="+mj-ea"/>
                <a:ea typeface="+mj-ea"/>
              </a:rPr>
              <a:t>现场网关</a:t>
            </a:r>
            <a:endParaRPr lang="zh-CN" altLang="en-US" sz="105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2810517" y="4472991"/>
            <a:ext cx="7364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 smtClean="0">
                <a:solidFill>
                  <a:schemeClr val="bg1"/>
                </a:solidFill>
                <a:latin typeface="+mj-ea"/>
                <a:ea typeface="+mj-ea"/>
              </a:rPr>
              <a:t>边缘计算</a:t>
            </a:r>
            <a:endParaRPr lang="zh-CN" altLang="en-US" sz="105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4502425" y="4472991"/>
            <a:ext cx="7364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 smtClean="0">
                <a:solidFill>
                  <a:schemeClr val="bg1"/>
                </a:solidFill>
                <a:latin typeface="+mj-ea"/>
                <a:ea typeface="+mj-ea"/>
              </a:rPr>
              <a:t>云平台</a:t>
            </a:r>
            <a:endParaRPr lang="zh-CN" altLang="en-US" sz="105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8" name="Freeform 273"/>
          <p:cNvSpPr/>
          <p:nvPr/>
        </p:nvSpPr>
        <p:spPr bwMode="auto">
          <a:xfrm flipH="1">
            <a:off x="4600688" y="4039490"/>
            <a:ext cx="554075" cy="280444"/>
          </a:xfrm>
          <a:custGeom>
            <a:avLst/>
            <a:gdLst>
              <a:gd name="T0" fmla="*/ 113 w 145"/>
              <a:gd name="T1" fmla="*/ 24 h 93"/>
              <a:gd name="T2" fmla="*/ 78 w 145"/>
              <a:gd name="T3" fmla="*/ 0 h 93"/>
              <a:gd name="T4" fmla="*/ 43 w 145"/>
              <a:gd name="T5" fmla="*/ 21 h 93"/>
              <a:gd name="T6" fmla="*/ 38 w 145"/>
              <a:gd name="T7" fmla="*/ 20 h 93"/>
              <a:gd name="T8" fmla="*/ 19 w 145"/>
              <a:gd name="T9" fmla="*/ 35 h 93"/>
              <a:gd name="T10" fmla="*/ 0 w 145"/>
              <a:gd name="T11" fmla="*/ 63 h 93"/>
              <a:gd name="T12" fmla="*/ 30 w 145"/>
              <a:gd name="T13" fmla="*/ 93 h 93"/>
              <a:gd name="T14" fmla="*/ 30 w 145"/>
              <a:gd name="T15" fmla="*/ 93 h 93"/>
              <a:gd name="T16" fmla="*/ 31 w 145"/>
              <a:gd name="T17" fmla="*/ 93 h 93"/>
              <a:gd name="T18" fmla="*/ 31 w 145"/>
              <a:gd name="T19" fmla="*/ 93 h 93"/>
              <a:gd name="T20" fmla="*/ 111 w 145"/>
              <a:gd name="T21" fmla="*/ 93 h 93"/>
              <a:gd name="T22" fmla="*/ 145 w 145"/>
              <a:gd name="T23" fmla="*/ 59 h 93"/>
              <a:gd name="T24" fmla="*/ 113 w 145"/>
              <a:gd name="T25" fmla="*/ 2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93">
                <a:moveTo>
                  <a:pt x="113" y="24"/>
                </a:moveTo>
                <a:cubicBezTo>
                  <a:pt x="107" y="10"/>
                  <a:pt x="93" y="0"/>
                  <a:pt x="78" y="0"/>
                </a:cubicBezTo>
                <a:cubicBezTo>
                  <a:pt x="63" y="0"/>
                  <a:pt x="50" y="8"/>
                  <a:pt x="43" y="21"/>
                </a:cubicBezTo>
                <a:cubicBezTo>
                  <a:pt x="42" y="20"/>
                  <a:pt x="40" y="20"/>
                  <a:pt x="38" y="20"/>
                </a:cubicBezTo>
                <a:cubicBezTo>
                  <a:pt x="29" y="20"/>
                  <a:pt x="21" y="27"/>
                  <a:pt x="19" y="35"/>
                </a:cubicBezTo>
                <a:cubicBezTo>
                  <a:pt x="8" y="40"/>
                  <a:pt x="0" y="51"/>
                  <a:pt x="0" y="63"/>
                </a:cubicBezTo>
                <a:cubicBezTo>
                  <a:pt x="0" y="80"/>
                  <a:pt x="13" y="93"/>
                  <a:pt x="30" y="93"/>
                </a:cubicBezTo>
                <a:cubicBezTo>
                  <a:pt x="30" y="93"/>
                  <a:pt x="30" y="93"/>
                  <a:pt x="30" y="93"/>
                </a:cubicBezTo>
                <a:cubicBezTo>
                  <a:pt x="31" y="93"/>
                  <a:pt x="31" y="93"/>
                  <a:pt x="31" y="93"/>
                </a:cubicBezTo>
                <a:cubicBezTo>
                  <a:pt x="31" y="93"/>
                  <a:pt x="31" y="93"/>
                  <a:pt x="31" y="93"/>
                </a:cubicBezTo>
                <a:cubicBezTo>
                  <a:pt x="111" y="93"/>
                  <a:pt x="111" y="93"/>
                  <a:pt x="111" y="93"/>
                </a:cubicBezTo>
                <a:cubicBezTo>
                  <a:pt x="130" y="93"/>
                  <a:pt x="145" y="78"/>
                  <a:pt x="145" y="59"/>
                </a:cubicBezTo>
                <a:cubicBezTo>
                  <a:pt x="145" y="40"/>
                  <a:pt x="131" y="25"/>
                  <a:pt x="113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 vert="horz" wrap="square" lIns="91392" tIns="45696" rIns="91392" bIns="45696" numCol="1" anchor="t" anchorCtr="0" compatLnSpc="1"/>
          <a:lstStyle/>
          <a:p>
            <a:pPr marL="0" marR="0" lvl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ea"/>
              <a:sym typeface="+mn-lt"/>
            </a:endParaRPr>
          </a:p>
        </p:txBody>
      </p:sp>
      <p:cxnSp>
        <p:nvCxnSpPr>
          <p:cNvPr id="79" name="直接连接符 78"/>
          <p:cNvCxnSpPr/>
          <p:nvPr/>
        </p:nvCxnSpPr>
        <p:spPr bwMode="auto">
          <a:xfrm flipV="1">
            <a:off x="2041218" y="3437554"/>
            <a:ext cx="314722" cy="4915"/>
          </a:xfrm>
          <a:prstGeom prst="line">
            <a:avLst/>
          </a:prstGeom>
          <a:solidFill>
            <a:srgbClr val="996633"/>
          </a:solidFill>
          <a:ln w="254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80" name="Rounded Rectangle 24">
            <a:extLst>
              <a:ext uri="{FF2B5EF4-FFF2-40B4-BE49-F238E27FC236}">
                <a16:creationId xmlns:a16="http://schemas.microsoft.com/office/drawing/2014/main" id="{4B5CF773-0BA3-412F-91CA-997B54C15D92}"/>
              </a:ext>
            </a:extLst>
          </p:cNvPr>
          <p:cNvSpPr/>
          <p:nvPr/>
        </p:nvSpPr>
        <p:spPr>
          <a:xfrm>
            <a:off x="701536" y="3627542"/>
            <a:ext cx="624688" cy="206134"/>
          </a:xfrm>
          <a:prstGeom prst="roundRect">
            <a:avLst>
              <a:gd name="adj" fmla="val 4171"/>
            </a:avLst>
          </a:prstGeom>
          <a:gradFill flip="none" rotWithShape="1">
            <a:gsLst>
              <a:gs pos="28000">
                <a:schemeClr val="tx1">
                  <a:alpha val="0"/>
                </a:schemeClr>
              </a:gs>
              <a:gs pos="100000">
                <a:srgbClr val="00BEC9">
                  <a:alpha val="37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solidFill>
              <a:srgbClr val="00C1C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5466" tIns="2733" rIns="5466" bIns="2733" anchor="ctr" anchorCtr="1"/>
          <a:lstStyle/>
          <a:p>
            <a:pPr defTabSz="122555">
              <a:spcAft>
                <a:spcPts val="120"/>
              </a:spcAft>
              <a:buSzPct val="60000"/>
            </a:pPr>
            <a:r>
              <a:rPr lang="zh-CN" altLang="en-US" sz="900" dirty="0" smtClean="0">
                <a:solidFill>
                  <a:prstClr val="white"/>
                </a:solidFill>
                <a:latin typeface="+mj-ea"/>
                <a:ea typeface="+mj-ea"/>
                <a:cs typeface="Arial" panose="020B0604020202020204" pitchFamily="34" charset="0"/>
              </a:rPr>
              <a:t>设备控制</a:t>
            </a:r>
            <a:endParaRPr lang="zh-CN" altLang="en-US" sz="900" dirty="0">
              <a:solidFill>
                <a:prstClr val="white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81" name="Rounded Rectangle 24">
            <a:extLst>
              <a:ext uri="{FF2B5EF4-FFF2-40B4-BE49-F238E27FC236}">
                <a16:creationId xmlns:a16="http://schemas.microsoft.com/office/drawing/2014/main" id="{4B5CF773-0BA3-412F-91CA-997B54C15D92}"/>
              </a:ext>
            </a:extLst>
          </p:cNvPr>
          <p:cNvSpPr/>
          <p:nvPr/>
        </p:nvSpPr>
        <p:spPr>
          <a:xfrm>
            <a:off x="1384094" y="3627542"/>
            <a:ext cx="624688" cy="206134"/>
          </a:xfrm>
          <a:prstGeom prst="roundRect">
            <a:avLst>
              <a:gd name="adj" fmla="val 4171"/>
            </a:avLst>
          </a:prstGeom>
          <a:gradFill flip="none" rotWithShape="1">
            <a:gsLst>
              <a:gs pos="28000">
                <a:schemeClr val="tx1">
                  <a:alpha val="0"/>
                </a:schemeClr>
              </a:gs>
              <a:gs pos="100000">
                <a:srgbClr val="00BEC9">
                  <a:alpha val="37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solidFill>
              <a:srgbClr val="00C1C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5466" tIns="2733" rIns="5466" bIns="2733" anchor="ctr" anchorCtr="1"/>
          <a:lstStyle/>
          <a:p>
            <a:pPr defTabSz="122555">
              <a:spcAft>
                <a:spcPts val="120"/>
              </a:spcAft>
              <a:buSzPct val="60000"/>
            </a:pPr>
            <a:r>
              <a:rPr lang="zh-CN" altLang="en-US" sz="900" dirty="0" smtClean="0">
                <a:solidFill>
                  <a:prstClr val="white"/>
                </a:solidFill>
                <a:latin typeface="+mj-ea"/>
                <a:ea typeface="+mj-ea"/>
                <a:cs typeface="Arial" panose="020B0604020202020204" pitchFamily="34" charset="0"/>
              </a:rPr>
              <a:t>远程排障</a:t>
            </a:r>
            <a:endParaRPr lang="zh-CN" altLang="en-US" sz="900" dirty="0">
              <a:solidFill>
                <a:prstClr val="white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82" name="Rounded Rectangle 24">
            <a:extLst>
              <a:ext uri="{FF2B5EF4-FFF2-40B4-BE49-F238E27FC236}">
                <a16:creationId xmlns:a16="http://schemas.microsoft.com/office/drawing/2014/main" id="{4B5CF773-0BA3-412F-91CA-997B54C15D92}"/>
              </a:ext>
            </a:extLst>
          </p:cNvPr>
          <p:cNvSpPr/>
          <p:nvPr/>
        </p:nvSpPr>
        <p:spPr>
          <a:xfrm>
            <a:off x="1384094" y="3342798"/>
            <a:ext cx="624688" cy="206134"/>
          </a:xfrm>
          <a:prstGeom prst="roundRect">
            <a:avLst>
              <a:gd name="adj" fmla="val 4171"/>
            </a:avLst>
          </a:prstGeom>
          <a:gradFill flip="none" rotWithShape="1">
            <a:gsLst>
              <a:gs pos="28000">
                <a:schemeClr val="tx1">
                  <a:alpha val="0"/>
                </a:schemeClr>
              </a:gs>
              <a:gs pos="100000">
                <a:srgbClr val="00BEC9">
                  <a:alpha val="37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solidFill>
              <a:srgbClr val="00C1C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5466" tIns="2733" rIns="5466" bIns="2733" anchor="ctr" anchorCtr="1"/>
          <a:lstStyle/>
          <a:p>
            <a:pPr defTabSz="122555">
              <a:spcAft>
                <a:spcPts val="120"/>
              </a:spcAft>
              <a:buSzPct val="60000"/>
            </a:pPr>
            <a:r>
              <a:rPr lang="zh-CN" altLang="en-US" sz="900" dirty="0" smtClean="0">
                <a:solidFill>
                  <a:prstClr val="white"/>
                </a:solidFill>
                <a:latin typeface="+mj-ea"/>
                <a:ea typeface="+mj-ea"/>
                <a:cs typeface="Arial" panose="020B0604020202020204" pitchFamily="34" charset="0"/>
              </a:rPr>
              <a:t>设备监控</a:t>
            </a:r>
            <a:endParaRPr lang="zh-CN" altLang="en-US" sz="900" dirty="0">
              <a:solidFill>
                <a:prstClr val="white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83" name="Rounded Rectangle 24">
            <a:extLst>
              <a:ext uri="{FF2B5EF4-FFF2-40B4-BE49-F238E27FC236}">
                <a16:creationId xmlns:a16="http://schemas.microsoft.com/office/drawing/2014/main" id="{4B5CF773-0BA3-412F-91CA-997B54C15D92}"/>
              </a:ext>
            </a:extLst>
          </p:cNvPr>
          <p:cNvSpPr/>
          <p:nvPr/>
        </p:nvSpPr>
        <p:spPr>
          <a:xfrm>
            <a:off x="703246" y="3343535"/>
            <a:ext cx="624688" cy="206134"/>
          </a:xfrm>
          <a:prstGeom prst="roundRect">
            <a:avLst>
              <a:gd name="adj" fmla="val 4171"/>
            </a:avLst>
          </a:prstGeom>
          <a:gradFill flip="none" rotWithShape="1">
            <a:gsLst>
              <a:gs pos="28000">
                <a:schemeClr val="tx1">
                  <a:alpha val="0"/>
                </a:schemeClr>
              </a:gs>
              <a:gs pos="100000">
                <a:srgbClr val="00BEC9">
                  <a:alpha val="37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solidFill>
              <a:srgbClr val="00C1C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5466" tIns="2733" rIns="5466" bIns="2733" anchor="ctr" anchorCtr="1"/>
          <a:lstStyle/>
          <a:p>
            <a:pPr defTabSz="122555">
              <a:spcAft>
                <a:spcPts val="120"/>
              </a:spcAft>
              <a:buSzPct val="60000"/>
            </a:pPr>
            <a:r>
              <a:rPr lang="zh-CN" altLang="en-US" sz="900" dirty="0" smtClean="0">
                <a:solidFill>
                  <a:prstClr val="white"/>
                </a:solidFill>
                <a:latin typeface="+mj-ea"/>
                <a:ea typeface="+mj-ea"/>
                <a:cs typeface="Arial" panose="020B0604020202020204" pitchFamily="34" charset="0"/>
              </a:rPr>
              <a:t>设备上线</a:t>
            </a:r>
            <a:endParaRPr lang="zh-CN" altLang="en-US" sz="900" dirty="0">
              <a:solidFill>
                <a:prstClr val="white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84" name="Rounded Rectangle 24">
            <a:extLst>
              <a:ext uri="{FF2B5EF4-FFF2-40B4-BE49-F238E27FC236}">
                <a16:creationId xmlns:a16="http://schemas.microsoft.com/office/drawing/2014/main" id="{4B5CF773-0BA3-412F-91CA-997B54C15D92}"/>
              </a:ext>
            </a:extLst>
          </p:cNvPr>
          <p:cNvSpPr/>
          <p:nvPr/>
        </p:nvSpPr>
        <p:spPr>
          <a:xfrm>
            <a:off x="1374679" y="3056575"/>
            <a:ext cx="624688" cy="206134"/>
          </a:xfrm>
          <a:prstGeom prst="roundRect">
            <a:avLst>
              <a:gd name="adj" fmla="val 4171"/>
            </a:avLst>
          </a:prstGeom>
          <a:gradFill flip="none" rotWithShape="1">
            <a:gsLst>
              <a:gs pos="28000">
                <a:schemeClr val="tx1">
                  <a:alpha val="0"/>
                </a:schemeClr>
              </a:gs>
              <a:gs pos="100000">
                <a:srgbClr val="00BEC9">
                  <a:alpha val="37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solidFill>
              <a:srgbClr val="00C1C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5466" tIns="2733" rIns="5466" bIns="2733" anchor="ctr" anchorCtr="1"/>
          <a:lstStyle/>
          <a:p>
            <a:pPr defTabSz="122555">
              <a:spcAft>
                <a:spcPts val="120"/>
              </a:spcAft>
              <a:buSzPct val="60000"/>
            </a:pPr>
            <a:r>
              <a:rPr lang="zh-CN" altLang="en-US" sz="900" dirty="0" smtClean="0">
                <a:solidFill>
                  <a:prstClr val="white"/>
                </a:solidFill>
                <a:latin typeface="+mj-ea"/>
                <a:ea typeface="+mj-ea"/>
                <a:cs typeface="Arial" panose="020B0604020202020204" pitchFamily="34" charset="0"/>
              </a:rPr>
              <a:t>设备管理</a:t>
            </a:r>
            <a:endParaRPr lang="zh-CN" altLang="en-US" sz="900" dirty="0">
              <a:solidFill>
                <a:prstClr val="white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85" name="Rounded Rectangle 24">
            <a:extLst>
              <a:ext uri="{FF2B5EF4-FFF2-40B4-BE49-F238E27FC236}">
                <a16:creationId xmlns:a16="http://schemas.microsoft.com/office/drawing/2014/main" id="{4B5CF773-0BA3-412F-91CA-997B54C15D92}"/>
              </a:ext>
            </a:extLst>
          </p:cNvPr>
          <p:cNvSpPr/>
          <p:nvPr/>
        </p:nvSpPr>
        <p:spPr>
          <a:xfrm>
            <a:off x="693831" y="3057312"/>
            <a:ext cx="624688" cy="206134"/>
          </a:xfrm>
          <a:prstGeom prst="roundRect">
            <a:avLst>
              <a:gd name="adj" fmla="val 4171"/>
            </a:avLst>
          </a:prstGeom>
          <a:gradFill flip="none" rotWithShape="1">
            <a:gsLst>
              <a:gs pos="28000">
                <a:schemeClr val="tx1">
                  <a:alpha val="0"/>
                </a:schemeClr>
              </a:gs>
              <a:gs pos="100000">
                <a:srgbClr val="00BEC9">
                  <a:alpha val="37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solidFill>
              <a:srgbClr val="00C1C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5466" tIns="2733" rIns="5466" bIns="2733" anchor="ctr" anchorCtr="1"/>
          <a:lstStyle/>
          <a:p>
            <a:pPr defTabSz="122555">
              <a:spcAft>
                <a:spcPts val="120"/>
              </a:spcAft>
              <a:buSzPct val="60000"/>
            </a:pPr>
            <a:r>
              <a:rPr lang="zh-CN" altLang="en-US" sz="900" dirty="0" smtClean="0">
                <a:solidFill>
                  <a:prstClr val="white"/>
                </a:solidFill>
                <a:latin typeface="+mj-ea"/>
                <a:ea typeface="+mj-ea"/>
                <a:cs typeface="Arial" panose="020B0604020202020204" pitchFamily="34" charset="0"/>
              </a:rPr>
              <a:t>设备接入</a:t>
            </a:r>
            <a:endParaRPr lang="zh-CN" altLang="en-US" sz="900" dirty="0">
              <a:solidFill>
                <a:prstClr val="white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86" name="Rounded Rectangle 24">
            <a:extLst>
              <a:ext uri="{FF2B5EF4-FFF2-40B4-BE49-F238E27FC236}">
                <a16:creationId xmlns:a16="http://schemas.microsoft.com/office/drawing/2014/main" id="{4B5CF773-0BA3-412F-91CA-997B54C15D92}"/>
              </a:ext>
            </a:extLst>
          </p:cNvPr>
          <p:cNvSpPr/>
          <p:nvPr/>
        </p:nvSpPr>
        <p:spPr>
          <a:xfrm>
            <a:off x="4142486" y="3638048"/>
            <a:ext cx="645600" cy="206013"/>
          </a:xfrm>
          <a:prstGeom prst="roundRect">
            <a:avLst>
              <a:gd name="adj" fmla="val 4171"/>
            </a:avLst>
          </a:prstGeom>
          <a:gradFill flip="none" rotWithShape="1">
            <a:gsLst>
              <a:gs pos="28000">
                <a:schemeClr val="tx1">
                  <a:alpha val="0"/>
                </a:schemeClr>
              </a:gs>
              <a:gs pos="100000">
                <a:srgbClr val="00BEC9">
                  <a:alpha val="37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solidFill>
              <a:srgbClr val="00C1C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5466" tIns="2733" rIns="5466" bIns="2733" anchor="ctr" anchorCtr="1"/>
          <a:lstStyle/>
          <a:p>
            <a:pPr defTabSz="122555">
              <a:spcAft>
                <a:spcPts val="120"/>
              </a:spcAft>
              <a:buSzPct val="60000"/>
            </a:pPr>
            <a:r>
              <a:rPr lang="zh-CN" altLang="en-US" sz="900" dirty="0" smtClean="0">
                <a:solidFill>
                  <a:prstClr val="white"/>
                </a:solidFill>
                <a:latin typeface="+mj-ea"/>
                <a:ea typeface="+mj-ea"/>
                <a:cs typeface="Arial" panose="020B0604020202020204" pitchFamily="34" charset="0"/>
              </a:rPr>
              <a:t>算法同步</a:t>
            </a:r>
            <a:endParaRPr lang="zh-CN" altLang="en-US" sz="900" dirty="0">
              <a:solidFill>
                <a:prstClr val="white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87" name="Rounded Rectangle 24">
            <a:extLst>
              <a:ext uri="{FF2B5EF4-FFF2-40B4-BE49-F238E27FC236}">
                <a16:creationId xmlns:a16="http://schemas.microsoft.com/office/drawing/2014/main" id="{4B5CF773-0BA3-412F-91CA-997B54C15D92}"/>
              </a:ext>
            </a:extLst>
          </p:cNvPr>
          <p:cNvSpPr/>
          <p:nvPr/>
        </p:nvSpPr>
        <p:spPr>
          <a:xfrm>
            <a:off x="4847894" y="3638048"/>
            <a:ext cx="645600" cy="206013"/>
          </a:xfrm>
          <a:prstGeom prst="roundRect">
            <a:avLst>
              <a:gd name="adj" fmla="val 4171"/>
            </a:avLst>
          </a:prstGeom>
          <a:gradFill flip="none" rotWithShape="1">
            <a:gsLst>
              <a:gs pos="28000">
                <a:schemeClr val="tx1">
                  <a:alpha val="0"/>
                </a:schemeClr>
              </a:gs>
              <a:gs pos="100000">
                <a:srgbClr val="00BEC9">
                  <a:alpha val="37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solidFill>
              <a:srgbClr val="00C1C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5466" tIns="2733" rIns="5466" bIns="2733" anchor="ctr" anchorCtr="1"/>
          <a:lstStyle/>
          <a:p>
            <a:pPr defTabSz="122555">
              <a:spcAft>
                <a:spcPts val="120"/>
              </a:spcAft>
              <a:buSzPct val="60000"/>
            </a:pPr>
            <a:r>
              <a:rPr lang="zh-CN" altLang="en-US" sz="900" dirty="0" smtClean="0">
                <a:solidFill>
                  <a:prstClr val="white"/>
                </a:solidFill>
                <a:latin typeface="+mj-ea"/>
                <a:ea typeface="+mj-ea"/>
                <a:cs typeface="Arial" panose="020B0604020202020204" pitchFamily="34" charset="0"/>
              </a:rPr>
              <a:t>调用统计</a:t>
            </a:r>
            <a:endParaRPr lang="zh-CN" altLang="en-US" sz="900" dirty="0">
              <a:solidFill>
                <a:prstClr val="white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88" name="Rounded Rectangle 24">
            <a:extLst>
              <a:ext uri="{FF2B5EF4-FFF2-40B4-BE49-F238E27FC236}">
                <a16:creationId xmlns:a16="http://schemas.microsoft.com/office/drawing/2014/main" id="{4B5CF773-0BA3-412F-91CA-997B54C15D92}"/>
              </a:ext>
            </a:extLst>
          </p:cNvPr>
          <p:cNvSpPr/>
          <p:nvPr/>
        </p:nvSpPr>
        <p:spPr>
          <a:xfrm>
            <a:off x="4847894" y="3353445"/>
            <a:ext cx="645600" cy="206013"/>
          </a:xfrm>
          <a:prstGeom prst="roundRect">
            <a:avLst>
              <a:gd name="adj" fmla="val 4171"/>
            </a:avLst>
          </a:prstGeom>
          <a:gradFill flip="none" rotWithShape="1">
            <a:gsLst>
              <a:gs pos="28000">
                <a:schemeClr val="tx1">
                  <a:alpha val="0"/>
                </a:schemeClr>
              </a:gs>
              <a:gs pos="100000">
                <a:srgbClr val="00BEC9">
                  <a:alpha val="37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solidFill>
              <a:srgbClr val="00C1C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5466" tIns="2733" rIns="5466" bIns="2733" anchor="ctr" anchorCtr="1"/>
          <a:lstStyle/>
          <a:p>
            <a:pPr defTabSz="122555">
              <a:spcAft>
                <a:spcPts val="120"/>
              </a:spcAft>
              <a:buSzPct val="60000"/>
            </a:pPr>
            <a:r>
              <a:rPr lang="zh-CN" altLang="en-US" sz="900" dirty="0" smtClean="0">
                <a:solidFill>
                  <a:prstClr val="white"/>
                </a:solidFill>
                <a:latin typeface="+mj-ea"/>
                <a:ea typeface="+mj-ea"/>
                <a:cs typeface="Arial" panose="020B0604020202020204" pitchFamily="34" charset="0"/>
              </a:rPr>
              <a:t>任务管理</a:t>
            </a:r>
            <a:endParaRPr lang="zh-CN" altLang="en-US" sz="900" dirty="0">
              <a:solidFill>
                <a:prstClr val="white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89" name="Rounded Rectangle 24">
            <a:extLst>
              <a:ext uri="{FF2B5EF4-FFF2-40B4-BE49-F238E27FC236}">
                <a16:creationId xmlns:a16="http://schemas.microsoft.com/office/drawing/2014/main" id="{4B5CF773-0BA3-412F-91CA-997B54C15D92}"/>
              </a:ext>
            </a:extLst>
          </p:cNvPr>
          <p:cNvSpPr/>
          <p:nvPr/>
        </p:nvSpPr>
        <p:spPr>
          <a:xfrm>
            <a:off x="4144254" y="3354182"/>
            <a:ext cx="645600" cy="206013"/>
          </a:xfrm>
          <a:prstGeom prst="roundRect">
            <a:avLst>
              <a:gd name="adj" fmla="val 4171"/>
            </a:avLst>
          </a:prstGeom>
          <a:gradFill flip="none" rotWithShape="1">
            <a:gsLst>
              <a:gs pos="28000">
                <a:schemeClr val="tx1">
                  <a:alpha val="0"/>
                </a:schemeClr>
              </a:gs>
              <a:gs pos="100000">
                <a:srgbClr val="00BEC9">
                  <a:alpha val="37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solidFill>
              <a:srgbClr val="00C1C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5466" tIns="2733" rIns="5466" bIns="2733" anchor="ctr" anchorCtr="1"/>
          <a:lstStyle/>
          <a:p>
            <a:pPr defTabSz="122555">
              <a:spcAft>
                <a:spcPts val="120"/>
              </a:spcAft>
              <a:buSzPct val="60000"/>
            </a:pPr>
            <a:r>
              <a:rPr lang="zh-CN" altLang="en-US" sz="900" dirty="0" smtClean="0">
                <a:solidFill>
                  <a:prstClr val="white"/>
                </a:solidFill>
                <a:latin typeface="+mj-ea"/>
                <a:ea typeface="+mj-ea"/>
                <a:cs typeface="Arial" panose="020B0604020202020204" pitchFamily="34" charset="0"/>
              </a:rPr>
              <a:t>数据集管理</a:t>
            </a:r>
            <a:endParaRPr lang="zh-CN" altLang="en-US" sz="900" dirty="0">
              <a:solidFill>
                <a:prstClr val="white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90" name="Rounded Rectangle 24">
            <a:extLst>
              <a:ext uri="{FF2B5EF4-FFF2-40B4-BE49-F238E27FC236}">
                <a16:creationId xmlns:a16="http://schemas.microsoft.com/office/drawing/2014/main" id="{4B5CF773-0BA3-412F-91CA-997B54C15D92}"/>
              </a:ext>
            </a:extLst>
          </p:cNvPr>
          <p:cNvSpPr/>
          <p:nvPr/>
        </p:nvSpPr>
        <p:spPr>
          <a:xfrm>
            <a:off x="4838164" y="3067372"/>
            <a:ext cx="645600" cy="206013"/>
          </a:xfrm>
          <a:prstGeom prst="roundRect">
            <a:avLst>
              <a:gd name="adj" fmla="val 4171"/>
            </a:avLst>
          </a:prstGeom>
          <a:gradFill flip="none" rotWithShape="1">
            <a:gsLst>
              <a:gs pos="28000">
                <a:schemeClr val="tx1">
                  <a:alpha val="0"/>
                </a:schemeClr>
              </a:gs>
              <a:gs pos="100000">
                <a:srgbClr val="00BEC9">
                  <a:alpha val="37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solidFill>
              <a:srgbClr val="00C1C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5466" tIns="2733" rIns="5466" bIns="2733" anchor="ctr" anchorCtr="1"/>
          <a:lstStyle/>
          <a:p>
            <a:pPr defTabSz="122555">
              <a:spcAft>
                <a:spcPts val="120"/>
              </a:spcAft>
              <a:buSzPct val="60000"/>
            </a:pPr>
            <a:r>
              <a:rPr lang="zh-CN" altLang="en-US" sz="900" dirty="0" smtClean="0">
                <a:solidFill>
                  <a:prstClr val="white"/>
                </a:solidFill>
                <a:latin typeface="+mj-ea"/>
                <a:ea typeface="+mj-ea"/>
                <a:cs typeface="Arial" panose="020B0604020202020204" pitchFamily="34" charset="0"/>
              </a:rPr>
              <a:t>模型开发</a:t>
            </a:r>
            <a:endParaRPr lang="zh-CN" altLang="en-US" sz="900" dirty="0">
              <a:solidFill>
                <a:prstClr val="white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91" name="Rounded Rectangle 24">
            <a:extLst>
              <a:ext uri="{FF2B5EF4-FFF2-40B4-BE49-F238E27FC236}">
                <a16:creationId xmlns:a16="http://schemas.microsoft.com/office/drawing/2014/main" id="{4B5CF773-0BA3-412F-91CA-997B54C15D92}"/>
              </a:ext>
            </a:extLst>
          </p:cNvPr>
          <p:cNvSpPr/>
          <p:nvPr/>
        </p:nvSpPr>
        <p:spPr>
          <a:xfrm>
            <a:off x="4134523" y="3068109"/>
            <a:ext cx="645600" cy="206013"/>
          </a:xfrm>
          <a:prstGeom prst="roundRect">
            <a:avLst>
              <a:gd name="adj" fmla="val 4171"/>
            </a:avLst>
          </a:prstGeom>
          <a:gradFill flip="none" rotWithShape="1">
            <a:gsLst>
              <a:gs pos="28000">
                <a:schemeClr val="tx1">
                  <a:alpha val="0"/>
                </a:schemeClr>
              </a:gs>
              <a:gs pos="100000">
                <a:srgbClr val="00BEC9">
                  <a:alpha val="37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solidFill>
              <a:srgbClr val="00C1C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5466" tIns="2733" rIns="5466" bIns="2733" anchor="ctr" anchorCtr="1"/>
          <a:lstStyle/>
          <a:p>
            <a:pPr defTabSz="122555">
              <a:spcAft>
                <a:spcPts val="120"/>
              </a:spcAft>
              <a:buSzPct val="60000"/>
            </a:pPr>
            <a:r>
              <a:rPr lang="zh-CN" altLang="en-US" sz="900" dirty="0" smtClean="0">
                <a:solidFill>
                  <a:prstClr val="white"/>
                </a:solidFill>
                <a:latin typeface="+mj-ea"/>
                <a:ea typeface="+mj-ea"/>
                <a:cs typeface="Arial" panose="020B0604020202020204" pitchFamily="34" charset="0"/>
              </a:rPr>
              <a:t>标注服务</a:t>
            </a:r>
            <a:endParaRPr lang="zh-CN" altLang="en-US" sz="900" dirty="0">
              <a:solidFill>
                <a:prstClr val="white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92" name="直接连接符 91"/>
          <p:cNvCxnSpPr/>
          <p:nvPr/>
        </p:nvCxnSpPr>
        <p:spPr bwMode="auto">
          <a:xfrm flipV="1">
            <a:off x="3774986" y="3440233"/>
            <a:ext cx="314722" cy="4915"/>
          </a:xfrm>
          <a:prstGeom prst="line">
            <a:avLst/>
          </a:prstGeom>
          <a:solidFill>
            <a:srgbClr val="996633"/>
          </a:solidFill>
          <a:ln w="254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121" name="Picture 5" descr="无线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" r="6425"/>
          <a:stretch>
            <a:fillRect/>
          </a:stretch>
        </p:blipFill>
        <p:spPr bwMode="auto">
          <a:xfrm>
            <a:off x="2073971" y="3092222"/>
            <a:ext cx="248499" cy="33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" name="文本框 121"/>
          <p:cNvSpPr txBox="1"/>
          <p:nvPr/>
        </p:nvSpPr>
        <p:spPr>
          <a:xfrm>
            <a:off x="3381840" y="3216869"/>
            <a:ext cx="10888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00" dirty="0" smtClean="0">
                <a:solidFill>
                  <a:schemeClr val="bg1"/>
                </a:solidFill>
                <a:latin typeface="+mj-ea"/>
                <a:ea typeface="+mj-ea"/>
              </a:rPr>
              <a:t>传输网</a:t>
            </a:r>
            <a:endParaRPr lang="zh-CN" altLang="en-US" sz="7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123" name="Picture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51" y="4117600"/>
            <a:ext cx="563010" cy="280408"/>
          </a:xfrm>
          <a:prstGeom prst="rect">
            <a:avLst/>
          </a:prstGeom>
        </p:spPr>
      </p:pic>
      <p:pic>
        <p:nvPicPr>
          <p:cNvPr id="124" name="图片 2" descr="d1600e1b549b851200786e4569f75b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82844" y="4014840"/>
            <a:ext cx="639907" cy="473125"/>
          </a:xfrm>
          <a:prstGeom prst="rect">
            <a:avLst/>
          </a:prstGeom>
        </p:spPr>
      </p:pic>
      <p:sp>
        <p:nvSpPr>
          <p:cNvPr id="125" name="Rounded Rectangle 24">
            <a:extLst>
              <a:ext uri="{FF2B5EF4-FFF2-40B4-BE49-F238E27FC236}">
                <a16:creationId xmlns:a16="http://schemas.microsoft.com/office/drawing/2014/main" id="{4B5CF773-0BA3-412F-91CA-997B54C15D92}"/>
              </a:ext>
            </a:extLst>
          </p:cNvPr>
          <p:cNvSpPr/>
          <p:nvPr/>
        </p:nvSpPr>
        <p:spPr>
          <a:xfrm>
            <a:off x="2881781" y="4816695"/>
            <a:ext cx="602126" cy="220679"/>
          </a:xfrm>
          <a:prstGeom prst="roundRect">
            <a:avLst>
              <a:gd name="adj" fmla="val 4171"/>
            </a:avLst>
          </a:prstGeom>
          <a:gradFill flip="none" rotWithShape="1">
            <a:gsLst>
              <a:gs pos="58000">
                <a:srgbClr val="00ADED">
                  <a:alpha val="0"/>
                </a:srgbClr>
              </a:gs>
              <a:gs pos="100000">
                <a:srgbClr val="00B0F0">
                  <a:alpha val="2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gradFill flip="none" rotWithShape="1">
              <a:gsLst>
                <a:gs pos="0">
                  <a:srgbClr val="00FFFF"/>
                </a:gs>
                <a:gs pos="100000">
                  <a:srgbClr val="00ADED">
                    <a:alpha val="54000"/>
                  </a:srgb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27213" tIns="13606" rIns="27213" bIns="13606" anchor="ctr" anchorCtr="1"/>
          <a:lstStyle/>
          <a:p>
            <a:pPr marL="0" marR="0" lvl="0" indent="0" algn="l" defTabSz="12248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zh-CN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Arial" pitchFamily="34" charset="0"/>
                <a:sym typeface="Helvetica Neue"/>
              </a:rPr>
              <a:t>边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Arial" pitchFamily="34" charset="0"/>
              <a:sym typeface="Helvetica Neue"/>
            </a:endParaRPr>
          </a:p>
        </p:txBody>
      </p:sp>
      <p:sp>
        <p:nvSpPr>
          <p:cNvPr id="126" name="Rounded Rectangle 24">
            <a:extLst>
              <a:ext uri="{FF2B5EF4-FFF2-40B4-BE49-F238E27FC236}">
                <a16:creationId xmlns:a16="http://schemas.microsoft.com/office/drawing/2014/main" id="{4B5CF773-0BA3-412F-91CA-997B54C15D92}"/>
              </a:ext>
            </a:extLst>
          </p:cNvPr>
          <p:cNvSpPr/>
          <p:nvPr/>
        </p:nvSpPr>
        <p:spPr>
          <a:xfrm>
            <a:off x="993728" y="4819263"/>
            <a:ext cx="602126" cy="220679"/>
          </a:xfrm>
          <a:prstGeom prst="roundRect">
            <a:avLst>
              <a:gd name="adj" fmla="val 4171"/>
            </a:avLst>
          </a:prstGeom>
          <a:gradFill flip="none" rotWithShape="1">
            <a:gsLst>
              <a:gs pos="58000">
                <a:srgbClr val="00ADED">
                  <a:alpha val="0"/>
                </a:srgbClr>
              </a:gs>
              <a:gs pos="100000">
                <a:srgbClr val="00B0F0">
                  <a:alpha val="2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gradFill flip="none" rotWithShape="1">
              <a:gsLst>
                <a:gs pos="0">
                  <a:srgbClr val="00FFFF"/>
                </a:gs>
                <a:gs pos="100000">
                  <a:srgbClr val="00ADED">
                    <a:alpha val="54000"/>
                  </a:srgb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27213" tIns="13606" rIns="27213" bIns="13606" anchor="ctr" anchorCtr="1"/>
          <a:lstStyle/>
          <a:p>
            <a:pPr marL="0" marR="0" lvl="0" indent="0" algn="l" defTabSz="12248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zh-CN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Arial" pitchFamily="34" charset="0"/>
                <a:sym typeface="Helvetica Neue"/>
              </a:rPr>
              <a:t>端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Arial" pitchFamily="34" charset="0"/>
              <a:sym typeface="Helvetica Neue"/>
            </a:endParaRPr>
          </a:p>
        </p:txBody>
      </p:sp>
      <p:sp>
        <p:nvSpPr>
          <p:cNvPr id="127" name="Rounded Rectangle 24">
            <a:extLst>
              <a:ext uri="{FF2B5EF4-FFF2-40B4-BE49-F238E27FC236}">
                <a16:creationId xmlns:a16="http://schemas.microsoft.com/office/drawing/2014/main" id="{4B5CF773-0BA3-412F-91CA-997B54C15D92}"/>
              </a:ext>
            </a:extLst>
          </p:cNvPr>
          <p:cNvSpPr/>
          <p:nvPr/>
        </p:nvSpPr>
        <p:spPr>
          <a:xfrm>
            <a:off x="4564442" y="4816203"/>
            <a:ext cx="602126" cy="220679"/>
          </a:xfrm>
          <a:prstGeom prst="roundRect">
            <a:avLst>
              <a:gd name="adj" fmla="val 4171"/>
            </a:avLst>
          </a:prstGeom>
          <a:gradFill flip="none" rotWithShape="1">
            <a:gsLst>
              <a:gs pos="58000">
                <a:srgbClr val="00ADED">
                  <a:alpha val="0"/>
                </a:srgbClr>
              </a:gs>
              <a:gs pos="100000">
                <a:srgbClr val="00B0F0">
                  <a:alpha val="2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gradFill flip="none" rotWithShape="1">
              <a:gsLst>
                <a:gs pos="0">
                  <a:srgbClr val="00FFFF"/>
                </a:gs>
                <a:gs pos="100000">
                  <a:srgbClr val="00ADED">
                    <a:alpha val="54000"/>
                  </a:srgb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27213" tIns="13606" rIns="27213" bIns="13606" anchor="ctr" anchorCtr="1"/>
          <a:lstStyle/>
          <a:p>
            <a:pPr marL="0" marR="0" lvl="0" indent="0" algn="l" defTabSz="12248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zh-CN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Arial" pitchFamily="34" charset="0"/>
                <a:sym typeface="Helvetica Neue"/>
              </a:rPr>
              <a:t>云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Arial" pitchFamily="34" charset="0"/>
              <a:sym typeface="Helvetica Neue"/>
            </a:endParaRPr>
          </a:p>
        </p:txBody>
      </p:sp>
      <p:pic>
        <p:nvPicPr>
          <p:cNvPr id="128" name="图片 1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6" b="20324"/>
          <a:stretch>
            <a:fillRect/>
          </a:stretch>
        </p:blipFill>
        <p:spPr>
          <a:xfrm>
            <a:off x="1030060" y="4086878"/>
            <a:ext cx="545026" cy="293938"/>
          </a:xfrm>
          <a:prstGeom prst="rect">
            <a:avLst/>
          </a:prstGeom>
        </p:spPr>
      </p:pic>
      <p:sp>
        <p:nvSpPr>
          <p:cNvPr id="129" name="文本框 51">
            <a:extLst>
              <a:ext uri="{FF2B5EF4-FFF2-40B4-BE49-F238E27FC236}">
                <a16:creationId xmlns:a16="http://schemas.microsoft.com/office/drawing/2014/main" id="{CBAA19EB-E918-4FAA-8382-6C2D17F0EBA2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9357" y="5210415"/>
            <a:ext cx="4864408" cy="55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71450" lvl="0" indent="-171450" defTabSz="68580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kumimoji="1" lang="zh-CN" altLang="en-US" sz="1000" kern="0" dirty="0">
                <a:solidFill>
                  <a:srgbClr val="FFFF00"/>
                </a:solidFill>
                <a:latin typeface="+mj-ea"/>
                <a:ea typeface="+mj-ea"/>
                <a:cs typeface="+mn-ea"/>
              </a:rPr>
              <a:t>质检实践：</a:t>
            </a:r>
            <a:r>
              <a:rPr kumimoji="1" lang="en-US" altLang="zh-CN" sz="1000" kern="0" dirty="0">
                <a:solidFill>
                  <a:srgbClr val="FFFF00"/>
                </a:solidFill>
                <a:latin typeface="+mj-ea"/>
                <a:ea typeface="+mj-ea"/>
                <a:cs typeface="+mn-ea"/>
              </a:rPr>
              <a:t>PCB</a:t>
            </a:r>
            <a:r>
              <a:rPr kumimoji="1" lang="zh-CN" altLang="en-US" sz="1000" kern="0" dirty="0">
                <a:solidFill>
                  <a:srgbClr val="FFFF00"/>
                </a:solidFill>
                <a:latin typeface="+mj-ea"/>
                <a:ea typeface="+mj-ea"/>
                <a:cs typeface="+mn-ea"/>
              </a:rPr>
              <a:t>板检测（</a:t>
            </a:r>
            <a:r>
              <a:rPr kumimoji="1" lang="en-US" altLang="zh-CN" sz="1000" kern="0" dirty="0">
                <a:solidFill>
                  <a:srgbClr val="FFFF00"/>
                </a:solidFill>
                <a:latin typeface="+mj-ea"/>
                <a:ea typeface="+mj-ea"/>
                <a:cs typeface="+mn-ea"/>
              </a:rPr>
              <a:t>CPU</a:t>
            </a:r>
            <a:r>
              <a:rPr kumimoji="1" lang="zh-CN" altLang="en-US" sz="1000" kern="0" dirty="0">
                <a:solidFill>
                  <a:srgbClr val="FFFF00"/>
                </a:solidFill>
                <a:latin typeface="+mj-ea"/>
                <a:ea typeface="+mj-ea"/>
                <a:cs typeface="+mn-ea"/>
              </a:rPr>
              <a:t>弯针、主板螺母缺失、标签粘贴错误）、服务器检测（散热器装反、标签识别）、乒乓球质检（完好、极端、凹陷、划痕、裂缝、污点）、纺织布匹检测（毛粒、异色纱、乱头、带头）等</a:t>
            </a:r>
            <a:endParaRPr kumimoji="1" lang="en-US" altLang="zh-CN" sz="1000" kern="0" dirty="0">
              <a:solidFill>
                <a:srgbClr val="FFFF00"/>
              </a:solidFill>
              <a:latin typeface="+mj-ea"/>
              <a:ea typeface="+mj-ea"/>
              <a:cs typeface="+mn-ea"/>
            </a:endParaRPr>
          </a:p>
        </p:txBody>
      </p:sp>
      <p:sp>
        <p:nvSpPr>
          <p:cNvPr id="47" name="动作按钮: 后退或前一项 46">
            <a:hlinkClick r:id="rId8" action="ppaction://hlinksldjump" highlightClick="1"/>
          </p:cNvPr>
          <p:cNvSpPr/>
          <p:nvPr/>
        </p:nvSpPr>
        <p:spPr>
          <a:xfrm>
            <a:off x="10358652" y="5994402"/>
            <a:ext cx="2129051" cy="1018653"/>
          </a:xfrm>
          <a:prstGeom prst="actionButtonBackPreviou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3522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000">
        <p:blinds dir="vert"/>
      </p:transition>
    </mc:Choice>
    <mc:Fallback xmlns="">
      <p:transition spd="slow" advTm="12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 bwMode="auto">
          <a:xfrm>
            <a:off x="327600" y="2001600"/>
            <a:ext cx="11530800" cy="4284000"/>
          </a:xfrm>
          <a:prstGeom prst="rect">
            <a:avLst/>
          </a:prstGeom>
          <a:gradFill flip="none" rotWithShape="1">
            <a:gsLst>
              <a:gs pos="28000">
                <a:srgbClr val="000000">
                  <a:alpha val="0"/>
                </a:srgbClr>
              </a:gs>
              <a:gs pos="100000">
                <a:srgbClr val="00BEC9">
                  <a:alpha val="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21599" tIns="10799" rIns="21599" bIns="10799" anchor="t" anchorCtr="1"/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zh-CN" altLang="en-US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室外型无线射频单元</a:t>
            </a:r>
            <a:r>
              <a:rPr lang="en-US" altLang="zh-CN" b="1" kern="0" dirty="0" err="1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iRRU</a:t>
            </a:r>
            <a:r>
              <a:rPr lang="en-US" altLang="zh-CN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 5340</a:t>
            </a:r>
          </a:p>
        </p:txBody>
      </p:sp>
      <p:sp>
        <p:nvSpPr>
          <p:cNvPr id="33" name="矩形 32"/>
          <p:cNvSpPr/>
          <p:nvPr/>
        </p:nvSpPr>
        <p:spPr bwMode="auto">
          <a:xfrm>
            <a:off x="6590965" y="2451600"/>
            <a:ext cx="2725648" cy="24829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216000" tIns="10799" rIns="216000" bIns="10799" anchor="t" anchorCtr="1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zh-CN" altLang="en-US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特色优势</a:t>
            </a:r>
            <a:endParaRPr lang="en-US" altLang="zh-CN" b="1" kern="0" dirty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Clr>
                <a:prstClr val="white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覆盖半径</a:t>
            </a:r>
            <a:r>
              <a:rPr lang="en-US" altLang="zh-CN" sz="1600" kern="0" dirty="0" smtClean="0">
                <a:solidFill>
                  <a:srgbClr val="F79646">
                    <a:lumMod val="75000"/>
                  </a:srgbClr>
                </a:solidFill>
                <a:latin typeface="+mj-ea"/>
                <a:ea typeface="+mj-ea"/>
              </a:rPr>
              <a:t>~200</a:t>
            </a:r>
            <a:r>
              <a:rPr lang="zh-CN" altLang="en-US" sz="1600" kern="0" dirty="0">
                <a:solidFill>
                  <a:srgbClr val="F79646">
                    <a:lumMod val="75000"/>
                  </a:srgbClr>
                </a:solidFill>
                <a:latin typeface="+mj-ea"/>
                <a:ea typeface="+mj-ea"/>
              </a:rPr>
              <a:t>米</a:t>
            </a:r>
            <a:endParaRPr lang="en-US" altLang="zh-CN" sz="1600" kern="0" dirty="0">
              <a:solidFill>
                <a:srgbClr val="F79646">
                  <a:lumMod val="75000"/>
                </a:srgbClr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前传接口开放</a:t>
            </a:r>
            <a:endParaRPr lang="en-US" altLang="zh-CN" sz="1600" kern="0" dirty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拉远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超</a:t>
            </a:r>
            <a:r>
              <a:rPr lang="en-US" altLang="zh-CN" sz="1600" kern="0" dirty="0" smtClean="0">
                <a:solidFill>
                  <a:srgbClr val="E86A0D"/>
                </a:solidFill>
                <a:latin typeface="+mj-ea"/>
                <a:ea typeface="+mj-ea"/>
              </a:rPr>
              <a:t>10</a:t>
            </a: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</a:rPr>
              <a:t>公里</a:t>
            </a:r>
            <a:endParaRPr lang="en-US" altLang="zh-CN" sz="1600" kern="0" dirty="0">
              <a:solidFill>
                <a:srgbClr val="E86A0D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零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站址</a:t>
            </a:r>
            <a:endParaRPr lang="en-US" altLang="zh-CN" sz="1600" kern="0" dirty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端到端可视化运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维</a:t>
            </a:r>
            <a:endParaRPr lang="en-US" altLang="zh-CN" sz="1600" kern="0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9107979" y="2451600"/>
            <a:ext cx="2714625" cy="355405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216000" tIns="10799" rIns="216000" bIns="10799" anchor="t" anchorCtr="1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zh-CN" altLang="en-US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适用场景</a:t>
            </a:r>
            <a:endParaRPr lang="en-US" altLang="zh-CN" b="1" kern="0" dirty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室外零站址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部署</a:t>
            </a:r>
            <a:endParaRPr lang="en-US" altLang="zh-CN" sz="1600" kern="0" dirty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室内低成本覆盖</a:t>
            </a:r>
            <a:endParaRPr lang="en-US" altLang="zh-CN" sz="1600" kern="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可用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于高价值、高密度区域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的补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热，如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体育馆、站台、居民区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等</a:t>
            </a:r>
            <a:endParaRPr lang="en-US" altLang="zh-CN" sz="1600" kern="0" dirty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可用于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空旷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区域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的高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性价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比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补盲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，如</a:t>
            </a: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</a:rPr>
              <a:t>工业园、公园、道路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等</a:t>
            </a:r>
            <a:endParaRPr lang="zh-CN" altLang="en-US" sz="1600" kern="0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pic>
        <p:nvPicPr>
          <p:cNvPr id="79" name="图片 7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483" y="3018956"/>
            <a:ext cx="1398791" cy="1944182"/>
          </a:xfrm>
          <a:prstGeom prst="rect">
            <a:avLst/>
          </a:prstGeom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794916"/>
              </p:ext>
            </p:extLst>
          </p:nvPr>
        </p:nvGraphicFramePr>
        <p:xfrm>
          <a:off x="819943" y="2558561"/>
          <a:ext cx="3750628" cy="3351563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936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4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730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属性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特征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03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支持频段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N41/N78/N79</a:t>
                      </a:r>
                      <a:endParaRPr lang="zh-CN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03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支持制式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5G NR TDD</a:t>
                      </a:r>
                      <a:endParaRPr lang="zh-CN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03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通道数量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4T4R</a:t>
                      </a:r>
                      <a:endParaRPr lang="zh-CN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03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工作带宽</a:t>
                      </a:r>
                      <a:endParaRPr lang="zh-CN" sz="1400" kern="10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100MHz</a:t>
                      </a:r>
                      <a:endParaRPr lang="zh-CN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03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接口类型</a:t>
                      </a:r>
                      <a:endParaRPr lang="zh-CN" sz="1400" kern="10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sz="12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eCPRI</a:t>
                      </a: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（</a:t>
                      </a: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Option7-2</a:t>
                      </a: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）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03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灵敏度</a:t>
                      </a:r>
                      <a:endParaRPr lang="zh-CN" sz="1400" kern="10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-96dBm/</a:t>
                      </a: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通道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003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发射功率</a:t>
                      </a:r>
                      <a:endParaRPr lang="zh-CN" sz="1400" kern="10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2W*4</a:t>
                      </a:r>
                      <a:endParaRPr lang="zh-CN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003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供电方式</a:t>
                      </a:r>
                      <a:endParaRPr lang="zh-CN" sz="1400" kern="10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AC 220V</a:t>
                      </a: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（</a:t>
                      </a: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100V~240V</a:t>
                      </a: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）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003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重量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&lt; 6.5kg</a:t>
                      </a:r>
                      <a:endParaRPr lang="zh-CN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97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050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外形尺寸 </a:t>
                      </a:r>
                      <a:endParaRPr lang="zh-CN" sz="12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300mm</a:t>
                      </a: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（长）</a:t>
                      </a: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* 210mm</a:t>
                      </a: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（宽）</a:t>
                      </a: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* 95mm</a:t>
                      </a:r>
                      <a:r>
                        <a:rPr 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（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高</a:t>
                      </a:r>
                      <a:r>
                        <a:rPr 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）</a:t>
                      </a:r>
                      <a:endParaRPr lang="zh-CN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003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防护等级</a:t>
                      </a:r>
                      <a:endParaRPr lang="zh-CN" sz="1400" kern="10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IP67</a:t>
                      </a:r>
                      <a:endParaRPr lang="zh-CN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003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安装方式</a:t>
                      </a:r>
                      <a:endParaRPr lang="zh-CN" sz="1400" kern="10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抱杆、悬挂、挂墙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462129" y="748056"/>
            <a:ext cx="11466828" cy="126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3152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多</a:t>
            </a:r>
            <a:r>
              <a:rPr lang="zh-CN" altLang="en-US" sz="254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频段</a:t>
            </a: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、</a:t>
            </a:r>
            <a:r>
              <a:rPr lang="zh-CN" altLang="en-US" sz="254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多</a:t>
            </a: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通道、大</a:t>
            </a:r>
            <a:r>
              <a:rPr lang="zh-CN" altLang="en-US" sz="254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容量</a:t>
            </a: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、前</a:t>
            </a:r>
            <a:r>
              <a:rPr lang="zh-CN" altLang="en-US" sz="254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传开</a:t>
            </a: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放，防尘、防水、耐高温、零站址</a:t>
            </a: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，</a:t>
            </a:r>
            <a:endParaRPr lang="en-US" altLang="zh-CN" sz="2540" b="1" dirty="0" smtClean="0">
              <a:solidFill>
                <a:prstClr val="white"/>
              </a:solidFill>
              <a:latin typeface="+mj-ea"/>
              <a:ea typeface="+mj-ea"/>
              <a:sym typeface="+mn-lt"/>
            </a:endParaRPr>
          </a:p>
          <a:p>
            <a:pPr algn="ctr" defTabSz="73152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满足室外</a:t>
            </a: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恶劣环境、室内低成本覆盖、高效率补盲吸热需求</a:t>
            </a:r>
            <a:endParaRPr lang="zh-CN" altLang="en-US" sz="2540" b="1" dirty="0">
              <a:solidFill>
                <a:prstClr val="white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4" name="动作按钮: 后退或前一项 3">
            <a:hlinkClick r:id="rId3" action="ppaction://hlinksldjump" highlightClick="1"/>
          </p:cNvPr>
          <p:cNvSpPr/>
          <p:nvPr/>
        </p:nvSpPr>
        <p:spPr>
          <a:xfrm>
            <a:off x="10126640" y="5981132"/>
            <a:ext cx="2611272" cy="1026993"/>
          </a:xfrm>
          <a:prstGeom prst="actionButtonBackPreviou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  <a:latin typeface="+mj-ea"/>
              <a:ea typeface="+mj-ea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765758" y="221205"/>
            <a:ext cx="6660485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2" tIns="45718" rIns="91432" bIns="45718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9pPr>
          </a:lstStyle>
          <a:p>
            <a:pPr algn="ctr" defTabSz="731520">
              <a:defRPr/>
            </a:pPr>
            <a:r>
              <a:rPr lang="zh-CN" altLang="en-US" kern="0" dirty="0" smtClean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</a:rPr>
              <a:t>室外</a:t>
            </a:r>
            <a:r>
              <a:rPr lang="zh-CN" altLang="en-US" kern="0" dirty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</a:rPr>
              <a:t>型无线射频</a:t>
            </a:r>
            <a:r>
              <a:rPr lang="zh-CN" altLang="en-US" kern="0" dirty="0" smtClean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</a:rPr>
              <a:t>单元</a:t>
            </a:r>
            <a:r>
              <a:rPr lang="en-US" altLang="zh-CN" kern="0" dirty="0" err="1" smtClean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  <a:sym typeface="+mn-lt"/>
              </a:rPr>
              <a:t>iRRU</a:t>
            </a:r>
            <a:endParaRPr lang="en-US" altLang="zh-CN" kern="0" dirty="0">
              <a:gradFill flip="none" rotWithShape="1">
                <a:gsLst>
                  <a:gs pos="0">
                    <a:srgbClr val="8D8A00"/>
                  </a:gs>
                  <a:gs pos="50000">
                    <a:srgbClr val="FFFF00"/>
                  </a:gs>
                  <a:gs pos="100000">
                    <a:prstClr val="white">
                      <a:lumMod val="100000"/>
                    </a:prstClr>
                  </a:gs>
                </a:gsLst>
                <a:lin ang="5400000" scaled="1"/>
                <a:tileRect/>
              </a:gradFill>
              <a:effectLst>
                <a:outerShdw blurRad="127000" dist="127000" dir="3600000" algn="tl" rotWithShape="0">
                  <a:prstClr val="black">
                    <a:alpha val="55000"/>
                  </a:prst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39175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 advTm="120000">
        <p:blinds dir="vert"/>
      </p:transition>
    </mc:Choice>
    <mc:Fallback xmlns="">
      <p:transition spd="slow" advTm="12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矩形 103"/>
          <p:cNvSpPr/>
          <p:nvPr/>
        </p:nvSpPr>
        <p:spPr>
          <a:xfrm>
            <a:off x="391791" y="736001"/>
            <a:ext cx="11466828" cy="1262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>
              <a:lnSpc>
                <a:spcPct val="150000"/>
              </a:lnSpc>
              <a:spcBef>
                <a:spcPct val="30000"/>
              </a:spcBef>
              <a:buClr>
                <a:srgbClr val="FFFF00"/>
              </a:buClr>
              <a:defRPr/>
            </a:pPr>
            <a:r>
              <a:rPr lang="zh-CN" altLang="en-US" sz="2535" b="1" dirty="0">
                <a:solidFill>
                  <a:schemeClr val="bg1"/>
                </a:solidFill>
                <a:latin typeface="+mj-ea"/>
                <a:ea typeface="+mj-ea"/>
                <a:cs typeface="微软雅黑" panose="020B0503020204020204" pitchFamily="34" charset="-122"/>
                <a:sym typeface="+mn-lt"/>
              </a:rPr>
              <a:t>实现</a:t>
            </a:r>
            <a:r>
              <a:rPr lang="zh-CN" altLang="en-US" sz="2535" b="1" dirty="0" smtClean="0">
                <a:solidFill>
                  <a:schemeClr val="bg1"/>
                </a:solidFill>
                <a:latin typeface="+mj-ea"/>
                <a:ea typeface="+mj-ea"/>
                <a:cs typeface="微软雅黑" panose="020B0503020204020204" pitchFamily="34" charset="-122"/>
                <a:sym typeface="+mn-lt"/>
              </a:rPr>
              <a:t>计算</a:t>
            </a:r>
            <a:r>
              <a:rPr lang="zh-CN" altLang="en-US" sz="2535" b="1" dirty="0">
                <a:solidFill>
                  <a:schemeClr val="bg1"/>
                </a:solidFill>
                <a:latin typeface="+mj-ea"/>
                <a:ea typeface="+mj-ea"/>
                <a:cs typeface="微软雅黑" panose="020B0503020204020204" pitchFamily="34" charset="-122"/>
                <a:sym typeface="+mn-lt"/>
              </a:rPr>
              <a:t>、存储、</a:t>
            </a:r>
            <a:r>
              <a:rPr lang="zh-CN" altLang="en-US" sz="2535" b="1" dirty="0" smtClean="0">
                <a:solidFill>
                  <a:schemeClr val="bg1"/>
                </a:solidFill>
                <a:latin typeface="+mj-ea"/>
                <a:ea typeface="+mj-ea"/>
                <a:cs typeface="微软雅黑" panose="020B0503020204020204" pitchFamily="34" charset="-122"/>
                <a:sym typeface="+mn-lt"/>
              </a:rPr>
              <a:t>网络全面</a:t>
            </a:r>
            <a:r>
              <a:rPr lang="zh-CN" altLang="en-US" sz="2535" b="1" dirty="0">
                <a:solidFill>
                  <a:schemeClr val="bg1"/>
                </a:solidFill>
                <a:latin typeface="+mj-ea"/>
                <a:ea typeface="+mj-ea"/>
                <a:cs typeface="微软雅黑" panose="020B0503020204020204" pitchFamily="34" charset="-122"/>
                <a:sym typeface="+mn-lt"/>
              </a:rPr>
              <a:t>资源池</a:t>
            </a:r>
            <a:r>
              <a:rPr lang="zh-CN" altLang="en-US" sz="2535" b="1" dirty="0" smtClean="0">
                <a:solidFill>
                  <a:schemeClr val="bg1"/>
                </a:solidFill>
                <a:latin typeface="+mj-ea"/>
                <a:ea typeface="+mj-ea"/>
                <a:cs typeface="微软雅黑" panose="020B0503020204020204" pitchFamily="34" charset="-122"/>
                <a:sym typeface="+mn-lt"/>
              </a:rPr>
              <a:t>化，及资源统一编排管理，构建以应用为中心的边缘数据中心，最低一个计算节点即可提供服务</a:t>
            </a:r>
            <a:endParaRPr sz="2535" b="1" dirty="0">
              <a:solidFill>
                <a:schemeClr val="bg1"/>
              </a:solidFill>
              <a:latin typeface="+mj-ea"/>
              <a:ea typeface="+mj-ea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327600" y="2001600"/>
            <a:ext cx="11530800" cy="4284000"/>
          </a:xfrm>
          <a:prstGeom prst="rect">
            <a:avLst/>
          </a:prstGeom>
          <a:gradFill flip="none" rotWithShape="1">
            <a:gsLst>
              <a:gs pos="28000">
                <a:srgbClr val="000000">
                  <a:alpha val="0"/>
                </a:srgbClr>
              </a:gs>
              <a:gs pos="100000">
                <a:srgbClr val="00BEC9">
                  <a:alpha val="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21599" tIns="10799" rIns="21599" bIns="10799" anchor="t" anchorCtr="1"/>
          <a:lstStyle/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ClrTx/>
              <a:buSzPct val="60000"/>
              <a:buFontTx/>
              <a:buNone/>
              <a:defRPr/>
            </a:pPr>
            <a:r>
              <a:rPr lang="en-US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5G</a:t>
            </a:r>
            <a:r>
              <a:rPr lang="zh-CN" altLang="en-US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云网操作系统</a:t>
            </a:r>
            <a:r>
              <a:rPr lang="en-US" altLang="zh-CN" b="1" kern="0" dirty="0" err="1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iCNOS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6503113" y="2451600"/>
            <a:ext cx="2725648" cy="355405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216000" tIns="10799" rIns="216000" bIns="10799" anchor="t" anchorCtr="1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ClrTx/>
              <a:buSzPct val="60000"/>
              <a:buFontTx/>
              <a:buNone/>
              <a:defRPr/>
            </a:pPr>
            <a:r>
              <a:rPr lang="zh-CN" altLang="en-US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特色优势</a:t>
            </a: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ea"/>
              <a:ea typeface="+mj-ea"/>
              <a:cs typeface="+mn-ea"/>
              <a:sym typeface="+mn-lt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虚拟化</a:t>
            </a:r>
            <a:r>
              <a:rPr lang="en-US" altLang="zh-CN" sz="1600" kern="0" dirty="0">
                <a:solidFill>
                  <a:prstClr val="white"/>
                </a:solidFill>
                <a:latin typeface="+mj-ea"/>
                <a:ea typeface="+mj-ea"/>
              </a:rPr>
              <a:t>CPU/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内存</a:t>
            </a:r>
            <a:r>
              <a:rPr lang="en-US" altLang="zh-CN" sz="1600" kern="0" dirty="0">
                <a:solidFill>
                  <a:prstClr val="white"/>
                </a:solidFill>
                <a:latin typeface="+mj-ea"/>
                <a:ea typeface="+mj-ea"/>
              </a:rPr>
              <a:t>/IO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性能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损耗≤</a:t>
            </a:r>
            <a:r>
              <a:rPr lang="en-US" altLang="zh-CN" sz="1600" kern="0" dirty="0">
                <a:solidFill>
                  <a:srgbClr val="E86A0D"/>
                </a:solidFill>
                <a:latin typeface="+mj-ea"/>
                <a:ea typeface="+mj-ea"/>
              </a:rPr>
              <a:t>5%</a:t>
            </a: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支持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虚拟化组件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容器化部署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，并通过</a:t>
            </a:r>
            <a:r>
              <a:rPr lang="en-US" altLang="zh-CN" sz="1600" kern="0" dirty="0" smtClean="0">
                <a:solidFill>
                  <a:prstClr val="white"/>
                </a:solidFill>
                <a:latin typeface="+mj-ea"/>
                <a:ea typeface="+mj-ea"/>
              </a:rPr>
              <a:t>K8s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进行统一管理运维</a:t>
            </a:r>
            <a:endParaRPr lang="en-US" altLang="zh-CN" sz="1600" kern="0" dirty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支持同时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管理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容器、虚拟机、物理裸机</a:t>
            </a:r>
            <a:endParaRPr lang="en-US" altLang="zh-CN" sz="1600" kern="0" dirty="0">
              <a:solidFill>
                <a:srgbClr val="E86A0D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支持异构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设备管理</a:t>
            </a:r>
            <a:endParaRPr lang="zh-CN" altLang="en-US" sz="1600" kern="0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60" name="矩形 59"/>
          <p:cNvSpPr/>
          <p:nvPr/>
        </p:nvSpPr>
        <p:spPr bwMode="auto">
          <a:xfrm>
            <a:off x="9091770" y="2451600"/>
            <a:ext cx="2714625" cy="285232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216000" tIns="10799" rIns="216000" bIns="10799" anchor="t" anchorCtr="1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ClrTx/>
              <a:buSzPct val="60000"/>
              <a:buFontTx/>
              <a:buNone/>
              <a:defRPr/>
            </a:pPr>
            <a:r>
              <a:rPr lang="zh-CN" altLang="en-US" b="1" kern="0" noProof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适用场景</a:t>
            </a: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ea"/>
              <a:ea typeface="+mj-ea"/>
              <a:cs typeface="+mn-ea"/>
              <a:sym typeface="+mn-lt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搭建企业应用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系统环境</a:t>
            </a:r>
            <a:endParaRPr lang="en-US" altLang="zh-CN" sz="1600" kern="0" dirty="0">
              <a:solidFill>
                <a:srgbClr val="E86A0D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建设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云计算数据中心</a:t>
            </a:r>
            <a:endParaRPr lang="en-US" altLang="zh-CN" sz="1600" kern="0" dirty="0">
              <a:solidFill>
                <a:srgbClr val="E86A0D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Clr>
                <a:schemeClr val="bg1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研发测试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环境</a:t>
            </a:r>
            <a:endParaRPr lang="en-US" altLang="zh-CN" sz="1600" kern="0" dirty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支撑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云桌面、私有</a:t>
            </a: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</a:rPr>
              <a:t>云、行业云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等云基础设施</a:t>
            </a:r>
            <a:endParaRPr lang="en-US" altLang="zh-CN" sz="1600" kern="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支撑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高性能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应用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57530" y="2697337"/>
            <a:ext cx="5772386" cy="2593963"/>
            <a:chOff x="557530" y="2697337"/>
            <a:chExt cx="5469890" cy="2876745"/>
          </a:xfrm>
        </p:grpSpPr>
        <p:sp>
          <p:nvSpPr>
            <p:cNvPr id="124" name="矩形 123"/>
            <p:cNvSpPr/>
            <p:nvPr/>
          </p:nvSpPr>
          <p:spPr bwMode="auto">
            <a:xfrm>
              <a:off x="557530" y="3199948"/>
              <a:ext cx="5463540" cy="1294130"/>
            </a:xfrm>
            <a:prstGeom prst="rect">
              <a:avLst/>
            </a:prstGeom>
            <a:gradFill>
              <a:gsLst>
                <a:gs pos="100000">
                  <a:srgbClr val="0D1030">
                    <a:alpha val="0"/>
                  </a:srgbClr>
                </a:gs>
                <a:gs pos="0">
                  <a:srgbClr val="25EFFF">
                    <a:alpha val="13000"/>
                  </a:srgbClr>
                </a:gs>
              </a:gsLst>
              <a:lin ang="0" scaled="0"/>
            </a:gradFill>
            <a:ln w="12700" cap="flat" cmpd="sng" algn="ctr">
              <a:gradFill>
                <a:gsLst>
                  <a:gs pos="0">
                    <a:srgbClr val="01ACE9"/>
                  </a:gs>
                  <a:gs pos="79000">
                    <a:srgbClr val="01E3FF">
                      <a:alpha val="59000"/>
                    </a:srgb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24493" tIns="12246" rIns="24493" bIns="12246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2451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63880" y="4627297"/>
              <a:ext cx="5463540" cy="946785"/>
              <a:chOff x="2515159" y="5291472"/>
              <a:chExt cx="7155692" cy="996443"/>
            </a:xfrm>
          </p:grpSpPr>
          <p:sp>
            <p:nvSpPr>
              <p:cNvPr id="18" name="矩形 17"/>
              <p:cNvSpPr/>
              <p:nvPr/>
            </p:nvSpPr>
            <p:spPr bwMode="auto">
              <a:xfrm>
                <a:off x="2515159" y="5291472"/>
                <a:ext cx="7155692" cy="996443"/>
              </a:xfrm>
              <a:prstGeom prst="rect">
                <a:avLst/>
              </a:prstGeom>
              <a:gradFill>
                <a:gsLst>
                  <a:gs pos="100000">
                    <a:srgbClr val="0D1030">
                      <a:alpha val="0"/>
                    </a:srgbClr>
                  </a:gs>
                  <a:gs pos="0">
                    <a:srgbClr val="25EFFF">
                      <a:alpha val="13000"/>
                    </a:srgbClr>
                  </a:gs>
                </a:gsLst>
                <a:lin ang="0" scaled="0"/>
              </a:gradFill>
              <a:ln w="12700" cap="flat" cmpd="sng" algn="ctr">
                <a:gradFill>
                  <a:gsLst>
                    <a:gs pos="0">
                      <a:srgbClr val="01ACE9"/>
                    </a:gs>
                    <a:gs pos="79000">
                      <a:srgbClr val="01E3FF">
                        <a:alpha val="59000"/>
                      </a:srgbClr>
                    </a:gs>
                  </a:gsLst>
                  <a:lin ang="0" scaled="0"/>
                </a:gra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24493" tIns="12246" rIns="24493" bIns="12246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24511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2606643" y="5368995"/>
                <a:ext cx="680722" cy="858104"/>
              </a:xfrm>
              <a:prstGeom prst="rect">
                <a:avLst/>
              </a:prstGeom>
              <a:solidFill>
                <a:srgbClr val="4F81BD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ea"/>
                    <a:ea typeface="+mj-ea"/>
                  </a:rPr>
                  <a:t>硬件</a:t>
                </a:r>
                <a:endParaRPr lang="en-US" altLang="zh-CN" sz="800" kern="0" dirty="0">
                  <a:solidFill>
                    <a:prstClr val="white"/>
                  </a:solidFill>
                  <a:latin typeface="+mj-ea"/>
                  <a:ea typeface="+mj-ea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ea"/>
                    <a:ea typeface="+mj-ea"/>
                  </a:rPr>
                  <a:t>平台</a:t>
                </a:r>
              </a:p>
            </p:txBody>
          </p:sp>
        </p:grpSp>
        <p:sp>
          <p:nvSpPr>
            <p:cNvPr id="129" name="矩形 128"/>
            <p:cNvSpPr/>
            <p:nvPr/>
          </p:nvSpPr>
          <p:spPr>
            <a:xfrm>
              <a:off x="635952" y="3284365"/>
              <a:ext cx="517525" cy="1124540"/>
            </a:xfrm>
            <a:prstGeom prst="rect">
              <a:avLst/>
            </a:prstGeom>
            <a:solidFill>
              <a:srgbClr val="4F81BD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</a:rPr>
                <a:t>iCNOS</a:t>
              </a:r>
              <a:endParaRPr kumimoji="0" lang="en-US" altLang="zh-CN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  <p:grpSp>
          <p:nvGrpSpPr>
            <p:cNvPr id="130" name="组合 129"/>
            <p:cNvGrpSpPr/>
            <p:nvPr/>
          </p:nvGrpSpPr>
          <p:grpSpPr>
            <a:xfrm>
              <a:off x="1082812" y="3360684"/>
              <a:ext cx="4656759" cy="525128"/>
              <a:chOff x="1148126" y="4112215"/>
              <a:chExt cx="4656759" cy="525128"/>
            </a:xfrm>
          </p:grpSpPr>
          <p:sp>
            <p:nvSpPr>
              <p:cNvPr id="131" name="文本框 74"/>
              <p:cNvSpPr txBox="1"/>
              <p:nvPr/>
            </p:nvSpPr>
            <p:spPr>
              <a:xfrm>
                <a:off x="2064708" y="4331538"/>
                <a:ext cx="479380" cy="281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96595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  <a:sym typeface="Helvetica Neue"/>
                  </a:rPr>
                  <a:t>容器</a:t>
                </a:r>
              </a:p>
            </p:txBody>
          </p:sp>
          <p:sp>
            <p:nvSpPr>
              <p:cNvPr id="132" name="文本框 89"/>
              <p:cNvSpPr txBox="1"/>
              <p:nvPr/>
            </p:nvSpPr>
            <p:spPr>
              <a:xfrm>
                <a:off x="5095990" y="4389277"/>
                <a:ext cx="708895" cy="1791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9659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  <a:sym typeface="Helvetica Neue"/>
                  </a:rPr>
                  <a:t>安全能力</a:t>
                </a:r>
                <a:endParaRPr kumimoji="0" lang="zh-CN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  <a:sym typeface="Helvetica Neue"/>
                </a:endParaRPr>
              </a:p>
            </p:txBody>
          </p:sp>
          <p:pic>
            <p:nvPicPr>
              <p:cNvPr id="133" name="图片 132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2920" y="4112215"/>
                <a:ext cx="195036" cy="195036"/>
              </a:xfrm>
              <a:prstGeom prst="rect">
                <a:avLst/>
              </a:prstGeom>
            </p:spPr>
          </p:pic>
          <p:pic>
            <p:nvPicPr>
              <p:cNvPr id="134" name="图片 133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1251" y="4149055"/>
                <a:ext cx="195036" cy="195036"/>
              </a:xfrm>
              <a:prstGeom prst="rect">
                <a:avLst/>
              </a:prstGeom>
            </p:spPr>
          </p:pic>
          <p:sp>
            <p:nvSpPr>
              <p:cNvPr id="135" name="文本框 96"/>
              <p:cNvSpPr txBox="1"/>
              <p:nvPr/>
            </p:nvSpPr>
            <p:spPr>
              <a:xfrm>
                <a:off x="2548432" y="4337080"/>
                <a:ext cx="562979" cy="281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96595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  <a:sym typeface="Helvetica Neue"/>
                  </a:rPr>
                  <a:t>虚机</a:t>
                </a:r>
              </a:p>
            </p:txBody>
          </p:sp>
          <p:pic>
            <p:nvPicPr>
              <p:cNvPr id="136" name="图片 135"/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2403" y="4115343"/>
                <a:ext cx="195036" cy="195036"/>
              </a:xfrm>
              <a:prstGeom prst="rect">
                <a:avLst/>
              </a:prstGeom>
            </p:spPr>
          </p:pic>
          <p:sp>
            <p:nvSpPr>
              <p:cNvPr id="137" name="文本框 132"/>
              <p:cNvSpPr txBox="1"/>
              <p:nvPr/>
            </p:nvSpPr>
            <p:spPr>
              <a:xfrm>
                <a:off x="3667017" y="4355746"/>
                <a:ext cx="614933" cy="281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96595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  <a:sym typeface="Helvetica Neue"/>
                  </a:rPr>
                  <a:t>SDN</a:t>
                </a:r>
                <a:endParaRPr kumimoji="0" lang="zh-CN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  <a:sym typeface="Helvetica Neue"/>
                </a:endParaRPr>
              </a:p>
            </p:txBody>
          </p:sp>
          <p:pic>
            <p:nvPicPr>
              <p:cNvPr id="138" name="图片 137"/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56587" y="4112215"/>
                <a:ext cx="195036" cy="195036"/>
              </a:xfrm>
              <a:prstGeom prst="rect">
                <a:avLst/>
              </a:prstGeom>
            </p:spPr>
          </p:pic>
          <p:pic>
            <p:nvPicPr>
              <p:cNvPr id="139" name="图片 138"/>
              <p:cNvPicPr/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80494" y="4127808"/>
                <a:ext cx="195036" cy="195036"/>
              </a:xfrm>
              <a:prstGeom prst="rect">
                <a:avLst/>
              </a:prstGeom>
            </p:spPr>
          </p:pic>
          <p:sp>
            <p:nvSpPr>
              <p:cNvPr id="140" name="文本框 135"/>
              <p:cNvSpPr txBox="1"/>
              <p:nvPr/>
            </p:nvSpPr>
            <p:spPr>
              <a:xfrm>
                <a:off x="1148126" y="4331050"/>
                <a:ext cx="1100623" cy="281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96595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  <a:sym typeface="Helvetica Neue"/>
                  </a:rPr>
                  <a:t>异构计算</a:t>
                </a:r>
                <a:endParaRPr kumimoji="0" lang="zh-CN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  <a:sym typeface="Helvetica Neue"/>
                </a:endParaRPr>
              </a:p>
            </p:txBody>
          </p:sp>
          <p:sp>
            <p:nvSpPr>
              <p:cNvPr id="141" name="文本框 136"/>
              <p:cNvSpPr txBox="1"/>
              <p:nvPr/>
            </p:nvSpPr>
            <p:spPr>
              <a:xfrm>
                <a:off x="4228798" y="4344091"/>
                <a:ext cx="850952" cy="281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96595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1050" b="1" kern="0" dirty="0">
                    <a:solidFill>
                      <a:srgbClr val="FFFFFF"/>
                    </a:solidFill>
                    <a:latin typeface="+mj-ea"/>
                    <a:ea typeface="+mj-ea"/>
                    <a:sym typeface="Helvetica Neue"/>
                  </a:rPr>
                  <a:t>N</a:t>
                </a:r>
                <a:r>
                  <a:rPr kumimoji="0" lang="en-US" altLang="zh-CN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ea"/>
                    <a:ea typeface="+mj-ea"/>
                    <a:sym typeface="Helvetica Neue"/>
                  </a:rPr>
                  <a:t>FV</a:t>
                </a:r>
                <a:r>
                  <a:rPr kumimoji="0" lang="zh-CN" altLang="en-US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ea"/>
                    <a:ea typeface="+mj-ea"/>
                    <a:sym typeface="Helvetica Neue"/>
                  </a:rPr>
                  <a:t>管理</a:t>
                </a:r>
                <a:endParaRPr kumimoji="0" lang="zh-CN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  <a:sym typeface="Helvetica Neue"/>
                </a:endParaRPr>
              </a:p>
            </p:txBody>
          </p:sp>
          <p:pic>
            <p:nvPicPr>
              <p:cNvPr id="142" name="图片 141"/>
              <p:cNvPicPr/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5724" y="4112215"/>
                <a:ext cx="195036" cy="195036"/>
              </a:xfrm>
              <a:prstGeom prst="rect">
                <a:avLst/>
              </a:prstGeom>
            </p:spPr>
          </p:pic>
          <p:pic>
            <p:nvPicPr>
              <p:cNvPr id="143" name="图片 142"/>
              <p:cNvPicPr/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6724" y="4117174"/>
                <a:ext cx="211524" cy="211524"/>
              </a:xfrm>
              <a:prstGeom prst="rect">
                <a:avLst/>
              </a:prstGeom>
              <a:noFill/>
            </p:spPr>
          </p:pic>
          <p:sp>
            <p:nvSpPr>
              <p:cNvPr id="144" name="文本框 141"/>
              <p:cNvSpPr txBox="1"/>
              <p:nvPr/>
            </p:nvSpPr>
            <p:spPr>
              <a:xfrm>
                <a:off x="2925247" y="4390258"/>
                <a:ext cx="903960" cy="1791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9659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  <a:sym typeface="Helvetica Neue"/>
                  </a:rPr>
                  <a:t>存储</a:t>
                </a:r>
                <a:endParaRPr kumimoji="0" lang="zh-CN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  <a:sym typeface="Helvetica Neue"/>
                </a:endParaRPr>
              </a:p>
            </p:txBody>
          </p:sp>
        </p:grpSp>
        <p:pic>
          <p:nvPicPr>
            <p:cNvPr id="145" name="Picture 5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8077" y="4992502"/>
              <a:ext cx="648220" cy="322847"/>
            </a:xfrm>
            <a:prstGeom prst="rect">
              <a:avLst/>
            </a:prstGeom>
          </p:spPr>
        </p:pic>
        <p:pic>
          <p:nvPicPr>
            <p:cNvPr id="146" name="图片 14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9264" y="4973986"/>
              <a:ext cx="576963" cy="359877"/>
            </a:xfrm>
            <a:prstGeom prst="rect">
              <a:avLst/>
            </a:prstGeom>
          </p:spPr>
        </p:pic>
        <p:pic>
          <p:nvPicPr>
            <p:cNvPr id="147" name="图片 14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046" y="4803038"/>
              <a:ext cx="1178244" cy="590080"/>
            </a:xfrm>
            <a:prstGeom prst="rect">
              <a:avLst/>
            </a:prstGeom>
          </p:spPr>
        </p:pic>
        <p:pic>
          <p:nvPicPr>
            <p:cNvPr id="148" name="图片 147" descr="d1600e1b549b851200786e4569f75b4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46424" y="4803038"/>
              <a:ext cx="768012" cy="567841"/>
            </a:xfrm>
            <a:prstGeom prst="rect">
              <a:avLst/>
            </a:prstGeom>
          </p:spPr>
        </p:pic>
        <p:pic>
          <p:nvPicPr>
            <p:cNvPr id="150" name="图片 14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8372" y="4971226"/>
              <a:ext cx="489024" cy="307069"/>
            </a:xfrm>
            <a:prstGeom prst="rect">
              <a:avLst/>
            </a:prstGeom>
          </p:spPr>
        </p:pic>
        <p:grpSp>
          <p:nvGrpSpPr>
            <p:cNvPr id="151" name="组合 150"/>
            <p:cNvGrpSpPr/>
            <p:nvPr/>
          </p:nvGrpSpPr>
          <p:grpSpPr>
            <a:xfrm>
              <a:off x="557530" y="2697337"/>
              <a:ext cx="5463540" cy="342900"/>
              <a:chOff x="878" y="5207"/>
              <a:chExt cx="8604" cy="540"/>
            </a:xfrm>
          </p:grpSpPr>
          <p:sp>
            <p:nvSpPr>
              <p:cNvPr id="152" name="矩形 151"/>
              <p:cNvSpPr/>
              <p:nvPr/>
            </p:nvSpPr>
            <p:spPr bwMode="auto">
              <a:xfrm>
                <a:off x="878" y="5207"/>
                <a:ext cx="8604" cy="540"/>
              </a:xfrm>
              <a:prstGeom prst="rect">
                <a:avLst/>
              </a:prstGeom>
              <a:gradFill>
                <a:gsLst>
                  <a:gs pos="100000">
                    <a:srgbClr val="0D1030">
                      <a:alpha val="0"/>
                    </a:srgbClr>
                  </a:gs>
                  <a:gs pos="0">
                    <a:srgbClr val="25EFFF">
                      <a:alpha val="13000"/>
                    </a:srgbClr>
                  </a:gs>
                </a:gsLst>
                <a:lin ang="0" scaled="0"/>
              </a:gradFill>
              <a:ln w="12700" cap="flat" cmpd="sng" algn="ctr">
                <a:gradFill>
                  <a:gsLst>
                    <a:gs pos="0">
                      <a:srgbClr val="01ACE9"/>
                    </a:gs>
                    <a:gs pos="79000">
                      <a:srgbClr val="01E3FF">
                        <a:alpha val="59000"/>
                      </a:srgbClr>
                    </a:gs>
                  </a:gsLst>
                  <a:lin ang="0" scaled="0"/>
                </a:gra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24493" tIns="12246" rIns="24493" bIns="12246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24511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</a:endParaRPr>
              </a:p>
            </p:txBody>
          </p:sp>
          <p:sp>
            <p:nvSpPr>
              <p:cNvPr id="153" name="矩形 152"/>
              <p:cNvSpPr/>
              <p:nvPr/>
            </p:nvSpPr>
            <p:spPr>
              <a:xfrm>
                <a:off x="1608" y="5337"/>
                <a:ext cx="1516" cy="325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ea"/>
                    <a:ea typeface="+mj-ea"/>
                  </a:rPr>
                  <a:t>IT</a:t>
                </a:r>
                <a:r>
                  <a:rPr kumimoji="0" lang="zh-CN" alt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ea"/>
                    <a:ea typeface="+mj-ea"/>
                  </a:rPr>
                  <a:t>能力</a:t>
                </a:r>
                <a:endParaRPr kumimoji="0" 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</a:endParaRPr>
              </a:p>
            </p:txBody>
          </p:sp>
          <p:sp>
            <p:nvSpPr>
              <p:cNvPr id="155" name="矩形 154"/>
              <p:cNvSpPr/>
              <p:nvPr/>
            </p:nvSpPr>
            <p:spPr>
              <a:xfrm>
                <a:off x="4449" y="5337"/>
                <a:ext cx="1516" cy="325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ea"/>
                    <a:ea typeface="+mj-ea"/>
                  </a:rPr>
                  <a:t>CT</a:t>
                </a:r>
                <a:r>
                  <a:rPr kumimoji="0" lang="zh-CN" alt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ea"/>
                    <a:ea typeface="+mj-ea"/>
                  </a:rPr>
                  <a:t>能力</a:t>
                </a:r>
                <a:endParaRPr kumimoji="0" 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</a:endParaRPr>
              </a:p>
            </p:txBody>
          </p:sp>
          <p:sp>
            <p:nvSpPr>
              <p:cNvPr id="158" name="矩形 157"/>
              <p:cNvSpPr/>
              <p:nvPr/>
            </p:nvSpPr>
            <p:spPr>
              <a:xfrm>
                <a:off x="7290" y="5324"/>
                <a:ext cx="1516" cy="325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ea"/>
                    <a:ea typeface="+mj-ea"/>
                  </a:rPr>
                  <a:t>行业能力</a:t>
                </a:r>
                <a:endParaRPr kumimoji="0" 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</a:endParaRPr>
              </a:p>
            </p:txBody>
          </p:sp>
        </p:grpSp>
        <p:sp>
          <p:nvSpPr>
            <p:cNvPr id="167" name="文本框 122"/>
            <p:cNvSpPr txBox="1"/>
            <p:nvPr/>
          </p:nvSpPr>
          <p:spPr>
            <a:xfrm>
              <a:off x="1599989" y="4193165"/>
              <a:ext cx="756865" cy="281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9659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  <a:sym typeface="Helvetica Neue"/>
                </a:rPr>
                <a:t>计算</a:t>
              </a:r>
            </a:p>
          </p:txBody>
        </p:sp>
        <p:sp>
          <p:nvSpPr>
            <p:cNvPr id="168" name="文本框 123"/>
            <p:cNvSpPr txBox="1"/>
            <p:nvPr/>
          </p:nvSpPr>
          <p:spPr>
            <a:xfrm>
              <a:off x="2617512" y="4191569"/>
              <a:ext cx="479380" cy="281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9659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  <a:sym typeface="Helvetica Neue"/>
                </a:rPr>
                <a:t>存储</a:t>
              </a:r>
            </a:p>
          </p:txBody>
        </p:sp>
        <p:sp>
          <p:nvSpPr>
            <p:cNvPr id="169" name="文本框 124"/>
            <p:cNvSpPr txBox="1"/>
            <p:nvPr/>
          </p:nvSpPr>
          <p:spPr>
            <a:xfrm>
              <a:off x="3457153" y="4185965"/>
              <a:ext cx="479380" cy="281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9659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  <a:sym typeface="Helvetica Neue"/>
                </a:rPr>
                <a:t>网络</a:t>
              </a:r>
            </a:p>
          </p:txBody>
        </p:sp>
        <p:sp>
          <p:nvSpPr>
            <p:cNvPr id="170" name="文本框 125"/>
            <p:cNvSpPr txBox="1"/>
            <p:nvPr/>
          </p:nvSpPr>
          <p:spPr>
            <a:xfrm>
              <a:off x="4351723" y="4191569"/>
              <a:ext cx="479380" cy="281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9659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  <a:sym typeface="Helvetica Neue"/>
                </a:rPr>
                <a:t>加速</a:t>
              </a:r>
            </a:p>
          </p:txBody>
        </p:sp>
        <p:pic>
          <p:nvPicPr>
            <p:cNvPr id="171" name="图片 170"/>
            <p:cNvPicPr/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024" y="3969598"/>
              <a:ext cx="246258" cy="237141"/>
            </a:xfrm>
            <a:prstGeom prst="rect">
              <a:avLst/>
            </a:prstGeom>
          </p:spPr>
        </p:pic>
        <p:pic>
          <p:nvPicPr>
            <p:cNvPr id="172" name="图片 171"/>
            <p:cNvPicPr/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2856" y="3979695"/>
              <a:ext cx="246258" cy="237141"/>
            </a:xfrm>
            <a:prstGeom prst="rect">
              <a:avLst/>
            </a:prstGeom>
          </p:spPr>
        </p:pic>
        <p:pic>
          <p:nvPicPr>
            <p:cNvPr id="173" name="图片 172"/>
            <p:cNvPicPr/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736" y="3977338"/>
              <a:ext cx="246258" cy="237141"/>
            </a:xfrm>
            <a:prstGeom prst="rect">
              <a:avLst/>
            </a:prstGeom>
          </p:spPr>
        </p:pic>
        <p:pic>
          <p:nvPicPr>
            <p:cNvPr id="174" name="图片 173"/>
            <p:cNvPicPr/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092" y="3964711"/>
              <a:ext cx="246258" cy="237141"/>
            </a:xfrm>
            <a:prstGeom prst="rect">
              <a:avLst/>
            </a:prstGeom>
          </p:spPr>
        </p:pic>
      </p:grp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765758" y="221205"/>
            <a:ext cx="6660485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2" tIns="45718" rIns="91432" bIns="45718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9pPr>
          </a:lstStyle>
          <a:p>
            <a:pPr algn="ctr" defTabSz="731520">
              <a:defRPr/>
            </a:pPr>
            <a:r>
              <a:rPr kern="0" dirty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</a:rPr>
              <a:t>5G云网操作系统iCNOS</a:t>
            </a:r>
          </a:p>
        </p:txBody>
      </p:sp>
      <p:sp>
        <p:nvSpPr>
          <p:cNvPr id="46" name="动作按钮: 后退或前一项 45">
            <a:hlinkClick r:id="rId19" action="ppaction://hlinksldjump" highlightClick="1"/>
          </p:cNvPr>
          <p:cNvSpPr/>
          <p:nvPr/>
        </p:nvSpPr>
        <p:spPr>
          <a:xfrm>
            <a:off x="10126640" y="5981132"/>
            <a:ext cx="2611272" cy="1026993"/>
          </a:xfrm>
          <a:prstGeom prst="actionButtonBackPreviou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6838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000">
        <p:blinds dir="vert"/>
      </p:transition>
    </mc:Choice>
    <mc:Fallback xmlns="">
      <p:transition spd="slow" advTm="12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矩形 103"/>
          <p:cNvSpPr/>
          <p:nvPr/>
        </p:nvSpPr>
        <p:spPr>
          <a:xfrm>
            <a:off x="391791" y="736001"/>
            <a:ext cx="11466828" cy="1262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 defTabSz="731520" fontAlgn="base">
              <a:lnSpc>
                <a:spcPct val="150000"/>
              </a:lnSpc>
              <a:buClrTx/>
              <a:buSzTx/>
              <a:buFontTx/>
              <a:defRPr/>
            </a:pPr>
            <a:r>
              <a:rPr sz="2535" b="1" dirty="0" err="1">
                <a:solidFill>
                  <a:schemeClr val="bg1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基于开放融合架构的边缘基础设施平台</a:t>
            </a:r>
            <a:r>
              <a:rPr sz="2535" b="1" dirty="0">
                <a:solidFill>
                  <a:schemeClr val="bg1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altLang="en-US" sz="2535" b="1" dirty="0">
                <a:solidFill>
                  <a:schemeClr val="bg1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开箱即用、软硬协同、云网融合，为用户打造轻量高效、稳定可靠、高性价比的边缘计算新型一体化产品</a:t>
            </a:r>
            <a:endParaRPr sz="2535" b="1" dirty="0">
              <a:solidFill>
                <a:schemeClr val="bg1"/>
              </a:solidFill>
              <a:latin typeface="+mj-ea"/>
              <a:ea typeface="+mj-ea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327600" y="2001600"/>
            <a:ext cx="11530800" cy="4284000"/>
          </a:xfrm>
          <a:prstGeom prst="rect">
            <a:avLst/>
          </a:prstGeom>
          <a:gradFill flip="none" rotWithShape="1">
            <a:gsLst>
              <a:gs pos="28000">
                <a:srgbClr val="000000">
                  <a:alpha val="0"/>
                </a:srgbClr>
              </a:gs>
              <a:gs pos="100000">
                <a:srgbClr val="00BEC9">
                  <a:alpha val="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21599" tIns="10799" rIns="21599" bIns="10799" anchor="t" anchorCtr="1"/>
          <a:lstStyle/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ClrTx/>
              <a:buSzPct val="60000"/>
              <a:buFontTx/>
              <a:buNone/>
              <a:defRPr/>
            </a:pPr>
            <a:r>
              <a:rPr lang="en-US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5G</a:t>
            </a:r>
            <a:r>
              <a:rPr lang="zh-CN" altLang="en-US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云网融合一体机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6707689" y="2451600"/>
            <a:ext cx="2725648" cy="370179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216000" tIns="10799" rIns="216000" bIns="10799" anchor="t" anchorCtr="1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ClrTx/>
              <a:buSzPct val="60000"/>
              <a:buFontTx/>
              <a:buNone/>
              <a:defRPr/>
            </a:pPr>
            <a:r>
              <a:rPr lang="zh-CN" altLang="en-US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特色优势</a:t>
            </a: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ea"/>
              <a:ea typeface="+mj-ea"/>
              <a:cs typeface="+mn-ea"/>
              <a:sym typeface="+mn-lt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dirty="0" smtClean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适应各种</a:t>
            </a: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  <a:sym typeface="+mn-ea"/>
              </a:rPr>
              <a:t>严酷环境</a:t>
            </a:r>
            <a:endParaRPr lang="en-US" altLang="zh-CN" sz="1600" kern="0" dirty="0" smtClean="0">
              <a:solidFill>
                <a:srgbClr val="E86A0D"/>
              </a:solidFill>
              <a:latin typeface="+mj-ea"/>
              <a:ea typeface="+mj-ea"/>
              <a:sym typeface="+mn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高度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集成、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一体化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交付</a:t>
            </a:r>
            <a:endParaRPr lang="en-US" altLang="zh-CN" sz="1600" kern="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简易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部署、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快速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上线</a:t>
            </a:r>
            <a:endParaRPr lang="en-US" altLang="zh-CN" sz="1600" kern="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Clr>
                <a:schemeClr val="bg1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</a:rPr>
              <a:t>安全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可靠、智能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高效</a:t>
            </a:r>
            <a:endParaRPr lang="zh-CN" altLang="en-US" sz="1600" kern="0" dirty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Clr>
                <a:schemeClr val="bg1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</a:rPr>
              <a:t>形态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按需定制</a:t>
            </a:r>
            <a:endParaRPr lang="en-US" altLang="zh-CN" sz="1600" kern="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Clr>
                <a:schemeClr val="bg1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</a:rPr>
              <a:t>资源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按需扩展</a:t>
            </a:r>
            <a:endParaRPr lang="en-US" altLang="zh-CN" sz="1600" kern="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Clr>
                <a:schemeClr val="bg1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</a:rPr>
              <a:t>性能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按需供给</a:t>
            </a:r>
            <a:endParaRPr lang="en-US" altLang="zh-CN" sz="1600" kern="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Clr>
                <a:schemeClr val="bg1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</a:rPr>
              <a:t>服务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按需定义</a:t>
            </a:r>
            <a:endParaRPr lang="en-US" altLang="zh-CN" sz="1600" kern="0" dirty="0" smtClean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60" name="矩形 59"/>
          <p:cNvSpPr/>
          <p:nvPr/>
        </p:nvSpPr>
        <p:spPr bwMode="auto">
          <a:xfrm>
            <a:off x="9165987" y="2451600"/>
            <a:ext cx="2714625" cy="285232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216000" tIns="10799" rIns="216000" bIns="10799" anchor="t" anchorCtr="1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ClrTx/>
              <a:buSzPct val="60000"/>
              <a:buFontTx/>
              <a:buNone/>
              <a:defRPr/>
            </a:pPr>
            <a:r>
              <a:rPr lang="zh-CN" altLang="en-US" b="1" kern="0" noProof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适用场景</a:t>
            </a: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ea"/>
              <a:ea typeface="+mj-ea"/>
              <a:cs typeface="+mn-ea"/>
              <a:sym typeface="+mn-lt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面向小型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数据应用</a:t>
            </a: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中小企业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私有数据</a:t>
            </a: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</a:rPr>
              <a:t>中心</a:t>
            </a:r>
            <a:endParaRPr lang="en-US" altLang="zh-CN" sz="1600" kern="0" dirty="0" smtClean="0">
              <a:solidFill>
                <a:srgbClr val="E86A0D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schemeClr val="bg1"/>
                </a:solidFill>
                <a:latin typeface="+mj-ea"/>
                <a:ea typeface="+mj-ea"/>
              </a:rPr>
              <a:t>高校、科研机构科创实验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基础</a:t>
            </a: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</a:rPr>
              <a:t>环境</a:t>
            </a:r>
            <a:endParaRPr lang="en-US" altLang="zh-CN" sz="1600" kern="0" dirty="0" smtClean="0">
              <a:solidFill>
                <a:srgbClr val="E86A0D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schemeClr val="bg1"/>
                </a:solidFill>
                <a:latin typeface="+mj-ea"/>
                <a:ea typeface="+mj-ea"/>
              </a:rPr>
              <a:t>运营商</a:t>
            </a:r>
            <a:r>
              <a:rPr lang="en-US" altLang="zh-CN" sz="1600" kern="0" dirty="0" smtClean="0">
                <a:solidFill>
                  <a:srgbClr val="E86A0D"/>
                </a:solidFill>
                <a:latin typeface="+mj-ea"/>
                <a:ea typeface="+mj-ea"/>
              </a:rPr>
              <a:t>5G</a:t>
            </a: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</a:rPr>
              <a:t>边缘计算</a:t>
            </a:r>
            <a:endParaRPr lang="en-US" altLang="zh-CN" sz="1600" kern="0" dirty="0" smtClean="0">
              <a:solidFill>
                <a:srgbClr val="E86A0D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schemeClr val="bg1"/>
                </a:solidFill>
                <a:latin typeface="+mj-ea"/>
                <a:ea typeface="+mj-ea"/>
              </a:rPr>
              <a:t>行业服务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分布式</a:t>
            </a: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</a:rPr>
              <a:t>节点</a:t>
            </a:r>
            <a:endParaRPr lang="en-US" altLang="zh-CN" sz="1600" kern="0" dirty="0">
              <a:solidFill>
                <a:srgbClr val="E86A0D"/>
              </a:solidFill>
              <a:latin typeface="+mj-ea"/>
              <a:ea typeface="+mj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78798" y="2736614"/>
            <a:ext cx="5463540" cy="2571694"/>
            <a:chOff x="573211" y="2540001"/>
            <a:chExt cx="5463540" cy="2571694"/>
          </a:xfrm>
        </p:grpSpPr>
        <p:sp>
          <p:nvSpPr>
            <p:cNvPr id="18" name="矩形 17"/>
            <p:cNvSpPr/>
            <p:nvPr/>
          </p:nvSpPr>
          <p:spPr bwMode="auto">
            <a:xfrm>
              <a:off x="573211" y="2540001"/>
              <a:ext cx="5463540" cy="2571694"/>
            </a:xfrm>
            <a:prstGeom prst="rect">
              <a:avLst/>
            </a:prstGeom>
            <a:gradFill>
              <a:gsLst>
                <a:gs pos="100000">
                  <a:srgbClr val="0D1030">
                    <a:alpha val="0"/>
                  </a:srgbClr>
                </a:gs>
                <a:gs pos="0">
                  <a:srgbClr val="25EFFF">
                    <a:alpha val="13000"/>
                  </a:srgbClr>
                </a:gs>
              </a:gsLst>
              <a:lin ang="0" scaled="0"/>
            </a:gradFill>
            <a:ln w="12700" cap="flat" cmpd="sng" algn="ctr">
              <a:gradFill>
                <a:gsLst>
                  <a:gs pos="0">
                    <a:srgbClr val="01ACE9"/>
                  </a:gs>
                  <a:gs pos="79000">
                    <a:srgbClr val="01E3FF">
                      <a:alpha val="59000"/>
                    </a:srgb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24493" tIns="12246" rIns="24493" bIns="12246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2451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414730" y="4790081"/>
              <a:ext cx="849630" cy="2527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</a:rPr>
                <a:t>户外一体机</a:t>
              </a:r>
            </a:p>
          </p:txBody>
        </p:sp>
        <p:sp>
          <p:nvSpPr>
            <p:cNvPr id="15" name="文字方塊 39"/>
            <p:cNvSpPr txBox="1"/>
            <p:nvPr/>
          </p:nvSpPr>
          <p:spPr>
            <a:xfrm>
              <a:off x="1281468" y="3633306"/>
              <a:ext cx="984341" cy="2527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</a:rPr>
                <a:t>机</a:t>
              </a:r>
              <a:r>
                <a:rPr kumimoji="0" lang="zh-CN" alt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</a:rPr>
                <a:t>箱式一体</a:t>
              </a: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</a:rPr>
                <a:t>机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304910" y="4784974"/>
              <a:ext cx="888553" cy="2527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</a:rPr>
                <a:t>金刚一体机</a:t>
              </a:r>
              <a:endParaRPr kumimoji="0" lang="zh-TW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515715" y="3637639"/>
              <a:ext cx="1211779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</a:rPr>
                <a:t>微模块化一体机</a:t>
              </a:r>
            </a:p>
          </p:txBody>
        </p:sp>
        <p:sp>
          <p:nvSpPr>
            <p:cNvPr id="74" name="矩形 73"/>
            <p:cNvSpPr/>
            <p:nvPr/>
          </p:nvSpPr>
          <p:spPr>
            <a:xfrm>
              <a:off x="4621276" y="4784974"/>
              <a:ext cx="1032655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</a:rPr>
                <a:t>集装箱一体机</a:t>
              </a:r>
              <a:r>
                <a:rPr kumimoji="0" lang="en-US" altLang="zh-TW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</a:rPr>
                <a:t> </a:t>
              </a:r>
              <a:endParaRPr kumimoji="0" lang="zh-TW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Calibri" panose="020F050202020403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43061" y="2585121"/>
              <a:ext cx="395605" cy="2452583"/>
            </a:xfrm>
            <a:prstGeom prst="rect">
              <a:avLst/>
            </a:prstGeom>
            <a:solidFill>
              <a:srgbClr val="4F81BD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</a:rPr>
                <a:t>硬件形态</a:t>
              </a:r>
              <a:endParaRPr kumimoji="0" lang="zh-CN" alt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2322959" y="4776200"/>
              <a:ext cx="1053671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</a:rPr>
                <a:t>机柜式一体机</a:t>
              </a:r>
              <a:endParaRPr kumimoji="0" lang="zh-TW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20914" y1="28750" x2="30545" y2="32625"/>
                          <a14:foregroundMark x1="31615" y1="78625" x2="31615" y2="78625"/>
                          <a14:foregroundMark x1="24125" y1="78625" x2="24125" y2="78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4121" y="2736466"/>
              <a:ext cx="1266964" cy="932165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clrChange>
                <a:clrFrom>
                  <a:srgbClr val="606060">
                    <a:alpha val="57647"/>
                  </a:srgbClr>
                </a:clrFrom>
                <a:clrTo>
                  <a:srgbClr val="606060">
                    <a:alpha val="57647"/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1864" b="97119" l="29769" r="618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12" t="10954" r="37431" b="3539"/>
            <a:stretch>
              <a:fillRect/>
            </a:stretch>
          </p:blipFill>
          <p:spPr>
            <a:xfrm>
              <a:off x="1413905" y="2782737"/>
              <a:ext cx="670562" cy="839621"/>
            </a:xfrm>
            <a:prstGeom prst="rect">
              <a:avLst/>
            </a:prstGeom>
          </p:spPr>
        </p:pic>
        <p:pic>
          <p:nvPicPr>
            <p:cNvPr id="149" name="图片 148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6703" y="4075933"/>
              <a:ext cx="1104966" cy="689767"/>
            </a:xfrm>
            <a:prstGeom prst="rect">
              <a:avLst/>
            </a:prstGeom>
          </p:spPr>
        </p:pic>
        <p:pic>
          <p:nvPicPr>
            <p:cNvPr id="1026" name="Picture 2" descr="https://gimg2.baidu.com/image_search/src=http%3A%2F%2Fwww.muyesoft.com%2Fuploads%2Fallimg%2F191219%2F1606191041_0.png&amp;refer=http%3A%2F%2Fwww.muyesoft.com&amp;app=2002&amp;size=f9999,10000&amp;q=a80&amp;n=0&amp;g=0n&amp;fmt=jpeg?sec=1632047738&amp;t=ea78678eb052a91bda800c0b5827d60b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762" b="91815" l="2667" r="98933">
                          <a14:foregroundMark x1="11200" y1="50178" x2="11200" y2="50178"/>
                          <a14:foregroundMark x1="28267" y1="36299" x2="28267" y2="36299"/>
                          <a14:foregroundMark x1="32800" y1="35231" x2="32800" y2="35231"/>
                          <a14:foregroundMark x1="47467" y1="34520" x2="47467" y2="34520"/>
                          <a14:foregroundMark x1="81067" y1="32384" x2="81067" y2="32384"/>
                          <a14:foregroundMark x1="64800" y1="32028" x2="64800" y2="32028"/>
                          <a14:foregroundMark x1="54400" y1="33452" x2="68000" y2="32384"/>
                          <a14:foregroundMark x1="22133" y1="35943" x2="53333" y2="33452"/>
                          <a14:foregroundMark x1="68800" y1="32384" x2="89600" y2="31673"/>
                          <a14:foregroundMark x1="91200" y1="30605" x2="92000" y2="31317"/>
                          <a14:foregroundMark x1="92800" y1="30961" x2="97600" y2="30961"/>
                          <a14:foregroundMark x1="85867" y1="30961" x2="90400" y2="309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5" t="28607" b="11614"/>
            <a:stretch>
              <a:fillRect/>
            </a:stretch>
          </p:blipFill>
          <p:spPr bwMode="auto">
            <a:xfrm>
              <a:off x="4362749" y="4087734"/>
              <a:ext cx="1531913" cy="706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图片 156" descr="资源 53@0.5x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478486" y="3176823"/>
              <a:ext cx="751827" cy="1627983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11348" y1="3636" x2="90071" y2="3306"/>
                          <a14:foregroundMark x1="92553" y1="3306" x2="92553" y2="3306"/>
                          <a14:foregroundMark x1="94681" y1="3306" x2="94681" y2="3306"/>
                          <a14:foregroundMark x1="84043" y1="44132" x2="84043" y2="44132"/>
                          <a14:foregroundMark x1="7447" y1="3140" x2="95035" y2="2479"/>
                          <a14:foregroundMark x1="4965" y1="3140" x2="6028" y2="3967"/>
                          <a14:backgroundMark x1="8865" y1="331" x2="98227" y2="496"/>
                          <a14:backgroundMark x1="97872" y1="1818" x2="98227" y2="5785"/>
                          <a14:backgroundMark x1="16667" y1="1488" x2="59929" y2="132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34105" y="3039663"/>
              <a:ext cx="801374" cy="1719259"/>
            </a:xfrm>
            <a:prstGeom prst="rect">
              <a:avLst/>
            </a:prstGeom>
          </p:spPr>
        </p:pic>
      </p:grp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765758" y="221205"/>
            <a:ext cx="6660485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2" tIns="45718" rIns="91432" bIns="45718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9pPr>
          </a:lstStyle>
          <a:p>
            <a:pPr algn="ctr" defTabSz="731520">
              <a:defRPr/>
            </a:pPr>
            <a:r>
              <a:rPr kern="0" dirty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</a:rPr>
              <a:t>5G云网融合一体机iAIO</a:t>
            </a:r>
          </a:p>
        </p:txBody>
      </p:sp>
      <p:sp>
        <p:nvSpPr>
          <p:cNvPr id="23" name="动作按钮: 后退或前一项 22">
            <a:hlinkClick r:id="rId14" action="ppaction://hlinksldjump" highlightClick="1"/>
          </p:cNvPr>
          <p:cNvSpPr/>
          <p:nvPr/>
        </p:nvSpPr>
        <p:spPr>
          <a:xfrm>
            <a:off x="10126640" y="5981132"/>
            <a:ext cx="2611272" cy="1026993"/>
          </a:xfrm>
          <a:prstGeom prst="actionButtonBackPreviou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541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000">
        <p:blinds dir="vert"/>
      </p:transition>
    </mc:Choice>
    <mc:Fallback xmlns="">
      <p:transition spd="slow" advTm="12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391791" y="736001"/>
            <a:ext cx="11466828" cy="1195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3152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长距离覆盖</a:t>
            </a:r>
            <a:r>
              <a:rPr lang="zh-CN" altLang="en-US" sz="254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、</a:t>
            </a: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多</a:t>
            </a:r>
            <a:r>
              <a:rPr lang="zh-CN" altLang="en-US" sz="254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频段、多通道、大容量、前传开</a:t>
            </a: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放，</a:t>
            </a:r>
            <a:r>
              <a:rPr lang="zh-CN" altLang="en-US" sz="254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防尘、防水、耐高温</a:t>
            </a: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、</a:t>
            </a:r>
            <a:endParaRPr lang="en-US" altLang="zh-CN" sz="2540" b="1" dirty="0" smtClean="0">
              <a:solidFill>
                <a:prstClr val="white"/>
              </a:solidFill>
              <a:latin typeface="+mj-ea"/>
              <a:ea typeface="+mj-ea"/>
              <a:sym typeface="+mn-lt"/>
            </a:endParaRPr>
          </a:p>
          <a:p>
            <a:pPr algn="ctr" defTabSz="73152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零</a:t>
            </a:r>
            <a:r>
              <a:rPr lang="zh-CN" altLang="en-US" sz="254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站址</a:t>
            </a: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，</a:t>
            </a:r>
            <a:r>
              <a:rPr lang="zh-CN" altLang="en-US" sz="254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满足室外恶劣环境、室内低成本覆盖、</a:t>
            </a: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高效补</a:t>
            </a:r>
            <a:r>
              <a:rPr lang="zh-CN" altLang="en-US" sz="254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盲吸热需求</a:t>
            </a:r>
          </a:p>
        </p:txBody>
      </p:sp>
      <p:sp>
        <p:nvSpPr>
          <p:cNvPr id="32" name="矩形 31"/>
          <p:cNvSpPr/>
          <p:nvPr/>
        </p:nvSpPr>
        <p:spPr bwMode="auto">
          <a:xfrm>
            <a:off x="327600" y="2001600"/>
            <a:ext cx="11530800" cy="4284000"/>
          </a:xfrm>
          <a:prstGeom prst="rect">
            <a:avLst/>
          </a:prstGeom>
          <a:gradFill flip="none" rotWithShape="1">
            <a:gsLst>
              <a:gs pos="28000">
                <a:srgbClr val="000000">
                  <a:alpha val="0"/>
                </a:srgbClr>
              </a:gs>
              <a:gs pos="100000">
                <a:srgbClr val="00BEC9">
                  <a:alpha val="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21599" tIns="10799" rIns="21599" bIns="10799" anchor="t" anchorCtr="1"/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zh-CN" altLang="en-US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大功率无线射频单元</a:t>
            </a:r>
            <a:r>
              <a:rPr lang="en-US" altLang="zh-CN" b="1" kern="0" dirty="0" err="1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iRRU</a:t>
            </a:r>
            <a:r>
              <a:rPr lang="en-US" altLang="zh-CN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 </a:t>
            </a:r>
            <a:r>
              <a:rPr lang="en-US" altLang="zh-CN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5360</a:t>
            </a:r>
          </a:p>
        </p:txBody>
      </p:sp>
      <p:sp>
        <p:nvSpPr>
          <p:cNvPr id="34" name="矩形 33"/>
          <p:cNvSpPr/>
          <p:nvPr/>
        </p:nvSpPr>
        <p:spPr bwMode="auto">
          <a:xfrm>
            <a:off x="9051224" y="2451600"/>
            <a:ext cx="2714625" cy="355405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216000" tIns="10799" rIns="216000" bIns="10799" anchor="t" anchorCtr="1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zh-CN" altLang="en-US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适用场景</a:t>
            </a:r>
            <a:endParaRPr lang="en-US" altLang="zh-CN" b="1" kern="0" dirty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室外零站址部署</a:t>
            </a:r>
            <a:endParaRPr lang="en-US" altLang="zh-CN" sz="1600" kern="0" dirty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室内低成本覆盖</a:t>
            </a:r>
            <a:endParaRPr lang="en-US" altLang="zh-CN" sz="1600" kern="0" dirty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高价值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、高密度区域的补盲补热，如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体育馆、站台、居民区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等</a:t>
            </a:r>
            <a:endParaRPr lang="en-US" altLang="zh-CN" sz="1600" kern="0" dirty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空旷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地区的高性价比网络覆盖，如</a:t>
            </a:r>
            <a:r>
              <a:rPr lang="zh-CN" altLang="en-US" sz="1600" kern="0" dirty="0">
                <a:solidFill>
                  <a:srgbClr val="F79646">
                    <a:lumMod val="75000"/>
                  </a:srgbClr>
                </a:solidFill>
                <a:latin typeface="+mj-ea"/>
                <a:ea typeface="+mj-ea"/>
              </a:rPr>
              <a:t>乡村、公路、工业园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等</a:t>
            </a:r>
          </a:p>
        </p:txBody>
      </p:sp>
      <p:pic>
        <p:nvPicPr>
          <p:cNvPr id="83" name="图片 8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848" y="3224586"/>
            <a:ext cx="1229727" cy="1633078"/>
          </a:xfrm>
          <a:prstGeom prst="rect">
            <a:avLst/>
          </a:prstGeom>
        </p:spPr>
      </p:pic>
      <p:graphicFrame>
        <p:nvGraphicFramePr>
          <p:cNvPr id="29" name="表格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148835"/>
              </p:ext>
            </p:extLst>
          </p:nvPr>
        </p:nvGraphicFramePr>
        <p:xfrm>
          <a:off x="708289" y="2630415"/>
          <a:ext cx="3955859" cy="3015918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987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8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6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属性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特征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70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支持频段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N41/N78/N79</a:t>
                      </a:r>
                      <a:endParaRPr lang="zh-CN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70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支持制式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5G NR TDD</a:t>
                      </a:r>
                      <a:endParaRPr lang="zh-CN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70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通道数量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4T4R</a:t>
                      </a:r>
                      <a:endParaRPr lang="zh-CN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70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工作带宽</a:t>
                      </a:r>
                      <a:endParaRPr lang="zh-CN" sz="1400" kern="10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100MHz</a:t>
                      </a:r>
                      <a:endParaRPr lang="zh-CN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70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接口类型</a:t>
                      </a:r>
                      <a:endParaRPr lang="zh-CN" sz="1400" kern="10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sz="12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eCPRI</a:t>
                      </a: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（</a:t>
                      </a: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Option7-2</a:t>
                      </a: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）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70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灵敏度</a:t>
                      </a:r>
                      <a:endParaRPr lang="zh-CN" sz="1400" kern="10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-96dBm/</a:t>
                      </a: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通道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70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发射功率</a:t>
                      </a:r>
                      <a:endParaRPr lang="zh-CN" sz="1400" kern="10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10W*4</a:t>
                      </a:r>
                      <a:endParaRPr lang="zh-CN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70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防护等级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IP67</a:t>
                      </a:r>
                      <a:endParaRPr lang="zh-CN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870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安装方式</a:t>
                      </a:r>
                      <a:endParaRPr lang="zh-CN" sz="1400" kern="10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抱杆、悬挂、挂墙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 bwMode="auto">
          <a:xfrm>
            <a:off x="6577110" y="2451600"/>
            <a:ext cx="2725648" cy="24829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216000" tIns="10799" rIns="216000" bIns="10799" anchor="t" anchorCtr="1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zh-CN" altLang="en-US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特色优势</a:t>
            </a:r>
            <a:endParaRPr lang="en-US" altLang="zh-CN" b="1" kern="0" dirty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Clr>
                <a:prstClr val="white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覆盖半径</a:t>
            </a:r>
            <a:r>
              <a:rPr lang="en-US" altLang="zh-CN" sz="1600" kern="0" dirty="0">
                <a:solidFill>
                  <a:srgbClr val="E86A0D"/>
                </a:solidFill>
                <a:latin typeface="+mj-ea"/>
                <a:ea typeface="+mj-ea"/>
              </a:rPr>
              <a:t>~400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米</a:t>
            </a:r>
            <a:endParaRPr lang="en-US" altLang="zh-CN" sz="1600" kern="0" dirty="0">
              <a:solidFill>
                <a:srgbClr val="E86A0D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前传接口开放</a:t>
            </a:r>
            <a:endParaRPr lang="en-US" altLang="zh-CN" sz="1600" kern="0" dirty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拉远超</a:t>
            </a:r>
            <a:r>
              <a:rPr lang="en-US" altLang="zh-CN" sz="1600" kern="0" dirty="0">
                <a:solidFill>
                  <a:srgbClr val="E86A0D"/>
                </a:solidFill>
                <a:latin typeface="+mj-ea"/>
                <a:ea typeface="+mj-ea"/>
              </a:rPr>
              <a:t>10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公里</a:t>
            </a:r>
            <a:endParaRPr lang="en-US" altLang="zh-CN" sz="1600" kern="0" dirty="0">
              <a:solidFill>
                <a:srgbClr val="E86A0D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零站址</a:t>
            </a:r>
            <a:endParaRPr lang="en-US" altLang="zh-CN" sz="1600" kern="0" dirty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端到端可视化运维</a:t>
            </a:r>
            <a:endParaRPr lang="en-US" altLang="zh-CN" sz="1600" kern="0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765758" y="221205"/>
            <a:ext cx="6660485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2" tIns="45718" rIns="91432" bIns="45718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9pPr>
          </a:lstStyle>
          <a:p>
            <a:pPr algn="ctr" defTabSz="731520">
              <a:defRPr/>
            </a:pPr>
            <a:r>
              <a:rPr lang="zh-CN" altLang="en-US" kern="0" dirty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</a:rPr>
              <a:t>大功率无线射频</a:t>
            </a:r>
            <a:r>
              <a:rPr lang="zh-CN" altLang="en-US" kern="0" dirty="0" smtClean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</a:rPr>
              <a:t>单元</a:t>
            </a:r>
            <a:r>
              <a:rPr lang="en-US" altLang="zh-CN" kern="0" dirty="0" err="1" smtClean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  <a:sym typeface="+mn-lt"/>
              </a:rPr>
              <a:t>iRRU</a:t>
            </a:r>
            <a:endParaRPr lang="en-US" altLang="zh-CN" kern="0" dirty="0" smtClean="0">
              <a:gradFill flip="none" rotWithShape="1">
                <a:gsLst>
                  <a:gs pos="0">
                    <a:srgbClr val="8D8A00"/>
                  </a:gs>
                  <a:gs pos="50000">
                    <a:srgbClr val="FFFF00"/>
                  </a:gs>
                  <a:gs pos="100000">
                    <a:prstClr val="white">
                      <a:lumMod val="100000"/>
                    </a:prstClr>
                  </a:gs>
                </a:gsLst>
                <a:lin ang="5400000" scaled="1"/>
                <a:tileRect/>
              </a:gradFill>
              <a:effectLst>
                <a:outerShdw blurRad="127000" dist="127000" dir="3600000" algn="tl" rotWithShape="0">
                  <a:prstClr val="black">
                    <a:alpha val="55000"/>
                  </a:prstClr>
                </a:outerShdw>
              </a:effectLst>
              <a:latin typeface="+mj-ea"/>
              <a:ea typeface="+mj-ea"/>
              <a:sym typeface="+mn-lt"/>
            </a:endParaRPr>
          </a:p>
        </p:txBody>
      </p:sp>
      <p:sp>
        <p:nvSpPr>
          <p:cNvPr id="10" name="动作按钮: 后退或前一项 9">
            <a:hlinkClick r:id="rId3" action="ppaction://hlinksldjump" highlightClick="1"/>
          </p:cNvPr>
          <p:cNvSpPr/>
          <p:nvPr/>
        </p:nvSpPr>
        <p:spPr>
          <a:xfrm>
            <a:off x="10126640" y="5981132"/>
            <a:ext cx="2611272" cy="1026993"/>
          </a:xfrm>
          <a:prstGeom prst="actionButtonBackPreviou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2453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000">
        <p:blinds dir="vert"/>
      </p:transition>
    </mc:Choice>
    <mc:Fallback xmlns="">
      <p:transition spd="slow" advTm="12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391791" y="736001"/>
            <a:ext cx="11466828" cy="1195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3152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八路上下行</a:t>
            </a:r>
            <a:r>
              <a:rPr lang="en-US" altLang="zh-CN" sz="2540" b="1" dirty="0" err="1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eCRPI</a:t>
            </a: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数据的汇聚</a:t>
            </a:r>
            <a:r>
              <a:rPr lang="zh-CN" altLang="en-US" sz="254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与</a:t>
            </a: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分发能力，满足网线或光纤的传输方式</a:t>
            </a: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，</a:t>
            </a:r>
            <a:endParaRPr lang="en-US" altLang="zh-CN" sz="2540" b="1" dirty="0" smtClean="0">
              <a:solidFill>
                <a:prstClr val="white"/>
              </a:solidFill>
              <a:latin typeface="+mj-ea"/>
              <a:ea typeface="+mj-ea"/>
              <a:sym typeface="+mn-lt"/>
            </a:endParaRPr>
          </a:p>
          <a:p>
            <a:pPr algn="ctr" defTabSz="73152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超</a:t>
            </a: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远</a:t>
            </a:r>
            <a:r>
              <a:rPr lang="zh-CN" altLang="en-US" sz="2540" b="1" dirty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距离</a:t>
            </a: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供电，超远距离拉远等室内射频单元的回传网络需求</a:t>
            </a:r>
            <a:endParaRPr lang="zh-CN" altLang="en-US" sz="2540" b="1" dirty="0">
              <a:solidFill>
                <a:prstClr val="white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327600" y="2001600"/>
            <a:ext cx="11530800" cy="4284000"/>
          </a:xfrm>
          <a:prstGeom prst="rect">
            <a:avLst/>
          </a:prstGeom>
          <a:gradFill flip="none" rotWithShape="1">
            <a:gsLst>
              <a:gs pos="28000">
                <a:srgbClr val="000000">
                  <a:alpha val="0"/>
                </a:srgbClr>
              </a:gs>
              <a:gs pos="100000">
                <a:srgbClr val="00BEC9">
                  <a:alpha val="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21599" tIns="10799" rIns="21599" bIns="10799" anchor="t" anchorCtr="1"/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zh-CN" altLang="en-US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扩展单元</a:t>
            </a:r>
            <a:r>
              <a:rPr lang="en-US" altLang="zh-CN" b="1" kern="0" dirty="0" err="1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iEU</a:t>
            </a:r>
            <a:r>
              <a:rPr lang="en-US" altLang="zh-CN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 5180</a:t>
            </a:r>
          </a:p>
        </p:txBody>
      </p:sp>
      <p:sp>
        <p:nvSpPr>
          <p:cNvPr id="33" name="矩形 32"/>
          <p:cNvSpPr/>
          <p:nvPr/>
        </p:nvSpPr>
        <p:spPr bwMode="auto">
          <a:xfrm>
            <a:off x="6891098" y="2451600"/>
            <a:ext cx="2725648" cy="366485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216000" tIns="10799" rIns="216000" bIns="10799" anchor="t" anchorCtr="1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zh-CN" altLang="en-US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特色优势</a:t>
            </a:r>
            <a:endParaRPr lang="en-US" altLang="zh-CN" b="1" kern="0" dirty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覆盖半径</a:t>
            </a:r>
            <a:r>
              <a:rPr lang="en-US" altLang="zh-CN" sz="1600" kern="0" dirty="0" smtClean="0">
                <a:solidFill>
                  <a:prstClr val="white"/>
                </a:solidFill>
                <a:latin typeface="+mj-ea"/>
                <a:ea typeface="+mj-ea"/>
              </a:rPr>
              <a:t>25~50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米</a:t>
            </a:r>
            <a:endParaRPr lang="en-US" altLang="zh-CN" sz="1600" kern="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1600" kern="0" dirty="0" smtClean="0">
                <a:solidFill>
                  <a:prstClr val="white"/>
                </a:solidFill>
                <a:latin typeface="+mj-ea"/>
                <a:ea typeface="+mj-ea"/>
              </a:rPr>
              <a:t>RRU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拉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远超</a:t>
            </a:r>
            <a:r>
              <a:rPr lang="en-US" altLang="zh-CN" sz="1600" kern="0" dirty="0" smtClean="0">
                <a:solidFill>
                  <a:prstClr val="white"/>
                </a:solidFill>
                <a:latin typeface="+mj-ea"/>
                <a:ea typeface="+mj-ea"/>
              </a:rPr>
              <a:t>200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米</a:t>
            </a:r>
            <a:endParaRPr lang="en-US" altLang="zh-CN" sz="1600" kern="0" dirty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1600" kern="0" dirty="0">
                <a:solidFill>
                  <a:prstClr val="white"/>
                </a:solidFill>
                <a:latin typeface="+mj-ea"/>
                <a:ea typeface="+mj-ea"/>
              </a:rPr>
              <a:t>BBU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拉远</a:t>
            </a:r>
            <a:r>
              <a:rPr lang="en-US" altLang="zh-CN" sz="1600" kern="0" dirty="0">
                <a:solidFill>
                  <a:srgbClr val="E86A0D"/>
                </a:solidFill>
                <a:latin typeface="+mj-ea"/>
                <a:ea typeface="+mj-ea"/>
              </a:rPr>
              <a:t>10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千米</a:t>
            </a:r>
            <a:endParaRPr lang="en-US" altLang="zh-CN" sz="1600" kern="0" dirty="0">
              <a:solidFill>
                <a:srgbClr val="E86A0D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Clr>
                <a:prstClr val="white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级联、星型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拓扑</a:t>
            </a:r>
            <a:endParaRPr lang="en-US" altLang="zh-CN" sz="1600" kern="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Clr>
                <a:prstClr val="white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1600" kern="0" dirty="0" smtClean="0">
                <a:solidFill>
                  <a:prstClr val="white"/>
                </a:solidFill>
                <a:latin typeface="+mj-ea"/>
                <a:ea typeface="+mj-ea"/>
              </a:rPr>
              <a:t>POE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供电</a:t>
            </a:r>
            <a:endParaRPr lang="en-US" altLang="zh-CN" sz="1600" kern="0" dirty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支持</a:t>
            </a:r>
            <a:r>
              <a:rPr lang="en-US" altLang="zh-CN" sz="1600" kern="0" dirty="0" smtClean="0">
                <a:solidFill>
                  <a:srgbClr val="E86A0D"/>
                </a:solidFill>
                <a:latin typeface="+mj-ea"/>
                <a:ea typeface="+mj-ea"/>
              </a:rPr>
              <a:t>8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个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室内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型</a:t>
            </a:r>
            <a:r>
              <a:rPr lang="en-US" altLang="zh-CN" sz="1600" kern="0" dirty="0" smtClean="0">
                <a:solidFill>
                  <a:prstClr val="white"/>
                </a:solidFill>
                <a:latin typeface="+mj-ea"/>
                <a:ea typeface="+mj-ea"/>
              </a:rPr>
              <a:t>RRU</a:t>
            </a: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1600" kern="0" dirty="0" err="1" smtClean="0">
                <a:solidFill>
                  <a:prstClr val="white"/>
                </a:solidFill>
                <a:latin typeface="+mj-ea"/>
                <a:ea typeface="+mj-ea"/>
              </a:rPr>
              <a:t>eCPRI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开放接口，异厂商</a:t>
            </a:r>
            <a:r>
              <a:rPr lang="en-US" altLang="zh-CN" sz="1600" kern="0" dirty="0" smtClean="0">
                <a:solidFill>
                  <a:prstClr val="white"/>
                </a:solidFill>
                <a:latin typeface="+mj-ea"/>
                <a:ea typeface="+mj-ea"/>
              </a:rPr>
              <a:t>BBU/RRU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友好</a:t>
            </a:r>
            <a:endParaRPr lang="zh-CN" altLang="en-US" sz="1600" kern="0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9400232" y="2451600"/>
            <a:ext cx="2380165" cy="24091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216000" tIns="10799" rIns="216000" bIns="10799" anchor="t" anchorCtr="1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zh-CN" altLang="en-US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适用场景</a:t>
            </a:r>
            <a:endParaRPr lang="en-US" altLang="zh-CN" b="1" kern="0" dirty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室内覆盖数字化</a:t>
            </a:r>
            <a:endParaRPr lang="en-US" altLang="zh-CN" sz="1600" kern="0" dirty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和室内型</a:t>
            </a:r>
            <a:r>
              <a:rPr lang="en-US" altLang="zh-CN" sz="1600" kern="0" dirty="0" smtClean="0">
                <a:solidFill>
                  <a:prstClr val="white"/>
                </a:solidFill>
                <a:latin typeface="+mj-ea"/>
                <a:ea typeface="+mj-ea"/>
              </a:rPr>
              <a:t>RRU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配合</a:t>
            </a:r>
            <a:endParaRPr lang="en-US" altLang="zh-CN" sz="1600" kern="0" dirty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可用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于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工厂、校园、酒店、办公楼宇、医院等</a:t>
            </a:r>
            <a:endParaRPr lang="en-US" altLang="zh-CN" sz="1600" kern="0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272" y="3357721"/>
            <a:ext cx="2004244" cy="726687"/>
          </a:xfrm>
          <a:prstGeom prst="rect">
            <a:avLst/>
          </a:prstGeom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930417"/>
              </p:ext>
            </p:extLst>
          </p:nvPr>
        </p:nvGraphicFramePr>
        <p:xfrm>
          <a:off x="878958" y="2474408"/>
          <a:ext cx="3756837" cy="3322102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229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7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29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属性</a:t>
                      </a:r>
                      <a:endParaRPr lang="zh-CN" sz="11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特征</a:t>
                      </a:r>
                      <a:endParaRPr lang="zh-CN" sz="11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29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输入电源</a:t>
                      </a:r>
                      <a:endParaRPr lang="zh-CN" sz="11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160V AC</a:t>
                      </a: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～</a:t>
                      </a: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280V AC</a:t>
                      </a:r>
                      <a:endParaRPr lang="zh-CN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29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iBBU</a:t>
                      </a:r>
                      <a:r>
                        <a:rPr lang="zh-CN" sz="1100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接口</a:t>
                      </a:r>
                      <a:endParaRPr lang="zh-CN" sz="11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10G/25G * 4</a:t>
                      </a: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光口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29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级联接口</a:t>
                      </a:r>
                      <a:endParaRPr lang="zh-CN" sz="11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10G/25G * 2</a:t>
                      </a: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光口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29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供电能力</a:t>
                      </a:r>
                      <a:endParaRPr lang="zh-CN" sz="11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70W * 8</a:t>
                      </a:r>
                      <a:endParaRPr lang="zh-CN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29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级联能力</a:t>
                      </a:r>
                      <a:endParaRPr lang="zh-CN" sz="11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</a:t>
                      </a: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级级联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29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组网方式</a:t>
                      </a:r>
                      <a:endParaRPr lang="zh-CN" sz="11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iBBU-</a:t>
                      </a:r>
                      <a:r>
                        <a:rPr lang="en-US" sz="12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iEU</a:t>
                      </a: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：星型、链型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29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接口类型</a:t>
                      </a:r>
                      <a:endParaRPr lang="zh-CN" sz="1100" kern="10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sz="12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eCPRI</a:t>
                      </a: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（</a:t>
                      </a: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Option7-2</a:t>
                      </a: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）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29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尺寸</a:t>
                      </a:r>
                      <a:endParaRPr lang="zh-CN" sz="11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1U/19</a:t>
                      </a: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寸</a:t>
                      </a: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/338mm</a:t>
                      </a: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深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29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重量</a:t>
                      </a:r>
                      <a:endParaRPr lang="zh-CN" sz="1100" kern="10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8kg</a:t>
                      </a:r>
                      <a:endParaRPr lang="zh-CN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29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功耗</a:t>
                      </a:r>
                      <a:endParaRPr lang="zh-CN" sz="1100" kern="10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70W</a:t>
                      </a:r>
                      <a:endParaRPr lang="zh-CN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29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工作温度</a:t>
                      </a:r>
                      <a:endParaRPr lang="zh-CN" sz="1100" kern="10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长期：</a:t>
                      </a: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-20℃</a:t>
                      </a: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～</a:t>
                      </a: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+55℃</a:t>
                      </a:r>
                      <a:endParaRPr lang="zh-CN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29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相对湿度</a:t>
                      </a:r>
                      <a:endParaRPr lang="zh-CN" sz="1100" kern="10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5%RH</a:t>
                      </a:r>
                      <a:r>
                        <a:rPr lang="zh-CN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～</a:t>
                      </a: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95%RH</a:t>
                      </a:r>
                      <a:endParaRPr lang="zh-CN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29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100" ker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防护等级</a:t>
                      </a:r>
                      <a:endParaRPr lang="zh-CN" sz="1100" kern="10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IP20</a:t>
                      </a:r>
                      <a:endParaRPr lang="zh-CN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动作按钮: 后退或前一项 2">
            <a:hlinkClick r:id="rId3" action="ppaction://hlinksldjump" highlightClick="1"/>
          </p:cNvPr>
          <p:cNvSpPr/>
          <p:nvPr/>
        </p:nvSpPr>
        <p:spPr>
          <a:xfrm>
            <a:off x="10549720" y="5964073"/>
            <a:ext cx="1642280" cy="1125940"/>
          </a:xfrm>
          <a:prstGeom prst="actionButtonBackPreviou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  <a:latin typeface="+mj-ea"/>
              <a:ea typeface="+mj-ea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765758" y="221205"/>
            <a:ext cx="6660485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2" tIns="45718" rIns="91432" bIns="45718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9pPr>
          </a:lstStyle>
          <a:p>
            <a:pPr algn="ctr" defTabSz="731520">
              <a:defRPr/>
            </a:pPr>
            <a:r>
              <a:rPr kern="0" dirty="0" err="1" smtClean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</a:rPr>
              <a:t>扩展单元</a:t>
            </a:r>
            <a:r>
              <a:rPr lang="en-US" altLang="zh-CN" kern="0" dirty="0" err="1" smtClean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</a:rPr>
              <a:t>iEU</a:t>
            </a:r>
            <a:endParaRPr kern="0" dirty="0">
              <a:gradFill flip="none" rotWithShape="1">
                <a:gsLst>
                  <a:gs pos="0">
                    <a:srgbClr val="8D8A00"/>
                  </a:gs>
                  <a:gs pos="50000">
                    <a:srgbClr val="FFFF00"/>
                  </a:gs>
                  <a:gs pos="100000">
                    <a:prstClr val="white">
                      <a:lumMod val="100000"/>
                    </a:prstClr>
                  </a:gs>
                </a:gsLst>
                <a:lin ang="5400000" scaled="1"/>
                <a:tileRect/>
              </a:gradFill>
              <a:effectLst>
                <a:outerShdw blurRad="127000" dist="127000" dir="3600000" algn="tl" rotWithShape="0">
                  <a:prstClr val="black">
                    <a:alpha val="55000"/>
                  </a:prst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9938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000">
        <p:blinds dir="vert"/>
      </p:transition>
    </mc:Choice>
    <mc:Fallback xmlns="">
      <p:transition spd="slow" advTm="12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 bwMode="auto">
          <a:xfrm>
            <a:off x="327600" y="2001600"/>
            <a:ext cx="11530800" cy="4284000"/>
          </a:xfrm>
          <a:prstGeom prst="rect">
            <a:avLst/>
          </a:prstGeom>
          <a:gradFill flip="none" rotWithShape="1">
            <a:gsLst>
              <a:gs pos="28000">
                <a:srgbClr val="000000">
                  <a:alpha val="0"/>
                </a:srgbClr>
              </a:gs>
              <a:gs pos="100000">
                <a:srgbClr val="00BEC9">
                  <a:alpha val="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21599" tIns="10799" rIns="21599" bIns="10799" anchor="t" anchorCtr="1"/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en-US" altLang="zh-CN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5G</a:t>
            </a:r>
            <a:r>
              <a:rPr lang="zh-CN" altLang="en-US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端计算网关</a:t>
            </a:r>
            <a:r>
              <a:rPr lang="en-US" altLang="zh-CN" b="1" kern="0" dirty="0" err="1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iTGW</a:t>
            </a:r>
            <a:r>
              <a:rPr lang="en-US" altLang="zh-CN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 5170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endParaRPr lang="zh-CN" altLang="en-US" b="1" kern="0" dirty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391791" y="736001"/>
            <a:ext cx="11466828" cy="1195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FFFF00"/>
              </a:buClr>
            </a:pP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室外工业级接入网关，具备</a:t>
            </a:r>
            <a:r>
              <a:rPr lang="en-US" altLang="zh-CN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5G</a:t>
            </a: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高速接入、复杂组网、双活主备、智能选路</a:t>
            </a: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、</a:t>
            </a:r>
            <a:endParaRPr lang="en-US" altLang="zh-CN" sz="2540" b="1" dirty="0" smtClean="0">
              <a:solidFill>
                <a:prstClr val="white"/>
              </a:solidFill>
              <a:latin typeface="+mj-ea"/>
              <a:ea typeface="+mj-ea"/>
              <a:sym typeface="+mn-lt"/>
            </a:endParaRPr>
          </a:p>
          <a:p>
            <a:pPr algn="ctr">
              <a:lnSpc>
                <a:spcPct val="150000"/>
              </a:lnSpc>
              <a:buClr>
                <a:srgbClr val="FFFF00"/>
              </a:buClr>
            </a:pP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远程</a:t>
            </a: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运维等能力，同时防护等级可达</a:t>
            </a:r>
            <a:r>
              <a:rPr lang="en-US" altLang="zh-CN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IP67</a:t>
            </a:r>
            <a:endParaRPr lang="zh-CN" altLang="en-US" sz="2540" b="1" dirty="0" smtClean="0">
              <a:solidFill>
                <a:prstClr val="white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59" name="矩形 58"/>
          <p:cNvSpPr/>
          <p:nvPr/>
        </p:nvSpPr>
        <p:spPr bwMode="auto">
          <a:xfrm>
            <a:off x="7026829" y="2451600"/>
            <a:ext cx="2725648" cy="355405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216000" tIns="10799" rIns="216000" bIns="10799" anchor="t" anchorCtr="1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zh-CN" altLang="en-US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特色优势</a:t>
            </a:r>
            <a:endParaRPr lang="en-US" altLang="zh-CN" b="1" kern="0" dirty="0" smtClean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防尘防水</a:t>
            </a:r>
            <a:r>
              <a:rPr lang="en-US" altLang="zh-CN" sz="1600" kern="0" dirty="0">
                <a:solidFill>
                  <a:srgbClr val="F79646">
                    <a:lumMod val="75000"/>
                  </a:srgbClr>
                </a:solidFill>
                <a:latin typeface="+mj-ea"/>
                <a:ea typeface="+mj-ea"/>
              </a:rPr>
              <a:t>IP67</a:t>
            </a:r>
            <a:r>
              <a:rPr lang="zh-CN" altLang="en-US" sz="1600" kern="0" dirty="0" smtClean="0">
                <a:solidFill>
                  <a:srgbClr val="F79646">
                    <a:lumMod val="75000"/>
                  </a:srgbClr>
                </a:solidFill>
                <a:latin typeface="+mj-ea"/>
                <a:ea typeface="+mj-ea"/>
              </a:rPr>
              <a:t>等级</a:t>
            </a:r>
            <a:endParaRPr lang="en-US" altLang="zh-CN" sz="1600" kern="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复杂组网，支持</a:t>
            </a:r>
            <a:r>
              <a:rPr lang="en-US" altLang="zh-CN" sz="1600" kern="0" dirty="0" smtClean="0">
                <a:solidFill>
                  <a:prstClr val="white"/>
                </a:solidFill>
                <a:latin typeface="+mj-ea"/>
                <a:ea typeface="+mj-ea"/>
              </a:rPr>
              <a:t>5G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低成本</a:t>
            </a:r>
            <a:r>
              <a:rPr lang="zh-CN" altLang="en-US" sz="1600" kern="0" dirty="0" smtClean="0">
                <a:solidFill>
                  <a:srgbClr val="F79646">
                    <a:lumMod val="75000"/>
                  </a:srgbClr>
                </a:solidFill>
                <a:latin typeface="+mj-ea"/>
                <a:ea typeface="+mj-ea"/>
              </a:rPr>
              <a:t>二、三层组网</a:t>
            </a:r>
            <a:endParaRPr lang="en-US" altLang="zh-CN" sz="1600" kern="0" dirty="0" smtClean="0">
              <a:solidFill>
                <a:srgbClr val="F79646">
                  <a:lumMod val="75000"/>
                </a:srgbClr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支持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双活主备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，</a:t>
            </a:r>
            <a:r>
              <a:rPr lang="en-US" altLang="zh-CN" sz="1600" kern="0" dirty="0" smtClean="0">
                <a:solidFill>
                  <a:prstClr val="white"/>
                </a:solidFill>
                <a:latin typeface="+mj-ea"/>
                <a:ea typeface="+mj-ea"/>
              </a:rPr>
              <a:t>5G/</a:t>
            </a:r>
            <a:r>
              <a:rPr lang="en-US" altLang="zh-CN" sz="1600" kern="0" dirty="0" err="1" smtClean="0">
                <a:solidFill>
                  <a:prstClr val="white"/>
                </a:solidFill>
                <a:latin typeface="+mj-ea"/>
                <a:ea typeface="+mj-ea"/>
              </a:rPr>
              <a:t>WiFi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多链路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切换等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高可靠组网</a:t>
            </a:r>
            <a:endParaRPr lang="en-US" altLang="zh-CN" sz="1600" kern="0" dirty="0">
              <a:solidFill>
                <a:srgbClr val="E86A0D"/>
              </a:solidFill>
              <a:latin typeface="+mj-ea"/>
              <a:ea typeface="+mj-ea"/>
              <a:sym typeface="+mn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工业级温宽，工作环境温度</a:t>
            </a:r>
            <a:r>
              <a:rPr lang="en-US" altLang="zh-CN" sz="1600" kern="0" dirty="0" smtClean="0">
                <a:solidFill>
                  <a:srgbClr val="F79646">
                    <a:lumMod val="75000"/>
                  </a:srgbClr>
                </a:solidFill>
                <a:latin typeface="+mj-ea"/>
                <a:ea typeface="+mj-ea"/>
              </a:rPr>
              <a:t>-40</a:t>
            </a:r>
            <a:r>
              <a:rPr lang="zh-CN" altLang="en-US" sz="1600" kern="0" dirty="0" smtClean="0">
                <a:solidFill>
                  <a:srgbClr val="F79646">
                    <a:lumMod val="75000"/>
                  </a:srgbClr>
                </a:solidFill>
                <a:latin typeface="+mj-ea"/>
                <a:ea typeface="+mj-ea"/>
              </a:rPr>
              <a:t>℃</a:t>
            </a:r>
            <a:r>
              <a:rPr lang="en-US" altLang="zh-CN" sz="1600" kern="0" dirty="0" smtClean="0">
                <a:solidFill>
                  <a:srgbClr val="F79646">
                    <a:lumMod val="75000"/>
                  </a:srgbClr>
                </a:solidFill>
                <a:latin typeface="+mj-ea"/>
                <a:ea typeface="+mj-ea"/>
              </a:rPr>
              <a:t>~+85</a:t>
            </a:r>
            <a:r>
              <a:rPr lang="zh-CN" altLang="en-US" sz="1600" kern="0" dirty="0" smtClean="0">
                <a:solidFill>
                  <a:srgbClr val="F79646">
                    <a:lumMod val="75000"/>
                  </a:srgbClr>
                </a:solidFill>
                <a:latin typeface="+mj-ea"/>
                <a:ea typeface="+mj-ea"/>
              </a:rPr>
              <a:t>℃</a:t>
            </a:r>
            <a:endParaRPr lang="en-US" altLang="zh-CN" sz="1600" kern="0" dirty="0">
              <a:solidFill>
                <a:prstClr val="white"/>
              </a:solidFill>
              <a:latin typeface="+mj-ea"/>
              <a:ea typeface="+mj-ea"/>
              <a:sym typeface="+mn-ea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986" y="3138985"/>
            <a:ext cx="1124139" cy="1760667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765758" y="221205"/>
            <a:ext cx="6660485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2" tIns="45718" rIns="91432" bIns="45718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9pPr>
          </a:lstStyle>
          <a:p>
            <a:pPr algn="ctr" defTabSz="731520">
              <a:defRPr/>
            </a:pPr>
            <a:r>
              <a:rPr kern="0" dirty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</a:rPr>
              <a:t>5G端计算网关</a:t>
            </a:r>
            <a:r>
              <a:rPr kern="0" dirty="0" smtClean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</a:rPr>
              <a:t>iTGW</a:t>
            </a:r>
            <a:endParaRPr kern="0" dirty="0">
              <a:gradFill flip="none" rotWithShape="1">
                <a:gsLst>
                  <a:gs pos="0">
                    <a:srgbClr val="8D8A00"/>
                  </a:gs>
                  <a:gs pos="50000">
                    <a:srgbClr val="FFFF00"/>
                  </a:gs>
                  <a:gs pos="100000">
                    <a:prstClr val="white">
                      <a:lumMod val="100000"/>
                    </a:prstClr>
                  </a:gs>
                </a:gsLst>
                <a:lin ang="5400000" scaled="1"/>
                <a:tileRect/>
              </a:gradFill>
              <a:effectLst>
                <a:outerShdw blurRad="127000" dist="127000" dir="3600000" algn="tl" rotWithShape="0">
                  <a:prstClr val="black">
                    <a:alpha val="55000"/>
                  </a:prstClr>
                </a:outerShdw>
              </a:effectLst>
              <a:latin typeface="+mj-ea"/>
              <a:ea typeface="+mj-ea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30895936"/>
              </p:ext>
            </p:extLst>
          </p:nvPr>
        </p:nvGraphicFramePr>
        <p:xfrm>
          <a:off x="529260" y="2711721"/>
          <a:ext cx="4234741" cy="338760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107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7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600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200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主要参数</a:t>
                      </a:r>
                    </a:p>
                  </a:txBody>
                  <a:tcPr marL="72000" marR="72000" marT="36000" marB="3600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dirty="0"/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altLang="zh-CN" sz="1100" b="1" kern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CPU</a:t>
                      </a:r>
                      <a:endParaRPr lang="zh-CN" altLang="en-US" sz="1100" b="1" kern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ARM Cortex-A53 2 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核 </a:t>
                      </a: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, 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主频 </a:t>
                      </a: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1.6GHZ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359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内存</a:t>
                      </a:r>
                      <a:endParaRPr lang="zh-CN" altLang="en-US" sz="1100" b="1" kern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</a:t>
                      </a:r>
                      <a:r>
                        <a:rPr 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GB</a:t>
                      </a:r>
                      <a:endParaRPr lang="en-US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359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存储</a:t>
                      </a:r>
                      <a:endParaRPr lang="zh-CN" altLang="en-US" sz="1100" b="1" kern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8</a:t>
                      </a:r>
                      <a:r>
                        <a:rPr 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GB</a:t>
                      </a:r>
                      <a:endParaRPr lang="en-US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359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天线</a:t>
                      </a:r>
                      <a:endParaRPr lang="zh-CN" altLang="en-US" sz="1100" b="1" kern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支持 </a:t>
                      </a: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5G/4G/3G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，双频</a:t>
                      </a:r>
                      <a:r>
                        <a:rPr lang="en-US" altLang="zh-CN" sz="12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WiFi</a:t>
                      </a:r>
                      <a:endParaRPr lang="en-US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662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接口</a:t>
                      </a:r>
                      <a:endParaRPr lang="zh-CN" altLang="en-US" sz="1100" b="1" kern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个千兆独立电口，</a:t>
                      </a: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个</a:t>
                      </a: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Console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口，电源 </a:t>
                      </a: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DC12V/3A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038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大小</a:t>
                      </a:r>
                      <a:r>
                        <a:rPr lang="en-US" altLang="zh-CN" sz="1100" b="1" kern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&amp;</a:t>
                      </a: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重量</a:t>
                      </a:r>
                      <a:endParaRPr lang="zh-CN" altLang="en-US" sz="1100" b="1" kern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大小 </a:t>
                      </a: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220*220*65mm 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，重量</a:t>
                      </a: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1.6kg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359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安装方式</a:t>
                      </a:r>
                      <a:endParaRPr lang="zh-CN" altLang="en-US" sz="1100" b="1" kern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抱杆安装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3019277563"/>
                  </a:ext>
                </a:extLst>
              </a:tr>
              <a:tr h="205359">
                <a:tc>
                  <a:txBody>
                    <a:bodyPr/>
                    <a:lstStyle/>
                    <a:p>
                      <a:pPr marL="71755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防尘防水等级</a:t>
                      </a:r>
                      <a:endParaRPr lang="zh-CN" altLang="en-US" sz="1100" b="1" kern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IP67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251580587"/>
                  </a:ext>
                </a:extLst>
              </a:tr>
              <a:tr h="205359">
                <a:tc gridSpan="2">
                  <a:txBody>
                    <a:bodyPr/>
                    <a:lstStyle/>
                    <a:p>
                      <a:pPr marL="71755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2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系统配置</a:t>
                      </a:r>
                      <a:endParaRPr lang="zh-CN" altLang="en-US" sz="1200" b="1" kern="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398" marR="6398" marT="6398" marB="0" anchor="ctr"/>
                </a:tc>
                <a:extLst>
                  <a:ext uri="{0D108BD9-81ED-4DB2-BD59-A6C34878D82A}">
                    <a16:rowId xmlns:a16="http://schemas.microsoft.com/office/drawing/2014/main" val="2939243779"/>
                  </a:ext>
                </a:extLst>
              </a:tr>
              <a:tr h="350662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系统</a:t>
                      </a:r>
                      <a:endParaRPr lang="zh-CN" altLang="en-US" sz="1100" b="1" kern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Linux Kernel 4.9 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及以上，预装 </a:t>
                      </a: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Ubuntu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，支持轻量化容器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708291304"/>
                  </a:ext>
                </a:extLst>
              </a:tr>
              <a:tr h="205359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协议</a:t>
                      </a:r>
                      <a:endParaRPr lang="zh-CN" altLang="en-US" sz="1100" b="1" kern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支持物联网、工业协议适配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2506113763"/>
                  </a:ext>
                </a:extLst>
              </a:tr>
              <a:tr h="350662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100" b="1" kern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开发支持</a:t>
                      </a:r>
                      <a:endParaRPr lang="zh-CN" altLang="en-US" sz="1100" b="1" kern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支持容器化部署、路由组网功能、浪潮端计算平台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72892288"/>
                  </a:ext>
                </a:extLst>
              </a:tr>
            </a:tbl>
          </a:graphicData>
        </a:graphic>
      </p:graphicFrame>
      <p:sp>
        <p:nvSpPr>
          <p:cNvPr id="11" name="动作按钮: 后退或前一项 10">
            <a:hlinkClick r:id="rId5" action="ppaction://hlinksldjump" highlightClick="1"/>
          </p:cNvPr>
          <p:cNvSpPr/>
          <p:nvPr/>
        </p:nvSpPr>
        <p:spPr>
          <a:xfrm>
            <a:off x="10126640" y="5981132"/>
            <a:ext cx="2611272" cy="1026993"/>
          </a:xfrm>
          <a:prstGeom prst="actionButtonBackPreviou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  <a:latin typeface="+mj-ea"/>
              <a:ea typeface="+mj-ea"/>
            </a:endParaRPr>
          </a:p>
        </p:txBody>
      </p:sp>
      <p:sp>
        <p:nvSpPr>
          <p:cNvPr id="113" name="矩形 112"/>
          <p:cNvSpPr/>
          <p:nvPr/>
        </p:nvSpPr>
        <p:spPr bwMode="auto">
          <a:xfrm>
            <a:off x="9282583" y="2451600"/>
            <a:ext cx="2714625" cy="345249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216000" tIns="10799" rIns="216000" bIns="10799" anchor="t" anchorCtr="1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zh-CN" altLang="en-US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  适用场景</a:t>
            </a:r>
            <a:endParaRPr lang="en-US" altLang="zh-CN" b="1" kern="0" dirty="0" smtClean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智慧工厂</a:t>
            </a:r>
            <a:endParaRPr lang="en-US" altLang="zh-CN" sz="1600" kern="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0" lvl="1" defTabSz="622300">
              <a:lnSpc>
                <a:spcPct val="150000"/>
              </a:lnSpc>
              <a:spcAft>
                <a:spcPct val="15000"/>
              </a:spcAft>
              <a:defRPr/>
            </a:pPr>
            <a:r>
              <a:rPr lang="en-US" altLang="zh-CN" sz="1400" kern="0" dirty="0">
                <a:solidFill>
                  <a:srgbClr val="E46C0A"/>
                </a:solidFill>
                <a:latin typeface="+mj-ea"/>
                <a:ea typeface="+mj-ea"/>
              </a:rPr>
              <a:t>AGV</a:t>
            </a:r>
            <a:r>
              <a:rPr lang="zh-CN" altLang="en-US" sz="1400" kern="0" dirty="0">
                <a:solidFill>
                  <a:srgbClr val="E46C0A"/>
                </a:solidFill>
                <a:latin typeface="+mj-ea"/>
                <a:ea typeface="+mj-ea"/>
              </a:rPr>
              <a:t>小车接入</a:t>
            </a:r>
            <a:endParaRPr lang="en-US" altLang="zh-CN" sz="1400" kern="0" dirty="0">
              <a:solidFill>
                <a:srgbClr val="E46C0A"/>
              </a:solidFill>
              <a:latin typeface="+mj-ea"/>
              <a:ea typeface="+mj-ea"/>
            </a:endParaRPr>
          </a:p>
          <a:p>
            <a:pPr marL="0" lvl="1" defTabSz="622300">
              <a:lnSpc>
                <a:spcPct val="150000"/>
              </a:lnSpc>
              <a:spcAft>
                <a:spcPct val="15000"/>
              </a:spcAft>
              <a:defRPr/>
            </a:pPr>
            <a:r>
              <a:rPr lang="zh-CN" altLang="en-US" sz="1400" kern="0" dirty="0" smtClean="0">
                <a:solidFill>
                  <a:srgbClr val="E46C0A"/>
                </a:solidFill>
                <a:latin typeface="+mj-ea"/>
                <a:ea typeface="+mj-ea"/>
              </a:rPr>
              <a:t>视频</a:t>
            </a:r>
            <a:r>
              <a:rPr lang="en-US" altLang="zh-CN" sz="1400" kern="0" dirty="0" smtClean="0">
                <a:solidFill>
                  <a:srgbClr val="E46C0A"/>
                </a:solidFill>
                <a:latin typeface="+mj-ea"/>
                <a:ea typeface="+mj-ea"/>
              </a:rPr>
              <a:t>5G</a:t>
            </a:r>
            <a:r>
              <a:rPr lang="zh-CN" altLang="en-US" sz="1400" kern="0" dirty="0" smtClean="0">
                <a:solidFill>
                  <a:srgbClr val="E46C0A"/>
                </a:solidFill>
                <a:latin typeface="+mj-ea"/>
                <a:ea typeface="+mj-ea"/>
              </a:rPr>
              <a:t>高速回传</a:t>
            </a:r>
            <a:endParaRPr lang="en-US" altLang="zh-CN" sz="1400" kern="0" dirty="0" smtClean="0">
              <a:solidFill>
                <a:srgbClr val="E46C0A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钢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厂、冷库</a:t>
            </a:r>
            <a:endParaRPr lang="zh-CN" altLang="en-US" sz="1600" kern="0" dirty="0">
              <a:solidFill>
                <a:prstClr val="white"/>
              </a:solidFill>
              <a:latin typeface="+mj-ea"/>
              <a:ea typeface="+mj-ea"/>
            </a:endParaRPr>
          </a:p>
          <a:p>
            <a:pPr marL="0" lvl="1" defTabSz="622300">
              <a:lnSpc>
                <a:spcPct val="150000"/>
              </a:lnSpc>
              <a:spcAft>
                <a:spcPct val="15000"/>
              </a:spcAft>
              <a:defRPr/>
            </a:pPr>
            <a:r>
              <a:rPr lang="zh-CN" altLang="en-US" sz="1400" kern="0" dirty="0" smtClean="0">
                <a:solidFill>
                  <a:srgbClr val="E46C0A"/>
                </a:solidFill>
                <a:latin typeface="+mj-ea"/>
                <a:ea typeface="+mj-ea"/>
              </a:rPr>
              <a:t>高温严苛环境</a:t>
            </a:r>
            <a:endParaRPr lang="en-US" altLang="zh-CN" sz="1400" kern="0" dirty="0" smtClean="0">
              <a:solidFill>
                <a:srgbClr val="E46C0A"/>
              </a:solidFill>
              <a:latin typeface="+mj-ea"/>
              <a:ea typeface="+mj-ea"/>
            </a:endParaRPr>
          </a:p>
          <a:p>
            <a:pPr marL="0" lvl="1" defTabSz="622300">
              <a:lnSpc>
                <a:spcPct val="150000"/>
              </a:lnSpc>
              <a:spcAft>
                <a:spcPct val="15000"/>
              </a:spcAft>
              <a:defRPr/>
            </a:pPr>
            <a:r>
              <a:rPr lang="zh-CN" altLang="en-US" sz="1400" kern="0" dirty="0" smtClean="0">
                <a:solidFill>
                  <a:srgbClr val="E46C0A"/>
                </a:solidFill>
                <a:latin typeface="+mj-ea"/>
                <a:ea typeface="+mj-ea"/>
              </a:rPr>
              <a:t>低温严苛环境</a:t>
            </a:r>
            <a:endParaRPr lang="en-US" altLang="zh-CN" sz="1400" kern="0" dirty="0" smtClean="0">
              <a:solidFill>
                <a:srgbClr val="E46C0A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港口码头</a:t>
            </a:r>
            <a:endParaRPr lang="zh-CN" altLang="en-US" sz="1600" kern="0" dirty="0">
              <a:solidFill>
                <a:prstClr val="white"/>
              </a:solidFill>
              <a:latin typeface="+mj-ea"/>
              <a:ea typeface="+mj-ea"/>
            </a:endParaRPr>
          </a:p>
          <a:p>
            <a:pPr marL="0" lvl="1" defTabSz="622300">
              <a:lnSpc>
                <a:spcPct val="150000"/>
              </a:lnSpc>
              <a:spcAft>
                <a:spcPct val="15000"/>
              </a:spcAft>
              <a:defRPr/>
            </a:pPr>
            <a:r>
              <a:rPr lang="zh-CN" altLang="en-US" sz="1400" kern="0" dirty="0">
                <a:solidFill>
                  <a:srgbClr val="E46C0A"/>
                </a:solidFill>
                <a:latin typeface="+mj-ea"/>
                <a:ea typeface="+mj-ea"/>
              </a:rPr>
              <a:t>视频</a:t>
            </a:r>
            <a:r>
              <a:rPr lang="en-US" altLang="zh-CN" sz="1400" kern="0" dirty="0">
                <a:solidFill>
                  <a:srgbClr val="E46C0A"/>
                </a:solidFill>
                <a:latin typeface="+mj-ea"/>
                <a:ea typeface="+mj-ea"/>
              </a:rPr>
              <a:t>5G</a:t>
            </a:r>
            <a:r>
              <a:rPr lang="zh-CN" altLang="en-US" sz="1400" kern="0" dirty="0">
                <a:solidFill>
                  <a:srgbClr val="E46C0A"/>
                </a:solidFill>
                <a:latin typeface="+mj-ea"/>
                <a:ea typeface="+mj-ea"/>
              </a:rPr>
              <a:t>接入</a:t>
            </a:r>
            <a:r>
              <a:rPr lang="zh-CN" altLang="en-US" sz="1400" kern="0" dirty="0" smtClean="0">
                <a:solidFill>
                  <a:srgbClr val="E46C0A"/>
                </a:solidFill>
                <a:latin typeface="+mj-ea"/>
                <a:ea typeface="+mj-ea"/>
              </a:rPr>
              <a:t>回传</a:t>
            </a:r>
            <a:endParaRPr lang="en-US" altLang="zh-CN" sz="1400" kern="0" dirty="0">
              <a:solidFill>
                <a:srgbClr val="E46C0A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3684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000">
        <p:blinds dir="vert"/>
      </p:transition>
    </mc:Choice>
    <mc:Fallback xmlns="">
      <p:transition spd="slow" advTm="12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 bwMode="auto">
          <a:xfrm>
            <a:off x="327600" y="2001600"/>
            <a:ext cx="11530800" cy="4284000"/>
          </a:xfrm>
          <a:prstGeom prst="rect">
            <a:avLst/>
          </a:prstGeom>
          <a:gradFill flip="none" rotWithShape="1">
            <a:gsLst>
              <a:gs pos="28000">
                <a:srgbClr val="000000">
                  <a:alpha val="0"/>
                </a:srgbClr>
              </a:gs>
              <a:gs pos="100000">
                <a:srgbClr val="00BEC9">
                  <a:alpha val="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21599" tIns="10799" rIns="21599" bIns="10799" anchor="t" anchorCtr="1"/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en-US" altLang="zh-CN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5G</a:t>
            </a:r>
            <a:r>
              <a:rPr lang="zh-CN" altLang="en-US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端计算网关</a:t>
            </a:r>
            <a:r>
              <a:rPr lang="en-US" altLang="zh-CN" b="1" kern="0" dirty="0" err="1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iTGW</a:t>
            </a:r>
            <a:r>
              <a:rPr lang="en-US" altLang="zh-CN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 5200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endParaRPr lang="zh-CN" altLang="en-US" b="1" kern="0" dirty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391791" y="736001"/>
            <a:ext cx="11466828" cy="1195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FFFF00"/>
              </a:buClr>
            </a:pP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计算型网关，具备</a:t>
            </a:r>
            <a:r>
              <a:rPr lang="en-US" altLang="zh-CN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5G</a:t>
            </a: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高速接入、复杂组网、容器化部署、边缘计算等能力</a:t>
            </a: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，</a:t>
            </a:r>
            <a:endParaRPr lang="en-US" altLang="zh-CN" sz="2540" b="1" dirty="0" smtClean="0">
              <a:solidFill>
                <a:prstClr val="white"/>
              </a:solidFill>
              <a:latin typeface="+mj-ea"/>
              <a:ea typeface="+mj-ea"/>
              <a:sym typeface="+mn-lt"/>
            </a:endParaRPr>
          </a:p>
          <a:p>
            <a:pPr algn="ctr">
              <a:lnSpc>
                <a:spcPct val="150000"/>
              </a:lnSpc>
              <a:buClr>
                <a:srgbClr val="FFFF00"/>
              </a:buClr>
            </a:pP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是</a:t>
            </a: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微服务、边缘计算的理想解决方案</a:t>
            </a:r>
          </a:p>
        </p:txBody>
      </p:sp>
      <p:sp>
        <p:nvSpPr>
          <p:cNvPr id="59" name="矩形 58"/>
          <p:cNvSpPr/>
          <p:nvPr/>
        </p:nvSpPr>
        <p:spPr bwMode="auto">
          <a:xfrm>
            <a:off x="6943562" y="2451600"/>
            <a:ext cx="2725648" cy="318472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216000" tIns="10799" rIns="216000" bIns="10799" anchor="t" anchorCtr="1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zh-CN" altLang="en-US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特色优势</a:t>
            </a:r>
            <a:endParaRPr lang="en-US" altLang="zh-CN" b="1" kern="0" dirty="0" smtClean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具备</a:t>
            </a:r>
            <a:r>
              <a:rPr lang="zh-CN" altLang="en-US" sz="1600" kern="0" dirty="0" smtClean="0">
                <a:solidFill>
                  <a:srgbClr val="F79646">
                    <a:lumMod val="75000"/>
                  </a:srgbClr>
                </a:solidFill>
                <a:latin typeface="+mj-ea"/>
                <a:ea typeface="+mj-ea"/>
              </a:rPr>
              <a:t>容器化部署能力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，支持数采、质检等三方应用部署</a:t>
            </a:r>
            <a:endParaRPr lang="en-US" altLang="zh-CN" sz="1600" kern="0" dirty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复杂组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网，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支持</a:t>
            </a:r>
            <a:r>
              <a:rPr lang="en-US" altLang="zh-CN" sz="1600" kern="0" dirty="0">
                <a:solidFill>
                  <a:prstClr val="white"/>
                </a:solidFill>
                <a:latin typeface="+mj-ea"/>
                <a:ea typeface="+mj-ea"/>
              </a:rPr>
              <a:t>5G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低成本</a:t>
            </a:r>
            <a:r>
              <a:rPr lang="zh-CN" altLang="en-US" sz="1600" kern="0" dirty="0">
                <a:solidFill>
                  <a:srgbClr val="F79646">
                    <a:lumMod val="75000"/>
                  </a:srgbClr>
                </a:solidFill>
                <a:latin typeface="+mj-ea"/>
                <a:ea typeface="+mj-ea"/>
              </a:rPr>
              <a:t>二、三层组网</a:t>
            </a:r>
            <a:endParaRPr lang="en-US" altLang="zh-CN" sz="1600" kern="0" dirty="0">
              <a:solidFill>
                <a:srgbClr val="F79646">
                  <a:lumMod val="75000"/>
                </a:srgbClr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支持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双活主</a:t>
            </a: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</a:rPr>
              <a:t>备</a:t>
            </a:r>
            <a:endParaRPr lang="en-US" altLang="zh-CN" sz="1600" kern="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远程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可视化运维及管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控</a:t>
            </a:r>
            <a:endParaRPr lang="en-US" altLang="zh-CN" sz="1600" kern="0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pic>
        <p:nvPicPr>
          <p:cNvPr id="111" name="图片 1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6" b="20324"/>
          <a:stretch>
            <a:fillRect/>
          </a:stretch>
        </p:blipFill>
        <p:spPr>
          <a:xfrm>
            <a:off x="5356495" y="3808831"/>
            <a:ext cx="1518969" cy="659799"/>
          </a:xfrm>
          <a:prstGeom prst="rect">
            <a:avLst/>
          </a:prstGeom>
        </p:spPr>
      </p:pic>
      <p:sp>
        <p:nvSpPr>
          <p:cNvPr id="113" name="矩形 112"/>
          <p:cNvSpPr/>
          <p:nvPr/>
        </p:nvSpPr>
        <p:spPr bwMode="auto">
          <a:xfrm>
            <a:off x="9245991" y="2451600"/>
            <a:ext cx="2714625" cy="380797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216000" tIns="10799" rIns="216000" bIns="10799" anchor="t" anchorCtr="1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zh-CN" altLang="en-US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  适用场景</a:t>
            </a:r>
            <a:endParaRPr lang="en-US" altLang="zh-CN" b="1" kern="0" dirty="0" smtClean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智慧工厂</a:t>
            </a:r>
            <a:endParaRPr lang="en-US" altLang="zh-CN" sz="1600" kern="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0" lvl="1" defTabSz="622300">
              <a:lnSpc>
                <a:spcPct val="150000"/>
              </a:lnSpc>
              <a:spcAft>
                <a:spcPct val="15000"/>
              </a:spcAft>
              <a:defRPr/>
            </a:pPr>
            <a:r>
              <a:rPr lang="zh-CN" altLang="en-US" sz="1400" kern="0" dirty="0" smtClean="0">
                <a:solidFill>
                  <a:srgbClr val="E46C0A"/>
                </a:solidFill>
                <a:latin typeface="+mj-ea"/>
                <a:ea typeface="+mj-ea"/>
              </a:rPr>
              <a:t>工业</a:t>
            </a:r>
            <a:r>
              <a:rPr lang="zh-CN" altLang="en-US" sz="1400" kern="0" dirty="0">
                <a:solidFill>
                  <a:srgbClr val="E46C0A"/>
                </a:solidFill>
                <a:latin typeface="+mj-ea"/>
                <a:ea typeface="+mj-ea"/>
              </a:rPr>
              <a:t>质检</a:t>
            </a:r>
            <a:endParaRPr lang="en-US" altLang="zh-CN" sz="1400" kern="0" dirty="0">
              <a:solidFill>
                <a:srgbClr val="E46C0A"/>
              </a:solidFill>
              <a:latin typeface="+mj-ea"/>
              <a:ea typeface="+mj-ea"/>
            </a:endParaRPr>
          </a:p>
          <a:p>
            <a:pPr marL="0" lvl="1" defTabSz="622300">
              <a:lnSpc>
                <a:spcPct val="150000"/>
              </a:lnSpc>
              <a:spcAft>
                <a:spcPct val="15000"/>
              </a:spcAft>
              <a:defRPr/>
            </a:pPr>
            <a:r>
              <a:rPr lang="zh-CN" altLang="en-US" sz="1400" kern="0" dirty="0">
                <a:solidFill>
                  <a:srgbClr val="E46C0A"/>
                </a:solidFill>
                <a:latin typeface="+mj-ea"/>
                <a:ea typeface="+mj-ea"/>
              </a:rPr>
              <a:t>工业数采</a:t>
            </a:r>
            <a:endParaRPr lang="zh-CN" altLang="en-US" sz="1600" kern="0" dirty="0">
              <a:solidFill>
                <a:srgbClr val="E46C0A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智慧园区</a:t>
            </a:r>
            <a:endParaRPr lang="zh-CN" altLang="en-US" sz="1600" kern="0" dirty="0">
              <a:solidFill>
                <a:prstClr val="white"/>
              </a:solidFill>
              <a:latin typeface="+mj-ea"/>
              <a:ea typeface="+mj-ea"/>
            </a:endParaRPr>
          </a:p>
          <a:p>
            <a:pPr marL="0" lvl="1" defTabSz="622300">
              <a:lnSpc>
                <a:spcPct val="150000"/>
              </a:lnSpc>
              <a:spcAft>
                <a:spcPct val="15000"/>
              </a:spcAft>
              <a:defRPr/>
            </a:pPr>
            <a:r>
              <a:rPr lang="zh-CN" altLang="en-US" sz="1400" kern="0" dirty="0" smtClean="0">
                <a:solidFill>
                  <a:srgbClr val="E46C0A"/>
                </a:solidFill>
                <a:latin typeface="+mj-ea"/>
                <a:ea typeface="+mj-ea"/>
              </a:rPr>
              <a:t>智慧安防</a:t>
            </a:r>
            <a:endParaRPr lang="en-US" altLang="zh-CN" sz="1400" kern="0" dirty="0" smtClean="0">
              <a:solidFill>
                <a:srgbClr val="E46C0A"/>
              </a:solidFill>
              <a:latin typeface="+mj-ea"/>
              <a:ea typeface="+mj-ea"/>
            </a:endParaRPr>
          </a:p>
          <a:p>
            <a:pPr marL="0" lvl="1" defTabSz="622300">
              <a:lnSpc>
                <a:spcPct val="150000"/>
              </a:lnSpc>
              <a:spcAft>
                <a:spcPct val="15000"/>
              </a:spcAft>
              <a:defRPr/>
            </a:pPr>
            <a:r>
              <a:rPr lang="zh-CN" altLang="en-US" sz="1400" kern="0" dirty="0" smtClean="0">
                <a:solidFill>
                  <a:srgbClr val="E46C0A"/>
                </a:solidFill>
                <a:latin typeface="+mj-ea"/>
                <a:ea typeface="+mj-ea"/>
              </a:rPr>
              <a:t>园区调度</a:t>
            </a:r>
            <a:endParaRPr lang="en-US" altLang="zh-CN" sz="1400" kern="0" dirty="0" smtClean="0">
              <a:solidFill>
                <a:srgbClr val="E46C0A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智慧城市</a:t>
            </a:r>
            <a:endParaRPr lang="zh-CN" altLang="en-US" sz="1600" kern="0" dirty="0">
              <a:solidFill>
                <a:prstClr val="white"/>
              </a:solidFill>
              <a:latin typeface="+mj-ea"/>
              <a:ea typeface="+mj-ea"/>
            </a:endParaRPr>
          </a:p>
          <a:p>
            <a:pPr marL="0" lvl="1" defTabSz="622300">
              <a:lnSpc>
                <a:spcPct val="150000"/>
              </a:lnSpc>
              <a:spcAft>
                <a:spcPct val="15000"/>
              </a:spcAft>
              <a:defRPr/>
            </a:pPr>
            <a:r>
              <a:rPr lang="zh-CN" altLang="en-US" sz="1400" kern="0" dirty="0">
                <a:solidFill>
                  <a:srgbClr val="E46C0A"/>
                </a:solidFill>
                <a:latin typeface="+mj-ea"/>
                <a:ea typeface="+mj-ea"/>
              </a:rPr>
              <a:t>视频</a:t>
            </a:r>
            <a:r>
              <a:rPr lang="en-US" altLang="zh-CN" sz="1400" kern="0" dirty="0">
                <a:solidFill>
                  <a:srgbClr val="E46C0A"/>
                </a:solidFill>
                <a:latin typeface="+mj-ea"/>
                <a:ea typeface="+mj-ea"/>
              </a:rPr>
              <a:t>5G</a:t>
            </a:r>
            <a:r>
              <a:rPr lang="zh-CN" altLang="en-US" sz="1400" kern="0" dirty="0">
                <a:solidFill>
                  <a:srgbClr val="E46C0A"/>
                </a:solidFill>
                <a:latin typeface="+mj-ea"/>
                <a:ea typeface="+mj-ea"/>
              </a:rPr>
              <a:t>接入回传</a:t>
            </a:r>
            <a:endParaRPr lang="en-US" altLang="zh-CN" sz="1400" kern="0" dirty="0">
              <a:solidFill>
                <a:srgbClr val="E46C0A"/>
              </a:solidFill>
              <a:latin typeface="+mj-ea"/>
              <a:ea typeface="+mj-ea"/>
            </a:endParaRPr>
          </a:p>
          <a:p>
            <a:pPr marL="0" lvl="1" defTabSz="622300">
              <a:lnSpc>
                <a:spcPct val="150000"/>
              </a:lnSpc>
              <a:spcAft>
                <a:spcPct val="15000"/>
              </a:spcAft>
              <a:defRPr/>
            </a:pPr>
            <a:r>
              <a:rPr lang="zh-CN" altLang="en-US" sz="1400" kern="0" dirty="0">
                <a:solidFill>
                  <a:srgbClr val="E46C0A"/>
                </a:solidFill>
                <a:latin typeface="+mj-ea"/>
                <a:ea typeface="+mj-ea"/>
              </a:rPr>
              <a:t>远程</a:t>
            </a:r>
            <a:r>
              <a:rPr lang="zh-CN" altLang="en-US" sz="1400" kern="0" dirty="0" smtClean="0">
                <a:solidFill>
                  <a:srgbClr val="E46C0A"/>
                </a:solidFill>
                <a:latin typeface="+mj-ea"/>
                <a:ea typeface="+mj-ea"/>
              </a:rPr>
              <a:t>监控</a:t>
            </a:r>
            <a:endParaRPr lang="zh-CN" altLang="en-US" sz="1400" kern="0" dirty="0">
              <a:solidFill>
                <a:srgbClr val="E46C0A"/>
              </a:solidFill>
              <a:latin typeface="+mj-ea"/>
              <a:ea typeface="+mj-ea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765758" y="221205"/>
            <a:ext cx="6660485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2" tIns="45718" rIns="91432" bIns="45718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9pPr>
          </a:lstStyle>
          <a:p>
            <a:pPr algn="ctr" defTabSz="731520">
              <a:defRPr/>
            </a:pPr>
            <a:r>
              <a:rPr kern="0" dirty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</a:rPr>
              <a:t>5G端计算网关</a:t>
            </a:r>
            <a:r>
              <a:rPr kern="0" dirty="0" smtClean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</a:rPr>
              <a:t>iTGW</a:t>
            </a:r>
            <a:endParaRPr kern="0" dirty="0">
              <a:gradFill flip="none" rotWithShape="1">
                <a:gsLst>
                  <a:gs pos="0">
                    <a:srgbClr val="8D8A00"/>
                  </a:gs>
                  <a:gs pos="50000">
                    <a:srgbClr val="FFFF00"/>
                  </a:gs>
                  <a:gs pos="100000">
                    <a:prstClr val="white">
                      <a:lumMod val="100000"/>
                    </a:prstClr>
                  </a:gs>
                </a:gsLst>
                <a:lin ang="5400000" scaled="1"/>
                <a:tileRect/>
              </a:gradFill>
              <a:effectLst>
                <a:outerShdw blurRad="127000" dist="127000" dir="3600000" algn="tl" rotWithShape="0">
                  <a:prstClr val="black">
                    <a:alpha val="55000"/>
                  </a:prstClr>
                </a:outerShdw>
              </a:effectLst>
              <a:latin typeface="+mj-ea"/>
              <a:ea typeface="+mj-ea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90291098"/>
              </p:ext>
            </p:extLst>
          </p:nvPr>
        </p:nvGraphicFramePr>
        <p:xfrm>
          <a:off x="557530" y="2743200"/>
          <a:ext cx="4608000" cy="3321238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0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600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200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主要参数</a:t>
                      </a:r>
                    </a:p>
                  </a:txBody>
                  <a:tcPr marL="72000" marR="72000" marT="36000" marB="3600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buClrTx/>
                        <a:buSzTx/>
                        <a:buFontTx/>
                      </a:pPr>
                      <a:r>
                        <a:rPr lang="en-US" sz="1100" b="1" kern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CPU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ARM Cortex-A534 核 , </a:t>
                      </a:r>
                      <a:r>
                        <a:rPr lang="en-US" sz="12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主频</a:t>
                      </a: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1.6GHZ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buClrTx/>
                        <a:buSzTx/>
                        <a:buFontTx/>
                      </a:pPr>
                      <a:r>
                        <a:rPr sz="1100" b="1" kern="0" dirty="0" err="1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内存</a:t>
                      </a:r>
                      <a:endParaRPr sz="1100" b="1" kern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4GB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272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buClrTx/>
                        <a:buSzTx/>
                        <a:buFontTx/>
                      </a:pPr>
                      <a:r>
                        <a:rPr sz="1100" b="1" kern="0" dirty="0" err="1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存储</a:t>
                      </a:r>
                      <a:endParaRPr sz="1100" b="1" kern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16GB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272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buClrTx/>
                        <a:buSzTx/>
                        <a:buFontTx/>
                      </a:pPr>
                      <a:r>
                        <a:rPr sz="1100" b="1" kern="0" dirty="0" err="1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无线</a:t>
                      </a:r>
                      <a:endParaRPr sz="1100" b="1" kern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lang="en-US" sz="12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支持</a:t>
                      </a: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5G/4G/3G，Wi-Fi </a:t>
                      </a:r>
                      <a:r>
                        <a:rPr lang="en-US" sz="12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双频</a:t>
                      </a:r>
                      <a:endParaRPr lang="en-US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2781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buClrTx/>
                        <a:buSzTx/>
                        <a:buFontTx/>
                        <a:buNone/>
                      </a:pPr>
                      <a:r>
                        <a:rPr sz="1100" b="1" kern="0" dirty="0" err="1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接口</a:t>
                      </a:r>
                      <a:endParaRPr sz="1100" b="1" kern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5 个千兆独立电口，1 个 USB3.0 接口，2 个 RS232 接口，1 个 Console </a:t>
                      </a:r>
                      <a:r>
                        <a:rPr lang="en-US" sz="12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口，电源</a:t>
                      </a: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DC12V/3A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272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buClrTx/>
                        <a:buSzTx/>
                        <a:buFontTx/>
                      </a:pPr>
                      <a:r>
                        <a:rPr sz="1100" b="1" kern="0" dirty="0" err="1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大小</a:t>
                      </a:r>
                      <a:r>
                        <a:rPr sz="1100" b="1" kern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&amp; </a:t>
                      </a:r>
                      <a:r>
                        <a:rPr sz="1100" b="1" kern="0" dirty="0" err="1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重量</a:t>
                      </a:r>
                      <a:endParaRPr sz="1100" b="1" kern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lang="en-US" sz="12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大小</a:t>
                      </a: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270mm*180mm*33.5mm， </a:t>
                      </a:r>
                      <a:r>
                        <a:rPr lang="en-US" sz="12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重量</a:t>
                      </a: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1.6kg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272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buClrTx/>
                        <a:buSzTx/>
                        <a:buFontTx/>
                        <a:buNone/>
                      </a:pPr>
                      <a:r>
                        <a:rPr sz="1100" b="1" kern="0" dirty="0" err="1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安装方式</a:t>
                      </a:r>
                      <a:endParaRPr sz="1100" b="1" kern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lang="en-US" sz="12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桌面型盒式设备，支持壁挂安装</a:t>
                      </a:r>
                      <a:endParaRPr lang="en-US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3019277563"/>
                  </a:ext>
                </a:extLst>
              </a:tr>
              <a:tr h="192772">
                <a:tc gridSpan="2">
                  <a:txBody>
                    <a:bodyPr/>
                    <a:lstStyle/>
                    <a:p>
                      <a:pPr marL="71755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sz="12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系统配置</a:t>
                      </a:r>
                      <a:endParaRPr lang="zh-CN" sz="1200" b="1" kern="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580587"/>
                  </a:ext>
                </a:extLst>
              </a:tr>
              <a:tr h="377777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buClrTx/>
                        <a:buSzTx/>
                        <a:buFontTx/>
                      </a:pPr>
                      <a:r>
                        <a:rPr sz="1100" b="1" kern="0" dirty="0" err="1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系统</a:t>
                      </a:r>
                      <a:endParaRPr sz="1100" b="1" kern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Linux Kernel 4.4 </a:t>
                      </a:r>
                      <a:r>
                        <a:rPr sz="12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及以上，预装</a:t>
                      </a:r>
                      <a:r>
                        <a:rPr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sz="12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Ubuntu，支持轻量化容器</a:t>
                      </a:r>
                      <a:endParaRPr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2939243779"/>
                  </a:ext>
                </a:extLst>
              </a:tr>
              <a:tr h="211272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buClrTx/>
                        <a:buSzTx/>
                        <a:buFontTx/>
                      </a:pPr>
                      <a:r>
                        <a:rPr sz="1100" b="1" kern="0" dirty="0" err="1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协议</a:t>
                      </a:r>
                      <a:endParaRPr sz="1100" b="1" kern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sz="12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支持物联网、工业协议适配</a:t>
                      </a:r>
                      <a:endParaRPr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708291304"/>
                  </a:ext>
                </a:extLst>
              </a:tr>
              <a:tr h="24120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buClrTx/>
                        <a:buSzTx/>
                        <a:buFontTx/>
                      </a:pPr>
                      <a:r>
                        <a:rPr sz="1100" b="1" kern="0" dirty="0" err="1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开发支持</a:t>
                      </a:r>
                      <a:endParaRPr sz="1100" b="1" kern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sz="12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支持容器化部署、路由组网功能、浪潮端计算平台</a:t>
                      </a:r>
                      <a:endParaRPr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2506113763"/>
                  </a:ext>
                </a:extLst>
              </a:tr>
            </a:tbl>
          </a:graphicData>
        </a:graphic>
      </p:graphicFrame>
      <p:sp>
        <p:nvSpPr>
          <p:cNvPr id="11" name="动作按钮: 后退或前一项 10">
            <a:hlinkClick r:id="rId5" action="ppaction://hlinksldjump" highlightClick="1"/>
          </p:cNvPr>
          <p:cNvSpPr/>
          <p:nvPr/>
        </p:nvSpPr>
        <p:spPr>
          <a:xfrm>
            <a:off x="10126640" y="5981132"/>
            <a:ext cx="2611272" cy="1026993"/>
          </a:xfrm>
          <a:prstGeom prst="actionButtonBackPreviou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55497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 advTm="120000">
        <p:blinds dir="vert"/>
      </p:transition>
    </mc:Choice>
    <mc:Fallback xmlns="">
      <p:transition spd="slow" advTm="12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 bwMode="auto">
          <a:xfrm>
            <a:off x="327600" y="2001600"/>
            <a:ext cx="11530800" cy="4284000"/>
          </a:xfrm>
          <a:prstGeom prst="rect">
            <a:avLst/>
          </a:prstGeom>
          <a:gradFill flip="none" rotWithShape="1">
            <a:gsLst>
              <a:gs pos="28000">
                <a:srgbClr val="000000">
                  <a:alpha val="0"/>
                </a:srgbClr>
              </a:gs>
              <a:gs pos="100000">
                <a:srgbClr val="00BEC9">
                  <a:alpha val="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21599" tIns="10799" rIns="21599" bIns="10799" anchor="t" anchorCtr="1"/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en-US" altLang="zh-CN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5G </a:t>
            </a:r>
            <a:r>
              <a:rPr lang="zh-CN" altLang="en-US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端计算</a:t>
            </a:r>
            <a:r>
              <a:rPr lang="zh-CN" altLang="en-US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网关智</a:t>
            </a:r>
            <a:r>
              <a:rPr lang="zh-CN" altLang="en-US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算型</a:t>
            </a:r>
            <a:r>
              <a:rPr lang="en-US" altLang="zh-CN" b="1" kern="0" dirty="0" err="1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iTGW</a:t>
            </a:r>
            <a:r>
              <a:rPr lang="en-US" altLang="zh-CN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  5400</a:t>
            </a:r>
          </a:p>
        </p:txBody>
      </p:sp>
      <p:sp>
        <p:nvSpPr>
          <p:cNvPr id="104" name="矩形 103"/>
          <p:cNvSpPr/>
          <p:nvPr/>
        </p:nvSpPr>
        <p:spPr>
          <a:xfrm>
            <a:off x="391791" y="736001"/>
            <a:ext cx="11466828" cy="1195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FFFF00"/>
              </a:buClr>
            </a:pP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计算型网关，具备</a:t>
            </a:r>
            <a:r>
              <a:rPr lang="en-US" altLang="zh-CN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5G</a:t>
            </a: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高速接入、复杂组网、容器化部署、边缘计算等能力</a:t>
            </a: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，</a:t>
            </a:r>
            <a:endParaRPr lang="en-US" altLang="zh-CN" sz="2540" b="1" dirty="0" smtClean="0">
              <a:solidFill>
                <a:prstClr val="white"/>
              </a:solidFill>
              <a:latin typeface="+mj-ea"/>
              <a:ea typeface="+mj-ea"/>
              <a:sym typeface="+mn-lt"/>
            </a:endParaRPr>
          </a:p>
          <a:p>
            <a:pPr algn="ctr">
              <a:lnSpc>
                <a:spcPct val="150000"/>
              </a:lnSpc>
              <a:buClr>
                <a:srgbClr val="FFFF00"/>
              </a:buClr>
            </a:pP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是</a:t>
            </a: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微服务、边缘计算的理想解决方案</a:t>
            </a:r>
          </a:p>
        </p:txBody>
      </p:sp>
      <p:sp>
        <p:nvSpPr>
          <p:cNvPr id="59" name="矩形 58"/>
          <p:cNvSpPr/>
          <p:nvPr/>
        </p:nvSpPr>
        <p:spPr bwMode="auto">
          <a:xfrm>
            <a:off x="6943562" y="2451600"/>
            <a:ext cx="2725648" cy="318472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216000" tIns="10799" rIns="216000" bIns="10799" anchor="t" anchorCtr="1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zh-CN" altLang="en-US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特色优势</a:t>
            </a:r>
            <a:endParaRPr lang="en-US" altLang="zh-CN" b="1" kern="0" dirty="0" smtClean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具备</a:t>
            </a:r>
            <a:r>
              <a:rPr lang="zh-CN" altLang="en-US" sz="1600" kern="0" dirty="0" smtClean="0">
                <a:solidFill>
                  <a:srgbClr val="F79646">
                    <a:lumMod val="75000"/>
                  </a:srgbClr>
                </a:solidFill>
                <a:latin typeface="+mj-ea"/>
                <a:ea typeface="+mj-ea"/>
              </a:rPr>
              <a:t>容器化部署能力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，支持数采、质检等三方应用部署</a:t>
            </a:r>
            <a:endParaRPr lang="en-US" altLang="zh-CN" sz="1600" kern="0" dirty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复杂组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网，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支持</a:t>
            </a:r>
            <a:r>
              <a:rPr lang="en-US" altLang="zh-CN" sz="1600" kern="0" dirty="0">
                <a:solidFill>
                  <a:prstClr val="white"/>
                </a:solidFill>
                <a:latin typeface="+mj-ea"/>
                <a:ea typeface="+mj-ea"/>
              </a:rPr>
              <a:t>5G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低成本</a:t>
            </a:r>
            <a:r>
              <a:rPr lang="zh-CN" altLang="en-US" sz="1600" kern="0" dirty="0">
                <a:solidFill>
                  <a:srgbClr val="F79646">
                    <a:lumMod val="75000"/>
                  </a:srgbClr>
                </a:solidFill>
                <a:latin typeface="+mj-ea"/>
                <a:ea typeface="+mj-ea"/>
              </a:rPr>
              <a:t>二、三层组网</a:t>
            </a:r>
            <a:endParaRPr lang="en-US" altLang="zh-CN" sz="1600" kern="0" dirty="0">
              <a:solidFill>
                <a:srgbClr val="F79646">
                  <a:lumMod val="75000"/>
                </a:srgbClr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支持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双活主</a:t>
            </a: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</a:rPr>
              <a:t>备</a:t>
            </a:r>
            <a:endParaRPr lang="en-US" altLang="zh-CN" sz="1600" kern="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远程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可视化运维及管</a:t>
            </a: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控</a:t>
            </a:r>
            <a:endParaRPr lang="en-US" altLang="zh-CN" sz="1600" kern="0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13" name="矩形 112"/>
          <p:cNvSpPr/>
          <p:nvPr/>
        </p:nvSpPr>
        <p:spPr bwMode="auto">
          <a:xfrm>
            <a:off x="9245991" y="2451600"/>
            <a:ext cx="2714625" cy="380797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216000" tIns="10799" rIns="216000" bIns="10799" anchor="t" anchorCtr="1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zh-CN" altLang="en-US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  适用场景</a:t>
            </a:r>
            <a:endParaRPr lang="en-US" altLang="zh-CN" b="1" kern="0" dirty="0" smtClean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智慧工厂</a:t>
            </a:r>
            <a:endParaRPr lang="en-US" altLang="zh-CN" sz="1600" kern="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0" lvl="1" defTabSz="622300">
              <a:lnSpc>
                <a:spcPct val="150000"/>
              </a:lnSpc>
              <a:spcAft>
                <a:spcPct val="15000"/>
              </a:spcAft>
              <a:defRPr/>
            </a:pPr>
            <a:r>
              <a:rPr lang="zh-CN" altLang="en-US" sz="1400" kern="0" dirty="0" smtClean="0">
                <a:solidFill>
                  <a:srgbClr val="E46C0A"/>
                </a:solidFill>
                <a:latin typeface="+mj-ea"/>
                <a:ea typeface="+mj-ea"/>
              </a:rPr>
              <a:t>工业</a:t>
            </a:r>
            <a:r>
              <a:rPr lang="zh-CN" altLang="en-US" sz="1400" kern="0" dirty="0">
                <a:solidFill>
                  <a:srgbClr val="E46C0A"/>
                </a:solidFill>
                <a:latin typeface="+mj-ea"/>
                <a:ea typeface="+mj-ea"/>
              </a:rPr>
              <a:t>质检</a:t>
            </a:r>
            <a:endParaRPr lang="en-US" altLang="zh-CN" sz="1400" kern="0" dirty="0">
              <a:solidFill>
                <a:srgbClr val="E46C0A"/>
              </a:solidFill>
              <a:latin typeface="+mj-ea"/>
              <a:ea typeface="+mj-ea"/>
            </a:endParaRPr>
          </a:p>
          <a:p>
            <a:pPr marL="0" lvl="1" defTabSz="622300">
              <a:lnSpc>
                <a:spcPct val="150000"/>
              </a:lnSpc>
              <a:spcAft>
                <a:spcPct val="15000"/>
              </a:spcAft>
              <a:defRPr/>
            </a:pPr>
            <a:r>
              <a:rPr lang="zh-CN" altLang="en-US" sz="1400" kern="0" dirty="0">
                <a:solidFill>
                  <a:srgbClr val="E46C0A"/>
                </a:solidFill>
                <a:latin typeface="+mj-ea"/>
                <a:ea typeface="+mj-ea"/>
              </a:rPr>
              <a:t>工业数采</a:t>
            </a:r>
            <a:endParaRPr lang="zh-CN" altLang="en-US" sz="1600" kern="0" dirty="0">
              <a:solidFill>
                <a:srgbClr val="E46C0A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智慧园区</a:t>
            </a:r>
            <a:endParaRPr lang="zh-CN" altLang="en-US" sz="1600" kern="0" dirty="0">
              <a:solidFill>
                <a:prstClr val="white"/>
              </a:solidFill>
              <a:latin typeface="+mj-ea"/>
              <a:ea typeface="+mj-ea"/>
            </a:endParaRPr>
          </a:p>
          <a:p>
            <a:pPr marL="0" lvl="1" defTabSz="622300">
              <a:lnSpc>
                <a:spcPct val="150000"/>
              </a:lnSpc>
              <a:spcAft>
                <a:spcPct val="15000"/>
              </a:spcAft>
              <a:defRPr/>
            </a:pPr>
            <a:r>
              <a:rPr lang="zh-CN" altLang="en-US" sz="1400" kern="0" dirty="0" smtClean="0">
                <a:solidFill>
                  <a:srgbClr val="E46C0A"/>
                </a:solidFill>
                <a:latin typeface="+mj-ea"/>
                <a:ea typeface="+mj-ea"/>
              </a:rPr>
              <a:t>智慧安防</a:t>
            </a:r>
            <a:endParaRPr lang="en-US" altLang="zh-CN" sz="1400" kern="0" dirty="0" smtClean="0">
              <a:solidFill>
                <a:srgbClr val="E46C0A"/>
              </a:solidFill>
              <a:latin typeface="+mj-ea"/>
              <a:ea typeface="+mj-ea"/>
            </a:endParaRPr>
          </a:p>
          <a:p>
            <a:pPr marL="0" lvl="1" defTabSz="622300">
              <a:lnSpc>
                <a:spcPct val="150000"/>
              </a:lnSpc>
              <a:spcAft>
                <a:spcPct val="15000"/>
              </a:spcAft>
              <a:defRPr/>
            </a:pPr>
            <a:r>
              <a:rPr lang="zh-CN" altLang="en-US" sz="1400" kern="0" dirty="0" smtClean="0">
                <a:solidFill>
                  <a:srgbClr val="E46C0A"/>
                </a:solidFill>
                <a:latin typeface="+mj-ea"/>
                <a:ea typeface="+mj-ea"/>
              </a:rPr>
              <a:t>园区调度</a:t>
            </a:r>
            <a:endParaRPr lang="en-US" altLang="zh-CN" sz="1400" kern="0" dirty="0" smtClean="0">
              <a:solidFill>
                <a:srgbClr val="E46C0A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智慧城市</a:t>
            </a:r>
            <a:endParaRPr lang="zh-CN" altLang="en-US" sz="1600" kern="0" dirty="0">
              <a:solidFill>
                <a:prstClr val="white"/>
              </a:solidFill>
              <a:latin typeface="+mj-ea"/>
              <a:ea typeface="+mj-ea"/>
            </a:endParaRPr>
          </a:p>
          <a:p>
            <a:pPr marL="0" lvl="1" defTabSz="622300">
              <a:lnSpc>
                <a:spcPct val="150000"/>
              </a:lnSpc>
              <a:spcAft>
                <a:spcPct val="15000"/>
              </a:spcAft>
              <a:defRPr/>
            </a:pPr>
            <a:r>
              <a:rPr lang="zh-CN" altLang="en-US" sz="1400" kern="0" dirty="0">
                <a:solidFill>
                  <a:srgbClr val="E46C0A"/>
                </a:solidFill>
                <a:latin typeface="+mj-ea"/>
                <a:ea typeface="+mj-ea"/>
              </a:rPr>
              <a:t>视频</a:t>
            </a:r>
            <a:r>
              <a:rPr lang="en-US" altLang="zh-CN" sz="1400" kern="0" dirty="0">
                <a:solidFill>
                  <a:srgbClr val="E46C0A"/>
                </a:solidFill>
                <a:latin typeface="+mj-ea"/>
                <a:ea typeface="+mj-ea"/>
              </a:rPr>
              <a:t>5G</a:t>
            </a:r>
            <a:r>
              <a:rPr lang="zh-CN" altLang="en-US" sz="1400" kern="0" dirty="0">
                <a:solidFill>
                  <a:srgbClr val="E46C0A"/>
                </a:solidFill>
                <a:latin typeface="+mj-ea"/>
                <a:ea typeface="+mj-ea"/>
              </a:rPr>
              <a:t>接入回传</a:t>
            </a:r>
            <a:endParaRPr lang="en-US" altLang="zh-CN" sz="1400" kern="0" dirty="0">
              <a:solidFill>
                <a:srgbClr val="E46C0A"/>
              </a:solidFill>
              <a:latin typeface="+mj-ea"/>
              <a:ea typeface="+mj-ea"/>
            </a:endParaRPr>
          </a:p>
          <a:p>
            <a:pPr marL="0" lvl="1" defTabSz="622300">
              <a:lnSpc>
                <a:spcPct val="150000"/>
              </a:lnSpc>
              <a:spcAft>
                <a:spcPct val="15000"/>
              </a:spcAft>
              <a:defRPr/>
            </a:pPr>
            <a:r>
              <a:rPr lang="zh-CN" altLang="en-US" sz="1400" kern="0" dirty="0">
                <a:solidFill>
                  <a:srgbClr val="E46C0A"/>
                </a:solidFill>
                <a:latin typeface="+mj-ea"/>
                <a:ea typeface="+mj-ea"/>
              </a:rPr>
              <a:t>远程</a:t>
            </a:r>
            <a:r>
              <a:rPr lang="zh-CN" altLang="en-US" sz="1400" kern="0" dirty="0" smtClean="0">
                <a:solidFill>
                  <a:srgbClr val="E46C0A"/>
                </a:solidFill>
                <a:latin typeface="+mj-ea"/>
                <a:ea typeface="+mj-ea"/>
              </a:rPr>
              <a:t>监控</a:t>
            </a:r>
            <a:endParaRPr lang="zh-CN" altLang="en-US" sz="1400" kern="0" dirty="0">
              <a:solidFill>
                <a:srgbClr val="E46C0A"/>
              </a:solidFill>
              <a:latin typeface="+mj-ea"/>
              <a:ea typeface="+mj-ea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765758" y="221205"/>
            <a:ext cx="6660485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2" tIns="45718" rIns="91432" bIns="45718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9pPr>
          </a:lstStyle>
          <a:p>
            <a:pPr algn="ctr" defTabSz="731520">
              <a:defRPr/>
            </a:pPr>
            <a:r>
              <a:rPr lang="en-US" altLang="zh-CN" kern="0" dirty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</a:rPr>
              <a:t>5G </a:t>
            </a:r>
            <a:r>
              <a:rPr lang="zh-CN" altLang="en-US" kern="0" dirty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</a:rPr>
              <a:t>端计算</a:t>
            </a:r>
            <a:r>
              <a:rPr lang="zh-CN" altLang="en-US" kern="0" dirty="0" smtClean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</a:rPr>
              <a:t>网关智</a:t>
            </a:r>
            <a:r>
              <a:rPr lang="zh-CN" altLang="en-US" kern="0" dirty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</a:rPr>
              <a:t>算型</a:t>
            </a:r>
            <a:r>
              <a:rPr lang="en-US" altLang="zh-CN" kern="0" dirty="0" err="1" smtClean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</a:rPr>
              <a:t>iTGW</a:t>
            </a:r>
            <a:endParaRPr lang="en-US" altLang="zh-CN" kern="0" dirty="0">
              <a:gradFill flip="none" rotWithShape="1">
                <a:gsLst>
                  <a:gs pos="0">
                    <a:srgbClr val="8D8A00"/>
                  </a:gs>
                  <a:gs pos="50000">
                    <a:srgbClr val="FFFF00"/>
                  </a:gs>
                  <a:gs pos="100000">
                    <a:prstClr val="white">
                      <a:lumMod val="100000"/>
                    </a:prstClr>
                  </a:gs>
                </a:gsLst>
                <a:lin ang="5400000" scaled="1"/>
                <a:tileRect/>
              </a:gradFill>
              <a:effectLst>
                <a:outerShdw blurRad="127000" dist="127000" dir="3600000" algn="tl" rotWithShape="0">
                  <a:prstClr val="black">
                    <a:alpha val="55000"/>
                  </a:prstClr>
                </a:outerShdw>
              </a:effectLst>
              <a:latin typeface="+mj-ea"/>
              <a:ea typeface="+mj-ea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46357132"/>
              </p:ext>
            </p:extLst>
          </p:nvPr>
        </p:nvGraphicFramePr>
        <p:xfrm>
          <a:off x="557530" y="2743200"/>
          <a:ext cx="4608000" cy="3391236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0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600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200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主要参数</a:t>
                      </a:r>
                    </a:p>
                  </a:txBody>
                  <a:tcPr marL="72000" marR="72000" marT="36000" marB="3600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buClrTx/>
                        <a:buSzTx/>
                        <a:buFontTx/>
                      </a:pPr>
                      <a:r>
                        <a:rPr lang="en-US" sz="1100" b="1" kern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CPU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ARM 6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核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buClrTx/>
                        <a:buSzTx/>
                        <a:buFontTx/>
                      </a:pPr>
                      <a:r>
                        <a:rPr sz="1100" b="1" kern="0" dirty="0" err="1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内存</a:t>
                      </a:r>
                      <a:endParaRPr sz="1100" b="1" kern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4GB</a:t>
                      </a: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-8GB</a:t>
                      </a:r>
                      <a:endParaRPr lang="en-US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272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buClrTx/>
                        <a:buSzTx/>
                        <a:buFontTx/>
                      </a:pPr>
                      <a:r>
                        <a:rPr sz="1100" b="1" kern="0" dirty="0" err="1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存储</a:t>
                      </a:r>
                      <a:endParaRPr sz="1100" b="1" kern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内置</a:t>
                      </a:r>
                      <a:r>
                        <a:rPr 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16GB</a:t>
                      </a:r>
                      <a:endParaRPr lang="en-US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272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buClrTx/>
                        <a:buSzTx/>
                        <a:buFontTx/>
                      </a:pPr>
                      <a:r>
                        <a:rPr sz="1100" b="1" kern="0" dirty="0" err="1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无线</a:t>
                      </a:r>
                      <a:endParaRPr sz="1100" b="1" kern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支持 </a:t>
                      </a: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5</a:t>
                      </a:r>
                      <a:r>
                        <a:rPr 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G/4G/3G，Wi-Fi 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双频</a:t>
                      </a:r>
                      <a:endParaRPr lang="en-US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2781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buClrTx/>
                        <a:buSzTx/>
                        <a:buFontTx/>
                        <a:buNone/>
                      </a:pPr>
                      <a:r>
                        <a:rPr sz="1100" b="1" kern="0" dirty="0" err="1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接口</a:t>
                      </a:r>
                      <a:endParaRPr sz="1100" b="1" kern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8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个</a:t>
                      </a: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POE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网口、</a:t>
                      </a: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个</a:t>
                      </a: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USB3.1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、</a:t>
                      </a: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个</a:t>
                      </a: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USB2.0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、</a:t>
                      </a: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个</a:t>
                      </a: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RS232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、</a:t>
                      </a: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个</a:t>
                      </a: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RS485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、</a:t>
                      </a: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个</a:t>
                      </a: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CAN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、</a:t>
                      </a: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个</a:t>
                      </a: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Console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、</a:t>
                      </a: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个</a:t>
                      </a: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HDMI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272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buClrTx/>
                        <a:buSzTx/>
                        <a:buFontTx/>
                      </a:pPr>
                      <a:r>
                        <a:rPr sz="1100" b="1" kern="0" dirty="0" err="1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大小</a:t>
                      </a:r>
                      <a:r>
                        <a:rPr sz="1100" b="1" kern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&amp; </a:t>
                      </a:r>
                      <a:r>
                        <a:rPr sz="1100" b="1" kern="0" dirty="0" err="1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重量</a:t>
                      </a:r>
                      <a:endParaRPr sz="1100" b="1" kern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大小 </a:t>
                      </a: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212</a:t>
                      </a:r>
                      <a:r>
                        <a:rPr 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mm*200mm*55mm， 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重量 </a:t>
                      </a: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</a:t>
                      </a:r>
                      <a:r>
                        <a:rPr 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kg</a:t>
                      </a:r>
                      <a:endParaRPr lang="en-US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272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buClrTx/>
                        <a:buSzTx/>
                        <a:buFontTx/>
                        <a:buNone/>
                      </a:pPr>
                      <a:r>
                        <a:rPr sz="1100" b="1" kern="0" dirty="0" err="1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安装方式</a:t>
                      </a:r>
                      <a:endParaRPr sz="1100" b="1" kern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桌面型盒式设备，支持壁挂安装</a:t>
                      </a:r>
                      <a:endParaRPr lang="en-US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3019277563"/>
                  </a:ext>
                </a:extLst>
              </a:tr>
              <a:tr h="192772">
                <a:tc gridSpan="2">
                  <a:txBody>
                    <a:bodyPr/>
                    <a:lstStyle/>
                    <a:p>
                      <a:pPr marL="71755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sz="12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系统配置</a:t>
                      </a:r>
                      <a:endParaRPr lang="zh-CN" sz="1200" b="1" kern="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580587"/>
                  </a:ext>
                </a:extLst>
              </a:tr>
              <a:tr h="377777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buClrTx/>
                        <a:buSzTx/>
                        <a:buFontTx/>
                      </a:pPr>
                      <a:r>
                        <a:rPr sz="1100" b="1" kern="0" dirty="0" err="1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系统</a:t>
                      </a:r>
                      <a:endParaRPr sz="1100" b="1" kern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Linux Kernel 4.4 </a:t>
                      </a:r>
                      <a:r>
                        <a:rPr sz="12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及以上，预装</a:t>
                      </a:r>
                      <a:r>
                        <a:rPr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sz="12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Ubuntu，支持轻量化容器</a:t>
                      </a:r>
                      <a:endParaRPr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398" marR="6398" marT="6398" marB="0" anchor="ctr"/>
                </a:tc>
                <a:extLst>
                  <a:ext uri="{0D108BD9-81ED-4DB2-BD59-A6C34878D82A}">
                    <a16:rowId xmlns:a16="http://schemas.microsoft.com/office/drawing/2014/main" val="2939243779"/>
                  </a:ext>
                </a:extLst>
              </a:tr>
              <a:tr h="211272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buClrTx/>
                        <a:buSzTx/>
                        <a:buFontTx/>
                      </a:pPr>
                      <a:r>
                        <a:rPr sz="1100" b="1" kern="0" dirty="0" err="1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协议</a:t>
                      </a:r>
                      <a:endParaRPr sz="1100" b="1" kern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sz="12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支持物联网、工业协议适配</a:t>
                      </a:r>
                      <a:endParaRPr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398" marR="6398" marT="6398" marB="0" anchor="ctr"/>
                </a:tc>
                <a:extLst>
                  <a:ext uri="{0D108BD9-81ED-4DB2-BD59-A6C34878D82A}">
                    <a16:rowId xmlns:a16="http://schemas.microsoft.com/office/drawing/2014/main" val="1708291304"/>
                  </a:ext>
                </a:extLst>
              </a:tr>
              <a:tr h="24120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buClrTx/>
                        <a:buSzTx/>
                        <a:buFontTx/>
                      </a:pPr>
                      <a:r>
                        <a:rPr sz="1100" b="1" kern="0" dirty="0" err="1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开发支持</a:t>
                      </a:r>
                      <a:endParaRPr sz="1100" b="1" kern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sz="12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支持容器化部署</a:t>
                      </a:r>
                      <a:r>
                        <a:rPr sz="12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、</a:t>
                      </a:r>
                      <a:r>
                        <a:rPr lang="en-US" sz="12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AI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智能分析、</a:t>
                      </a:r>
                      <a:r>
                        <a:rPr sz="12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路由组网功能</a:t>
                      </a:r>
                      <a:r>
                        <a:rPr sz="12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、浪潮端计算平台</a:t>
                      </a:r>
                      <a:endParaRPr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398" marR="6398" marT="6398" marB="0" anchor="ctr"/>
                </a:tc>
                <a:extLst>
                  <a:ext uri="{0D108BD9-81ED-4DB2-BD59-A6C34878D82A}">
                    <a16:rowId xmlns:a16="http://schemas.microsoft.com/office/drawing/2014/main" val="2506113763"/>
                  </a:ext>
                </a:extLst>
              </a:tr>
            </a:tbl>
          </a:graphicData>
        </a:graphic>
      </p:graphicFrame>
      <p:sp>
        <p:nvSpPr>
          <p:cNvPr id="11" name="动作按钮: 后退或前一项 10">
            <a:hlinkClick r:id="rId4" action="ppaction://hlinksldjump" highlightClick="1"/>
          </p:cNvPr>
          <p:cNvSpPr/>
          <p:nvPr/>
        </p:nvSpPr>
        <p:spPr>
          <a:xfrm>
            <a:off x="10126640" y="5981132"/>
            <a:ext cx="2611272" cy="1026993"/>
          </a:xfrm>
          <a:prstGeom prst="actionButtonBackPreviou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  <a:latin typeface="+mj-ea"/>
              <a:ea typeface="+mj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2563" y="4022226"/>
            <a:ext cx="1767714" cy="82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6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000">
        <p:blinds dir="vert"/>
      </p:transition>
    </mc:Choice>
    <mc:Fallback xmlns="">
      <p:transition spd="slow" advTm="12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 bwMode="auto">
          <a:xfrm>
            <a:off x="327600" y="2018110"/>
            <a:ext cx="11530800" cy="4284000"/>
          </a:xfrm>
          <a:prstGeom prst="rect">
            <a:avLst/>
          </a:prstGeom>
          <a:gradFill flip="none" rotWithShape="1">
            <a:gsLst>
              <a:gs pos="28000">
                <a:srgbClr val="000000">
                  <a:alpha val="0"/>
                </a:srgbClr>
              </a:gs>
              <a:gs pos="100000">
                <a:srgbClr val="00BEC9">
                  <a:alpha val="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21599" tIns="10799" rIns="21599" bIns="10799" anchor="t" anchorCtr="1"/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en-US" altLang="zh-CN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5G </a:t>
            </a:r>
            <a:r>
              <a:rPr lang="zh-CN" altLang="en-US" b="1" kern="0" dirty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端计算电力</a:t>
            </a:r>
            <a:r>
              <a:rPr lang="zh-CN" altLang="en-US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网关</a:t>
            </a:r>
            <a:r>
              <a:rPr lang="en-US" altLang="zh-CN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PT5230</a:t>
            </a:r>
            <a:endParaRPr lang="en-US" altLang="zh-CN" b="1" kern="0" dirty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391791" y="736001"/>
            <a:ext cx="11466828" cy="1195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FFFF00"/>
              </a:buClr>
            </a:pP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计算型网关，具备</a:t>
            </a:r>
            <a:r>
              <a:rPr lang="en-US" altLang="zh-CN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5G</a:t>
            </a: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高速接入、复杂组网、容器化部署、边缘计算等能力</a:t>
            </a: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，</a:t>
            </a:r>
            <a:endParaRPr lang="en-US" altLang="zh-CN" sz="2540" b="1" dirty="0" smtClean="0">
              <a:solidFill>
                <a:prstClr val="white"/>
              </a:solidFill>
              <a:latin typeface="+mj-ea"/>
              <a:ea typeface="+mj-ea"/>
              <a:sym typeface="+mn-lt"/>
            </a:endParaRPr>
          </a:p>
          <a:p>
            <a:pPr algn="ctr">
              <a:lnSpc>
                <a:spcPct val="150000"/>
              </a:lnSpc>
              <a:buClr>
                <a:srgbClr val="FFFF00"/>
              </a:buClr>
            </a:pP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是</a:t>
            </a:r>
            <a:r>
              <a:rPr lang="zh-CN" altLang="en-US" sz="2540" b="1" dirty="0" smtClean="0">
                <a:solidFill>
                  <a:prstClr val="white"/>
                </a:solidFill>
                <a:latin typeface="+mj-ea"/>
                <a:ea typeface="+mj-ea"/>
                <a:sym typeface="+mn-lt"/>
              </a:rPr>
              <a:t>微服务、边缘计算的理想解决方案</a:t>
            </a:r>
          </a:p>
        </p:txBody>
      </p:sp>
      <p:sp>
        <p:nvSpPr>
          <p:cNvPr id="59" name="矩形 58"/>
          <p:cNvSpPr/>
          <p:nvPr/>
        </p:nvSpPr>
        <p:spPr bwMode="auto">
          <a:xfrm>
            <a:off x="6914352" y="2312535"/>
            <a:ext cx="2725648" cy="400621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216000" tIns="10799" rIns="216000" bIns="10799" anchor="t" anchorCtr="1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zh-CN" altLang="en-US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特色优势</a:t>
            </a:r>
            <a:endParaRPr lang="en-US" altLang="zh-CN" b="1" kern="0" dirty="0" smtClean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  <a:sym typeface="+mn-ea"/>
              </a:rPr>
              <a:t>具备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  <a:sym typeface="+mn-ea"/>
              </a:rPr>
              <a:t>容器化部署能力</a:t>
            </a: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  <a:sym typeface="+mn-ea"/>
              </a:rPr>
              <a:t>，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  <a:sym typeface="+mn-ea"/>
              </a:rPr>
              <a:t>Docker,Kubedge</a:t>
            </a: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  <a:sym typeface="+mn-ea"/>
              </a:rPr>
              <a:t>支持第三方边端协同。</a:t>
            </a:r>
            <a:endParaRPr lang="zh-CN" altLang="en-US" sz="1600" kern="0" dirty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  <a:sym typeface="+mn-ea"/>
              </a:rPr>
              <a:t>支持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  <a:sym typeface="+mn-ea"/>
              </a:rPr>
              <a:t>物联网、eSIM+B码对时、安全加密芯片、高可靠电磁兼容</a:t>
            </a:r>
            <a:endParaRPr lang="en-US" altLang="zh-CN" sz="1600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</a:rPr>
              <a:t>支持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双活主</a:t>
            </a: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</a:rPr>
              <a:t>备、智能选路</a:t>
            </a:r>
            <a:endParaRPr lang="en-US" altLang="zh-CN" sz="1600" kern="0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 smtClean="0">
                <a:solidFill>
                  <a:prstClr val="white"/>
                </a:solidFill>
                <a:latin typeface="+mj-ea"/>
                <a:ea typeface="+mj-ea"/>
              </a:rPr>
              <a:t>远程</a:t>
            </a:r>
            <a:r>
              <a:rPr lang="zh-CN" altLang="en-US" sz="1600" kern="0" dirty="0">
                <a:solidFill>
                  <a:srgbClr val="E86A0D"/>
                </a:solidFill>
                <a:latin typeface="+mj-ea"/>
                <a:ea typeface="+mj-ea"/>
              </a:rPr>
              <a:t>可视化运维及管</a:t>
            </a:r>
            <a:r>
              <a:rPr lang="zh-CN" altLang="en-US" sz="1600" kern="0" dirty="0" smtClean="0">
                <a:solidFill>
                  <a:srgbClr val="E86A0D"/>
                </a:solidFill>
                <a:latin typeface="+mj-ea"/>
                <a:ea typeface="+mj-ea"/>
              </a:rPr>
              <a:t>控</a:t>
            </a:r>
          </a:p>
        </p:txBody>
      </p:sp>
      <p:sp>
        <p:nvSpPr>
          <p:cNvPr id="113" name="矩形 112"/>
          <p:cNvSpPr/>
          <p:nvPr/>
        </p:nvSpPr>
        <p:spPr bwMode="auto">
          <a:xfrm>
            <a:off x="9245991" y="2351270"/>
            <a:ext cx="2714625" cy="233299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216000" tIns="10799" rIns="216000" bIns="10799" anchor="t" anchorCtr="1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355"/>
              </a:spcAft>
              <a:buSzPct val="60000"/>
              <a:defRPr/>
            </a:pPr>
            <a:r>
              <a:rPr lang="zh-CN" altLang="en-US" b="1" kern="0" dirty="0" smtClean="0">
                <a:solidFill>
                  <a:srgbClr val="FFFF00"/>
                </a:solidFill>
                <a:latin typeface="+mj-ea"/>
                <a:ea typeface="+mj-ea"/>
                <a:cs typeface="+mn-ea"/>
                <a:sym typeface="+mn-lt"/>
              </a:rPr>
              <a:t>  适用场景</a:t>
            </a:r>
            <a:endParaRPr lang="en-US" altLang="zh-CN" b="1" kern="0" dirty="0" smtClean="0">
              <a:solidFill>
                <a:srgbClr val="FFFF00"/>
              </a:solidFill>
              <a:latin typeface="+mj-ea"/>
              <a:ea typeface="+mj-ea"/>
              <a:cs typeface="+mn-ea"/>
              <a:sym typeface="+mn-lt"/>
            </a:endParaRPr>
          </a:p>
          <a:p>
            <a:pPr marL="228600" lvl="1" indent="-228600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solidFill>
                  <a:prstClr val="white"/>
                </a:solidFill>
                <a:latin typeface="+mj-ea"/>
                <a:ea typeface="+mj-ea"/>
                <a:sym typeface="+mn-ea"/>
              </a:rPr>
              <a:t>主要用于电力行业，电力中断设备接入，如配电所、开闭所、环网柜等场景下。</a:t>
            </a:r>
            <a:endParaRPr kumimoji="1" lang="zh-CN" altLang="en-US" sz="1400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微软雅黑" panose="020B0503020204020204" pitchFamily="34" charset="-122"/>
            </a:endParaRPr>
          </a:p>
          <a:p>
            <a:pPr marL="0" lvl="1" defTabSz="622300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None/>
              <a:defRPr/>
            </a:pPr>
            <a:endParaRPr lang="zh-CN" altLang="en-US" sz="1400" kern="0" dirty="0">
              <a:solidFill>
                <a:srgbClr val="77D9E9"/>
              </a:solidFill>
              <a:latin typeface="+mj-ea"/>
              <a:ea typeface="+mj-ea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765758" y="221205"/>
            <a:ext cx="6660485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2" tIns="45718" rIns="91432" bIns="45718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MyriadRegular" pitchFamily="2" charset="0"/>
                <a:ea typeface="黑体" panose="02010609060101010101" pitchFamily="2" charset="-122"/>
              </a:defRPr>
            </a:lvl9pPr>
          </a:lstStyle>
          <a:p>
            <a:pPr algn="ctr" defTabSz="731520">
              <a:defRPr/>
            </a:pPr>
            <a:r>
              <a:rPr lang="en-US" altLang="zh-CN" kern="0" dirty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</a:rPr>
              <a:t>5G </a:t>
            </a:r>
            <a:r>
              <a:rPr lang="zh-CN" altLang="en-US" kern="0" dirty="0">
                <a:gradFill flip="none" rotWithShape="1">
                  <a:gsLst>
                    <a:gs pos="0">
                      <a:srgbClr val="8D8A00"/>
                    </a:gs>
                    <a:gs pos="50000">
                      <a:srgbClr val="FFFF00"/>
                    </a:gs>
                    <a:gs pos="100000">
                      <a:prstClr val="white">
                        <a:lumMod val="100000"/>
                      </a:prstClr>
                    </a:gs>
                  </a:gsLst>
                  <a:lin ang="5400000" scaled="1"/>
                  <a:tileRect/>
                </a:gradFill>
                <a:effectLst>
                  <a:outerShdw blurRad="127000" dist="127000" dir="3600000" algn="tl" rotWithShape="0">
                    <a:prstClr val="black">
                      <a:alpha val="55000"/>
                    </a:prstClr>
                  </a:outerShdw>
                </a:effectLst>
                <a:latin typeface="+mj-ea"/>
                <a:ea typeface="+mj-ea"/>
              </a:rPr>
              <a:t>端计算电力网关</a:t>
            </a:r>
            <a:endParaRPr lang="en-US" altLang="zh-CN" kern="0" dirty="0">
              <a:gradFill flip="none" rotWithShape="1">
                <a:gsLst>
                  <a:gs pos="0">
                    <a:srgbClr val="8D8A00"/>
                  </a:gs>
                  <a:gs pos="50000">
                    <a:srgbClr val="FFFF00"/>
                  </a:gs>
                  <a:gs pos="100000">
                    <a:prstClr val="white">
                      <a:lumMod val="100000"/>
                    </a:prstClr>
                  </a:gs>
                </a:gsLst>
                <a:lin ang="5400000" scaled="1"/>
                <a:tileRect/>
              </a:gradFill>
              <a:effectLst>
                <a:outerShdw blurRad="127000" dist="127000" dir="3600000" algn="tl" rotWithShape="0">
                  <a:prstClr val="black">
                    <a:alpha val="55000"/>
                  </a:prstClr>
                </a:outerShdw>
              </a:effectLst>
              <a:latin typeface="+mj-ea"/>
              <a:ea typeface="+mj-ea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33535916"/>
              </p:ext>
            </p:extLst>
          </p:nvPr>
        </p:nvGraphicFramePr>
        <p:xfrm>
          <a:off x="542925" y="2743200"/>
          <a:ext cx="4608000" cy="3464183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0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600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200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主要参数</a:t>
                      </a:r>
                    </a:p>
                  </a:txBody>
                  <a:tcPr marL="72000" marR="72000" marT="36000" marB="3600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buClrTx/>
                        <a:buSzTx/>
                        <a:buFontTx/>
                      </a:pPr>
                      <a:r>
                        <a:rPr lang="en-US" sz="1100" b="1" kern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CPU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lvl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ARM C</a:t>
                      </a: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ortex -A53 2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sym typeface="+mn-ea"/>
                        </a:rPr>
                        <a:t>核 , 主频 1.6GHZ</a:t>
                      </a:r>
                      <a:endParaRPr lang="en-US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buClrTx/>
                        <a:buSzTx/>
                        <a:buFontTx/>
                      </a:pPr>
                      <a:r>
                        <a:rPr sz="1100" b="1" kern="0" dirty="0" err="1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内存</a:t>
                      </a:r>
                      <a:endParaRPr sz="1100" b="1" kern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1GB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buClrTx/>
                        <a:buSzTx/>
                        <a:buFontTx/>
                      </a:pPr>
                      <a:r>
                        <a:rPr sz="1100" b="1" kern="0" dirty="0" err="1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存储</a:t>
                      </a:r>
                      <a:endParaRPr sz="1100" b="1" kern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8GB</a:t>
                      </a:r>
                      <a:endParaRPr lang="en-US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272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buClrTx/>
                        <a:buSzTx/>
                        <a:buFontTx/>
                      </a:pPr>
                      <a:r>
                        <a:rPr sz="1100" b="1" kern="0" dirty="0" err="1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无线</a:t>
                      </a:r>
                      <a:endParaRPr sz="1100" b="1" kern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支持 </a:t>
                      </a: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5</a:t>
                      </a:r>
                      <a:r>
                        <a:rPr 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G/4G/3G，Wi-Fi 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双频</a:t>
                      </a:r>
                      <a:endParaRPr lang="en-US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261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buClrTx/>
                        <a:buSzTx/>
                        <a:buFontTx/>
                        <a:buNone/>
                      </a:pPr>
                      <a:r>
                        <a:rPr sz="1100" b="1" kern="0" dirty="0" err="1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接口</a:t>
                      </a:r>
                      <a:endParaRPr sz="1100" b="1" kern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sym typeface="+mn-ea"/>
                        </a:rPr>
                        <a:t>5个千兆独立电口，1个Console口，1个RS232，1个RS485，1个B码，2个DI/O，2个USB，电源 DC 12V</a:t>
                      </a:r>
                      <a:endParaRPr lang="zh-CN" altLang="en-US" sz="12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272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buClrTx/>
                        <a:buSzTx/>
                        <a:buFontTx/>
                      </a:pPr>
                      <a:r>
                        <a:rPr sz="1100" b="1" kern="0" dirty="0" err="1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大小</a:t>
                      </a:r>
                      <a:r>
                        <a:rPr sz="1100" b="1" kern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&amp; </a:t>
                      </a:r>
                      <a:r>
                        <a:rPr sz="1100" b="1" kern="0" dirty="0" err="1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重量</a:t>
                      </a:r>
                      <a:endParaRPr sz="1100" b="1" kern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大小 </a:t>
                      </a: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234</a:t>
                      </a:r>
                      <a:r>
                        <a:rPr 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mm*163mm*43mm， </a:t>
                      </a: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重量 </a:t>
                      </a:r>
                      <a:r>
                        <a:rPr lang="en-US" altLang="zh-CN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1.86</a:t>
                      </a:r>
                      <a:r>
                        <a:rPr 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kg</a:t>
                      </a:r>
                      <a:endParaRPr lang="en-US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buClrTx/>
                        <a:buSzTx/>
                        <a:buFontTx/>
                        <a:buNone/>
                      </a:pPr>
                      <a:r>
                        <a:rPr sz="1100" b="1" kern="0" dirty="0" err="1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安装方式</a:t>
                      </a:r>
                      <a:endParaRPr sz="1100" b="1" kern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lvl="0" indent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lang="zh-CN" alt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桌面型盒式设备，支持壁挂安装</a:t>
                      </a:r>
                      <a:endParaRPr lang="en-US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2772">
                <a:tc gridSpan="2">
                  <a:txBody>
                    <a:bodyPr/>
                    <a:lstStyle/>
                    <a:p>
                      <a:pPr marL="71755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sz="1200" b="1" kern="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系统配置</a:t>
                      </a:r>
                      <a:endParaRPr lang="zh-CN" sz="1200" b="1" kern="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7777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buClrTx/>
                        <a:buSzTx/>
                        <a:buFontTx/>
                      </a:pPr>
                      <a:r>
                        <a:rPr sz="1100" b="1" kern="0" dirty="0" err="1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系统</a:t>
                      </a:r>
                      <a:endParaRPr sz="1100" b="1" kern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lvl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sym typeface="+mn-ea"/>
                        </a:rPr>
                        <a:t>Ubuntu18.04  Linux内核版本 4.14.83</a:t>
                      </a:r>
                      <a:endParaRPr lang="zh-CN" altLang="en-US" sz="12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398" marR="6398" marT="6398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buClrTx/>
                        <a:buSzTx/>
                        <a:buFontTx/>
                      </a:pPr>
                      <a:r>
                        <a:rPr lang="zh-CN" sz="1100" b="1" kern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软件功能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sym typeface="+mn-ea"/>
                        </a:rPr>
                        <a:t>复杂组网能力、高可靠组网功能、边缘计算、浪潮端计算平台</a:t>
                      </a:r>
                      <a:endParaRPr lang="zh-CN" altLang="en-US" sz="12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398" marR="6398" marT="6398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1200">
                <a:tc>
                  <a:txBody>
                    <a:bodyPr/>
                    <a:lstStyle/>
                    <a:p>
                      <a:pPr marL="71755" algn="l" defTabSz="914400" rtl="0" eaLnBrk="1" fontAlgn="b" latinLnBrk="0" hangingPunct="1">
                        <a:buClrTx/>
                        <a:buSzTx/>
                        <a:buFontTx/>
                      </a:pPr>
                      <a:r>
                        <a:rPr lang="zh-CN" sz="1100" b="1" kern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行业能力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71755" marR="0" lvl="0" algn="l" defTabSz="457200" rtl="0" eaLnBrk="1" fontAlgn="b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sym typeface="+mn-ea"/>
                        </a:rPr>
                        <a:t>支持物联网、eSIM+B码对时、安全加密芯片、高可靠电磁兼容</a:t>
                      </a:r>
                      <a:endParaRPr lang="zh-CN" altLang="en-US" sz="12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398" marR="6398" marT="6398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1" name="动作按钮: 后退或前一项 10">
            <a:hlinkClick r:id="rId4" action="ppaction://hlinksldjump" highlightClick="1"/>
          </p:cNvPr>
          <p:cNvSpPr/>
          <p:nvPr/>
        </p:nvSpPr>
        <p:spPr>
          <a:xfrm>
            <a:off x="10126640" y="5981132"/>
            <a:ext cx="2611272" cy="1026993"/>
          </a:xfrm>
          <a:prstGeom prst="actionButtonBackPreviou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  <a:latin typeface="+mj-ea"/>
              <a:ea typeface="+mj-ea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182" y="3917908"/>
            <a:ext cx="1394063" cy="10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48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000">
        <p:blinds dir="vert"/>
      </p:transition>
    </mc:Choice>
    <mc:Fallback xmlns="">
      <p:transition spd="slow" advTm="12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0b43c753-d58e-4360-87d9-5998c794461e&quot;,&quot;Name&quot;:&quot;自定义&quot;,&quot;Kind&quot;:&quot;Custom&quot;,&quot;OldGuidesSetting&quot;:{&quot;HeaderHeight&quot;:0.0,&quot;FooterHeight&quot;:0.0,&quot;SideMargin&quot;:4.0,&quot;TopMargin&quot;:0.0,&quot;BottomMargin&quot;:0.0,&quot;IntervalMargin&quot;:5.0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ca09dd2-6631-42bc-85e5-51ec02dee4a2}"/>
  <p:tag name="TABLE_ENDDRAG_ORIGIN_RECT" val="433*211"/>
  <p:tag name="TABLE_ENDDRAG_RECT" val="43*261*433*2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ca09dd2-6631-42bc-85e5-51ec02dee4a2}"/>
  <p:tag name="TABLE_ENDDRAG_ORIGIN_RECT" val="433*211"/>
  <p:tag name="TABLE_ENDDRAG_RECT" val="43*261*433*2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ca09dd2-6631-42bc-85e5-51ec02dee4a2}"/>
  <p:tag name="TABLE_ENDDRAG_ORIGIN_RECT" val="433*205"/>
  <p:tag name="TABLE_ENDDRAG_RECT" val="43*262*433*20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ca09dd2-6631-42bc-85e5-51ec02dee4a2}"/>
  <p:tag name="TABLE_ENDDRAG_ORIGIN_RECT" val="433*211"/>
  <p:tag name="TABLE_ENDDRAG_RECT" val="43*261*433*2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ca09dd2-6631-42bc-85e5-51ec02dee4a2}"/>
  <p:tag name="TABLE_ENDDRAG_ORIGIN_RECT" val="433*211"/>
  <p:tag name="TABLE_ENDDRAG_RECT" val="43*261*433*2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ca09dd2-6631-42bc-85e5-51ec02dee4a2}"/>
  <p:tag name="TABLE_ENDDRAG_ORIGIN_RECT" val="433*211"/>
  <p:tag name="TABLE_ENDDRAG_RECT" val="43*261*433*2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ca09dd2-6631-42bc-85e5-51ec02dee4a2}"/>
  <p:tag name="TABLE_ENDDRAG_ORIGIN_RECT" val="433*211"/>
  <p:tag name="TABLE_ENDDRAG_RECT" val="43*261*433*2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ca09dd2-6631-42bc-85e5-51ec02dee4a2}"/>
  <p:tag name="TABLE_ENDDRAG_ORIGIN_RECT" val="433*211"/>
  <p:tag name="TABLE_ENDDRAG_RECT" val="43*261*433*2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ca09dd2-6631-42bc-85e5-51ec02dee4a2}"/>
  <p:tag name="TABLE_ENDDRAG_ORIGIN_RECT" val="433*211"/>
  <p:tag name="TABLE_ENDDRAG_RECT" val="43*261*433*21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596,&quot;width&quot;:5268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ca09dd2-6631-42bc-85e5-51ec02dee4a2}"/>
  <p:tag name="TABLE_ENDDRAG_ORIGIN_RECT" val="433*211"/>
  <p:tag name="TABLE_ENDDRAG_RECT" val="43*261*433*2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ca09dd2-6631-42bc-85e5-51ec02dee4a2}"/>
  <p:tag name="TABLE_ENDDRAG_ORIGIN_RECT" val="433*211"/>
  <p:tag name="TABLE_ENDDRAG_RECT" val="43*261*433*2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ca09dd2-6631-42bc-85e5-51ec02dee4a2}"/>
  <p:tag name="TABLE_ENDDRAG_ORIGIN_RECT" val="433*211"/>
  <p:tag name="TABLE_ENDDRAG_RECT" val="43*261*433*2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ca09dd2-6631-42bc-85e5-51ec02dee4a2}"/>
  <p:tag name="TABLE_ENDDRAG_ORIGIN_RECT" val="433*211"/>
  <p:tag name="TABLE_ENDDRAG_RECT" val="43*261*433*2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ca09dd2-6631-42bc-85e5-51ec02dee4a2}"/>
  <p:tag name="TABLE_ENDDRAG_ORIGIN_RECT" val="433*211"/>
  <p:tag name="TABLE_ENDDRAG_RECT" val="43*261*433*2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596,&quot;width&quot;:5268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ca09dd2-6631-42bc-85e5-51ec02dee4a2}"/>
  <p:tag name="TABLE_ENDDRAG_ORIGIN_RECT" val="433*211"/>
  <p:tag name="TABLE_ENDDRAG_RECT" val="43*261*433*211"/>
</p:tagLst>
</file>

<file path=ppt/theme/theme1.xml><?xml version="1.0" encoding="utf-8"?>
<a:theme xmlns:a="http://schemas.openxmlformats.org/drawingml/2006/main" name="2_默认设计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0qqg1owy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bg1"/>
          </a:solidFill>
        </a:ln>
      </a:spPr>
      <a:bodyPr rtlCol="0" anchor="ctr"/>
      <a:lstStyle>
        <a:defPPr algn="ctr" eaLnBrk="1" fontAlgn="auto" hangingPunct="1">
          <a:spcBef>
            <a:spcPts val="0"/>
          </a:spcBef>
          <a:spcAft>
            <a:spcPts val="0"/>
          </a:spcAft>
          <a:defRPr sz="135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默认设计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0qqg1owy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>
            <a:lumMod val="95000"/>
          </a:srgbClr>
        </a:solidFill>
        <a:ln w="25400" cap="flat" cmpd="sng" algn="ctr">
          <a:solidFill>
            <a:srgbClr val="FFFFFF">
              <a:lumMod val="65000"/>
            </a:srgbClr>
          </a:solidFill>
          <a:prstDash val="sysDash"/>
        </a:ln>
      </a:spPr>
      <a:bodyPr/>
      <a:lstStyle>
        <a:defPPr algn="just" fontAlgn="auto">
          <a:lnSpc>
            <a:spcPts val="2400"/>
          </a:lnSpc>
          <a:spcBef>
            <a:spcPts val="0"/>
          </a:spcBef>
          <a:spcAft>
            <a:spcPts val="0"/>
          </a:spcAft>
          <a:defRPr sz="1600" kern="0" dirty="0" smtClean="0">
            <a:solidFill>
              <a:sysClr val="windowText" lastClr="000000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spDef>
  </a:objectDefaul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默认设计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默认设计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60000"/>
            <a:lumOff val="40000"/>
          </a:schemeClr>
        </a:solidFill>
        <a:ln w="25400" cap="flat" cmpd="sng" algn="ctr">
          <a:noFill/>
          <a:prstDash val="sysDash"/>
        </a:ln>
      </a:spPr>
      <a:bodyPr rtlCol="0" anchor="ctr"/>
      <a:lstStyle>
        <a:defPPr algn="ctr" fontAlgn="auto">
          <a:lnSpc>
            <a:spcPts val="2400"/>
          </a:lnSpc>
          <a:spcBef>
            <a:spcPts val="0"/>
          </a:spcBef>
          <a:spcAft>
            <a:spcPts val="0"/>
          </a:spcAft>
          <a:defRPr sz="1600" kern="0" dirty="0" smtClean="0">
            <a:solidFill>
              <a:sysClr val="windowText" lastClr="000000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spDef>
  </a:objectDefaul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1htitp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自定义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</TotalTime>
  <Words>5846</Words>
  <Application>Microsoft Office PowerPoint</Application>
  <PresentationFormat>宽屏</PresentationFormat>
  <Paragraphs>1230</Paragraphs>
  <Slides>31</Slides>
  <Notes>23</Notes>
  <HiddenSlides>30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31</vt:i4>
      </vt:variant>
    </vt:vector>
  </HeadingPairs>
  <TitlesOfParts>
    <vt:vector size="49" baseType="lpstr">
      <vt:lpstr>Gill Sans</vt:lpstr>
      <vt:lpstr>Helvetica Neue</vt:lpstr>
      <vt:lpstr>微軟正黑體</vt:lpstr>
      <vt:lpstr>MyriadRegular</vt:lpstr>
      <vt:lpstr>黑体</vt:lpstr>
      <vt:lpstr>宋体</vt:lpstr>
      <vt:lpstr>Microsoft YaHei</vt:lpstr>
      <vt:lpstr>Microsoft YaHei</vt:lpstr>
      <vt:lpstr>Arial</vt:lpstr>
      <vt:lpstr>Arial Black</vt:lpstr>
      <vt:lpstr>Calibri</vt:lpstr>
      <vt:lpstr>Times New Roman</vt:lpstr>
      <vt:lpstr>Wingdings</vt:lpstr>
      <vt:lpstr>2_默认设计模板</vt:lpstr>
      <vt:lpstr>3_默认设计模板</vt:lpstr>
      <vt:lpstr>4_默认设计模板</vt:lpstr>
      <vt:lpstr>3_Office 主题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 平</dc:creator>
  <cp:lastModifiedBy>Jill Zhu (祝心怡)</cp:lastModifiedBy>
  <cp:revision>1749</cp:revision>
  <dcterms:created xsi:type="dcterms:W3CDTF">2021-04-21T09:55:00Z</dcterms:created>
  <dcterms:modified xsi:type="dcterms:W3CDTF">2022-05-14T09:47:43Z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31EA5179E15D4AAAACB9B3DC4A4F1E74</vt:lpwstr>
  </property>
  <property fmtid="{D5CDD505-2E9C-101B-9397-08002B2CF9AE}" pid="3" name="KSOProductBuildVer">
    <vt:lpwstr>2052-11.1.0.10938</vt:lpwstr>
  </property>
</Properties>
</file>