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3"/>
    <p:sldMasterId id="2147483669" r:id="rId4"/>
    <p:sldMasterId id="2147483683" r:id="rId5"/>
    <p:sldMasterId id="2147483696" r:id="rId6"/>
    <p:sldMasterId id="2147483705" r:id="rId7"/>
    <p:sldMasterId id="2147483724" r:id="rId8"/>
  </p:sldMasterIdLst>
  <p:notesMasterIdLst>
    <p:notesMasterId r:id="rId10"/>
  </p:notesMasterIdLst>
  <p:handoutMasterIdLst>
    <p:handoutMasterId r:id="rId33"/>
  </p:handoutMasterIdLst>
  <p:sldIdLst>
    <p:sldId id="449" r:id="rId9"/>
    <p:sldId id="513" r:id="rId11"/>
    <p:sldId id="450" r:id="rId12"/>
    <p:sldId id="577" r:id="rId13"/>
    <p:sldId id="550" r:id="rId14"/>
    <p:sldId id="553" r:id="rId15"/>
    <p:sldId id="495" r:id="rId16"/>
    <p:sldId id="554" r:id="rId17"/>
    <p:sldId id="578" r:id="rId18"/>
    <p:sldId id="579" r:id="rId19"/>
    <p:sldId id="529" r:id="rId20"/>
    <p:sldId id="580" r:id="rId21"/>
    <p:sldId id="593" r:id="rId22"/>
    <p:sldId id="576" r:id="rId23"/>
    <p:sldId id="556" r:id="rId24"/>
    <p:sldId id="582" r:id="rId25"/>
    <p:sldId id="591" r:id="rId26"/>
    <p:sldId id="590" r:id="rId27"/>
    <p:sldId id="585" r:id="rId28"/>
    <p:sldId id="592" r:id="rId29"/>
    <p:sldId id="583" r:id="rId30"/>
    <p:sldId id="584" r:id="rId31"/>
    <p:sldId id="55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iheng Qin" initials="YQ" lastIdx="1" clrIdx="0"/>
  <p:cmAuthor id="2" name="CREO" initials="C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BFBFBF"/>
    <a:srgbClr val="D8D8D8"/>
    <a:srgbClr val="A6A6A6"/>
    <a:srgbClr val="7F7F7F"/>
    <a:srgbClr val="C8CDD5"/>
    <a:srgbClr val="3271CC"/>
    <a:srgbClr val="D63232"/>
    <a:srgbClr val="AFABAB"/>
    <a:srgbClr val="38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9" autoAdjust="0"/>
    <p:restoredTop sz="93341" autoAdjust="0"/>
  </p:normalViewPr>
  <p:slideViewPr>
    <p:cSldViewPr snapToGrid="0">
      <p:cViewPr varScale="1">
        <p:scale>
          <a:sx n="86" d="100"/>
          <a:sy n="86" d="100"/>
        </p:scale>
        <p:origin x="60" y="141"/>
      </p:cViewPr>
      <p:guideLst>
        <p:guide pos="304"/>
        <p:guide pos="7362"/>
        <p:guide orient="horz" pos="535"/>
        <p:guide orient="horz" pos="597"/>
        <p:guide orient="horz" pos="4065"/>
        <p:guide orient="horz" pos="39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980"/>
    </p:cViewPr>
  </p:sorterViewPr>
  <p:notesViewPr>
    <p:cSldViewPr snapToGrid="0">
      <p:cViewPr varScale="1">
        <p:scale>
          <a:sx n="49" d="100"/>
          <a:sy n="49" d="100"/>
        </p:scale>
        <p:origin x="2068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gs" Target="tags/tag14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8A39-9A98-4F12-A7DE-0DD3405EA6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DF276-5EC9-4465-9D68-12C98F912B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smtClean="0"/>
              <a:t>目前我司承建超过</a:t>
            </a:r>
            <a:r>
              <a:rPr lang="en-US" altLang="zh-CN" smtClean="0"/>
              <a:t>20</a:t>
            </a:r>
            <a:r>
              <a:rPr lang="zh-CN" altLang="en-US" smtClean="0"/>
              <a:t>例社会治理类项目，其中扬州市域治理项目、张家港大联动项目、太仓大联动项目、威海大联动项目作为重点项目，与客户探索实践社会治理现代化新模式，并在近期逐步向一网统管模式做升级。</a:t>
            </a:r>
            <a:endParaRPr lang="en-US" altLang="zh-CN" smtClean="0"/>
          </a:p>
          <a:p>
            <a:r>
              <a:rPr lang="zh-CN" altLang="en-US" smtClean="0"/>
              <a:t>基层治理类项目承接超过</a:t>
            </a:r>
            <a:r>
              <a:rPr lang="en-US" altLang="zh-CN" smtClean="0"/>
              <a:t>10</a:t>
            </a:r>
            <a:r>
              <a:rPr lang="zh-CN" altLang="en-US" smtClean="0"/>
              <a:t>例，旨在沉淀与深化基层应用和理解基层业务，为一网统管模式打下坚实的基层业务、数据的基础。</a:t>
            </a:r>
            <a:endParaRPr lang="en-US" altLang="zh-CN" smtClean="0"/>
          </a:p>
          <a:p>
            <a:r>
              <a:rPr lang="zh-CN" altLang="en-US" smtClean="0"/>
              <a:t>江苏省数字政府三清单课题项目，参与了社会会治理一类事编写。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划分网格</a:t>
            </a:r>
            <a:r>
              <a:rPr lang="en-US" altLang="zh-CN"/>
              <a:t>1814</a:t>
            </a:r>
            <a:r>
              <a:rPr lang="zh-CN" altLang="en-US"/>
              <a:t>个，纳入网格员</a:t>
            </a:r>
            <a:r>
              <a:rPr lang="en-US" altLang="zh-CN"/>
              <a:t>2100</a:t>
            </a:r>
            <a:r>
              <a:rPr lang="zh-CN" altLang="en-US"/>
              <a:t>余名，围绕社会治安、公共安全、矛盾纠纷三大类梳理事项</a:t>
            </a:r>
            <a:r>
              <a:rPr lang="en-US" altLang="zh-CN"/>
              <a:t>500</a:t>
            </a:r>
            <a:r>
              <a:rPr lang="zh-CN" altLang="en-US"/>
              <a:t>余条，首批入格</a:t>
            </a:r>
            <a:r>
              <a:rPr lang="en-US" altLang="zh-CN"/>
              <a:t>218</a:t>
            </a:r>
            <a:r>
              <a:rPr lang="zh-CN" altLang="en-US"/>
              <a:t>项，分主动巡查</a:t>
            </a:r>
            <a:r>
              <a:rPr lang="en-US" altLang="zh-CN"/>
              <a:t>“</a:t>
            </a:r>
            <a:r>
              <a:rPr lang="zh-CN" altLang="en-US"/>
              <a:t>事件</a:t>
            </a:r>
            <a:r>
              <a:rPr lang="en-US" altLang="zh-CN"/>
              <a:t>”</a:t>
            </a:r>
            <a:r>
              <a:rPr lang="zh-CN" altLang="en-US"/>
              <a:t>类、主动巡查</a:t>
            </a:r>
            <a:r>
              <a:rPr lang="en-US" altLang="zh-CN"/>
              <a:t>“</a:t>
            </a:r>
            <a:r>
              <a:rPr lang="zh-CN" altLang="en-US"/>
              <a:t>部件</a:t>
            </a:r>
            <a:r>
              <a:rPr lang="en-US" altLang="zh-CN"/>
              <a:t>”</a:t>
            </a:r>
            <a:r>
              <a:rPr lang="zh-CN" altLang="en-US"/>
              <a:t>类、被动任务下派三大类。涵盖市政法委、市消防救援支队、住房城乡建设局、</a:t>
            </a:r>
            <a:r>
              <a:rPr lang="zh-CN" altLang="en-US">
                <a:sym typeface="+mn-ea"/>
              </a:rPr>
              <a:t>司法局、</a:t>
            </a:r>
            <a:r>
              <a:rPr lang="zh-CN" altLang="en-US"/>
              <a:t>城管执法、民政局、卫生健康局、市场监督管理局近</a:t>
            </a:r>
            <a:r>
              <a:rPr lang="en-US" altLang="zh-CN"/>
              <a:t>15</a:t>
            </a:r>
            <a:r>
              <a:rPr lang="zh-CN" altLang="en-US"/>
              <a:t>个委办局。</a:t>
            </a:r>
            <a:endParaRPr lang="zh-CN" altLang="en-US"/>
          </a:p>
          <a:p>
            <a:r>
              <a:rPr lang="zh-CN" altLang="en-US"/>
              <a:t>首创</a:t>
            </a:r>
            <a:r>
              <a:rPr lang="en-US" altLang="zh-CN"/>
              <a:t>“</a:t>
            </a:r>
            <a:r>
              <a:rPr lang="zh-CN" altLang="en-US"/>
              <a:t>八全</a:t>
            </a:r>
            <a:r>
              <a:rPr lang="en-US" altLang="zh-CN"/>
              <a:t>”</a:t>
            </a:r>
            <a:r>
              <a:rPr lang="zh-CN" altLang="en-US"/>
              <a:t>网格体系、一长四员网格员队伍，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围绕基层社会治理“一张网”要求，建设中山市综合网格调度指挥平台，纵向链接省级平安建设云平台和基层网格员手机APP，横向链接镇街综合行政执法、公共服务等业务信息系统，实现功能对接、数据共享。完善镇街与市级职能部门行政执法案件线索移送及协作机制，做到综合网格工作数据共享、实时更新，指挥调度、问题处置、跟踪问效、业绩考核一体化，使办理过程可量化、可追溯、可考核、可追责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划分网格</a:t>
            </a:r>
            <a:r>
              <a:rPr lang="en-US" altLang="zh-CN"/>
              <a:t>1814</a:t>
            </a:r>
            <a:r>
              <a:rPr lang="zh-CN" altLang="en-US"/>
              <a:t>个，纳入网格员</a:t>
            </a:r>
            <a:r>
              <a:rPr lang="en-US" altLang="zh-CN"/>
              <a:t>2100</a:t>
            </a:r>
            <a:r>
              <a:rPr lang="zh-CN" altLang="en-US"/>
              <a:t>余名，围绕社会治安、公共安全、矛盾纠纷三大类梳理事项</a:t>
            </a:r>
            <a:r>
              <a:rPr lang="en-US" altLang="zh-CN"/>
              <a:t>500</a:t>
            </a:r>
            <a:r>
              <a:rPr lang="zh-CN" altLang="en-US"/>
              <a:t>余条，首批入格</a:t>
            </a:r>
            <a:r>
              <a:rPr lang="en-US" altLang="zh-CN"/>
              <a:t>218</a:t>
            </a:r>
            <a:r>
              <a:rPr lang="zh-CN" altLang="en-US"/>
              <a:t>项，分主动巡查</a:t>
            </a:r>
            <a:r>
              <a:rPr lang="en-US" altLang="zh-CN"/>
              <a:t>“</a:t>
            </a:r>
            <a:r>
              <a:rPr lang="zh-CN" altLang="en-US"/>
              <a:t>事件</a:t>
            </a:r>
            <a:r>
              <a:rPr lang="en-US" altLang="zh-CN"/>
              <a:t>”</a:t>
            </a:r>
            <a:r>
              <a:rPr lang="zh-CN" altLang="en-US"/>
              <a:t>类、主动巡查</a:t>
            </a:r>
            <a:r>
              <a:rPr lang="en-US" altLang="zh-CN"/>
              <a:t>“</a:t>
            </a:r>
            <a:r>
              <a:rPr lang="zh-CN" altLang="en-US"/>
              <a:t>部件</a:t>
            </a:r>
            <a:r>
              <a:rPr lang="en-US" altLang="zh-CN"/>
              <a:t>”</a:t>
            </a:r>
            <a:r>
              <a:rPr lang="zh-CN" altLang="en-US"/>
              <a:t>类、被动任务下派三大类。涵盖市政法委、市消防救援支队、住房城乡建设局、</a:t>
            </a:r>
            <a:r>
              <a:rPr lang="zh-CN" altLang="en-US">
                <a:sym typeface="+mn-ea"/>
              </a:rPr>
              <a:t>司法局、</a:t>
            </a:r>
            <a:r>
              <a:rPr lang="zh-CN" altLang="en-US"/>
              <a:t>城管执法、民政局、卫生健康局、市场监督管理局近</a:t>
            </a:r>
            <a:r>
              <a:rPr lang="en-US" altLang="zh-CN"/>
              <a:t>15</a:t>
            </a:r>
            <a:r>
              <a:rPr lang="zh-CN" altLang="en-US"/>
              <a:t>个委办局。</a:t>
            </a:r>
            <a:endParaRPr lang="zh-CN" altLang="en-US"/>
          </a:p>
          <a:p>
            <a:r>
              <a:rPr lang="zh-CN" altLang="en-US"/>
              <a:t>首创</a:t>
            </a:r>
            <a:r>
              <a:rPr lang="en-US" altLang="zh-CN"/>
              <a:t>“</a:t>
            </a:r>
            <a:r>
              <a:rPr lang="zh-CN" altLang="en-US"/>
              <a:t>八全</a:t>
            </a:r>
            <a:r>
              <a:rPr lang="en-US" altLang="zh-CN"/>
              <a:t>”</a:t>
            </a:r>
            <a:r>
              <a:rPr lang="zh-CN" altLang="en-US"/>
              <a:t>网格体系、一长四员网格员队伍，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围绕基层社会治理“一张网”要求，建设中山市综合网格调度指挥平台，纵向链接省级平安建设云平台和基层网格员手机APP，横向链接镇街综合行政执法、公共服务等业务信息系统，实现功能对接、数据共享。完善镇街与市级职能部门行政执法案件线索移送及协作机制，做到综合网格工作数据共享、实时更新，指挥调度、问题处置、跟踪问效、业绩考核一体化，使办理过程可量化、可追溯、可考核、可追责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扬州市域治理现代化管理平台是我们一个的标杆项目，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7.1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，央视《晚间新闻》以《党员网格员 致力基层治理现代化》为题报道扬州党建引领基层治理工作。可以看下建设内容，一开始是以基层治理模式去搭建平台，整合党建引领、审批服务、综合执法、指挥调度、经济运行模块，把全市所有乡镇都纳入进来，基本完成了基层治理改革任务。今年扬州也是成为全国市域治理现代化试点城市。开始向市域治理方向拓展。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给客户带来的直接价值，就是打通并汇聚约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个委办局、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43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个系统，超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亿条政务数据，同时接入了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7000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多路摄像头，保证市域治理运行。</a:t>
            </a:r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划分网格</a:t>
            </a:r>
            <a:r>
              <a:rPr lang="en-US" altLang="zh-CN"/>
              <a:t>1814</a:t>
            </a:r>
            <a:r>
              <a:rPr lang="zh-CN" altLang="en-US"/>
              <a:t>个，纳入网格员</a:t>
            </a:r>
            <a:r>
              <a:rPr lang="en-US" altLang="zh-CN"/>
              <a:t>2100</a:t>
            </a:r>
            <a:r>
              <a:rPr lang="zh-CN" altLang="en-US"/>
              <a:t>余名，围绕社会治安、公共安全、矛盾纠纷三大类梳理事项</a:t>
            </a:r>
            <a:r>
              <a:rPr lang="en-US" altLang="zh-CN"/>
              <a:t>500</a:t>
            </a:r>
            <a:r>
              <a:rPr lang="zh-CN" altLang="en-US"/>
              <a:t>余条，首批入格</a:t>
            </a:r>
            <a:r>
              <a:rPr lang="en-US" altLang="zh-CN"/>
              <a:t>218</a:t>
            </a:r>
            <a:r>
              <a:rPr lang="zh-CN" altLang="en-US"/>
              <a:t>项，分主动巡查</a:t>
            </a:r>
            <a:r>
              <a:rPr lang="en-US" altLang="zh-CN"/>
              <a:t>“</a:t>
            </a:r>
            <a:r>
              <a:rPr lang="zh-CN" altLang="en-US"/>
              <a:t>事件</a:t>
            </a:r>
            <a:r>
              <a:rPr lang="en-US" altLang="zh-CN"/>
              <a:t>”</a:t>
            </a:r>
            <a:r>
              <a:rPr lang="zh-CN" altLang="en-US"/>
              <a:t>类、主动巡查</a:t>
            </a:r>
            <a:r>
              <a:rPr lang="en-US" altLang="zh-CN"/>
              <a:t>“</a:t>
            </a:r>
            <a:r>
              <a:rPr lang="zh-CN" altLang="en-US"/>
              <a:t>部件</a:t>
            </a:r>
            <a:r>
              <a:rPr lang="en-US" altLang="zh-CN"/>
              <a:t>”</a:t>
            </a:r>
            <a:r>
              <a:rPr lang="zh-CN" altLang="en-US"/>
              <a:t>类、被动任务下派三大类。涵盖市政法委、市消防救援支队、住房城乡建设局、</a:t>
            </a:r>
            <a:r>
              <a:rPr lang="zh-CN" altLang="en-US">
                <a:sym typeface="+mn-ea"/>
              </a:rPr>
              <a:t>司法局、</a:t>
            </a:r>
            <a:r>
              <a:rPr lang="zh-CN" altLang="en-US"/>
              <a:t>城管执法、民政局、卫生健康局、市场监督管理局近</a:t>
            </a:r>
            <a:r>
              <a:rPr lang="en-US" altLang="zh-CN"/>
              <a:t>15</a:t>
            </a:r>
            <a:r>
              <a:rPr lang="zh-CN" altLang="en-US"/>
              <a:t>个委办局。</a:t>
            </a:r>
            <a:endParaRPr lang="zh-CN" altLang="en-US"/>
          </a:p>
          <a:p>
            <a:r>
              <a:rPr lang="zh-CN" altLang="en-US"/>
              <a:t>首创</a:t>
            </a:r>
            <a:r>
              <a:rPr lang="en-US" altLang="zh-CN"/>
              <a:t>“</a:t>
            </a:r>
            <a:r>
              <a:rPr lang="zh-CN" altLang="en-US"/>
              <a:t>八全</a:t>
            </a:r>
            <a:r>
              <a:rPr lang="en-US" altLang="zh-CN"/>
              <a:t>”</a:t>
            </a:r>
            <a:r>
              <a:rPr lang="zh-CN" altLang="en-US"/>
              <a:t>网格体系、一长四员网格员队伍，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围绕基层社会治理“一张网”要求，建设中山市综合网格调度指挥平台，纵向链接省级平安建设云平台和基层网格员手机APP，横向链接镇街综合行政执法、公共服务等业务信息系统，实现功能对接、数据共享。完善镇街与市级职能部门行政执法案件线索移送及协作机制，做到综合网格工作数据共享、实时更新，指挥调度、问题处置、跟踪问效、业绩考核一体化，使办理过程可量化、可追溯、可考核、可追责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看一下张家港本土案例，张家港的社会综治大联动呢，其实也是一网统管的一个雏形，他最大的特点是将网格化、</a:t>
            </a:r>
            <a:r>
              <a:rPr lang="en-US" altLang="zh-CN" sz="12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12345</a:t>
            </a:r>
            <a:r>
              <a:rPr lang="zh-CN" altLang="zh-CN" sz="12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、城管纳入联动一体化机制，构建了大联动平台。他这个整合是深度整合，把流程给统一了、还是很有借鉴价值的。当然华为在张家港做了数字城市，我们公司也是重点参与，把党政通做为工作人员统一入口，做了一网通办、社会治理、城市通等等。</a:t>
            </a:r>
            <a:endParaRPr lang="zh-CN" altLang="zh-CN" sz="1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E6FDB6-6D2B-46C1-9FA1-D82906A37C3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625" b="505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3271CC">
              <a:alpha val="3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 userDrawn="1"/>
        </p:nvSpPr>
        <p:spPr>
          <a:xfrm rot="2005590">
            <a:off x="9010664" y="2797100"/>
            <a:ext cx="2277726" cy="22777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0"/>
          </a:p>
        </p:txBody>
      </p:sp>
      <p:sp>
        <p:nvSpPr>
          <p:cNvPr id="13" name="任意多边形: 形状 12"/>
          <p:cNvSpPr/>
          <p:nvPr userDrawn="1"/>
        </p:nvSpPr>
        <p:spPr>
          <a:xfrm rot="1998040">
            <a:off x="-1651864" y="-208577"/>
            <a:ext cx="11513243" cy="8889741"/>
          </a:xfrm>
          <a:custGeom>
            <a:avLst/>
            <a:gdLst>
              <a:gd name="connsiteX0" fmla="*/ 0 w 11513243"/>
              <a:gd name="connsiteY0" fmla="*/ 3157818 h 8889741"/>
              <a:gd name="connsiteX1" fmla="*/ 4807196 w 11513243"/>
              <a:gd name="connsiteY1" fmla="*/ 0 h 8889741"/>
              <a:gd name="connsiteX2" fmla="*/ 11513243 w 11513243"/>
              <a:gd name="connsiteY2" fmla="*/ 0 h 8889741"/>
              <a:gd name="connsiteX3" fmla="*/ 11513243 w 11513243"/>
              <a:gd name="connsiteY3" fmla="*/ 3800142 h 8889741"/>
              <a:gd name="connsiteX4" fmla="*/ 3765265 w 11513243"/>
              <a:gd name="connsiteY4" fmla="*/ 8889741 h 888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3243" h="8889741">
                <a:moveTo>
                  <a:pt x="0" y="3157818"/>
                </a:moveTo>
                <a:lnTo>
                  <a:pt x="4807196" y="0"/>
                </a:lnTo>
                <a:lnTo>
                  <a:pt x="11513243" y="0"/>
                </a:lnTo>
                <a:lnTo>
                  <a:pt x="11513243" y="3800142"/>
                </a:lnTo>
                <a:lnTo>
                  <a:pt x="3765265" y="8889741"/>
                </a:lnTo>
                <a:close/>
              </a:path>
            </a:pathLst>
          </a:custGeom>
          <a:solidFill>
            <a:srgbClr val="3271C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520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916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36621" y="1501989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4" y="449285"/>
            <a:ext cx="10176933" cy="871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18784" y="1628384"/>
            <a:ext cx="10154432" cy="458474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  <p:transition advClick="0" advTm="8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71E7C10-10D5-41C4-A077-C645235684B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30C86-C514-4AA5-849F-40AA16C1015E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7780" y="-43180"/>
            <a:ext cx="12220787" cy="691218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664619" y="6608385"/>
            <a:ext cx="52738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173ED6-4A69-4FA8-8A09-51FC87ACF5D8}" type="slidenum">
              <a:rPr lang="zh-CN" altLang="en-US" sz="1200" b="1" smtClean="0">
                <a:solidFill>
                  <a:srgbClr val="1B4C81"/>
                </a:solidFill>
                <a:latin typeface="微软雅黑" panose="020B0503020204020204" pitchFamily="34" charset="-122"/>
              </a:rPr>
            </a:fld>
            <a:endParaRPr lang="zh-CN" altLang="en-US" sz="1200" b="1" dirty="0">
              <a:solidFill>
                <a:srgbClr val="1B4C8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4" name="组 3"/>
          <p:cNvGrpSpPr/>
          <p:nvPr userDrawn="1"/>
        </p:nvGrpSpPr>
        <p:grpSpPr>
          <a:xfrm>
            <a:off x="0" y="2200"/>
            <a:ext cx="11796341" cy="703308"/>
            <a:chOff x="0" y="1650"/>
            <a:chExt cx="8847256" cy="527481"/>
          </a:xfrm>
        </p:grpSpPr>
        <p:grpSp>
          <p:nvGrpSpPr>
            <p:cNvPr id="5" name="组 4"/>
            <p:cNvGrpSpPr/>
            <p:nvPr/>
          </p:nvGrpSpPr>
          <p:grpSpPr>
            <a:xfrm>
              <a:off x="0" y="1650"/>
              <a:ext cx="8847256" cy="527481"/>
              <a:chOff x="0" y="1650"/>
              <a:chExt cx="8847256" cy="527481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650"/>
                <a:ext cx="7409468" cy="527481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7085" y="98380"/>
                <a:ext cx="1140171" cy="353150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165" y="46886"/>
              <a:ext cx="410443" cy="3917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522460" y="5751830"/>
            <a:ext cx="235267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625" b="505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3271CC">
              <a:alpha val="3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rot="2005590">
            <a:off x="9010664" y="2797100"/>
            <a:ext cx="2277726" cy="22777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0">
              <a:solidFill>
                <a:srgbClr val="FFFFFF"/>
              </a:solidFill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 rot="1998040">
            <a:off x="-1651864" y="-208577"/>
            <a:ext cx="11513243" cy="8889741"/>
          </a:xfrm>
          <a:custGeom>
            <a:avLst/>
            <a:gdLst>
              <a:gd name="connsiteX0" fmla="*/ 0 w 11513243"/>
              <a:gd name="connsiteY0" fmla="*/ 3157818 h 8889741"/>
              <a:gd name="connsiteX1" fmla="*/ 4807196 w 11513243"/>
              <a:gd name="connsiteY1" fmla="*/ 0 h 8889741"/>
              <a:gd name="connsiteX2" fmla="*/ 11513243 w 11513243"/>
              <a:gd name="connsiteY2" fmla="*/ 0 h 8889741"/>
              <a:gd name="connsiteX3" fmla="*/ 11513243 w 11513243"/>
              <a:gd name="connsiteY3" fmla="*/ 3800142 h 8889741"/>
              <a:gd name="connsiteX4" fmla="*/ 3765265 w 11513243"/>
              <a:gd name="connsiteY4" fmla="*/ 8889741 h 888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3243" h="8889741">
                <a:moveTo>
                  <a:pt x="0" y="3157818"/>
                </a:moveTo>
                <a:lnTo>
                  <a:pt x="4807196" y="0"/>
                </a:lnTo>
                <a:lnTo>
                  <a:pt x="11513243" y="0"/>
                </a:lnTo>
                <a:lnTo>
                  <a:pt x="11513243" y="3800142"/>
                </a:lnTo>
                <a:lnTo>
                  <a:pt x="3765265" y="8889741"/>
                </a:lnTo>
                <a:close/>
              </a:path>
            </a:pathLst>
          </a:custGeom>
          <a:solidFill>
            <a:srgbClr val="3271C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520" dirty="0">
              <a:solidFill>
                <a:srgbClr val="FFFFFF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03" y="274328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  <p:pic>
        <p:nvPicPr>
          <p:cNvPr id="51" name="图片 5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5" b="15830"/>
          <a:stretch>
            <a:fillRect/>
          </a:stretch>
        </p:blipFill>
        <p:spPr>
          <a:xfrm>
            <a:off x="0" y="723901"/>
            <a:ext cx="12211453" cy="5448300"/>
          </a:xfrm>
          <a:prstGeom prst="rect">
            <a:avLst/>
          </a:prstGeom>
        </p:spPr>
      </p:pic>
      <p:sp>
        <p:nvSpPr>
          <p:cNvPr id="52" name="矩形 51"/>
          <p:cNvSpPr/>
          <p:nvPr userDrawn="1"/>
        </p:nvSpPr>
        <p:spPr>
          <a:xfrm>
            <a:off x="1" y="723900"/>
            <a:ext cx="12204426" cy="54483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916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36621" y="1501989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4" y="449285"/>
            <a:ext cx="10176933" cy="871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18784" y="1628384"/>
            <a:ext cx="10154432" cy="458474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  <p:transition advClick="0" advTm="8000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71E7C10-10D5-41C4-A077-C645235684B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30C86-C514-4AA5-849F-40AA16C1015E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  <p:pic>
        <p:nvPicPr>
          <p:cNvPr id="51" name="图片 5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5" b="15830"/>
          <a:stretch>
            <a:fillRect/>
          </a:stretch>
        </p:blipFill>
        <p:spPr>
          <a:xfrm>
            <a:off x="0" y="723901"/>
            <a:ext cx="12211453" cy="5448300"/>
          </a:xfrm>
          <a:prstGeom prst="rect">
            <a:avLst/>
          </a:prstGeom>
        </p:spPr>
      </p:pic>
      <p:sp>
        <p:nvSpPr>
          <p:cNvPr id="52" name="矩形 51"/>
          <p:cNvSpPr/>
          <p:nvPr userDrawn="1"/>
        </p:nvSpPr>
        <p:spPr>
          <a:xfrm>
            <a:off x="1" y="723900"/>
            <a:ext cx="12204426" cy="54483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7780" y="-43180"/>
            <a:ext cx="12220787" cy="691218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664619" y="6608385"/>
            <a:ext cx="52738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173ED6-4A69-4FA8-8A09-51FC87ACF5D8}" type="slidenum">
              <a:rPr lang="zh-CN" altLang="en-US" sz="1200" b="1" smtClean="0">
                <a:solidFill>
                  <a:srgbClr val="1B4C81"/>
                </a:solidFill>
                <a:latin typeface="微软雅黑" panose="020B0503020204020204" pitchFamily="34" charset="-122"/>
              </a:rPr>
            </a:fld>
            <a:endParaRPr lang="zh-CN" altLang="en-US" sz="1200" b="1" dirty="0">
              <a:solidFill>
                <a:srgbClr val="1B4C8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4" name="组 3"/>
          <p:cNvGrpSpPr/>
          <p:nvPr userDrawn="1"/>
        </p:nvGrpSpPr>
        <p:grpSpPr>
          <a:xfrm>
            <a:off x="0" y="2200"/>
            <a:ext cx="11796341" cy="703308"/>
            <a:chOff x="0" y="1650"/>
            <a:chExt cx="8847256" cy="527481"/>
          </a:xfrm>
        </p:grpSpPr>
        <p:grpSp>
          <p:nvGrpSpPr>
            <p:cNvPr id="5" name="组 4"/>
            <p:cNvGrpSpPr/>
            <p:nvPr/>
          </p:nvGrpSpPr>
          <p:grpSpPr>
            <a:xfrm>
              <a:off x="0" y="1650"/>
              <a:ext cx="8847256" cy="527481"/>
              <a:chOff x="0" y="1650"/>
              <a:chExt cx="8847256" cy="527481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650"/>
                <a:ext cx="7409468" cy="527481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7085" y="98380"/>
                <a:ext cx="1140171" cy="353150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165" y="46886"/>
              <a:ext cx="410443" cy="3917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heck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522460" y="5751830"/>
            <a:ext cx="235267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625" b="505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3271CC">
              <a:alpha val="3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rot="2005590">
            <a:off x="9010664" y="2797100"/>
            <a:ext cx="2277726" cy="22777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0">
              <a:solidFill>
                <a:srgbClr val="FFFFFF"/>
              </a:solidFill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 rot="1998040">
            <a:off x="-1651864" y="-208577"/>
            <a:ext cx="11513243" cy="8889741"/>
          </a:xfrm>
          <a:custGeom>
            <a:avLst/>
            <a:gdLst>
              <a:gd name="connsiteX0" fmla="*/ 0 w 11513243"/>
              <a:gd name="connsiteY0" fmla="*/ 3157818 h 8889741"/>
              <a:gd name="connsiteX1" fmla="*/ 4807196 w 11513243"/>
              <a:gd name="connsiteY1" fmla="*/ 0 h 8889741"/>
              <a:gd name="connsiteX2" fmla="*/ 11513243 w 11513243"/>
              <a:gd name="connsiteY2" fmla="*/ 0 h 8889741"/>
              <a:gd name="connsiteX3" fmla="*/ 11513243 w 11513243"/>
              <a:gd name="connsiteY3" fmla="*/ 3800142 h 8889741"/>
              <a:gd name="connsiteX4" fmla="*/ 3765265 w 11513243"/>
              <a:gd name="connsiteY4" fmla="*/ 8889741 h 888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3243" h="8889741">
                <a:moveTo>
                  <a:pt x="0" y="3157818"/>
                </a:moveTo>
                <a:lnTo>
                  <a:pt x="4807196" y="0"/>
                </a:lnTo>
                <a:lnTo>
                  <a:pt x="11513243" y="0"/>
                </a:lnTo>
                <a:lnTo>
                  <a:pt x="11513243" y="3800142"/>
                </a:lnTo>
                <a:lnTo>
                  <a:pt x="3765265" y="8889741"/>
                </a:lnTo>
                <a:close/>
              </a:path>
            </a:pathLst>
          </a:custGeom>
          <a:solidFill>
            <a:srgbClr val="3271C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520" dirty="0">
              <a:solidFill>
                <a:srgbClr val="FFFFFF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03" y="274328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  <p:pic>
        <p:nvPicPr>
          <p:cNvPr id="51" name="图片 5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5" b="15830"/>
          <a:stretch>
            <a:fillRect/>
          </a:stretch>
        </p:blipFill>
        <p:spPr>
          <a:xfrm>
            <a:off x="0" y="723901"/>
            <a:ext cx="12211453" cy="5448300"/>
          </a:xfrm>
          <a:prstGeom prst="rect">
            <a:avLst/>
          </a:prstGeom>
        </p:spPr>
      </p:pic>
      <p:sp>
        <p:nvSpPr>
          <p:cNvPr id="52" name="矩形 51"/>
          <p:cNvSpPr/>
          <p:nvPr userDrawn="1"/>
        </p:nvSpPr>
        <p:spPr>
          <a:xfrm>
            <a:off x="1" y="723900"/>
            <a:ext cx="12204426" cy="54483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916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36621" y="1501989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2065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770" algn="ctr"/>
              </a:tabLst>
              <a:defRPr sz="18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2pPr>
            <a:lvl3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34" y="449285"/>
            <a:ext cx="10176933" cy="871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18784" y="1628384"/>
            <a:ext cx="10154432" cy="458474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  <p:transition advClick="0" advTm="8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71E7C10-10D5-41C4-A077-C645235684B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30C86-C514-4AA5-849F-40AA16C1015E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7780" y="-43180"/>
            <a:ext cx="12220787" cy="691218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664619" y="6608385"/>
            <a:ext cx="52738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173ED6-4A69-4FA8-8A09-51FC87ACF5D8}" type="slidenum">
              <a:rPr lang="zh-CN" altLang="en-US" sz="1200" b="1" smtClean="0">
                <a:solidFill>
                  <a:srgbClr val="1B4C81"/>
                </a:solidFill>
                <a:latin typeface="微软雅黑" panose="020B0503020204020204" pitchFamily="34" charset="-122"/>
              </a:rPr>
            </a:fld>
            <a:endParaRPr lang="zh-CN" altLang="en-US" sz="1200" b="1" dirty="0">
              <a:solidFill>
                <a:srgbClr val="1B4C8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4" name="组 3"/>
          <p:cNvGrpSpPr/>
          <p:nvPr userDrawn="1"/>
        </p:nvGrpSpPr>
        <p:grpSpPr>
          <a:xfrm>
            <a:off x="0" y="2200"/>
            <a:ext cx="11796341" cy="703308"/>
            <a:chOff x="0" y="1650"/>
            <a:chExt cx="8847256" cy="527481"/>
          </a:xfrm>
        </p:grpSpPr>
        <p:grpSp>
          <p:nvGrpSpPr>
            <p:cNvPr id="5" name="组 4"/>
            <p:cNvGrpSpPr/>
            <p:nvPr/>
          </p:nvGrpSpPr>
          <p:grpSpPr>
            <a:xfrm>
              <a:off x="0" y="1650"/>
              <a:ext cx="8847256" cy="527481"/>
              <a:chOff x="0" y="1650"/>
              <a:chExt cx="8847256" cy="527481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650"/>
                <a:ext cx="7409468" cy="527481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7085" y="98380"/>
                <a:ext cx="1140171" cy="353150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165" y="46886"/>
              <a:ext cx="410443" cy="3917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522460" y="5751830"/>
            <a:ext cx="235267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625" b="505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3271CC">
              <a:alpha val="3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rot="2005590">
            <a:off x="9010664" y="2797100"/>
            <a:ext cx="2277726" cy="22777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0">
              <a:solidFill>
                <a:srgbClr val="FFFFFF"/>
              </a:solidFill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 rot="1998040">
            <a:off x="-1651864" y="-208577"/>
            <a:ext cx="11513243" cy="8889741"/>
          </a:xfrm>
          <a:custGeom>
            <a:avLst/>
            <a:gdLst>
              <a:gd name="connsiteX0" fmla="*/ 0 w 11513243"/>
              <a:gd name="connsiteY0" fmla="*/ 3157818 h 8889741"/>
              <a:gd name="connsiteX1" fmla="*/ 4807196 w 11513243"/>
              <a:gd name="connsiteY1" fmla="*/ 0 h 8889741"/>
              <a:gd name="connsiteX2" fmla="*/ 11513243 w 11513243"/>
              <a:gd name="connsiteY2" fmla="*/ 0 h 8889741"/>
              <a:gd name="connsiteX3" fmla="*/ 11513243 w 11513243"/>
              <a:gd name="connsiteY3" fmla="*/ 3800142 h 8889741"/>
              <a:gd name="connsiteX4" fmla="*/ 3765265 w 11513243"/>
              <a:gd name="connsiteY4" fmla="*/ 8889741 h 888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3243" h="8889741">
                <a:moveTo>
                  <a:pt x="0" y="3157818"/>
                </a:moveTo>
                <a:lnTo>
                  <a:pt x="4807196" y="0"/>
                </a:lnTo>
                <a:lnTo>
                  <a:pt x="11513243" y="0"/>
                </a:lnTo>
                <a:lnTo>
                  <a:pt x="11513243" y="3800142"/>
                </a:lnTo>
                <a:lnTo>
                  <a:pt x="3765265" y="8889741"/>
                </a:lnTo>
                <a:close/>
              </a:path>
            </a:pathLst>
          </a:custGeom>
          <a:solidFill>
            <a:srgbClr val="3271C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520" dirty="0">
              <a:solidFill>
                <a:srgbClr val="FFFFFF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  <p:pic>
        <p:nvPicPr>
          <p:cNvPr id="51" name="图片 5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5" b="15830"/>
          <a:stretch>
            <a:fillRect/>
          </a:stretch>
        </p:blipFill>
        <p:spPr>
          <a:xfrm>
            <a:off x="0" y="723901"/>
            <a:ext cx="12211453" cy="5448300"/>
          </a:xfrm>
          <a:prstGeom prst="rect">
            <a:avLst/>
          </a:prstGeom>
        </p:spPr>
      </p:pic>
      <p:sp>
        <p:nvSpPr>
          <p:cNvPr id="52" name="矩形 51"/>
          <p:cNvSpPr/>
          <p:nvPr userDrawn="1"/>
        </p:nvSpPr>
        <p:spPr>
          <a:xfrm>
            <a:off x="1" y="723900"/>
            <a:ext cx="12204426" cy="54483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21"/>
            <a:ext cx="12192001" cy="68618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522460" y="5751830"/>
            <a:ext cx="235267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03" y="274328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03" y="274328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522460" y="5751830"/>
            <a:ext cx="235267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Font typeface="Arial" panose="020B0604020202020204" pitchFamily="34" charset="0"/>
              <a:buNone/>
              <a:defRPr/>
            </a:pPr>
            <a:fld id="{DC5AA88B-F88C-40CD-A151-11920653E1CB}" type="slidenum">
              <a:rPr lang="en-US" altLang="zh-CN">
                <a:solidFill>
                  <a:srgbClr val="000000"/>
                </a:solidFill>
              </a:rPr>
            </a:fld>
            <a:r>
              <a:rPr lang="en-US" altLang="zh-CN">
                <a:solidFill>
                  <a:srgbClr val="000000"/>
                </a:solidFill>
              </a:rPr>
              <a:t>/43</a:t>
            </a:r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625" b="505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3271CC">
              <a:alpha val="3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rot="2005590">
            <a:off x="9010664" y="2797100"/>
            <a:ext cx="2277726" cy="22777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0">
              <a:solidFill>
                <a:prstClr val="white"/>
              </a:solidFill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 rot="1998040">
            <a:off x="-1651864" y="-208577"/>
            <a:ext cx="11513243" cy="8889741"/>
          </a:xfrm>
          <a:custGeom>
            <a:avLst/>
            <a:gdLst>
              <a:gd name="connsiteX0" fmla="*/ 0 w 11513243"/>
              <a:gd name="connsiteY0" fmla="*/ 3157818 h 8889741"/>
              <a:gd name="connsiteX1" fmla="*/ 4807196 w 11513243"/>
              <a:gd name="connsiteY1" fmla="*/ 0 h 8889741"/>
              <a:gd name="connsiteX2" fmla="*/ 11513243 w 11513243"/>
              <a:gd name="connsiteY2" fmla="*/ 0 h 8889741"/>
              <a:gd name="connsiteX3" fmla="*/ 11513243 w 11513243"/>
              <a:gd name="connsiteY3" fmla="*/ 3800142 h 8889741"/>
              <a:gd name="connsiteX4" fmla="*/ 3765265 w 11513243"/>
              <a:gd name="connsiteY4" fmla="*/ 8889741 h 888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3243" h="8889741">
                <a:moveTo>
                  <a:pt x="0" y="3157818"/>
                </a:moveTo>
                <a:lnTo>
                  <a:pt x="4807196" y="0"/>
                </a:lnTo>
                <a:lnTo>
                  <a:pt x="11513243" y="0"/>
                </a:lnTo>
                <a:lnTo>
                  <a:pt x="11513243" y="3800142"/>
                </a:lnTo>
                <a:lnTo>
                  <a:pt x="3765265" y="8889741"/>
                </a:lnTo>
                <a:close/>
              </a:path>
            </a:pathLst>
          </a:custGeom>
          <a:solidFill>
            <a:srgbClr val="3271C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520" dirty="0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625" b="505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3271CC">
              <a:alpha val="3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rot="2005590">
            <a:off x="9010664" y="2797100"/>
            <a:ext cx="2277726" cy="22777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0">
              <a:solidFill>
                <a:srgbClr val="FFFFFF"/>
              </a:solidFill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 rot="1998040">
            <a:off x="-1651864" y="-208577"/>
            <a:ext cx="11513243" cy="8889741"/>
          </a:xfrm>
          <a:custGeom>
            <a:avLst/>
            <a:gdLst>
              <a:gd name="connsiteX0" fmla="*/ 0 w 11513243"/>
              <a:gd name="connsiteY0" fmla="*/ 3157818 h 8889741"/>
              <a:gd name="connsiteX1" fmla="*/ 4807196 w 11513243"/>
              <a:gd name="connsiteY1" fmla="*/ 0 h 8889741"/>
              <a:gd name="connsiteX2" fmla="*/ 11513243 w 11513243"/>
              <a:gd name="connsiteY2" fmla="*/ 0 h 8889741"/>
              <a:gd name="connsiteX3" fmla="*/ 11513243 w 11513243"/>
              <a:gd name="connsiteY3" fmla="*/ 3800142 h 8889741"/>
              <a:gd name="connsiteX4" fmla="*/ 3765265 w 11513243"/>
              <a:gd name="connsiteY4" fmla="*/ 8889741 h 888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3243" h="8889741">
                <a:moveTo>
                  <a:pt x="0" y="3157818"/>
                </a:moveTo>
                <a:lnTo>
                  <a:pt x="4807196" y="0"/>
                </a:lnTo>
                <a:lnTo>
                  <a:pt x="11513243" y="0"/>
                </a:lnTo>
                <a:lnTo>
                  <a:pt x="11513243" y="3800142"/>
                </a:lnTo>
                <a:lnTo>
                  <a:pt x="3765265" y="8889741"/>
                </a:lnTo>
                <a:close/>
              </a:path>
            </a:pathLst>
          </a:custGeom>
          <a:solidFill>
            <a:srgbClr val="3271C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520" dirty="0">
              <a:solidFill>
                <a:srgbClr val="FFFFFF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rgbClr val="327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03" y="274328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 rot="5400000">
            <a:off x="-127556" y="474209"/>
            <a:ext cx="432000" cy="176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03" y="274328"/>
            <a:ext cx="1641897" cy="576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41" y="248162"/>
            <a:ext cx="1641897" cy="576650"/>
          </a:xfrm>
          <a:prstGeom prst="rect">
            <a:avLst/>
          </a:prstGeom>
          <a:noFill/>
        </p:spPr>
      </p:pic>
      <p:pic>
        <p:nvPicPr>
          <p:cNvPr id="51" name="图片 5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5" b="15830"/>
          <a:stretch>
            <a:fillRect/>
          </a:stretch>
        </p:blipFill>
        <p:spPr>
          <a:xfrm>
            <a:off x="0" y="723901"/>
            <a:ext cx="12211453" cy="5448300"/>
          </a:xfrm>
          <a:prstGeom prst="rect">
            <a:avLst/>
          </a:prstGeom>
        </p:spPr>
      </p:pic>
      <p:sp>
        <p:nvSpPr>
          <p:cNvPr id="52" name="矩形 51"/>
          <p:cNvSpPr/>
          <p:nvPr userDrawn="1"/>
        </p:nvSpPr>
        <p:spPr>
          <a:xfrm>
            <a:off x="1" y="723900"/>
            <a:ext cx="12204426" cy="54483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9" Type="http://schemas.openxmlformats.org/officeDocument/2006/relationships/theme" Target="../theme/theme6.xml"/><Relationship Id="rId18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2290471" y="3947753"/>
            <a:ext cx="638573" cy="2910247"/>
            <a:chOff x="12290471" y="2625389"/>
            <a:chExt cx="638573" cy="2910247"/>
          </a:xfrm>
        </p:grpSpPr>
        <p:sp>
          <p:nvSpPr>
            <p:cNvPr id="11" name="矩形 13"/>
            <p:cNvSpPr/>
            <p:nvPr userDrawn="1"/>
          </p:nvSpPr>
          <p:spPr>
            <a:xfrm>
              <a:off x="12298000" y="3371800"/>
              <a:ext cx="476160" cy="399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algn="ctr" defTabSz="914400" rtl="0" eaLnBrk="1" latinLnBrk="0" hangingPunct="1">
                <a:lnSpc>
                  <a:spcPts val="620"/>
                </a:lnSpc>
              </a:pPr>
              <a:r>
                <a:rPr kumimoji="1" lang="en-US" altLang="zh-CN" sz="500" b="0" kern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22/137/160</a:t>
              </a:r>
              <a:endParaRPr kumimoji="1" lang="en-US" altLang="zh-CN" sz="500" b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5"/>
            <p:cNvSpPr txBox="1"/>
            <p:nvPr userDrawn="1"/>
          </p:nvSpPr>
          <p:spPr>
            <a:xfrm>
              <a:off x="12295788" y="3227616"/>
              <a:ext cx="63325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  <a:endParaRPr kumimoji="1" lang="zh-CN" altLang="en-US" sz="800" b="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3"/>
            <p:cNvSpPr/>
            <p:nvPr userDrawn="1"/>
          </p:nvSpPr>
          <p:spPr>
            <a:xfrm>
              <a:off x="12298000" y="4255461"/>
              <a:ext cx="476160" cy="3996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algn="ctr" defTabSz="914400" rtl="0" eaLnBrk="1" latinLnBrk="0" hangingPunct="1">
                <a:lnSpc>
                  <a:spcPts val="620"/>
                </a:lnSpc>
              </a:pPr>
              <a:r>
                <a:rPr kumimoji="1" lang="en-US" altLang="zh-CN" sz="500" b="0" kern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119/132/149</a:t>
              </a:r>
              <a:endParaRPr kumimoji="1" lang="en-US" altLang="zh-CN" sz="500" b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12296099" y="2766051"/>
              <a:ext cx="476160" cy="399691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 b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50/113/204</a:t>
              </a:r>
              <a:endParaRPr kumimoji="1" lang="en-US" altLang="zh-CN" sz="500" b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5"/>
            <p:cNvSpPr txBox="1"/>
            <p:nvPr userDrawn="1"/>
          </p:nvSpPr>
          <p:spPr>
            <a:xfrm>
              <a:off x="12290471" y="2625389"/>
              <a:ext cx="43704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公司主色</a:t>
              </a:r>
              <a:endParaRPr kumimoji="1" lang="zh-CN" altLang="en-US" sz="800" b="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2296655" y="3812041"/>
              <a:ext cx="476160" cy="399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algn="ctr" defTabSz="914400" rtl="0" eaLnBrk="1" latinLnBrk="0" hangingPunct="1">
                <a:lnSpc>
                  <a:spcPts val="620"/>
                </a:lnSpc>
              </a:pPr>
              <a:r>
                <a:rPr kumimoji="1" lang="en-US" altLang="zh-CN" sz="500" b="0" kern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27/76/129</a:t>
              </a:r>
              <a:endParaRPr kumimoji="1" lang="en-US" altLang="zh-CN" sz="500" b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13"/>
            <p:cNvSpPr/>
            <p:nvPr userDrawn="1"/>
          </p:nvSpPr>
          <p:spPr>
            <a:xfrm>
              <a:off x="12296655" y="4695703"/>
              <a:ext cx="476160" cy="399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algn="ctr" defTabSz="914400" rtl="0" eaLnBrk="1" latinLnBrk="0" hangingPunct="1">
                <a:lnSpc>
                  <a:spcPts val="620"/>
                </a:lnSpc>
              </a:pPr>
              <a:r>
                <a:rPr kumimoji="1" lang="en-US" altLang="zh-CN" sz="500" b="0" kern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214/50/50</a:t>
              </a:r>
              <a:endParaRPr kumimoji="1" lang="en-US" altLang="zh-CN" sz="500" b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13"/>
            <p:cNvSpPr/>
            <p:nvPr userDrawn="1"/>
          </p:nvSpPr>
          <p:spPr>
            <a:xfrm>
              <a:off x="12296655" y="5135945"/>
              <a:ext cx="476160" cy="3996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algn="ctr" defTabSz="914400" rtl="0" eaLnBrk="1" latinLnBrk="0" hangingPunct="1">
                <a:lnSpc>
                  <a:spcPts val="620"/>
                </a:lnSpc>
              </a:pPr>
              <a:r>
                <a:rPr kumimoji="1" lang="en-US" altLang="zh-CN" sz="500" b="0" kern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0" kern="12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26/26/26</a:t>
              </a:r>
              <a:endParaRPr kumimoji="1" lang="en-US" altLang="zh-CN" sz="500" b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 userDrawn="1"/>
        </p:nvSpPr>
        <p:spPr>
          <a:xfrm>
            <a:off x="12192000" y="3227047"/>
            <a:ext cx="595035" cy="70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800"/>
              <a:t>中文字体</a:t>
            </a:r>
            <a:endParaRPr lang="en-US" altLang="zh-CN" sz="800"/>
          </a:p>
          <a:p>
            <a:pPr>
              <a:spcAft>
                <a:spcPts val="300"/>
              </a:spcAft>
            </a:pPr>
            <a:r>
              <a:rPr lang="zh-CN" altLang="en-US" sz="800"/>
              <a:t>微软雅黑</a:t>
            </a:r>
            <a:endParaRPr lang="en-US" altLang="zh-CN" sz="800"/>
          </a:p>
          <a:p>
            <a:pPr>
              <a:spcAft>
                <a:spcPts val="300"/>
              </a:spcAft>
            </a:pPr>
            <a:r>
              <a:rPr lang="zh-CN" altLang="en-US" sz="800"/>
              <a:t>英文字体</a:t>
            </a:r>
            <a:endParaRPr lang="en-US" altLang="zh-CN" sz="800"/>
          </a:p>
          <a:p>
            <a:pPr>
              <a:spcAft>
                <a:spcPts val="300"/>
              </a:spcAft>
            </a:pPr>
            <a:r>
              <a:rPr lang="en-US" altLang="zh-CN" sz="800"/>
              <a:t>Arial</a:t>
            </a:r>
            <a:endParaRPr lang="en-US" altLang="zh-CN" sz="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2290471" y="3947753"/>
            <a:ext cx="638573" cy="2910247"/>
            <a:chOff x="12290471" y="2625389"/>
            <a:chExt cx="638573" cy="2910247"/>
          </a:xfrm>
        </p:grpSpPr>
        <p:sp>
          <p:nvSpPr>
            <p:cNvPr id="11" name="矩形 13"/>
            <p:cNvSpPr/>
            <p:nvPr userDrawn="1"/>
          </p:nvSpPr>
          <p:spPr>
            <a:xfrm>
              <a:off x="12298000" y="3371800"/>
              <a:ext cx="476160" cy="399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22/137/160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5"/>
            <p:cNvSpPr txBox="1"/>
            <p:nvPr userDrawn="1"/>
          </p:nvSpPr>
          <p:spPr>
            <a:xfrm>
              <a:off x="12295788" y="3227616"/>
              <a:ext cx="63325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公司辅助色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3" name="矩形 13"/>
            <p:cNvSpPr/>
            <p:nvPr userDrawn="1"/>
          </p:nvSpPr>
          <p:spPr>
            <a:xfrm>
              <a:off x="12298000" y="4255461"/>
              <a:ext cx="476160" cy="3996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119/132/149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12296099" y="2766051"/>
              <a:ext cx="476160" cy="399691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50/113/204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5"/>
            <p:cNvSpPr txBox="1"/>
            <p:nvPr userDrawn="1"/>
          </p:nvSpPr>
          <p:spPr>
            <a:xfrm>
              <a:off x="12290471" y="2625389"/>
              <a:ext cx="43704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公司主色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2296655" y="3812041"/>
              <a:ext cx="476160" cy="399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27/76/129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13"/>
            <p:cNvSpPr/>
            <p:nvPr userDrawn="1"/>
          </p:nvSpPr>
          <p:spPr>
            <a:xfrm>
              <a:off x="12296655" y="4695703"/>
              <a:ext cx="476160" cy="399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214/50/50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13"/>
            <p:cNvSpPr/>
            <p:nvPr userDrawn="1"/>
          </p:nvSpPr>
          <p:spPr>
            <a:xfrm>
              <a:off x="12296655" y="5135945"/>
              <a:ext cx="476160" cy="3996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26/26/26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 userDrawn="1"/>
        </p:nvSpPr>
        <p:spPr>
          <a:xfrm>
            <a:off x="12192000" y="3227047"/>
            <a:ext cx="595035" cy="70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中文字体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微软雅黑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英文字体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altLang="zh-CN" sz="800">
                <a:solidFill>
                  <a:srgbClr val="000000"/>
                </a:solidFill>
              </a:rPr>
              <a:t>Arial</a:t>
            </a:r>
            <a:endParaRPr lang="en-US" altLang="zh-CN" sz="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2290471" y="3947753"/>
            <a:ext cx="638573" cy="2910247"/>
            <a:chOff x="12290471" y="2625389"/>
            <a:chExt cx="638573" cy="2910247"/>
          </a:xfrm>
        </p:grpSpPr>
        <p:sp>
          <p:nvSpPr>
            <p:cNvPr id="11" name="矩形 13"/>
            <p:cNvSpPr/>
            <p:nvPr userDrawn="1"/>
          </p:nvSpPr>
          <p:spPr>
            <a:xfrm>
              <a:off x="12298000" y="3371800"/>
              <a:ext cx="476160" cy="399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22/137/160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5"/>
            <p:cNvSpPr txBox="1"/>
            <p:nvPr userDrawn="1"/>
          </p:nvSpPr>
          <p:spPr>
            <a:xfrm>
              <a:off x="12295788" y="3227616"/>
              <a:ext cx="63325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公司辅助色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3" name="矩形 13"/>
            <p:cNvSpPr/>
            <p:nvPr userDrawn="1"/>
          </p:nvSpPr>
          <p:spPr>
            <a:xfrm>
              <a:off x="12298000" y="4255461"/>
              <a:ext cx="476160" cy="3996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119/132/149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12296099" y="2766051"/>
              <a:ext cx="476160" cy="399691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50/113/204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5"/>
            <p:cNvSpPr txBox="1"/>
            <p:nvPr userDrawn="1"/>
          </p:nvSpPr>
          <p:spPr>
            <a:xfrm>
              <a:off x="12290471" y="2625389"/>
              <a:ext cx="43704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公司主色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2296655" y="3812041"/>
              <a:ext cx="476160" cy="399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27/76/129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13"/>
            <p:cNvSpPr/>
            <p:nvPr userDrawn="1"/>
          </p:nvSpPr>
          <p:spPr>
            <a:xfrm>
              <a:off x="12296655" y="4695703"/>
              <a:ext cx="476160" cy="399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214/50/50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13"/>
            <p:cNvSpPr/>
            <p:nvPr userDrawn="1"/>
          </p:nvSpPr>
          <p:spPr>
            <a:xfrm>
              <a:off x="12296655" y="5135945"/>
              <a:ext cx="476160" cy="3996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26/26/26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 userDrawn="1"/>
        </p:nvSpPr>
        <p:spPr>
          <a:xfrm>
            <a:off x="12192000" y="3227047"/>
            <a:ext cx="595035" cy="70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中文字体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微软雅黑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英文字体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altLang="zh-CN" sz="800">
                <a:solidFill>
                  <a:srgbClr val="000000"/>
                </a:solidFill>
              </a:rPr>
              <a:t>Arial</a:t>
            </a:r>
            <a:endParaRPr lang="en-US" altLang="zh-CN" sz="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2290471" y="3947753"/>
            <a:ext cx="638573" cy="2910247"/>
            <a:chOff x="12290471" y="2625389"/>
            <a:chExt cx="638573" cy="2910247"/>
          </a:xfrm>
        </p:grpSpPr>
        <p:sp>
          <p:nvSpPr>
            <p:cNvPr id="11" name="矩形 13"/>
            <p:cNvSpPr/>
            <p:nvPr userDrawn="1"/>
          </p:nvSpPr>
          <p:spPr>
            <a:xfrm>
              <a:off x="12298000" y="3371800"/>
              <a:ext cx="476160" cy="399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22/137/160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5"/>
            <p:cNvSpPr txBox="1"/>
            <p:nvPr userDrawn="1"/>
          </p:nvSpPr>
          <p:spPr>
            <a:xfrm>
              <a:off x="12295788" y="3227616"/>
              <a:ext cx="63325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公司辅助色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3" name="矩形 13"/>
            <p:cNvSpPr/>
            <p:nvPr userDrawn="1"/>
          </p:nvSpPr>
          <p:spPr>
            <a:xfrm>
              <a:off x="12298000" y="4255461"/>
              <a:ext cx="476160" cy="3996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119/132/149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12296099" y="2766051"/>
              <a:ext cx="476160" cy="399691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50/113/204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5"/>
            <p:cNvSpPr txBox="1"/>
            <p:nvPr userDrawn="1"/>
          </p:nvSpPr>
          <p:spPr>
            <a:xfrm>
              <a:off x="12290471" y="2625389"/>
              <a:ext cx="43704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公司主色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2296655" y="3812041"/>
              <a:ext cx="476160" cy="399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27/76/129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13"/>
            <p:cNvSpPr/>
            <p:nvPr userDrawn="1"/>
          </p:nvSpPr>
          <p:spPr>
            <a:xfrm>
              <a:off x="12296655" y="4695703"/>
              <a:ext cx="476160" cy="399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214/50/50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13"/>
            <p:cNvSpPr/>
            <p:nvPr userDrawn="1"/>
          </p:nvSpPr>
          <p:spPr>
            <a:xfrm>
              <a:off x="12296655" y="5135945"/>
              <a:ext cx="476160" cy="3996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26/26/26</a:t>
              </a:r>
              <a:endParaRPr kumimoji="1" lang="en-US" altLang="zh-CN" sz="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 userDrawn="1"/>
        </p:nvSpPr>
        <p:spPr>
          <a:xfrm>
            <a:off x="12192000" y="3227047"/>
            <a:ext cx="595035" cy="70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中文字体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微软雅黑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英文字体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altLang="zh-CN" sz="800">
                <a:solidFill>
                  <a:srgbClr val="000000"/>
                </a:solidFill>
              </a:rPr>
              <a:t>Arial</a:t>
            </a:r>
            <a:endParaRPr lang="en-US" altLang="zh-CN" sz="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2290471" y="3947753"/>
            <a:ext cx="638573" cy="2910247"/>
            <a:chOff x="12290471" y="2625389"/>
            <a:chExt cx="638573" cy="2910247"/>
          </a:xfrm>
        </p:grpSpPr>
        <p:sp>
          <p:nvSpPr>
            <p:cNvPr id="11" name="矩形 13"/>
            <p:cNvSpPr/>
            <p:nvPr userDrawn="1"/>
          </p:nvSpPr>
          <p:spPr>
            <a:xfrm>
              <a:off x="12298000" y="3371800"/>
              <a:ext cx="476160" cy="399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22/137/160</a:t>
              </a:r>
              <a:endParaRPr kumimoji="1" lang="en-US" altLang="zh-CN" sz="500" dirty="0">
                <a:solidFill>
                  <a:srgbClr val="FFFFFF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5"/>
            <p:cNvSpPr txBox="1"/>
            <p:nvPr userDrawn="1"/>
          </p:nvSpPr>
          <p:spPr>
            <a:xfrm>
              <a:off x="12295788" y="3227616"/>
              <a:ext cx="63325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公司辅助色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3" name="矩形 13"/>
            <p:cNvSpPr/>
            <p:nvPr userDrawn="1"/>
          </p:nvSpPr>
          <p:spPr>
            <a:xfrm>
              <a:off x="12298000" y="4255461"/>
              <a:ext cx="476160" cy="3996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119/132/149</a:t>
              </a:r>
              <a:endParaRPr kumimoji="1" lang="en-US" altLang="zh-CN" sz="500" dirty="0">
                <a:solidFill>
                  <a:srgbClr val="FFFFFF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12296099" y="2766051"/>
              <a:ext cx="476160" cy="399691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>
                <a:solidFill>
                  <a:srgbClr val="FFFFFF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50/113/204</a:t>
              </a:r>
              <a:endParaRPr kumimoji="1" lang="en-US" altLang="zh-CN" sz="500" dirty="0">
                <a:solidFill>
                  <a:srgbClr val="FFFFFF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5"/>
            <p:cNvSpPr txBox="1"/>
            <p:nvPr userDrawn="1"/>
          </p:nvSpPr>
          <p:spPr>
            <a:xfrm>
              <a:off x="12290471" y="2625389"/>
              <a:ext cx="43704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kumimoji="1" lang="zh-CN" altLang="en-US" sz="800">
                  <a:solidFill>
                    <a:srgbClr val="000000"/>
                  </a:solidFill>
                  <a:latin typeface="微软雅黑" panose="020B0503020204020204" pitchFamily="34" charset="-122"/>
                </a:rPr>
                <a:t>公司主色</a:t>
              </a:r>
              <a:endParaRPr kumimoji="1"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2296655" y="3812041"/>
              <a:ext cx="476160" cy="399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27/76/129</a:t>
              </a:r>
              <a:endParaRPr kumimoji="1" lang="en-US" altLang="zh-CN" sz="500" dirty="0">
                <a:solidFill>
                  <a:srgbClr val="FFFFFF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13"/>
            <p:cNvSpPr/>
            <p:nvPr userDrawn="1"/>
          </p:nvSpPr>
          <p:spPr>
            <a:xfrm>
              <a:off x="12296655" y="4695703"/>
              <a:ext cx="476160" cy="399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214/50/50</a:t>
              </a:r>
              <a:endParaRPr kumimoji="1" lang="en-US" altLang="zh-CN" sz="500" dirty="0">
                <a:solidFill>
                  <a:srgbClr val="FFFFFF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13"/>
            <p:cNvSpPr/>
            <p:nvPr userDrawn="1"/>
          </p:nvSpPr>
          <p:spPr>
            <a:xfrm>
              <a:off x="12296655" y="5135945"/>
              <a:ext cx="476160" cy="3996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dirty="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>
                  <a:solidFill>
                    <a:srgbClr val="FFFFFF"/>
                  </a:solidFill>
                  <a:ea typeface="Arial" panose="020B0604020202020204" pitchFamily="34" charset="0"/>
                  <a:cs typeface="Arial" panose="020B0604020202020204" pitchFamily="34" charset="0"/>
                </a:rPr>
                <a:t>26/26/26</a:t>
              </a:r>
              <a:endParaRPr kumimoji="1" lang="en-US" altLang="zh-CN" sz="500" dirty="0">
                <a:solidFill>
                  <a:srgbClr val="FFFFFF"/>
                </a:solidFill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 userDrawn="1"/>
        </p:nvSpPr>
        <p:spPr>
          <a:xfrm>
            <a:off x="12192000" y="3227047"/>
            <a:ext cx="595035" cy="70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中文字体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微软雅黑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zh-CN" altLang="en-US" sz="800">
                <a:solidFill>
                  <a:srgbClr val="000000"/>
                </a:solidFill>
              </a:rPr>
              <a:t>英文字体</a:t>
            </a:r>
            <a:endParaRPr lang="en-US" altLang="zh-CN" sz="800">
              <a:solidFill>
                <a:srgbClr val="00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altLang="zh-CN" sz="800">
                <a:solidFill>
                  <a:srgbClr val="000000"/>
                </a:solidFill>
              </a:rPr>
              <a:t>Arial</a:t>
            </a:r>
            <a:endParaRPr lang="en-US" altLang="zh-CN" sz="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CC62A-F57E-47EE-91AD-6451B9EA7E2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D6566-D5B7-4469-9D50-87CC68DE4A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3973C-37A5-4308-BB83-C758AC8E7DF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F8A45-0CA2-4081-BA53-A0D9C3D7799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1" Type="http://schemas.openxmlformats.org/officeDocument/2006/relationships/slideLayout" Target="../slideLayouts/slideLayout21.xml"/><Relationship Id="rId10" Type="http://schemas.openxmlformats.org/officeDocument/2006/relationships/image" Target="../media/image22.pn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12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6.xml"/><Relationship Id="rId2" Type="http://schemas.openxmlformats.org/officeDocument/2006/relationships/image" Target="../media/image25.png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6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6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6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6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 hidden="1"/>
          <p:cNvSpPr>
            <a:spLocks noGrp="1"/>
          </p:cNvSpPr>
          <p:nvPr>
            <p:ph type="body" sz="quarter" idx="4294967295"/>
          </p:nvPr>
        </p:nvSpPr>
        <p:spPr>
          <a:xfrm>
            <a:off x="0" y="2784475"/>
            <a:ext cx="7854950" cy="573088"/>
          </a:xfrm>
          <a:prstGeom prst="rect">
            <a:avLst/>
          </a:prstGeom>
        </p:spPr>
        <p:txBody>
          <a:bodyPr/>
          <a:lstStyle/>
          <a:p>
            <a:r>
              <a:rPr lang="en-US" altLang="zh-CN" sz="2800" dirty="0"/>
              <a:t>New Journey, New Leap</a:t>
            </a:r>
            <a:endParaRPr lang="en-US" altLang="zh-CN" sz="2800" dirty="0"/>
          </a:p>
        </p:txBody>
      </p:sp>
      <p:sp>
        <p:nvSpPr>
          <p:cNvPr id="56" name="矩形 55"/>
          <p:cNvSpPr/>
          <p:nvPr/>
        </p:nvSpPr>
        <p:spPr>
          <a:xfrm rot="2005590">
            <a:off x="9010664" y="2797100"/>
            <a:ext cx="2277726" cy="22777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8887" y="1344187"/>
            <a:ext cx="13797749" cy="21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</a:t>
            </a:r>
            <a:r>
              <a:rPr lang="zh-CN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治理</a:t>
            </a:r>
            <a:r>
              <a:rPr lang="zh-CN" alt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一网统管</a:t>
            </a:r>
            <a:endParaRPr lang="en-US" altLang="zh-CN" sz="48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解决方案</a:t>
            </a:r>
            <a:endParaRPr lang="en-US" altLang="zh-CN" sz="4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7947" y="5451363"/>
            <a:ext cx="462754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国泰新点软件股份有限公司</a:t>
            </a:r>
            <a:endParaRPr lang="zh-CN" altLang="en-US" dirty="0" smtClean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47700" y="3669907"/>
            <a:ext cx="5578929" cy="0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48887" y="3935963"/>
            <a:ext cx="6179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rgbClr val="FFFF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数据赋能，多维协同，高效处置一件事</a:t>
            </a:r>
            <a:endParaRPr lang="zh-CN" altLang="en-US" sz="2800" b="1">
              <a:solidFill>
                <a:srgbClr val="FFFF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2920" y="269609"/>
            <a:ext cx="9407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体制建设：成立城市综合管理实体组织</a:t>
            </a:r>
            <a:endParaRPr lang="zh-CN" altLang="en-US" sz="32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79821" y="4308262"/>
            <a:ext cx="2069797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标 题</a:t>
            </a:r>
            <a:endParaRPr lang="zh-CN" altLang="en-US" sz="66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4" name="圆角矩形 3"/>
          <p:cNvSpPr/>
          <p:nvPr/>
        </p:nvSpPr>
        <p:spPr>
          <a:xfrm flipH="1">
            <a:off x="8549640" y="3682365"/>
            <a:ext cx="360680" cy="1420495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三</a:t>
            </a:r>
            <a:endParaRPr lang="zh-CN" altLang="en-US" sz="20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algn="ctr"/>
            <a:r>
              <a:rPr lang="zh-CN" altLang="en-US" sz="20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级</a:t>
            </a:r>
            <a:endParaRPr lang="zh-CN" altLang="en-US" sz="20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algn="ctr"/>
            <a:r>
              <a:rPr lang="zh-CN" altLang="en-US" sz="20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平</a:t>
            </a:r>
            <a:endParaRPr lang="zh-CN" altLang="en-US" sz="20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algn="ctr"/>
            <a:r>
              <a:rPr lang="zh-CN" altLang="en-US" sz="20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台</a:t>
            </a:r>
            <a:endParaRPr lang="zh-CN" altLang="en-US" sz="20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3550" y="965200"/>
            <a:ext cx="11279505" cy="837676"/>
          </a:xfrm>
          <a:prstGeom prst="roundRect">
            <a:avLst>
              <a:gd name="adj" fmla="val 0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成立</a:t>
            </a:r>
            <a:r>
              <a:rPr lang="zh-CN" altLang="en-US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智慧城市综合管理运行中心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，隶属于</a:t>
            </a:r>
            <a:r>
              <a:rPr lang="zh-CN" altLang="en-US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市委市政府</a:t>
            </a:r>
            <a:endParaRPr lang="zh-CN" altLang="en-US" b="1">
              <a:solidFill>
                <a:srgbClr val="FF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承担智慧城市应用领域</a:t>
            </a:r>
            <a:r>
              <a:rPr lang="zh-CN" altLang="en-US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机制梳理、标准制定、模式规范、顶层设计、平台建设、运营保障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等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工作</a:t>
            </a:r>
            <a:endParaRPr lang="zh-CN" altLang="en-US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1373" y="2652395"/>
            <a:ext cx="1275080" cy="291465"/>
          </a:xfrm>
          <a:prstGeom prst="rect">
            <a:avLst/>
          </a:prstGeom>
          <a:solidFill>
            <a:srgbClr val="C0D3EF"/>
          </a:solidFill>
          <a:ln w="190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3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运行管理中心</a:t>
            </a:r>
            <a:endParaRPr lang="zh-CN" altLang="en-US" sz="13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1373" y="3799205"/>
            <a:ext cx="1275080" cy="291465"/>
          </a:xfrm>
          <a:prstGeom prst="rect">
            <a:avLst/>
          </a:prstGeom>
          <a:solidFill>
            <a:srgbClr val="C0D3EF"/>
          </a:solidFill>
          <a:ln w="190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3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交流展示中心</a:t>
            </a:r>
            <a:endParaRPr lang="zh-CN" altLang="en-US" sz="13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91373" y="3225800"/>
            <a:ext cx="1275080" cy="291465"/>
          </a:xfrm>
          <a:prstGeom prst="rect">
            <a:avLst/>
          </a:prstGeom>
          <a:solidFill>
            <a:srgbClr val="C0D3EF"/>
          </a:solidFill>
          <a:ln w="190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13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决策指挥中心</a:t>
            </a:r>
            <a:endParaRPr lang="zh-CN" altLang="en-US" sz="13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98993" y="4777740"/>
            <a:ext cx="1275080" cy="291465"/>
          </a:xfrm>
          <a:prstGeom prst="rect">
            <a:avLst/>
          </a:prstGeom>
          <a:solidFill>
            <a:srgbClr val="85A0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3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网格中心</a:t>
            </a:r>
            <a:endParaRPr lang="zh-CN" altLang="en-US" sz="13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98993" y="5889625"/>
            <a:ext cx="1275080" cy="291465"/>
          </a:xfrm>
          <a:prstGeom prst="rect">
            <a:avLst/>
          </a:prstGeom>
          <a:solidFill>
            <a:srgbClr val="85A0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3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社区云…</a:t>
            </a:r>
            <a:endParaRPr lang="zh-CN" altLang="en-US" sz="13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98993" y="5311140"/>
            <a:ext cx="1559560" cy="292388"/>
          </a:xfrm>
          <a:prstGeom prst="rect">
            <a:avLst/>
          </a:prstGeom>
          <a:solidFill>
            <a:srgbClr val="85A0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3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综治、警务、市监</a:t>
            </a:r>
            <a:endParaRPr lang="zh-CN" altLang="en-US" sz="13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10955" y="2823845"/>
            <a:ext cx="890270" cy="644723"/>
          </a:xfrm>
          <a:prstGeom prst="hexagon">
            <a:avLst/>
          </a:prstGeom>
          <a:solidFill>
            <a:srgbClr val="82B2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市级城运平台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78290" y="4148455"/>
            <a:ext cx="889635" cy="644723"/>
          </a:xfrm>
          <a:prstGeom prst="hexagon">
            <a:avLst/>
          </a:prstGeom>
          <a:solidFill>
            <a:srgbClr val="82B2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区级城运平台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10955" y="5473065"/>
            <a:ext cx="889635" cy="644723"/>
          </a:xfrm>
          <a:prstGeom prst="hexagon">
            <a:avLst/>
          </a:prstGeom>
          <a:solidFill>
            <a:srgbClr val="82B2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街镇城运平台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9361170" y="3364230"/>
            <a:ext cx="259080" cy="750570"/>
          </a:xfrm>
          <a:prstGeom prst="straightConnector1">
            <a:avLst/>
          </a:prstGeom>
          <a:solidFill>
            <a:srgbClr val="82B2C3"/>
          </a:solidFill>
          <a:ln w="12700">
            <a:noFill/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9384030" y="4724400"/>
            <a:ext cx="243840" cy="750570"/>
          </a:xfrm>
          <a:prstGeom prst="straightConnector1">
            <a:avLst/>
          </a:prstGeom>
          <a:solidFill>
            <a:srgbClr val="82B2C3"/>
          </a:solidFill>
          <a:ln w="12700">
            <a:noFill/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223500" y="2442845"/>
            <a:ext cx="890270" cy="644723"/>
          </a:xfrm>
          <a:prstGeom prst="hexago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市级城运平台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853420" y="3304540"/>
            <a:ext cx="889635" cy="644723"/>
          </a:xfrm>
          <a:prstGeom prst="hexago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区级城运平台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153140" y="4166235"/>
            <a:ext cx="889635" cy="644723"/>
          </a:xfrm>
          <a:prstGeom prst="hexago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街镇城运平台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29850" y="5889625"/>
            <a:ext cx="969645" cy="631329"/>
          </a:xfrm>
          <a:prstGeom prst="hexago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网格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楼宇</a:t>
            </a:r>
            <a:endParaRPr lang="en-US" altLang="zh-CN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53420" y="5027930"/>
            <a:ext cx="969645" cy="631329"/>
          </a:xfrm>
          <a:prstGeom prst="hexago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社区工作站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pic>
        <p:nvPicPr>
          <p:cNvPr id="22" name="图片 21" descr="7"/>
          <p:cNvPicPr/>
          <p:nvPr/>
        </p:nvPicPr>
        <p:blipFill>
          <a:blip r:embed="rId1"/>
          <a:stretch>
            <a:fillRect/>
          </a:stretch>
        </p:blipFill>
        <p:spPr>
          <a:xfrm>
            <a:off x="3999230" y="2400300"/>
            <a:ext cx="4047490" cy="3943350"/>
          </a:xfrm>
          <a:prstGeom prst="ellipse">
            <a:avLst/>
          </a:prstGeom>
        </p:spPr>
      </p:pic>
      <p:sp>
        <p:nvSpPr>
          <p:cNvPr id="23" name="等腰三角形 22"/>
          <p:cNvSpPr/>
          <p:nvPr/>
        </p:nvSpPr>
        <p:spPr>
          <a:xfrm rot="16200000">
            <a:off x="2393315" y="4332605"/>
            <a:ext cx="2887980" cy="202565"/>
          </a:xfrm>
          <a:prstGeom prst="triangle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4" name="等腰三角形 23"/>
          <p:cNvSpPr/>
          <p:nvPr/>
        </p:nvSpPr>
        <p:spPr>
          <a:xfrm rot="5400000">
            <a:off x="6764020" y="4337685"/>
            <a:ext cx="2887980" cy="202565"/>
          </a:xfrm>
          <a:prstGeom prst="triangle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5" name="圆角矩形 24"/>
          <p:cNvSpPr/>
          <p:nvPr/>
        </p:nvSpPr>
        <p:spPr>
          <a:xfrm flipH="1">
            <a:off x="10335895" y="3683000"/>
            <a:ext cx="361315" cy="141986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五级应用</a:t>
            </a:r>
            <a:endParaRPr lang="zh-CN" altLang="en-US" sz="20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6" name="圆角矩形 25"/>
          <p:cNvSpPr/>
          <p:nvPr/>
        </p:nvSpPr>
        <p:spPr>
          <a:xfrm flipH="1">
            <a:off x="463550" y="3087370"/>
            <a:ext cx="1292860" cy="647065"/>
          </a:xfrm>
          <a:prstGeom prst="round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100000">
                <a:srgbClr val="C0D3EF"/>
              </a:gs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90000"/>
                  <a:lumOff val="10000"/>
                </a:schemeClr>
              </a:gs>
              <a:gs pos="0">
                <a:srgbClr val="C9DAF2"/>
              </a:gs>
              <a:gs pos="100000">
                <a:schemeClr val="accent1">
                  <a:lumMod val="40000"/>
                  <a:lumOff val="60000"/>
                </a:schemeClr>
              </a:gs>
              <a:gs pos="0">
                <a:srgbClr val="C9DAF2"/>
              </a:gs>
              <a:gs pos="0">
                <a:srgbClr val="C0D3EF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组织目标</a:t>
            </a:r>
            <a:endParaRPr lang="zh-CN" altLang="en-US" sz="20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7" name="圆角矩形 26"/>
          <p:cNvSpPr/>
          <p:nvPr/>
        </p:nvSpPr>
        <p:spPr>
          <a:xfrm flipH="1">
            <a:off x="464820" y="5152390"/>
            <a:ext cx="1311275" cy="654685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业务范围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“1+3+N”</a:t>
            </a:r>
            <a:endParaRPr lang="zh-CN" altLang="en-US" sz="20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9368790" y="3425190"/>
            <a:ext cx="251460" cy="701040"/>
          </a:xfrm>
          <a:prstGeom prst="straightConnector1">
            <a:avLst/>
          </a:prstGeom>
          <a:ln w="12700">
            <a:solidFill>
              <a:srgbClr val="1689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9330690" y="4735830"/>
            <a:ext cx="289560" cy="723900"/>
          </a:xfrm>
          <a:prstGeom prst="straightConnector1">
            <a:avLst/>
          </a:prstGeom>
          <a:ln w="12700">
            <a:solidFill>
              <a:srgbClr val="1689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0907395" y="3039110"/>
            <a:ext cx="122555" cy="26543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11296015" y="3913505"/>
            <a:ext cx="152400" cy="27432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>
            <a:off x="11296650" y="4766945"/>
            <a:ext cx="106680" cy="26670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10907395" y="5620385"/>
            <a:ext cx="206375" cy="24384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1113135" y="5605780"/>
            <a:ext cx="288290" cy="319405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11577955" y="4759325"/>
            <a:ext cx="80645" cy="22860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H="1" flipV="1">
            <a:off x="11544300" y="3882390"/>
            <a:ext cx="106680" cy="25908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 flipV="1">
            <a:off x="11068050" y="2900045"/>
            <a:ext cx="182245" cy="379095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左大括号 38"/>
          <p:cNvSpPr/>
          <p:nvPr/>
        </p:nvSpPr>
        <p:spPr>
          <a:xfrm>
            <a:off x="1807210" y="2644775"/>
            <a:ext cx="190500" cy="1445895"/>
          </a:xfrm>
          <a:prstGeom prst="leftBrac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0" name="左大括号 39"/>
          <p:cNvSpPr/>
          <p:nvPr/>
        </p:nvSpPr>
        <p:spPr>
          <a:xfrm>
            <a:off x="1824990" y="4778375"/>
            <a:ext cx="190500" cy="1413510"/>
          </a:xfrm>
          <a:prstGeom prst="leftBrac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53420" y="6558061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*以上海市为例</a:t>
            </a:r>
            <a:endParaRPr lang="zh-CN" altLang="en-US" sz="14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3550" y="1931394"/>
            <a:ext cx="892048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循序渐渐，逐步整合相关职能，建立部门准入制，成熟一项，纳入一项。</a:t>
            </a: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矩形 146"/>
          <p:cNvSpPr/>
          <p:nvPr/>
        </p:nvSpPr>
        <p:spPr>
          <a:xfrm>
            <a:off x="385960" y="265082"/>
            <a:ext cx="1003265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机制建设：构建“三级平台五级应用”体系</a:t>
            </a:r>
            <a:endParaRPr lang="zh-CN" altLang="en-US" sz="3200" b="1" spc="300" dirty="0" smtClean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262840" y="1381070"/>
            <a:ext cx="1012162" cy="4862419"/>
            <a:chOff x="820693" y="1362812"/>
            <a:chExt cx="1012162" cy="4862419"/>
          </a:xfrm>
        </p:grpSpPr>
        <p:sp>
          <p:nvSpPr>
            <p:cNvPr id="85" name="文本框 84"/>
            <p:cNvSpPr txBox="1"/>
            <p:nvPr/>
          </p:nvSpPr>
          <p:spPr>
            <a:xfrm>
              <a:off x="820693" y="1362812"/>
              <a:ext cx="994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抓总体</a:t>
              </a:r>
              <a:endParaRPr lang="en-US" altLang="zh-CN" sz="1600" b="1" smtClea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抓大事</a:t>
              </a:r>
              <a:endParaRPr lang="zh-CN" altLang="en-US" sz="1600" b="1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820693" y="3369116"/>
              <a:ext cx="9088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枢纽</a:t>
              </a:r>
              <a:endParaRPr lang="en-US" altLang="zh-CN" sz="1600" b="1" smtClea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支撑</a:t>
              </a:r>
              <a:endParaRPr lang="zh-CN" altLang="en-US" sz="1600" b="1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820693" y="5394234"/>
              <a:ext cx="1012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抓处置</a:t>
              </a:r>
              <a:endParaRPr lang="en-US" altLang="zh-CN" sz="1600" b="1" smtClea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smtClea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强实战</a:t>
              </a:r>
              <a:endParaRPr lang="zh-CN" altLang="en-US" sz="1600" b="1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397955" y="3276246"/>
            <a:ext cx="3944746" cy="1100200"/>
            <a:chOff x="1970501" y="3323315"/>
            <a:chExt cx="5633925" cy="1100200"/>
          </a:xfrm>
        </p:grpSpPr>
        <p:sp>
          <p:nvSpPr>
            <p:cNvPr id="90" name="矩形 89"/>
            <p:cNvSpPr/>
            <p:nvPr/>
          </p:nvSpPr>
          <p:spPr>
            <a:xfrm>
              <a:off x="1970501" y="3323315"/>
              <a:ext cx="5633925" cy="11002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defRPr/>
              </a:pPr>
              <a:r>
                <a:rPr lang="zh-CN" altLang="en-US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区</a:t>
              </a:r>
              <a:r>
                <a:rPr lang="en-US" altLang="zh-CN" sz="14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县级城运分中心</a:t>
              </a:r>
              <a:endParaRPr lang="zh-CN" altLang="en-US" sz="1400" b="1" dirty="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2038228" y="3682302"/>
              <a:ext cx="5521846" cy="334948"/>
              <a:chOff x="2593" y="4031"/>
              <a:chExt cx="4733" cy="1006"/>
            </a:xfrm>
          </p:grpSpPr>
          <p:sp>
            <p:nvSpPr>
              <p:cNvPr id="132" name="圆角矩形 146"/>
              <p:cNvSpPr>
                <a:spLocks noChangeArrowheads="1"/>
              </p:cNvSpPr>
              <p:nvPr/>
            </p:nvSpPr>
            <p:spPr bwMode="auto">
              <a:xfrm>
                <a:off x="2593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运行体征</a:t>
                </a:r>
                <a:endParaRPr lang="en-US" altLang="zh-CN" sz="1100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监测</a:t>
                </a:r>
                <a:endParaRPr lang="zh-CN" altLang="en-US" sz="1100" kern="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33" name="圆角矩形 146"/>
              <p:cNvSpPr>
                <a:spLocks noChangeArrowheads="1"/>
              </p:cNvSpPr>
              <p:nvPr/>
            </p:nvSpPr>
            <p:spPr bwMode="auto">
              <a:xfrm>
                <a:off x="3557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日常风险</a:t>
                </a:r>
                <a:endParaRPr lang="en-US" altLang="zh-CN" sz="1100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监管</a:t>
                </a:r>
                <a:endParaRPr lang="zh-CN" altLang="en-US" sz="1100" kern="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34" name="圆角矩形 146"/>
              <p:cNvSpPr>
                <a:spLocks noChangeArrowheads="1"/>
              </p:cNvSpPr>
              <p:nvPr/>
            </p:nvSpPr>
            <p:spPr bwMode="auto">
              <a:xfrm>
                <a:off x="4521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区域决策</a:t>
                </a:r>
                <a:endParaRPr lang="en-US" altLang="zh-CN" sz="1100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辅助</a:t>
                </a:r>
                <a:endParaRPr lang="zh-CN" altLang="en-US" sz="1100" kern="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35" name="圆角矩形 146"/>
              <p:cNvSpPr>
                <a:spLocks noChangeArrowheads="1"/>
              </p:cNvSpPr>
              <p:nvPr/>
            </p:nvSpPr>
            <p:spPr bwMode="auto">
              <a:xfrm>
                <a:off x="6450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突发事件</a:t>
                </a:r>
                <a:endParaRPr lang="en-US" altLang="zh-CN" sz="1100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协同</a:t>
                </a:r>
                <a:endParaRPr lang="zh-CN" altLang="en-US" sz="1100" kern="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36" name="圆角矩形 146"/>
              <p:cNvSpPr>
                <a:spLocks noChangeArrowheads="1"/>
              </p:cNvSpPr>
              <p:nvPr/>
            </p:nvSpPr>
            <p:spPr bwMode="auto">
              <a:xfrm>
                <a:off x="5486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辖区事件</a:t>
                </a:r>
                <a:endParaRPr lang="en-US" altLang="zh-CN" sz="1100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协同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117" name="圆角矩形 146"/>
            <p:cNvSpPr>
              <a:spLocks noChangeArrowheads="1"/>
            </p:cNvSpPr>
            <p:nvPr/>
          </p:nvSpPr>
          <p:spPr bwMode="auto">
            <a:xfrm>
              <a:off x="2037629" y="4081355"/>
              <a:ext cx="5523644" cy="286869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 algn="ctr">
              <a:noFill/>
              <a:miter lim="800000"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zh-CN" altLang="en-US" sz="1200" b="1" kern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城市运行管理</a:t>
              </a:r>
              <a:r>
                <a:rPr lang="zh-CN" altLang="en-US" sz="1200" b="1" kern="0" smtClean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指挥平台</a:t>
              </a:r>
              <a:endParaRPr lang="zh-CN" altLang="en-US" sz="1200" b="1" kern="0" dirty="0" smtClea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36708" y="1251128"/>
            <a:ext cx="4809131" cy="1100200"/>
            <a:chOff x="1536708" y="1251128"/>
            <a:chExt cx="5633925" cy="1100200"/>
          </a:xfrm>
        </p:grpSpPr>
        <p:sp>
          <p:nvSpPr>
            <p:cNvPr id="138" name="矩形 137"/>
            <p:cNvSpPr/>
            <p:nvPr/>
          </p:nvSpPr>
          <p:spPr>
            <a:xfrm>
              <a:off x="1536708" y="1251128"/>
              <a:ext cx="5633925" cy="11002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defRPr/>
              </a:pPr>
              <a:r>
                <a:rPr lang="zh-CN" altLang="en-US" sz="14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市</a:t>
              </a:r>
              <a:r>
                <a:rPr lang="zh-CN" altLang="en-US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级城运中心</a:t>
              </a:r>
              <a:endParaRPr lang="zh-CN" altLang="en-US" sz="1400" b="1" dirty="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1603837" y="1610115"/>
              <a:ext cx="5523644" cy="335281"/>
              <a:chOff x="2593" y="4031"/>
              <a:chExt cx="3770" cy="1007"/>
            </a:xfrm>
          </p:grpSpPr>
          <p:sp>
            <p:nvSpPr>
              <p:cNvPr id="140" name="圆角矩形 146"/>
              <p:cNvSpPr>
                <a:spLocks noChangeArrowheads="1"/>
              </p:cNvSpPr>
              <p:nvPr/>
            </p:nvSpPr>
            <p:spPr bwMode="auto">
              <a:xfrm>
                <a:off x="2593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城市态势感知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41" name="圆角矩形 146"/>
              <p:cNvSpPr>
                <a:spLocks noChangeArrowheads="1"/>
              </p:cNvSpPr>
              <p:nvPr/>
            </p:nvSpPr>
            <p:spPr bwMode="auto">
              <a:xfrm>
                <a:off x="3557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日常</a:t>
                </a:r>
                <a:r>
                  <a:rPr lang="zh-CN" altLang="en-US" sz="1100" kern="0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风险监管</a:t>
                </a:r>
                <a:endParaRPr lang="zh-CN" altLang="en-US" sz="1100" kern="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42" name="圆角矩形 146"/>
              <p:cNvSpPr>
                <a:spLocks noChangeArrowheads="1"/>
              </p:cNvSpPr>
              <p:nvPr/>
            </p:nvSpPr>
            <p:spPr bwMode="auto">
              <a:xfrm>
                <a:off x="4521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宏观决策辅助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44" name="圆角矩形 146"/>
              <p:cNvSpPr>
                <a:spLocks noChangeArrowheads="1"/>
              </p:cNvSpPr>
              <p:nvPr/>
            </p:nvSpPr>
            <p:spPr bwMode="auto">
              <a:xfrm>
                <a:off x="5486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高位协同指挥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145" name="圆角矩形 146"/>
            <p:cNvSpPr>
              <a:spLocks noChangeArrowheads="1"/>
            </p:cNvSpPr>
            <p:nvPr/>
          </p:nvSpPr>
          <p:spPr bwMode="auto">
            <a:xfrm>
              <a:off x="1603836" y="2009168"/>
              <a:ext cx="5523644" cy="286869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 algn="ctr">
              <a:noFill/>
              <a:miter lim="800000"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zh-CN" altLang="en-US" sz="1200" b="1" kern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城市运行管理</a:t>
              </a:r>
              <a:r>
                <a:rPr lang="zh-CN" altLang="en-US" sz="1200" b="1" kern="0" smtClean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决策平台</a:t>
              </a:r>
              <a:endParaRPr lang="zh-CN" altLang="en-US" sz="1200" b="1" kern="0" dirty="0" smtClea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1533570" y="5301364"/>
            <a:ext cx="4809131" cy="1100200"/>
            <a:chOff x="1970501" y="3323315"/>
            <a:chExt cx="5633925" cy="1100200"/>
          </a:xfrm>
        </p:grpSpPr>
        <p:sp>
          <p:nvSpPr>
            <p:cNvPr id="148" name="矩形 147"/>
            <p:cNvSpPr/>
            <p:nvPr/>
          </p:nvSpPr>
          <p:spPr>
            <a:xfrm>
              <a:off x="1970501" y="3323315"/>
              <a:ext cx="5633925" cy="11002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defRPr/>
              </a:pPr>
              <a:r>
                <a:rPr lang="zh-CN" altLang="en-US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街</a:t>
              </a:r>
              <a:r>
                <a:rPr lang="en-US" altLang="zh-CN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镇级城运分中心</a:t>
              </a:r>
              <a:endParaRPr lang="zh-CN" altLang="en-US" sz="1400" b="1" dirty="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62" name="组合 161"/>
            <p:cNvGrpSpPr/>
            <p:nvPr/>
          </p:nvGrpSpPr>
          <p:grpSpPr>
            <a:xfrm>
              <a:off x="2038228" y="3682302"/>
              <a:ext cx="5521846" cy="334948"/>
              <a:chOff x="2593" y="4031"/>
              <a:chExt cx="4733" cy="1006"/>
            </a:xfrm>
          </p:grpSpPr>
          <p:sp>
            <p:nvSpPr>
              <p:cNvPr id="164" name="圆角矩形 146"/>
              <p:cNvSpPr>
                <a:spLocks noChangeArrowheads="1"/>
              </p:cNvSpPr>
              <p:nvPr/>
            </p:nvSpPr>
            <p:spPr bwMode="auto">
              <a:xfrm>
                <a:off x="2593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事件处置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66" name="圆角矩形 146"/>
              <p:cNvSpPr>
                <a:spLocks noChangeArrowheads="1"/>
              </p:cNvSpPr>
              <p:nvPr/>
            </p:nvSpPr>
            <p:spPr bwMode="auto">
              <a:xfrm>
                <a:off x="3557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联勤联动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67" name="圆角矩形 146"/>
              <p:cNvSpPr>
                <a:spLocks noChangeArrowheads="1"/>
              </p:cNvSpPr>
              <p:nvPr/>
            </p:nvSpPr>
            <p:spPr bwMode="auto">
              <a:xfrm>
                <a:off x="4521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分析研判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69" name="圆角矩形 146"/>
              <p:cNvSpPr>
                <a:spLocks noChangeArrowheads="1"/>
              </p:cNvSpPr>
              <p:nvPr/>
            </p:nvSpPr>
            <p:spPr bwMode="auto">
              <a:xfrm>
                <a:off x="6450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绩效考核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70" name="圆角矩形 146"/>
              <p:cNvSpPr>
                <a:spLocks noChangeArrowheads="1"/>
              </p:cNvSpPr>
              <p:nvPr/>
            </p:nvSpPr>
            <p:spPr bwMode="auto">
              <a:xfrm>
                <a:off x="5486" y="4031"/>
                <a:ext cx="877" cy="100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预警督办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163" name="圆角矩形 146"/>
            <p:cNvSpPr>
              <a:spLocks noChangeArrowheads="1"/>
            </p:cNvSpPr>
            <p:nvPr/>
          </p:nvSpPr>
          <p:spPr bwMode="auto">
            <a:xfrm>
              <a:off x="2037629" y="4081355"/>
              <a:ext cx="5523644" cy="286869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 algn="ctr">
              <a:noFill/>
              <a:miter lim="800000"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zh-CN" altLang="en-US" sz="1200" b="1" kern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城市运行管理</a:t>
              </a:r>
              <a:r>
                <a:rPr lang="zh-CN" altLang="en-US" sz="1200" b="1" kern="0" smtClean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实战平台</a:t>
              </a:r>
              <a:endParaRPr lang="zh-CN" altLang="en-US" sz="1200" b="1" kern="0" dirty="0" smtClea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089630" y="2450199"/>
            <a:ext cx="3697009" cy="720914"/>
            <a:chOff x="2428181" y="2450245"/>
            <a:chExt cx="3697009" cy="720914"/>
          </a:xfrm>
        </p:grpSpPr>
        <p:sp>
          <p:nvSpPr>
            <p:cNvPr id="196" name="上下箭头 195"/>
            <p:cNvSpPr/>
            <p:nvPr/>
          </p:nvSpPr>
          <p:spPr>
            <a:xfrm>
              <a:off x="5262405" y="2450245"/>
              <a:ext cx="253829" cy="720913"/>
            </a:xfrm>
            <a:prstGeom prst="upDownArrow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5" name="上下箭头 4"/>
            <p:cNvSpPr/>
            <p:nvPr/>
          </p:nvSpPr>
          <p:spPr>
            <a:xfrm>
              <a:off x="2886488" y="2450246"/>
              <a:ext cx="253829" cy="720913"/>
            </a:xfrm>
            <a:prstGeom prst="upDownArrow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86" name="文本框 185"/>
            <p:cNvSpPr txBox="1"/>
            <p:nvPr/>
          </p:nvSpPr>
          <p:spPr>
            <a:xfrm>
              <a:off x="2428181" y="2681254"/>
              <a:ext cx="1194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事件派单</a:t>
              </a:r>
              <a:r>
                <a:rPr lang="en-US" altLang="zh-CN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反馈</a:t>
              </a:r>
              <a:endParaRPr lang="zh-CN" altLang="en-US" sz="12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7" name="文本框 186"/>
            <p:cNvSpPr txBox="1"/>
            <p:nvPr/>
          </p:nvSpPr>
          <p:spPr>
            <a:xfrm>
              <a:off x="4679388" y="2604407"/>
              <a:ext cx="1445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业务指导</a:t>
              </a:r>
              <a:r>
                <a:rPr lang="en-US" altLang="zh-CN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考核</a:t>
              </a:r>
              <a:endPara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/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数据归集</a:t>
              </a:r>
              <a:endParaRPr lang="zh-CN" altLang="en-US" sz="12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99606" y="4474502"/>
            <a:ext cx="3697009" cy="720914"/>
            <a:chOff x="2433455" y="4478173"/>
            <a:chExt cx="3697009" cy="720914"/>
          </a:xfrm>
        </p:grpSpPr>
        <p:sp>
          <p:nvSpPr>
            <p:cNvPr id="197" name="上下箭头 196"/>
            <p:cNvSpPr/>
            <p:nvPr/>
          </p:nvSpPr>
          <p:spPr>
            <a:xfrm>
              <a:off x="5267679" y="4478173"/>
              <a:ext cx="253829" cy="720913"/>
            </a:xfrm>
            <a:prstGeom prst="upDownArrow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98" name="上下箭头 197"/>
            <p:cNvSpPr/>
            <p:nvPr/>
          </p:nvSpPr>
          <p:spPr>
            <a:xfrm>
              <a:off x="2891762" y="4478174"/>
              <a:ext cx="253829" cy="720913"/>
            </a:xfrm>
            <a:prstGeom prst="upDownArrow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99" name="文本框 198"/>
            <p:cNvSpPr txBox="1"/>
            <p:nvPr/>
          </p:nvSpPr>
          <p:spPr>
            <a:xfrm>
              <a:off x="2433455" y="4709182"/>
              <a:ext cx="1194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事件派单</a:t>
              </a:r>
              <a:r>
                <a:rPr lang="en-US" altLang="zh-CN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反馈</a:t>
              </a:r>
              <a:endParaRPr lang="zh-CN" altLang="en-US" sz="12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0" name="文本框 199"/>
            <p:cNvSpPr txBox="1"/>
            <p:nvPr/>
          </p:nvSpPr>
          <p:spPr>
            <a:xfrm>
              <a:off x="4684662" y="4632335"/>
              <a:ext cx="1445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业务指导</a:t>
              </a:r>
              <a:r>
                <a:rPr lang="en-US" altLang="zh-CN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考核</a:t>
              </a:r>
              <a:endPara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/>
              <a:r>
                <a:rPr lang="zh-CN" altLang="en-US" sz="12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数据归集</a:t>
              </a:r>
              <a:endParaRPr lang="zh-CN" altLang="en-US" sz="12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776978" y="991813"/>
            <a:ext cx="2927843" cy="1458386"/>
            <a:chOff x="8059453" y="1048562"/>
            <a:chExt cx="2927843" cy="1458386"/>
          </a:xfrm>
        </p:grpSpPr>
        <p:sp>
          <p:nvSpPr>
            <p:cNvPr id="100" name="矩形 99"/>
            <p:cNvSpPr/>
            <p:nvPr/>
          </p:nvSpPr>
          <p:spPr>
            <a:xfrm>
              <a:off x="8059453" y="1048562"/>
              <a:ext cx="2927843" cy="14583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zh-CN" altLang="en-US" sz="12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市级委办局业务系统</a:t>
              </a:r>
              <a:endParaRPr lang="zh-CN" altLang="en-US" sz="1200" b="1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4" name="圆角矩形 146"/>
            <p:cNvSpPr>
              <a:spLocks noChangeArrowheads="1"/>
            </p:cNvSpPr>
            <p:nvPr/>
          </p:nvSpPr>
          <p:spPr bwMode="auto">
            <a:xfrm>
              <a:off x="8159675" y="2194242"/>
              <a:ext cx="2763037" cy="1957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algn="ctr">
              <a:solidFill>
                <a:srgbClr val="5B9BD5"/>
              </a:solidFill>
              <a:prstDash val="lgDash"/>
              <a:miter lim="800000"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zh-CN" altLang="en-US" sz="1200" b="1" kern="0" dirty="0" smtClean="0">
                  <a:solidFill>
                    <a:schemeClr val="accent2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市</a:t>
              </a:r>
              <a:r>
                <a:rPr lang="zh-CN" altLang="en-US" sz="1200" b="1" kern="0" smtClean="0">
                  <a:solidFill>
                    <a:schemeClr val="accent2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级创新示范应用</a:t>
              </a:r>
              <a:endParaRPr lang="zh-CN" altLang="en-US" sz="1200" b="1" kern="0" dirty="0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188266" y="1290346"/>
              <a:ext cx="2667816" cy="826323"/>
              <a:chOff x="8147406" y="2590698"/>
              <a:chExt cx="2667816" cy="826323"/>
            </a:xfrm>
          </p:grpSpPr>
          <p:sp>
            <p:nvSpPr>
              <p:cNvPr id="220" name="圆角矩形 146"/>
              <p:cNvSpPr>
                <a:spLocks noChangeArrowheads="1"/>
              </p:cNvSpPr>
              <p:nvPr/>
            </p:nvSpPr>
            <p:spPr bwMode="auto">
              <a:xfrm>
                <a:off x="8147406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0" i="0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公共安全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21" name="圆角矩形 146"/>
              <p:cNvSpPr>
                <a:spLocks noChangeArrowheads="1"/>
              </p:cNvSpPr>
              <p:nvPr/>
            </p:nvSpPr>
            <p:spPr bwMode="auto">
              <a:xfrm>
                <a:off x="8487750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市场监管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22" name="圆角矩形 146"/>
              <p:cNvSpPr>
                <a:spLocks noChangeArrowheads="1"/>
              </p:cNvSpPr>
              <p:nvPr/>
            </p:nvSpPr>
            <p:spPr bwMode="auto">
              <a:xfrm>
                <a:off x="8828094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交通运输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23" name="圆角矩形 146"/>
              <p:cNvSpPr>
                <a:spLocks noChangeArrowheads="1"/>
              </p:cNvSpPr>
              <p:nvPr/>
            </p:nvSpPr>
            <p:spPr bwMode="auto">
              <a:xfrm>
                <a:off x="9168438" y="2593260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城市管理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24" name="圆角矩形 146"/>
              <p:cNvSpPr>
                <a:spLocks noChangeArrowheads="1"/>
              </p:cNvSpPr>
              <p:nvPr/>
            </p:nvSpPr>
            <p:spPr bwMode="auto">
              <a:xfrm>
                <a:off x="9511145" y="2594064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综合治理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25" name="圆角矩形 146"/>
              <p:cNvSpPr>
                <a:spLocks noChangeArrowheads="1"/>
              </p:cNvSpPr>
              <p:nvPr/>
            </p:nvSpPr>
            <p:spPr bwMode="auto">
              <a:xfrm>
                <a:off x="9846424" y="2601895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应急管理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26" name="圆角矩形 146"/>
              <p:cNvSpPr>
                <a:spLocks noChangeArrowheads="1"/>
              </p:cNvSpPr>
              <p:nvPr/>
            </p:nvSpPr>
            <p:spPr bwMode="auto">
              <a:xfrm>
                <a:off x="10192441" y="2601167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环境保护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27" name="圆角矩形 146"/>
              <p:cNvSpPr>
                <a:spLocks noChangeArrowheads="1"/>
              </p:cNvSpPr>
              <p:nvPr/>
            </p:nvSpPr>
            <p:spPr bwMode="auto">
              <a:xfrm>
                <a:off x="10539642" y="2601167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1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…</a:t>
                </a:r>
                <a:endParaRPr kumimoji="0" lang="en-US" altLang="zh-CN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228" name="组合 227"/>
          <p:cNvGrpSpPr/>
          <p:nvPr/>
        </p:nvGrpSpPr>
        <p:grpSpPr>
          <a:xfrm>
            <a:off x="7794796" y="3012835"/>
            <a:ext cx="2927843" cy="1458386"/>
            <a:chOff x="8059453" y="1048562"/>
            <a:chExt cx="2927843" cy="1458386"/>
          </a:xfrm>
        </p:grpSpPr>
        <p:sp>
          <p:nvSpPr>
            <p:cNvPr id="229" name="矩形 228"/>
            <p:cNvSpPr/>
            <p:nvPr/>
          </p:nvSpPr>
          <p:spPr>
            <a:xfrm>
              <a:off x="8059453" y="1048562"/>
              <a:ext cx="2927843" cy="14583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zh-CN" altLang="en-US" sz="12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区</a:t>
              </a:r>
              <a:r>
                <a:rPr lang="en-US" altLang="zh-CN" sz="12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2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县级委办局业务系统</a:t>
              </a:r>
              <a:endParaRPr lang="zh-CN" altLang="en-US" sz="1200" b="1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30" name="圆角矩形 146"/>
            <p:cNvSpPr>
              <a:spLocks noChangeArrowheads="1"/>
            </p:cNvSpPr>
            <p:nvPr/>
          </p:nvSpPr>
          <p:spPr bwMode="auto">
            <a:xfrm>
              <a:off x="8159675" y="2194242"/>
              <a:ext cx="2763037" cy="1957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algn="ctr">
              <a:solidFill>
                <a:srgbClr val="5B9BD5"/>
              </a:solidFill>
              <a:prstDash val="lgDash"/>
              <a:miter lim="800000"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zh-CN" altLang="en-US" sz="1200" b="1" kern="0" smtClean="0">
                  <a:solidFill>
                    <a:schemeClr val="accent2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区</a:t>
              </a:r>
              <a:r>
                <a:rPr lang="en-US" altLang="zh-CN" sz="1200" b="1" kern="0" smtClean="0">
                  <a:solidFill>
                    <a:schemeClr val="accent2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200" b="1" kern="0" smtClean="0">
                  <a:solidFill>
                    <a:schemeClr val="accent2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县级创新示范应用</a:t>
              </a:r>
              <a:endParaRPr lang="zh-CN" altLang="en-US" sz="1200" b="1" kern="0" dirty="0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231" name="组合 230"/>
            <p:cNvGrpSpPr/>
            <p:nvPr/>
          </p:nvGrpSpPr>
          <p:grpSpPr>
            <a:xfrm>
              <a:off x="8188266" y="1290346"/>
              <a:ext cx="2667816" cy="826323"/>
              <a:chOff x="8147406" y="2590698"/>
              <a:chExt cx="2667816" cy="826323"/>
            </a:xfrm>
          </p:grpSpPr>
          <p:sp>
            <p:nvSpPr>
              <p:cNvPr id="232" name="圆角矩形 146"/>
              <p:cNvSpPr>
                <a:spLocks noChangeArrowheads="1"/>
              </p:cNvSpPr>
              <p:nvPr/>
            </p:nvSpPr>
            <p:spPr bwMode="auto">
              <a:xfrm>
                <a:off x="8147406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0" i="0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公共安全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3" name="圆角矩形 146"/>
              <p:cNvSpPr>
                <a:spLocks noChangeArrowheads="1"/>
              </p:cNvSpPr>
              <p:nvPr/>
            </p:nvSpPr>
            <p:spPr bwMode="auto">
              <a:xfrm>
                <a:off x="8487750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市场监管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4" name="圆角矩形 146"/>
              <p:cNvSpPr>
                <a:spLocks noChangeArrowheads="1"/>
              </p:cNvSpPr>
              <p:nvPr/>
            </p:nvSpPr>
            <p:spPr bwMode="auto">
              <a:xfrm>
                <a:off x="8828094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交通运输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5" name="圆角矩形 146"/>
              <p:cNvSpPr>
                <a:spLocks noChangeArrowheads="1"/>
              </p:cNvSpPr>
              <p:nvPr/>
            </p:nvSpPr>
            <p:spPr bwMode="auto">
              <a:xfrm>
                <a:off x="9168438" y="2593260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城市管理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6" name="圆角矩形 146"/>
              <p:cNvSpPr>
                <a:spLocks noChangeArrowheads="1"/>
              </p:cNvSpPr>
              <p:nvPr/>
            </p:nvSpPr>
            <p:spPr bwMode="auto">
              <a:xfrm>
                <a:off x="9511145" y="2594064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综合治理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7" name="圆角矩形 146"/>
              <p:cNvSpPr>
                <a:spLocks noChangeArrowheads="1"/>
              </p:cNvSpPr>
              <p:nvPr/>
            </p:nvSpPr>
            <p:spPr bwMode="auto">
              <a:xfrm>
                <a:off x="9846424" y="2601895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应急管理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8" name="圆角矩形 146"/>
              <p:cNvSpPr>
                <a:spLocks noChangeArrowheads="1"/>
              </p:cNvSpPr>
              <p:nvPr/>
            </p:nvSpPr>
            <p:spPr bwMode="auto">
              <a:xfrm>
                <a:off x="10192441" y="2601167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环境保护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9" name="圆角矩形 146"/>
              <p:cNvSpPr>
                <a:spLocks noChangeArrowheads="1"/>
              </p:cNvSpPr>
              <p:nvPr/>
            </p:nvSpPr>
            <p:spPr bwMode="auto">
              <a:xfrm>
                <a:off x="10539642" y="2601167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1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…</a:t>
                </a:r>
                <a:endParaRPr kumimoji="0" lang="en-US" altLang="zh-CN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240" name="组合 239"/>
          <p:cNvGrpSpPr/>
          <p:nvPr/>
        </p:nvGrpSpPr>
        <p:grpSpPr>
          <a:xfrm>
            <a:off x="7776978" y="5033857"/>
            <a:ext cx="2927843" cy="1458386"/>
            <a:chOff x="8059453" y="1048562"/>
            <a:chExt cx="2927843" cy="1458386"/>
          </a:xfrm>
        </p:grpSpPr>
        <p:sp>
          <p:nvSpPr>
            <p:cNvPr id="241" name="矩形 240"/>
            <p:cNvSpPr/>
            <p:nvPr/>
          </p:nvSpPr>
          <p:spPr>
            <a:xfrm>
              <a:off x="8059453" y="1048562"/>
              <a:ext cx="2927843" cy="14583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zh-CN" altLang="en-US" sz="12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垂直领域应用</a:t>
              </a:r>
              <a:endParaRPr lang="zh-CN" altLang="en-US" sz="1200" b="1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42" name="圆角矩形 146"/>
            <p:cNvSpPr>
              <a:spLocks noChangeArrowheads="1"/>
            </p:cNvSpPr>
            <p:nvPr/>
          </p:nvSpPr>
          <p:spPr bwMode="auto">
            <a:xfrm>
              <a:off x="8159675" y="2194242"/>
              <a:ext cx="2763037" cy="19570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6350" algn="ctr">
              <a:noFill/>
              <a:prstDash val="lgDash"/>
              <a:miter lim="800000"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主动发现：综合巡查</a:t>
              </a:r>
              <a:endParaRPr lang="zh-CN" altLang="en-US" sz="1200" b="1" kern="0" dirty="0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243" name="组合 242"/>
            <p:cNvGrpSpPr/>
            <p:nvPr/>
          </p:nvGrpSpPr>
          <p:grpSpPr>
            <a:xfrm>
              <a:off x="8188266" y="1290346"/>
              <a:ext cx="2667816" cy="826323"/>
              <a:chOff x="8147406" y="2590698"/>
              <a:chExt cx="2667816" cy="826323"/>
            </a:xfrm>
          </p:grpSpPr>
          <p:sp>
            <p:nvSpPr>
              <p:cNvPr id="244" name="圆角矩形 146"/>
              <p:cNvSpPr>
                <a:spLocks noChangeArrowheads="1"/>
              </p:cNvSpPr>
              <p:nvPr/>
            </p:nvSpPr>
            <p:spPr bwMode="auto">
              <a:xfrm>
                <a:off x="8147406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0" i="0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党建引领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45" name="圆角矩形 146"/>
              <p:cNvSpPr>
                <a:spLocks noChangeArrowheads="1"/>
              </p:cNvSpPr>
              <p:nvPr/>
            </p:nvSpPr>
            <p:spPr bwMode="auto">
              <a:xfrm>
                <a:off x="8487750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b="1" kern="0" smtClean="0">
                    <a:solidFill>
                      <a:schemeClr val="accent2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街镇治理</a:t>
                </a:r>
                <a:endParaRPr kumimoji="0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46" name="圆角矩形 146"/>
              <p:cNvSpPr>
                <a:spLocks noChangeArrowheads="1"/>
              </p:cNvSpPr>
              <p:nvPr/>
            </p:nvSpPr>
            <p:spPr bwMode="auto">
              <a:xfrm>
                <a:off x="8828094" y="2590698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b="1" kern="0" smtClean="0">
                    <a:solidFill>
                      <a:schemeClr val="accent2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智慧社区</a:t>
                </a:r>
                <a:endParaRPr kumimoji="0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47" name="圆角矩形 146"/>
              <p:cNvSpPr>
                <a:spLocks noChangeArrowheads="1"/>
              </p:cNvSpPr>
              <p:nvPr/>
            </p:nvSpPr>
            <p:spPr bwMode="auto">
              <a:xfrm>
                <a:off x="9168438" y="2593260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b="1" kern="0" smtClean="0">
                    <a:solidFill>
                      <a:schemeClr val="accent2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网格管理</a:t>
                </a:r>
                <a:endParaRPr kumimoji="0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48" name="圆角矩形 146"/>
              <p:cNvSpPr>
                <a:spLocks noChangeArrowheads="1"/>
              </p:cNvSpPr>
              <p:nvPr/>
            </p:nvSpPr>
            <p:spPr bwMode="auto">
              <a:xfrm>
                <a:off x="9511145" y="2594064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巡查走访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49" name="圆角矩形 146"/>
              <p:cNvSpPr>
                <a:spLocks noChangeArrowheads="1"/>
              </p:cNvSpPr>
              <p:nvPr/>
            </p:nvSpPr>
            <p:spPr bwMode="auto">
              <a:xfrm>
                <a:off x="9846424" y="2601895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综合执法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0" name="圆角矩形 146"/>
              <p:cNvSpPr>
                <a:spLocks noChangeArrowheads="1"/>
              </p:cNvSpPr>
              <p:nvPr/>
            </p:nvSpPr>
            <p:spPr bwMode="auto">
              <a:xfrm>
                <a:off x="10192441" y="2601167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100" ker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矛盾调解</a:t>
                </a:r>
                <a:endPara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1" name="圆角矩形 146"/>
              <p:cNvSpPr>
                <a:spLocks noChangeArrowheads="1"/>
              </p:cNvSpPr>
              <p:nvPr/>
            </p:nvSpPr>
            <p:spPr bwMode="auto">
              <a:xfrm>
                <a:off x="10539642" y="2601167"/>
                <a:ext cx="275580" cy="815126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>
                  <a:lumMod val="85000"/>
                </a:sysClr>
              </a:solidFill>
              <a:ln w="6350" algn="ctr">
                <a:noFill/>
                <a:miter lim="800000"/>
              </a:ln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1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…</a:t>
                </a:r>
                <a:endParaRPr kumimoji="0" lang="en-US" altLang="zh-CN" sz="11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376639" y="1093651"/>
            <a:ext cx="1413172" cy="1202386"/>
            <a:chOff x="6376639" y="1093651"/>
            <a:chExt cx="1413172" cy="1202386"/>
          </a:xfrm>
        </p:grpSpPr>
        <p:sp>
          <p:nvSpPr>
            <p:cNvPr id="203" name="右箭头 202"/>
            <p:cNvSpPr/>
            <p:nvPr/>
          </p:nvSpPr>
          <p:spPr>
            <a:xfrm>
              <a:off x="6525553" y="1301678"/>
              <a:ext cx="1099212" cy="12309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4" name="文本框 203"/>
            <p:cNvSpPr txBox="1"/>
            <p:nvPr/>
          </p:nvSpPr>
          <p:spPr>
            <a:xfrm>
              <a:off x="6392771" y="1093651"/>
              <a:ext cx="1397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重大</a:t>
              </a:r>
              <a:r>
                <a:rPr lang="en-US" altLang="zh-CN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疑难事件分拨</a:t>
              </a:r>
              <a:endParaRPr lang="zh-CN" altLang="en-US" sz="11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5" name="右箭头 204"/>
            <p:cNvSpPr/>
            <p:nvPr/>
          </p:nvSpPr>
          <p:spPr>
            <a:xfrm rot="10800000">
              <a:off x="6525553" y="1707086"/>
              <a:ext cx="1099212" cy="12309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左右箭头 11"/>
            <p:cNvSpPr/>
            <p:nvPr/>
          </p:nvSpPr>
          <p:spPr>
            <a:xfrm>
              <a:off x="6499577" y="2125541"/>
              <a:ext cx="1154052" cy="170496"/>
            </a:xfrm>
            <a:prstGeom prst="leftRightArrow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252" name="文本框 251"/>
            <p:cNvSpPr txBox="1"/>
            <p:nvPr/>
          </p:nvSpPr>
          <p:spPr>
            <a:xfrm>
              <a:off x="6392771" y="1519299"/>
              <a:ext cx="1397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事件办结反馈</a:t>
              </a:r>
              <a:endPara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3" name="文本框 252"/>
            <p:cNvSpPr txBox="1"/>
            <p:nvPr/>
          </p:nvSpPr>
          <p:spPr>
            <a:xfrm>
              <a:off x="6376639" y="1957205"/>
              <a:ext cx="1397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数据共享交换</a:t>
              </a:r>
              <a:endPara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6369009" y="3140450"/>
            <a:ext cx="1413172" cy="1202386"/>
            <a:chOff x="6376639" y="1093651"/>
            <a:chExt cx="1413172" cy="1202386"/>
          </a:xfrm>
        </p:grpSpPr>
        <p:sp>
          <p:nvSpPr>
            <p:cNvPr id="255" name="右箭头 254"/>
            <p:cNvSpPr/>
            <p:nvPr/>
          </p:nvSpPr>
          <p:spPr>
            <a:xfrm>
              <a:off x="6525553" y="1301678"/>
              <a:ext cx="1099212" cy="12309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6" name="文本框 255"/>
            <p:cNvSpPr txBox="1"/>
            <p:nvPr/>
          </p:nvSpPr>
          <p:spPr>
            <a:xfrm>
              <a:off x="6392771" y="1093651"/>
              <a:ext cx="1397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辖区</a:t>
              </a:r>
              <a:r>
                <a:rPr lang="zh-CN" altLang="en-US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事件分拨</a:t>
              </a:r>
              <a:endParaRPr lang="zh-CN" altLang="en-US" sz="11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7" name="右箭头 256"/>
            <p:cNvSpPr/>
            <p:nvPr/>
          </p:nvSpPr>
          <p:spPr>
            <a:xfrm rot="10800000">
              <a:off x="6525553" y="1707086"/>
              <a:ext cx="1099212" cy="12309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8" name="左右箭头 257"/>
            <p:cNvSpPr/>
            <p:nvPr/>
          </p:nvSpPr>
          <p:spPr>
            <a:xfrm>
              <a:off x="6499577" y="2125541"/>
              <a:ext cx="1154052" cy="170496"/>
            </a:xfrm>
            <a:prstGeom prst="leftRightArrow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259" name="文本框 258"/>
            <p:cNvSpPr txBox="1"/>
            <p:nvPr/>
          </p:nvSpPr>
          <p:spPr>
            <a:xfrm>
              <a:off x="6392771" y="1519299"/>
              <a:ext cx="1397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事件办结反馈</a:t>
              </a:r>
              <a:endPara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0" name="文本框 259"/>
            <p:cNvSpPr txBox="1"/>
            <p:nvPr/>
          </p:nvSpPr>
          <p:spPr>
            <a:xfrm>
              <a:off x="6376639" y="1957205"/>
              <a:ext cx="1397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数据共享交换</a:t>
              </a:r>
              <a:endPara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261" name="左右箭头 260"/>
          <p:cNvSpPr/>
          <p:nvPr/>
        </p:nvSpPr>
        <p:spPr>
          <a:xfrm>
            <a:off x="6491712" y="6157579"/>
            <a:ext cx="1154052" cy="170496"/>
          </a:xfrm>
          <a:prstGeom prst="leftRightArrow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6368774" y="5989243"/>
            <a:ext cx="1397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数据共享交换</a:t>
            </a:r>
            <a:endParaRPr lang="zh-CN" altLang="en-US" sz="11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63" name="左右箭头 262"/>
          <p:cNvSpPr/>
          <p:nvPr/>
        </p:nvSpPr>
        <p:spPr>
          <a:xfrm>
            <a:off x="6486711" y="5565163"/>
            <a:ext cx="1154052" cy="170496"/>
          </a:xfrm>
          <a:prstGeom prst="leftRightArrow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6363773" y="5396827"/>
            <a:ext cx="1397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辖区事件闭环处置</a:t>
            </a:r>
            <a:endParaRPr lang="zh-CN" altLang="en-US" sz="11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65" name="上下箭头 264"/>
          <p:cNvSpPr/>
          <p:nvPr/>
        </p:nvSpPr>
        <p:spPr>
          <a:xfrm>
            <a:off x="8246135" y="2481654"/>
            <a:ext cx="253829" cy="498955"/>
          </a:xfrm>
          <a:prstGeom prst="upDownArrow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66" name="上下箭头 265"/>
          <p:cNvSpPr/>
          <p:nvPr/>
        </p:nvSpPr>
        <p:spPr>
          <a:xfrm>
            <a:off x="8246134" y="4480427"/>
            <a:ext cx="253829" cy="498955"/>
          </a:xfrm>
          <a:prstGeom prst="upDownArrow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67" name="文本框 266"/>
          <p:cNvSpPr txBox="1"/>
          <p:nvPr/>
        </p:nvSpPr>
        <p:spPr>
          <a:xfrm>
            <a:off x="8288583" y="2595308"/>
            <a:ext cx="2237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垂管系统内部业务</a:t>
            </a:r>
            <a:r>
              <a: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+</a:t>
            </a:r>
            <a:r>
              <a:rPr lang="zh-CN" altLang="en-US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数据流转</a:t>
            </a:r>
            <a:endParaRPr lang="zh-CN" altLang="en-US" sz="12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8288582" y="4594754"/>
            <a:ext cx="2237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垂管系统内部业务</a:t>
            </a:r>
            <a:r>
              <a: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+</a:t>
            </a:r>
            <a:r>
              <a:rPr lang="zh-CN" altLang="en-US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数据流转</a:t>
            </a:r>
            <a:endParaRPr lang="zh-CN" altLang="en-US" sz="12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69" name="右弧形箭头 268"/>
          <p:cNvSpPr/>
          <p:nvPr/>
        </p:nvSpPr>
        <p:spPr>
          <a:xfrm>
            <a:off x="10882997" y="1093651"/>
            <a:ext cx="468079" cy="579199"/>
          </a:xfrm>
          <a:prstGeom prst="curvedLeftArrow">
            <a:avLst>
              <a:gd name="adj1" fmla="val 25000"/>
              <a:gd name="adj2" fmla="val 60217"/>
              <a:gd name="adj3" fmla="val 25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10682784" y="1728529"/>
            <a:ext cx="8685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内部处置</a:t>
            </a:r>
            <a:endParaRPr lang="en-US" altLang="zh-CN" sz="11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协同处置</a:t>
            </a:r>
            <a:endParaRPr lang="zh-CN" altLang="en-US" sz="11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1" name="右弧形箭头 270"/>
          <p:cNvSpPr/>
          <p:nvPr/>
        </p:nvSpPr>
        <p:spPr>
          <a:xfrm>
            <a:off x="10911143" y="3134785"/>
            <a:ext cx="468079" cy="579199"/>
          </a:xfrm>
          <a:prstGeom prst="curvedLeftArrow">
            <a:avLst>
              <a:gd name="adj1" fmla="val 25000"/>
              <a:gd name="adj2" fmla="val 60217"/>
              <a:gd name="adj3" fmla="val 25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710930" y="3769663"/>
            <a:ext cx="8685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内部处置</a:t>
            </a:r>
            <a:endParaRPr lang="en-US" altLang="zh-CN" sz="11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1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协同处置</a:t>
            </a:r>
            <a:endParaRPr lang="zh-CN" altLang="en-US" sz="11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3" name="右弧形箭头 272"/>
          <p:cNvSpPr/>
          <p:nvPr/>
        </p:nvSpPr>
        <p:spPr>
          <a:xfrm>
            <a:off x="10900149" y="5155807"/>
            <a:ext cx="468079" cy="579199"/>
          </a:xfrm>
          <a:prstGeom prst="curvedLeftArrow">
            <a:avLst>
              <a:gd name="adj1" fmla="val 25000"/>
              <a:gd name="adj2" fmla="val 60217"/>
              <a:gd name="adj3" fmla="val 25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10740459" y="5763050"/>
            <a:ext cx="868506" cy="57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buFont typeface="Wingdings" panose="05000000000000000000" pitchFamily="2" charset="2"/>
              <a:buChar char="ü"/>
              <a:defRPr sz="1100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/>
              <a:t>主动发现</a:t>
            </a:r>
            <a:endParaRPr lang="en-US" altLang="zh-CN"/>
          </a:p>
          <a:p>
            <a:r>
              <a:rPr lang="zh-CN" altLang="en-US"/>
              <a:t>闭环处置</a:t>
            </a:r>
            <a:endParaRPr lang="en-US" altLang="zh-CN"/>
          </a:p>
        </p:txBody>
      </p:sp>
      <p:grpSp>
        <p:nvGrpSpPr>
          <p:cNvPr id="17" name="组合 16"/>
          <p:cNvGrpSpPr/>
          <p:nvPr/>
        </p:nvGrpSpPr>
        <p:grpSpPr>
          <a:xfrm>
            <a:off x="1222609" y="3112371"/>
            <a:ext cx="897167" cy="1428608"/>
            <a:chOff x="874608" y="3097642"/>
            <a:chExt cx="897167" cy="1428608"/>
          </a:xfrm>
        </p:grpSpPr>
        <p:grpSp>
          <p:nvGrpSpPr>
            <p:cNvPr id="16" name="组合 15"/>
            <p:cNvGrpSpPr/>
            <p:nvPr/>
          </p:nvGrpSpPr>
          <p:grpSpPr>
            <a:xfrm>
              <a:off x="874608" y="3097642"/>
              <a:ext cx="891707" cy="656243"/>
              <a:chOff x="874608" y="3097642"/>
              <a:chExt cx="891707" cy="656243"/>
            </a:xfrm>
          </p:grpSpPr>
          <p:sp>
            <p:nvSpPr>
              <p:cNvPr id="275" name="圆角矩形 146"/>
              <p:cNvSpPr>
                <a:spLocks noChangeArrowheads="1"/>
              </p:cNvSpPr>
              <p:nvPr/>
            </p:nvSpPr>
            <p:spPr bwMode="auto">
              <a:xfrm>
                <a:off x="874608" y="3097642"/>
                <a:ext cx="891707" cy="656243"/>
              </a:xfrm>
              <a:prstGeom prst="roundRect">
                <a:avLst>
                  <a:gd name="adj" fmla="val 0"/>
                </a:avLst>
              </a:prstGeom>
              <a:noFill/>
              <a:ln w="6350" algn="ctr">
                <a:solidFill>
                  <a:srgbClr val="5B9BD5"/>
                </a:solidFill>
                <a:prstDash val="lgDash"/>
                <a:miter lim="800000"/>
              </a:ln>
            </p:spPr>
            <p:txBody>
              <a:bodyPr anchor="t">
                <a:noAutofit/>
              </a:bodyPr>
              <a:lstStyle/>
              <a:p>
                <a:pPr algn="ctr"/>
                <a:r>
                  <a:rPr lang="zh-CN" altLang="en-US" sz="1200" b="1" kern="0" smtClean="0">
                    <a:solidFill>
                      <a:schemeClr val="accent2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智能发现</a:t>
                </a:r>
                <a:endParaRPr lang="zh-CN" altLang="en-US" sz="1200" b="1" kern="0" dirty="0" smtClean="0">
                  <a:solidFill>
                    <a:schemeClr val="accent2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77" name="圆角矩形 146"/>
              <p:cNvSpPr>
                <a:spLocks noChangeArrowheads="1"/>
              </p:cNvSpPr>
              <p:nvPr/>
            </p:nvSpPr>
            <p:spPr bwMode="auto">
              <a:xfrm>
                <a:off x="952925" y="3402488"/>
                <a:ext cx="729087" cy="270112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慧眼识事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278" name="组合 277"/>
            <p:cNvGrpSpPr/>
            <p:nvPr/>
          </p:nvGrpSpPr>
          <p:grpSpPr>
            <a:xfrm>
              <a:off x="880068" y="3870007"/>
              <a:ext cx="891707" cy="656243"/>
              <a:chOff x="874608" y="3097642"/>
              <a:chExt cx="891707" cy="656243"/>
            </a:xfrm>
          </p:grpSpPr>
          <p:sp>
            <p:nvSpPr>
              <p:cNvPr id="279" name="圆角矩形 146"/>
              <p:cNvSpPr>
                <a:spLocks noChangeArrowheads="1"/>
              </p:cNvSpPr>
              <p:nvPr/>
            </p:nvSpPr>
            <p:spPr bwMode="auto">
              <a:xfrm>
                <a:off x="874608" y="3097642"/>
                <a:ext cx="891707" cy="656243"/>
              </a:xfrm>
              <a:prstGeom prst="roundRect">
                <a:avLst>
                  <a:gd name="adj" fmla="val 0"/>
                </a:avLst>
              </a:prstGeom>
              <a:noFill/>
              <a:ln w="6350" algn="ctr">
                <a:solidFill>
                  <a:srgbClr val="5B9BD5"/>
                </a:solidFill>
                <a:prstDash val="lgDash"/>
                <a:miter lim="800000"/>
              </a:ln>
            </p:spPr>
            <p:txBody>
              <a:bodyPr anchor="t">
                <a:noAutofit/>
              </a:bodyPr>
              <a:lstStyle/>
              <a:p>
                <a:pPr algn="ctr"/>
                <a:r>
                  <a:rPr lang="zh-CN" altLang="en-US" sz="1200" b="1" kern="0">
                    <a:solidFill>
                      <a:schemeClr val="accent2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被动</a:t>
                </a:r>
                <a:r>
                  <a:rPr lang="zh-CN" altLang="en-US" sz="1200" b="1" kern="0" smtClean="0">
                    <a:solidFill>
                      <a:schemeClr val="accent2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发现</a:t>
                </a:r>
                <a:endParaRPr lang="zh-CN" altLang="en-US" sz="1200" b="1" kern="0" dirty="0" smtClean="0">
                  <a:solidFill>
                    <a:schemeClr val="accent2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80" name="圆角矩形 146"/>
              <p:cNvSpPr>
                <a:spLocks noChangeArrowheads="1"/>
              </p:cNvSpPr>
              <p:nvPr/>
            </p:nvSpPr>
            <p:spPr bwMode="auto">
              <a:xfrm>
                <a:off x="952925" y="3402488"/>
                <a:ext cx="729087" cy="270112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6350" algn="ctr">
                <a:noFill/>
                <a:miter lim="800000"/>
              </a:ln>
            </p:spPr>
            <p:txBody>
              <a:bodyPr lIns="0" tIns="0" rIns="0" bIns="0" anchor="ctr">
                <a:noAutofit/>
              </a:bodyPr>
              <a:lstStyle/>
              <a:p>
                <a:pPr algn="ctr"/>
                <a:r>
                  <a:rPr lang="zh-CN" altLang="en-US" sz="1100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政府热线</a:t>
                </a:r>
                <a:endParaRPr lang="zh-CN" altLang="en-US" sz="1100" kern="0" dirty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sp>
        <p:nvSpPr>
          <p:cNvPr id="281" name="右箭头 280"/>
          <p:cNvSpPr/>
          <p:nvPr/>
        </p:nvSpPr>
        <p:spPr>
          <a:xfrm>
            <a:off x="2142365" y="3417217"/>
            <a:ext cx="187572" cy="21889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82" name="右箭头 281"/>
          <p:cNvSpPr/>
          <p:nvPr/>
        </p:nvSpPr>
        <p:spPr>
          <a:xfrm>
            <a:off x="2146724" y="4080135"/>
            <a:ext cx="187572" cy="21889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2920" y="269609"/>
            <a:ext cx="9407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技术赋能：一网</a:t>
            </a:r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统管场景化解决</a:t>
            </a:r>
            <a:r>
              <a:rPr lang="zh-CN" altLang="en-US" sz="3200" b="1" spc="30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方案</a:t>
            </a:r>
            <a:endParaRPr lang="zh-CN" altLang="en-US" sz="32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729" y="1143392"/>
            <a:ext cx="7474585" cy="8781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9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通过管理+技术双轮驱动，解决城市运行中的难点、痛点、堵点问题，实现经验治理到科学治理的转变。</a:t>
            </a:r>
            <a:endParaRPr lang="zh-CN" altLang="en-US" sz="19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87004" y="5498590"/>
            <a:ext cx="3288332" cy="10419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4800000" sx="102000" sy="102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风险防控</a:t>
            </a:r>
            <a:endParaRPr lang="zh-CN" altLang="en-US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做好全科医生，</a:t>
            </a: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提前识别风险，“负一秒”</a:t>
            </a:r>
            <a:r>
              <a:rPr lang="zh-CN" altLang="en-US" sz="14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预警，</a:t>
            </a:r>
            <a:r>
              <a:rPr lang="zh-CN" altLang="en-US" sz="14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防风险于未然</a:t>
            </a:r>
            <a:endParaRPr lang="zh-CN" altLang="en-US" sz="1400" b="1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87533" y="2593795"/>
            <a:ext cx="3287803" cy="10419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4800000" sx="102000" sy="102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智能协同</a:t>
            </a:r>
            <a:endParaRPr lang="zh-CN" altLang="en-US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针对</a:t>
            </a:r>
            <a:r>
              <a:rPr lang="zh-CN" altLang="en-US" sz="14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10%</a:t>
            </a: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不确定性事项，通过场景化应用创新，</a:t>
            </a:r>
            <a:r>
              <a:rPr lang="zh-CN" altLang="en-US" sz="14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变</a:t>
            </a:r>
            <a:r>
              <a:rPr lang="zh-CN" altLang="en-US" sz="14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难点</a:t>
            </a:r>
            <a:r>
              <a:rPr lang="zh-CN" altLang="en-US" sz="14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为</a:t>
            </a:r>
            <a:r>
              <a:rPr lang="zh-CN" altLang="en-US" sz="14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亮点</a:t>
            </a:r>
            <a:endParaRPr lang="zh-CN" altLang="en-US" sz="1400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87640" y="4046192"/>
            <a:ext cx="3288332" cy="10419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4800000" sx="102000" sy="102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智治提效</a:t>
            </a:r>
            <a:endParaRPr lang="zh-CN" altLang="en-US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针对</a:t>
            </a:r>
            <a:r>
              <a:rPr lang="zh-CN" altLang="en-US" sz="14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90%</a:t>
            </a: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确定性事项，用</a:t>
            </a:r>
            <a:r>
              <a:rPr lang="zh-CN" altLang="en-US" sz="14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机器代替人工</a:t>
            </a:r>
            <a:r>
              <a:rPr lang="zh-CN" altLang="en-US" sz="14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</a:t>
            </a:r>
            <a:r>
              <a:rPr lang="zh-CN" altLang="en-US" sz="14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向智能要效能</a:t>
            </a:r>
            <a:r>
              <a:rPr lang="zh-CN" altLang="en-US" sz="14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</a:t>
            </a: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人力</a:t>
            </a:r>
            <a:r>
              <a:rPr lang="zh-CN" altLang="en-US" sz="14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减少50%</a:t>
            </a:r>
            <a:endParaRPr lang="zh-CN" altLang="en-US" sz="1400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93933" y="1141398"/>
            <a:ext cx="3288332" cy="10419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4800000" sx="102000" sy="102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城运中台</a:t>
            </a:r>
            <a:endParaRPr lang="zh-CN" altLang="en-US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20+</a:t>
            </a: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渠道统一受理，</a:t>
            </a:r>
            <a:r>
              <a:rPr lang="zh-CN" altLang="en-US" sz="14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</a:t>
            </a:r>
            <a:r>
              <a:rPr lang="en-US" altLang="zh-CN" sz="14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</a:t>
            </a:r>
            <a:r>
              <a:rPr lang="zh-CN" altLang="en-US" sz="14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00</a:t>
            </a:r>
            <a:r>
              <a:rPr lang="zh-CN" altLang="en-US" sz="14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+</a:t>
            </a:r>
            <a:r>
              <a:rPr lang="zh-CN" altLang="en-US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事项权责清单，统一分拨，统一考核</a:t>
            </a:r>
            <a:endParaRPr lang="zh-CN" altLang="en-US" sz="14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1354" y="2467518"/>
            <a:ext cx="147510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N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个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场景</a:t>
            </a:r>
            <a:endParaRPr lang="en-US" altLang="zh-CN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一类事应用</a:t>
            </a: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4697" y="3475464"/>
            <a:ext cx="112649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smtClea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6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个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增值特性</a:t>
            </a: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4062" y="4408914"/>
            <a:ext cx="112649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个城运平台</a:t>
            </a: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>
            <a:off x="1805652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24279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3"/>
          <a:stretch>
            <a:fillRect/>
          </a:stretch>
        </p:blipFill>
        <p:spPr>
          <a:xfrm>
            <a:off x="30502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36725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7" name="图片 16"/>
          <p:cNvPicPr/>
          <p:nvPr/>
        </p:nvPicPr>
        <p:blipFill>
          <a:blip r:embed="rId5"/>
          <a:stretch>
            <a:fillRect/>
          </a:stretch>
        </p:blipFill>
        <p:spPr>
          <a:xfrm>
            <a:off x="42948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8" name="图片 17"/>
          <p:cNvPicPr/>
          <p:nvPr/>
        </p:nvPicPr>
        <p:blipFill>
          <a:blip r:embed="rId6"/>
          <a:stretch>
            <a:fillRect/>
          </a:stretch>
        </p:blipFill>
        <p:spPr>
          <a:xfrm>
            <a:off x="49171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9" name="图片 18"/>
          <p:cNvPicPr/>
          <p:nvPr/>
        </p:nvPicPr>
        <p:blipFill>
          <a:blip r:embed="rId7"/>
          <a:stretch>
            <a:fillRect/>
          </a:stretch>
        </p:blipFill>
        <p:spPr>
          <a:xfrm>
            <a:off x="55394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0" name="图片 19"/>
          <p:cNvPicPr/>
          <p:nvPr/>
        </p:nvPicPr>
        <p:blipFill>
          <a:blip r:embed="rId8"/>
          <a:stretch>
            <a:fillRect/>
          </a:stretch>
        </p:blipFill>
        <p:spPr>
          <a:xfrm>
            <a:off x="61617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1" name="图片 20"/>
          <p:cNvPicPr/>
          <p:nvPr/>
        </p:nvPicPr>
        <p:blipFill>
          <a:blip r:embed="rId9"/>
          <a:stretch>
            <a:fillRect/>
          </a:stretch>
        </p:blipFill>
        <p:spPr>
          <a:xfrm>
            <a:off x="6784057" y="2152124"/>
            <a:ext cx="540000" cy="540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2" name="图片 21" descr="其他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6357" y="2152124"/>
            <a:ext cx="540000" cy="540006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1691352" y="2767439"/>
            <a:ext cx="7366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城市最小管理单元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385407" y="2767439"/>
            <a:ext cx="6248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渣土车治理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07072" y="2767439"/>
            <a:ext cx="6254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群租房治理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556347" y="2767439"/>
            <a:ext cx="7366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危化品全流程监管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41512" y="2767439"/>
            <a:ext cx="643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重大活动保障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948902" y="2767439"/>
            <a:ext cx="4762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智慧挪车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479762" y="2767439"/>
            <a:ext cx="6515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特殊人员关怀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81107" y="2767439"/>
            <a:ext cx="6769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违法建筑治理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26597" y="2767439"/>
            <a:ext cx="4578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防汛防台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448262" y="2767439"/>
            <a:ext cx="4559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其他</a:t>
            </a:r>
            <a:endParaRPr lang="zh-CN" altLang="en-US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ctr"/>
            <a:r>
              <a:rPr lang="en-US" altLang="zh-CN" sz="1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...</a:t>
            </a:r>
            <a:endParaRPr lang="en-US" altLang="zh-CN" sz="1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4" name="右大括号 33"/>
          <p:cNvSpPr/>
          <p:nvPr/>
        </p:nvSpPr>
        <p:spPr>
          <a:xfrm rot="5400000">
            <a:off x="4738717" y="122029"/>
            <a:ext cx="262255" cy="622173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577937" y="4791572"/>
            <a:ext cx="2540000" cy="338554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b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城运一体化</a:t>
            </a:r>
            <a:endParaRPr lang="zh-CN" altLang="en-US" sz="1600" b="1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1763742" y="4468604"/>
            <a:ext cx="6212840" cy="275590"/>
            <a:chOff x="1591945" y="4253230"/>
            <a:chExt cx="6212840" cy="275590"/>
          </a:xfrm>
        </p:grpSpPr>
        <p:sp>
          <p:nvSpPr>
            <p:cNvPr id="40" name="文本框 39"/>
            <p:cNvSpPr txBox="1"/>
            <p:nvPr/>
          </p:nvSpPr>
          <p:spPr>
            <a:xfrm>
              <a:off x="1591945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巡查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294890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发现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997835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上报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700780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受理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403725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分拨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106670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处置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809615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核查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512560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结案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215505" y="4253230"/>
              <a:ext cx="589280" cy="275590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r>
                <a:rPr lang="zh-CN" altLang="en-US" sz="12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考核</a:t>
              </a:r>
              <a:endParaRPr lang="zh-CN" altLang="en-US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49" name="圆角矩形 48"/>
          <p:cNvSpPr/>
          <p:nvPr/>
        </p:nvSpPr>
        <p:spPr>
          <a:xfrm>
            <a:off x="1691987" y="3475464"/>
            <a:ext cx="6297930" cy="1722005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glow rad="190500">
              <a:srgbClr val="C9DAF2">
                <a:alpha val="2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526127" y="3293854"/>
            <a:ext cx="7490460" cy="762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514697" y="5253581"/>
            <a:ext cx="7490460" cy="762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514697" y="4340334"/>
            <a:ext cx="7490460" cy="762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520729" y="5381166"/>
            <a:ext cx="7478395" cy="1159411"/>
            <a:chOff x="354330" y="5322570"/>
            <a:chExt cx="7478395" cy="1159411"/>
          </a:xfrm>
        </p:grpSpPr>
        <p:sp>
          <p:nvSpPr>
            <p:cNvPr id="12" name="文本框 11"/>
            <p:cNvSpPr txBox="1"/>
            <p:nvPr/>
          </p:nvSpPr>
          <p:spPr>
            <a:xfrm>
              <a:off x="354330" y="5579109"/>
              <a:ext cx="1126490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体制机制建设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519555" y="5322570"/>
              <a:ext cx="6313170" cy="1159411"/>
              <a:chOff x="1519555" y="5322570"/>
              <a:chExt cx="6313170" cy="1159411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1519555" y="5322570"/>
                <a:ext cx="6313170" cy="1159411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52400" dist="12700" dir="3600000" sx="101000" sy="101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>
                <a:off x="1676255" y="5434447"/>
                <a:ext cx="6043584" cy="917258"/>
                <a:chOff x="1659255" y="5489108"/>
                <a:chExt cx="6043584" cy="939175"/>
              </a:xfrm>
              <a:solidFill>
                <a:schemeClr val="bg1"/>
              </a:solidFill>
            </p:grpSpPr>
            <p:sp>
              <p:nvSpPr>
                <p:cNvPr id="53" name="文本框 52"/>
                <p:cNvSpPr txBox="1"/>
                <p:nvPr/>
              </p:nvSpPr>
              <p:spPr>
                <a:xfrm>
                  <a:off x="165925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综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治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54" name="文本框 53"/>
                <p:cNvSpPr txBox="1"/>
                <p:nvPr/>
              </p:nvSpPr>
              <p:spPr>
                <a:xfrm>
                  <a:off x="245300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城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管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55" name="文本框 54"/>
                <p:cNvSpPr txBox="1"/>
                <p:nvPr/>
              </p:nvSpPr>
              <p:spPr>
                <a:xfrm>
                  <a:off x="562800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环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保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642175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水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利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324675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应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急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404050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公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安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>
                  <a:off x="483425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市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zh-CN" altLang="en-US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监</a:t>
                  </a:r>
                  <a:endParaRPr lang="zh-CN" altLang="en-US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60" name="文本框 59"/>
                <p:cNvSpPr txBox="1"/>
                <p:nvPr/>
              </p:nvSpPr>
              <p:spPr>
                <a:xfrm>
                  <a:off x="7215505" y="5489108"/>
                  <a:ext cx="487334" cy="939175"/>
                </a:xfrm>
                <a:prstGeom prst="ca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spAutoFit/>
                </a:bodyPr>
                <a:lstStyle/>
                <a:p>
                  <a:pPr algn="ctr"/>
                  <a:endParaRPr lang="en-US" altLang="zh-CN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r>
                    <a:rPr lang="en-US" altLang="zh-CN" sz="140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...</a:t>
                  </a:r>
                  <a:endParaRPr lang="en-US" altLang="zh-CN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algn="ctr"/>
                  <a:endParaRPr lang="en-US" altLang="zh-CN" sz="140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</p:grpSp>
      </p:grpSp>
      <p:grpSp>
        <p:nvGrpSpPr>
          <p:cNvPr id="70" name="组合 69"/>
          <p:cNvGrpSpPr/>
          <p:nvPr/>
        </p:nvGrpSpPr>
        <p:grpSpPr>
          <a:xfrm>
            <a:off x="1607996" y="3519411"/>
            <a:ext cx="6452928" cy="744789"/>
            <a:chOff x="1436199" y="3304037"/>
            <a:chExt cx="6452928" cy="744789"/>
          </a:xfrm>
        </p:grpSpPr>
        <p:sp>
          <p:nvSpPr>
            <p:cNvPr id="36" name="文本框 35"/>
            <p:cNvSpPr txBox="1"/>
            <p:nvPr/>
          </p:nvSpPr>
          <p:spPr>
            <a:xfrm>
              <a:off x="1436199" y="3304037"/>
              <a:ext cx="1251585" cy="374571"/>
            </a:xfrm>
            <a:prstGeom prst="flowChartAlternateProcess">
              <a:avLst/>
            </a:prstGeom>
            <a:noFill/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b="1" smtClean="0">
                  <a:solidFill>
                    <a:srgbClr val="C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慧眼识事</a:t>
              </a:r>
              <a:endParaRPr lang="zh-CN" altLang="en-US" sz="1600" b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420045" y="3639965"/>
              <a:ext cx="1279525" cy="374571"/>
            </a:xfrm>
            <a:prstGeom prst="flowChartAlternateProcess">
              <a:avLst/>
            </a:prstGeom>
            <a:noFill/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b="1" smtClean="0">
                  <a:solidFill>
                    <a:srgbClr val="C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综合巡查</a:t>
              </a:r>
              <a:endParaRPr lang="zh-CN" altLang="en-US" sz="1600" b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443261" y="3306771"/>
              <a:ext cx="1272540" cy="374571"/>
            </a:xfrm>
            <a:prstGeom prst="flowChartAlternateProcess">
              <a:avLst/>
            </a:prstGeom>
            <a:noFill/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b="1">
                  <a:solidFill>
                    <a:srgbClr val="C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数据智治</a:t>
              </a:r>
              <a:endParaRPr lang="zh-CN" altLang="en-US" sz="1600" b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470400" y="3641090"/>
              <a:ext cx="1272540" cy="374571"/>
            </a:xfrm>
            <a:prstGeom prst="flowChartAlternateProcess">
              <a:avLst/>
            </a:prstGeom>
            <a:noFill/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b="1" smtClean="0">
                  <a:solidFill>
                    <a:srgbClr val="C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多元共治</a:t>
              </a:r>
              <a:endParaRPr lang="zh-CN" altLang="en-US" sz="1600" b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5563118" y="3349943"/>
              <a:ext cx="1272540" cy="374571"/>
            </a:xfrm>
            <a:prstGeom prst="flowChartAlternateProcess">
              <a:avLst/>
            </a:prstGeom>
            <a:noFill/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b="1" smtClean="0">
                  <a:solidFill>
                    <a:srgbClr val="C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效能管控</a:t>
              </a:r>
              <a:endParaRPr lang="zh-CN" altLang="en-US" sz="1600" b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6616587" y="3674255"/>
              <a:ext cx="1272540" cy="374571"/>
            </a:xfrm>
            <a:prstGeom prst="flowChartAlternateProcess">
              <a:avLst/>
            </a:prstGeom>
            <a:noFill/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b="1" smtClean="0">
                  <a:solidFill>
                    <a:srgbClr val="C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指挥调度</a:t>
              </a:r>
              <a:endParaRPr lang="zh-CN" altLang="en-US" sz="1600" b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矩形 205"/>
          <p:cNvSpPr/>
          <p:nvPr/>
        </p:nvSpPr>
        <p:spPr>
          <a:xfrm>
            <a:off x="534005" y="882212"/>
            <a:ext cx="10390940" cy="428867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rtlCol="0" anchor="ctr" anchorCtr="0"/>
          <a:lstStyle/>
          <a:p>
            <a:pPr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指挥调度（决策端）</a:t>
            </a:r>
            <a:endParaRPr lang="zh-CN" altLang="en-US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4108" y="199800"/>
            <a:ext cx="5215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spc="300" dirty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一网统管</a:t>
            </a:r>
            <a:r>
              <a:rPr lang="zh-CN" altLang="en-US" sz="3200" b="1" spc="30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产品</a:t>
            </a:r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架构</a:t>
            </a:r>
            <a:endParaRPr lang="zh-CN" altLang="en-US" sz="32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11168522" y="986065"/>
            <a:ext cx="697399" cy="342277"/>
          </a:xfrm>
          <a:prstGeom prst="rect">
            <a:avLst/>
          </a:prstGeom>
          <a:solidFill>
            <a:srgbClr val="E9002F">
              <a:alpha val="40000"/>
            </a:srgbClr>
          </a:solidFill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r>
              <a:rPr lang="zh-CN" altLang="en-US" sz="10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慧眼识事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11168522" y="1491381"/>
            <a:ext cx="697399" cy="34227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综合巡查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11168521" y="1996696"/>
            <a:ext cx="697399" cy="342277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数据智治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86" name="矩形 185"/>
          <p:cNvSpPr/>
          <p:nvPr/>
        </p:nvSpPr>
        <p:spPr>
          <a:xfrm>
            <a:off x="11168521" y="2502942"/>
            <a:ext cx="829711" cy="342277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城运一体化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87" name="矩形 186"/>
          <p:cNvSpPr/>
          <p:nvPr/>
        </p:nvSpPr>
        <p:spPr>
          <a:xfrm>
            <a:off x="11165083" y="4020407"/>
            <a:ext cx="697399" cy="342277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指挥调度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11168128" y="3511714"/>
            <a:ext cx="697399" cy="342277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dirty="0" smtClean="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效能管控</a:t>
            </a:r>
            <a:endParaRPr lang="zh-CN" altLang="en-US" sz="1000" b="1" kern="0" dirty="0" smtClean="0">
              <a:solidFill>
                <a:prstClr val="white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11165083" y="4527109"/>
            <a:ext cx="833149" cy="342277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场景一类事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2" name="矩形 191"/>
          <p:cNvSpPr/>
          <p:nvPr/>
        </p:nvSpPr>
        <p:spPr>
          <a:xfrm>
            <a:off x="11165084" y="3007328"/>
            <a:ext cx="697399" cy="34227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多元共治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4" name="矩形 193"/>
          <p:cNvSpPr/>
          <p:nvPr/>
        </p:nvSpPr>
        <p:spPr>
          <a:xfrm>
            <a:off x="205545" y="1939256"/>
            <a:ext cx="10814534" cy="233423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vert="eaVert" lIns="72000" rtlCol="0" anchor="b"/>
          <a:lstStyle/>
          <a:p>
            <a:pPr algn="ctr">
              <a:lnSpc>
                <a:spcPts val="2000"/>
              </a:lnSpc>
              <a:defRPr/>
            </a:pPr>
            <a:r>
              <a:rPr lang="zh-CN" altLang="en-US" sz="12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统管应用</a:t>
            </a:r>
            <a:endParaRPr lang="zh-CN" altLang="en-US" sz="12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204036" y="815769"/>
            <a:ext cx="10814336" cy="1069676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vert="eaVert" lIns="72000" rtlCol="0" anchor="b"/>
          <a:lstStyle/>
          <a:p>
            <a:pPr algn="ctr">
              <a:lnSpc>
                <a:spcPts val="2000"/>
              </a:lnSpc>
              <a:defRPr/>
            </a:pPr>
            <a:r>
              <a:rPr lang="zh-CN" altLang="en-US" sz="12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标准前台</a:t>
            </a:r>
            <a:endParaRPr lang="zh-CN" altLang="en-US" sz="1200" b="1" kern="0" spc="1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205545" y="4338262"/>
            <a:ext cx="10814534" cy="13938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vert="eaVert" lIns="72000" rtlCol="0" anchor="b"/>
          <a:lstStyle/>
          <a:p>
            <a:pPr algn="ctr">
              <a:lnSpc>
                <a:spcPts val="2000"/>
              </a:lnSpc>
              <a:defRPr/>
            </a:pPr>
            <a:r>
              <a:rPr lang="zh-CN" altLang="en-US" sz="12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数字底座</a:t>
            </a:r>
            <a:endParaRPr lang="zh-CN" altLang="en-US" sz="12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97" name="矩形 196"/>
          <p:cNvSpPr/>
          <p:nvPr/>
        </p:nvSpPr>
        <p:spPr>
          <a:xfrm>
            <a:off x="205540" y="5780268"/>
            <a:ext cx="10814336" cy="70624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vert="eaVert" wrap="none" lIns="72000" rtlCol="0" anchor="b"/>
          <a:lstStyle/>
          <a:p>
            <a:pPr algn="ctr">
              <a:lnSpc>
                <a:spcPts val="2000"/>
              </a:lnSpc>
              <a:defRPr/>
            </a:pPr>
            <a:r>
              <a:rPr lang="zh-CN" altLang="en-US" sz="12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基础设施</a:t>
            </a:r>
            <a:endParaRPr lang="zh-CN" altLang="en-US" sz="12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33946" y="1988486"/>
            <a:ext cx="10390999" cy="468000"/>
            <a:chOff x="562776" y="2240912"/>
            <a:chExt cx="10390999" cy="468000"/>
          </a:xfrm>
        </p:grpSpPr>
        <p:sp>
          <p:nvSpPr>
            <p:cNvPr id="198" name="矩形 197"/>
            <p:cNvSpPr/>
            <p:nvPr/>
          </p:nvSpPr>
          <p:spPr>
            <a:xfrm>
              <a:off x="562776" y="2240912"/>
              <a:ext cx="10390999" cy="468000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3175" cap="flat" cmpd="sng" algn="ctr">
              <a:noFill/>
              <a:prstDash val="solid"/>
              <a:miter lim="800000"/>
            </a:ln>
            <a:effectLst>
              <a:outerShdw blurRad="190500" algn="ctr" rotWithShape="0">
                <a:prstClr val="black">
                  <a:alpha val="5000"/>
                </a:prstClr>
              </a:outerShdw>
            </a:effectLst>
          </p:spPr>
          <p:txBody>
            <a:bodyPr rtlCol="0" anchor="t"/>
            <a:lstStyle/>
            <a:p>
              <a:pPr algn="ctr">
                <a:defRPr/>
              </a:pPr>
              <a:r>
                <a:rPr lang="zh-CN" altLang="en-US" sz="1000" b="1" kern="0" spc="10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治理场景（场景一类事）</a:t>
              </a:r>
              <a:endParaRPr lang="zh-CN" altLang="en-US" sz="1000" b="1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11730" y="2472884"/>
              <a:ext cx="10290152" cy="180000"/>
              <a:chOff x="611730" y="2472884"/>
              <a:chExt cx="10290152" cy="180000"/>
            </a:xfrm>
          </p:grpSpPr>
          <p:sp>
            <p:nvSpPr>
              <p:cNvPr id="199" name="流程图: 手动操作 5"/>
              <p:cNvSpPr/>
              <p:nvPr/>
            </p:nvSpPr>
            <p:spPr>
              <a:xfrm>
                <a:off x="5045756" y="2472884"/>
                <a:ext cx="1423952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群租房安全管理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00" name="流程图: 手动操作 5"/>
              <p:cNvSpPr/>
              <p:nvPr/>
            </p:nvSpPr>
            <p:spPr>
              <a:xfrm>
                <a:off x="6523147" y="2472884"/>
                <a:ext cx="1423952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渣土车运输管理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01" name="流程图: 手动操作 5"/>
              <p:cNvSpPr/>
              <p:nvPr/>
            </p:nvSpPr>
            <p:spPr>
              <a:xfrm>
                <a:off x="8000538" y="2472884"/>
                <a:ext cx="1423952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拆除违建处置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02" name="流程图: 手动操作 5"/>
              <p:cNvSpPr/>
              <p:nvPr/>
            </p:nvSpPr>
            <p:spPr>
              <a:xfrm>
                <a:off x="9477930" y="2472884"/>
                <a:ext cx="1423952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噪音扰民</a:t>
                </a:r>
                <a:r>
                  <a:rPr lang="en-US" altLang="zh-CN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…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03" name="流程图: 手动操作 5"/>
              <p:cNvSpPr/>
              <p:nvPr/>
            </p:nvSpPr>
            <p:spPr>
              <a:xfrm>
                <a:off x="3568366" y="2472884"/>
                <a:ext cx="1423952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公共交通优化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04" name="流程图: 手动操作 5"/>
              <p:cNvSpPr/>
              <p:nvPr/>
            </p:nvSpPr>
            <p:spPr>
              <a:xfrm>
                <a:off x="2090975" y="2472884"/>
                <a:ext cx="1423952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突发公共卫生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05" name="流程图: 手动操作 5"/>
              <p:cNvSpPr/>
              <p:nvPr/>
            </p:nvSpPr>
            <p:spPr>
              <a:xfrm>
                <a:off x="611730" y="2472884"/>
                <a:ext cx="1423952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防汛指挥管理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sp>
        <p:nvSpPr>
          <p:cNvPr id="220" name="矩形 219"/>
          <p:cNvSpPr/>
          <p:nvPr/>
        </p:nvSpPr>
        <p:spPr>
          <a:xfrm>
            <a:off x="557569" y="5827876"/>
            <a:ext cx="10390999" cy="252000"/>
          </a:xfrm>
          <a:prstGeom prst="rect">
            <a:avLst/>
          </a:prstGeom>
          <a:solidFill>
            <a:srgbClr val="E7E6E6">
              <a:lumMod val="90000"/>
            </a:srgbClr>
          </a:solidFill>
          <a:ln w="6350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云网基础设施</a:t>
            </a:r>
            <a:endParaRPr lang="zh-CN" altLang="en-US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21" name="矩形 220"/>
          <p:cNvSpPr/>
          <p:nvPr/>
        </p:nvSpPr>
        <p:spPr>
          <a:xfrm>
            <a:off x="557569" y="6128466"/>
            <a:ext cx="10390999" cy="293230"/>
          </a:xfrm>
          <a:prstGeom prst="rect">
            <a:avLst/>
          </a:prstGeom>
          <a:solidFill>
            <a:srgbClr val="E7E6E6">
              <a:lumMod val="90000"/>
            </a:srgbClr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城市感知</a:t>
            </a:r>
            <a:endParaRPr lang="zh-CN" altLang="en-US" sz="1000" b="1" kern="0" spc="10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249" name="组合 248"/>
          <p:cNvGrpSpPr/>
          <p:nvPr/>
        </p:nvGrpSpPr>
        <p:grpSpPr>
          <a:xfrm>
            <a:off x="5768605" y="4396682"/>
            <a:ext cx="5179517" cy="327660"/>
            <a:chOff x="2181" y="6923"/>
            <a:chExt cx="7630" cy="516"/>
          </a:xfrm>
        </p:grpSpPr>
        <p:sp>
          <p:nvSpPr>
            <p:cNvPr id="252" name="矩形 251"/>
            <p:cNvSpPr/>
            <p:nvPr/>
          </p:nvSpPr>
          <p:spPr>
            <a:xfrm>
              <a:off x="2181" y="6923"/>
              <a:ext cx="7630" cy="516"/>
            </a:xfrm>
            <a:prstGeom prst="rect">
              <a:avLst/>
            </a:prstGeom>
            <a:solidFill>
              <a:srgbClr val="D0CECE"/>
            </a:solidFill>
            <a:ln w="3175" cap="flat" cmpd="sng" algn="ctr">
              <a:noFill/>
              <a:prstDash val="solid"/>
              <a:miter lim="800000"/>
            </a:ln>
            <a:effectLst>
              <a:outerShdw blurRad="190500" algn="ctr" rotWithShape="0">
                <a:prstClr val="black">
                  <a:alpha val="5000"/>
                </a:prst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r>
                <a:rPr lang="zh-CN" altLang="en-US" sz="1000" b="1" kern="0" spc="10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运营中枢</a:t>
              </a:r>
              <a:endParaRPr lang="zh-CN" altLang="en-US" sz="1000" b="1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6" name="流程图: 手动操作 5"/>
            <p:cNvSpPr/>
            <p:nvPr/>
          </p:nvSpPr>
          <p:spPr>
            <a:xfrm>
              <a:off x="4585" y="7039"/>
              <a:ext cx="1234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运营态势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7" name="流程图: 手动操作 5"/>
            <p:cNvSpPr/>
            <p:nvPr/>
          </p:nvSpPr>
          <p:spPr>
            <a:xfrm>
              <a:off x="5880" y="7039"/>
              <a:ext cx="1234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架构治理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8" name="流程图: 手动操作 5"/>
            <p:cNvSpPr/>
            <p:nvPr/>
          </p:nvSpPr>
          <p:spPr>
            <a:xfrm>
              <a:off x="7175" y="7039"/>
              <a:ext cx="1234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知识中心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1" name="流程图: 手动操作 5"/>
            <p:cNvSpPr/>
            <p:nvPr/>
          </p:nvSpPr>
          <p:spPr>
            <a:xfrm>
              <a:off x="8470" y="7039"/>
              <a:ext cx="1234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技术支持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3" name="流程图: 手动操作 5"/>
            <p:cNvSpPr/>
            <p:nvPr/>
          </p:nvSpPr>
          <p:spPr>
            <a:xfrm>
              <a:off x="3290" y="7039"/>
              <a:ext cx="1234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产品与服务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557182" y="4396682"/>
            <a:ext cx="5179517" cy="327660"/>
            <a:chOff x="9859" y="6921"/>
            <a:chExt cx="7630" cy="516"/>
          </a:xfrm>
        </p:grpSpPr>
        <p:sp>
          <p:nvSpPr>
            <p:cNvPr id="266" name="矩形 265"/>
            <p:cNvSpPr/>
            <p:nvPr/>
          </p:nvSpPr>
          <p:spPr>
            <a:xfrm>
              <a:off x="9859" y="6921"/>
              <a:ext cx="7630" cy="516"/>
            </a:xfrm>
            <a:prstGeom prst="rect">
              <a:avLst/>
            </a:prstGeom>
            <a:solidFill>
              <a:srgbClr val="D0CECE"/>
            </a:solidFill>
            <a:ln w="3175" cap="flat" cmpd="sng" algn="ctr">
              <a:noFill/>
              <a:prstDash val="solid"/>
              <a:miter lim="800000"/>
            </a:ln>
            <a:effectLst>
              <a:outerShdw blurRad="190500" algn="ctr" rotWithShape="0">
                <a:prstClr val="black">
                  <a:alpha val="5000"/>
                </a:prst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r>
                <a:rPr lang="zh-CN" altLang="en-US" sz="1000" b="1" kern="0" spc="10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数字中枢</a:t>
              </a:r>
              <a:endPara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7" name="流程图: 手动操作 5"/>
            <p:cNvSpPr/>
            <p:nvPr/>
          </p:nvSpPr>
          <p:spPr>
            <a:xfrm>
              <a:off x="12247" y="7039"/>
              <a:ext cx="1235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查询调用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8" name="流程图: 手动操作 5"/>
            <p:cNvSpPr/>
            <p:nvPr/>
          </p:nvSpPr>
          <p:spPr>
            <a:xfrm>
              <a:off x="13545" y="7039"/>
              <a:ext cx="1235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权限控制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9" name="流程图: 手动操作 5"/>
            <p:cNvSpPr/>
            <p:nvPr/>
          </p:nvSpPr>
          <p:spPr>
            <a:xfrm>
              <a:off x="14843" y="7039"/>
              <a:ext cx="1235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流量控制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70" name="流程图: 手动操作 5"/>
            <p:cNvSpPr/>
            <p:nvPr/>
          </p:nvSpPr>
          <p:spPr>
            <a:xfrm>
              <a:off x="16141" y="7039"/>
              <a:ext cx="1235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监控预警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71" name="流程图: 手动操作 5"/>
            <p:cNvSpPr/>
            <p:nvPr/>
          </p:nvSpPr>
          <p:spPr>
            <a:xfrm>
              <a:off x="10948" y="7039"/>
              <a:ext cx="1236" cy="28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API</a:t>
              </a: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发布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272" name="矩形 271"/>
          <p:cNvSpPr/>
          <p:nvPr/>
        </p:nvSpPr>
        <p:spPr>
          <a:xfrm>
            <a:off x="557301" y="4774749"/>
            <a:ext cx="3139068" cy="898055"/>
          </a:xfrm>
          <a:prstGeom prst="rect">
            <a:avLst/>
          </a:prstGeom>
          <a:solidFill>
            <a:srgbClr val="D0CECE"/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tIns="36000" rtlCol="0" anchor="t"/>
          <a:lstStyle/>
          <a:p>
            <a:pPr algn="ctr"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业务中台</a:t>
            </a:r>
            <a:endParaRPr lang="zh-CN" altLang="en-US" sz="1000" b="1" kern="0" spc="10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3" name="矩形 272"/>
          <p:cNvSpPr/>
          <p:nvPr/>
        </p:nvSpPr>
        <p:spPr>
          <a:xfrm>
            <a:off x="8534537" y="4774749"/>
            <a:ext cx="2413585" cy="898055"/>
          </a:xfrm>
          <a:prstGeom prst="rect">
            <a:avLst/>
          </a:prstGeom>
          <a:solidFill>
            <a:srgbClr val="D0CECE"/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tIns="36000" rtlCol="0" anchor="t"/>
          <a:lstStyle/>
          <a:p>
            <a:pPr algn="ctr">
              <a:defRPr/>
            </a:pPr>
            <a:r>
              <a:rPr lang="zh-CN" altLang="en-US" sz="1000" b="1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技术中台</a:t>
            </a:r>
            <a:endParaRPr lang="zh-CN" altLang="en-US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4" name="矩形 273"/>
          <p:cNvSpPr/>
          <p:nvPr/>
        </p:nvSpPr>
        <p:spPr>
          <a:xfrm>
            <a:off x="8559326" y="4997742"/>
            <a:ext cx="850885" cy="174171"/>
          </a:xfrm>
          <a:prstGeom prst="rect">
            <a:avLst/>
          </a:prstGeom>
          <a:solidFill>
            <a:srgbClr val="F699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智能发现算法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5" name="矩形 274"/>
          <p:cNvSpPr/>
          <p:nvPr/>
        </p:nvSpPr>
        <p:spPr>
          <a:xfrm>
            <a:off x="9433088" y="4987786"/>
            <a:ext cx="855226" cy="18412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证照识别模型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6" name="矩形 275"/>
          <p:cNvSpPr/>
          <p:nvPr/>
        </p:nvSpPr>
        <p:spPr>
          <a:xfrm>
            <a:off x="9794534" y="5451733"/>
            <a:ext cx="534593" cy="18543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物联网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7" name="矩形 276"/>
          <p:cNvSpPr/>
          <p:nvPr/>
        </p:nvSpPr>
        <p:spPr>
          <a:xfrm>
            <a:off x="10384344" y="5446229"/>
            <a:ext cx="534594" cy="186533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视频云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8" name="矩形 277"/>
          <p:cNvSpPr/>
          <p:nvPr/>
        </p:nvSpPr>
        <p:spPr>
          <a:xfrm>
            <a:off x="8567122" y="5448949"/>
            <a:ext cx="475109" cy="180000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GIS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79" name="矩形 278"/>
          <p:cNvSpPr/>
          <p:nvPr/>
        </p:nvSpPr>
        <p:spPr>
          <a:xfrm>
            <a:off x="9097447" y="5451790"/>
            <a:ext cx="641872" cy="185381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融合通信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0" name="矩形 279"/>
          <p:cNvSpPr/>
          <p:nvPr/>
        </p:nvSpPr>
        <p:spPr>
          <a:xfrm>
            <a:off x="6473951" y="4774749"/>
            <a:ext cx="2001229" cy="898055"/>
          </a:xfrm>
          <a:prstGeom prst="rect">
            <a:avLst/>
          </a:prstGeom>
          <a:solidFill>
            <a:srgbClr val="D0CECE"/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tIns="36000" rtlCol="0" anchor="t"/>
          <a:lstStyle/>
          <a:p>
            <a:pPr algn="ctr"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应用中台</a:t>
            </a:r>
            <a:endParaRPr lang="zh-CN" altLang="en-US" sz="1000" b="1" kern="0" spc="10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1" name="矩形 280"/>
          <p:cNvSpPr/>
          <p:nvPr/>
        </p:nvSpPr>
        <p:spPr>
          <a:xfrm>
            <a:off x="6521221" y="4997742"/>
            <a:ext cx="923644" cy="1800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统一身份认证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3" name="矩形 282"/>
          <p:cNvSpPr/>
          <p:nvPr/>
        </p:nvSpPr>
        <p:spPr>
          <a:xfrm>
            <a:off x="7487458" y="4997742"/>
            <a:ext cx="923644" cy="1800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统一门户支撑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4" name="矩形 283"/>
          <p:cNvSpPr/>
          <p:nvPr/>
        </p:nvSpPr>
        <p:spPr>
          <a:xfrm>
            <a:off x="6521221" y="5225281"/>
            <a:ext cx="923644" cy="1800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统一消息服务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7" name="矩形 286"/>
          <p:cNvSpPr/>
          <p:nvPr/>
        </p:nvSpPr>
        <p:spPr>
          <a:xfrm>
            <a:off x="7487458" y="5225281"/>
            <a:ext cx="923644" cy="1800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统一附件存储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8" name="矩形 287"/>
          <p:cNvSpPr/>
          <p:nvPr/>
        </p:nvSpPr>
        <p:spPr>
          <a:xfrm>
            <a:off x="6521221" y="5452821"/>
            <a:ext cx="923644" cy="1800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全文检索服务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9" name="矩形 288"/>
          <p:cNvSpPr/>
          <p:nvPr/>
        </p:nvSpPr>
        <p:spPr>
          <a:xfrm>
            <a:off x="7487458" y="5452821"/>
            <a:ext cx="923644" cy="1800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即时通讯服务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0" name="矩形 289"/>
          <p:cNvSpPr/>
          <p:nvPr/>
        </p:nvSpPr>
        <p:spPr>
          <a:xfrm>
            <a:off x="3745193" y="4774749"/>
            <a:ext cx="2649815" cy="898055"/>
          </a:xfrm>
          <a:prstGeom prst="rect">
            <a:avLst/>
          </a:prstGeom>
          <a:solidFill>
            <a:srgbClr val="D0CECE"/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tIns="36000" rtlCol="0" anchor="t"/>
          <a:lstStyle/>
          <a:p>
            <a:pPr algn="ctr">
              <a:defRPr/>
            </a:pPr>
            <a:r>
              <a:rPr lang="zh-CN" altLang="en-US" sz="1000" b="1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数据中台</a:t>
            </a:r>
            <a:endParaRPr lang="zh-CN" altLang="en-US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1" name="矩形 290"/>
          <p:cNvSpPr/>
          <p:nvPr/>
        </p:nvSpPr>
        <p:spPr>
          <a:xfrm>
            <a:off x="610421" y="5432653"/>
            <a:ext cx="1887845" cy="18755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审管联动中心（</a:t>
            </a: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城运</a:t>
            </a:r>
            <a:r>
              <a:rPr lang="en-US" altLang="zh-CN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+</a:t>
            </a: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监管）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2" name="矩形 291"/>
          <p:cNvSpPr/>
          <p:nvPr/>
        </p:nvSpPr>
        <p:spPr>
          <a:xfrm>
            <a:off x="602148" y="4985828"/>
            <a:ext cx="923644" cy="18000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事件中心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3" name="矩形 292"/>
          <p:cNvSpPr/>
          <p:nvPr/>
        </p:nvSpPr>
        <p:spPr>
          <a:xfrm>
            <a:off x="1568385" y="4985828"/>
            <a:ext cx="923644" cy="18000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任务中心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4" name="矩形 293"/>
          <p:cNvSpPr/>
          <p:nvPr/>
        </p:nvSpPr>
        <p:spPr>
          <a:xfrm>
            <a:off x="602148" y="5213368"/>
            <a:ext cx="923644" cy="180000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资源中心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5" name="矩形 294"/>
          <p:cNvSpPr/>
          <p:nvPr/>
        </p:nvSpPr>
        <p:spPr>
          <a:xfrm>
            <a:off x="1568385" y="5213368"/>
            <a:ext cx="923644" cy="180000"/>
          </a:xfrm>
          <a:prstGeom prst="rect">
            <a:avLst/>
          </a:prstGeom>
          <a:solidFill>
            <a:srgbClr val="ED7D31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效能中心</a:t>
            </a:r>
            <a:endParaRPr lang="zh-CN" altLang="en-US" sz="800" kern="0" dirty="0" smtClean="0">
              <a:solidFill>
                <a:prstClr val="white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6" name="矩形 295"/>
          <p:cNvSpPr/>
          <p:nvPr/>
        </p:nvSpPr>
        <p:spPr>
          <a:xfrm>
            <a:off x="2540859" y="4985829"/>
            <a:ext cx="1106065" cy="64693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rIns="36000" rtlCol="0" anchor="ctr"/>
          <a:lstStyle/>
          <a:p>
            <a:pPr algn="just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</a:t>
            </a:r>
            <a:endParaRPr lang="en-US" altLang="zh-CN" sz="800" kern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just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能</a:t>
            </a:r>
            <a:endParaRPr lang="en-US" altLang="zh-CN" sz="800" kern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just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中</a:t>
            </a:r>
            <a:endParaRPr lang="en-US" altLang="zh-CN" sz="800" kern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just">
              <a:defRPr/>
            </a:pPr>
            <a:r>
              <a:rPr lang="zh-CN" altLang="en-US" sz="8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心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787838" y="5047093"/>
            <a:ext cx="792660" cy="525805"/>
            <a:chOff x="2580647" y="5187100"/>
            <a:chExt cx="853001" cy="584042"/>
          </a:xfrm>
        </p:grpSpPr>
        <p:sp>
          <p:nvSpPr>
            <p:cNvPr id="297" name="文本框 296"/>
            <p:cNvSpPr txBox="1"/>
            <p:nvPr/>
          </p:nvSpPr>
          <p:spPr>
            <a:xfrm>
              <a:off x="2580647" y="5187100"/>
              <a:ext cx="853001" cy="1260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>
              <a:defPPr>
                <a:defRPr lang="zh-CN"/>
              </a:defPPr>
              <a:lvl1pPr algn="ctr">
                <a:defRPr sz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疑难识别</a:t>
              </a:r>
              <a:endParaRPr lang="zh-CN" altLang="en-US" sz="800" kern="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298" name="文本框 297"/>
            <p:cNvSpPr txBox="1"/>
            <p:nvPr/>
          </p:nvSpPr>
          <p:spPr>
            <a:xfrm>
              <a:off x="2580647" y="5339781"/>
              <a:ext cx="853001" cy="1260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>
              <a:defPPr>
                <a:defRPr lang="zh-CN"/>
              </a:defPPr>
              <a:lvl1pPr algn="ctr">
                <a:defRPr sz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zh-CN" altLang="en-US" sz="800" kern="0" dirty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智能分拨</a:t>
              </a:r>
              <a:endParaRPr lang="zh-CN" altLang="en-US" sz="800" kern="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299" name="文本框 298"/>
            <p:cNvSpPr txBox="1"/>
            <p:nvPr/>
          </p:nvSpPr>
          <p:spPr>
            <a:xfrm>
              <a:off x="2580647" y="5492462"/>
              <a:ext cx="852999" cy="1260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>
              <a:defPPr>
                <a:defRPr lang="zh-CN"/>
              </a:defPPr>
              <a:lvl1pPr algn="ctr">
                <a:defRPr sz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智能分类</a:t>
              </a:r>
              <a:endParaRPr lang="zh-CN" altLang="en-US" sz="800" kern="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300" name="文本框 299"/>
            <p:cNvSpPr txBox="1"/>
            <p:nvPr/>
          </p:nvSpPr>
          <p:spPr>
            <a:xfrm>
              <a:off x="2580647" y="5645142"/>
              <a:ext cx="852999" cy="1260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none" lIns="158400" rtlCol="0" anchor="ctr"/>
            <a:lstStyle>
              <a:defPPr>
                <a:defRPr lang="zh-CN"/>
              </a:defPPr>
              <a:lvl1pPr algn="ctr">
                <a:defRPr sz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智能座席助手</a:t>
              </a:r>
              <a:r>
                <a: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…</a:t>
              </a:r>
              <a:endParaRPr lang="zh-CN" altLang="en-US" sz="800" kern="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301" name="矩形 300"/>
          <p:cNvSpPr/>
          <p:nvPr/>
        </p:nvSpPr>
        <p:spPr>
          <a:xfrm>
            <a:off x="3778069" y="5163815"/>
            <a:ext cx="2578507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9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数据资产  </a:t>
            </a:r>
            <a:r>
              <a:rPr lang="zh-CN" altLang="en-US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数据标准 </a:t>
            </a:r>
            <a:r>
              <a:rPr lang="en-US" altLang="zh-CN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| </a:t>
            </a:r>
            <a:r>
              <a:rPr lang="zh-CN" altLang="en-US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数据质量 </a:t>
            </a:r>
            <a:r>
              <a:rPr lang="en-US" altLang="zh-CN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| </a:t>
            </a:r>
            <a:r>
              <a:rPr lang="zh-CN" altLang="en-US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元数据 </a:t>
            </a:r>
            <a:r>
              <a:rPr lang="en-US" altLang="zh-CN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| </a:t>
            </a:r>
            <a:r>
              <a:rPr lang="zh-CN" altLang="en-US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血脉</a:t>
            </a:r>
            <a:r>
              <a:rPr lang="en-US" altLang="zh-CN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…</a:t>
            </a:r>
            <a:endParaRPr lang="en-US" altLang="zh-CN" sz="900" kern="0" spc="1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02" name="矩形 301"/>
          <p:cNvSpPr/>
          <p:nvPr/>
        </p:nvSpPr>
        <p:spPr>
          <a:xfrm>
            <a:off x="3778069" y="5329888"/>
            <a:ext cx="615763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专题库</a:t>
            </a:r>
            <a:endParaRPr lang="en-US" altLang="zh-CN" sz="800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03" name="矩形 302"/>
          <p:cNvSpPr/>
          <p:nvPr/>
        </p:nvSpPr>
        <p:spPr>
          <a:xfrm>
            <a:off x="3778069" y="5495962"/>
            <a:ext cx="1270011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数据汇聚</a:t>
            </a:r>
            <a:endParaRPr lang="en-US" altLang="zh-CN" sz="800" kern="0" spc="1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04" name="矩形 303"/>
          <p:cNvSpPr/>
          <p:nvPr/>
        </p:nvSpPr>
        <p:spPr>
          <a:xfrm>
            <a:off x="4432317" y="5329888"/>
            <a:ext cx="615763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主题库</a:t>
            </a:r>
            <a:endParaRPr lang="en-US" altLang="zh-CN" sz="800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05" name="矩形 304"/>
          <p:cNvSpPr/>
          <p:nvPr/>
        </p:nvSpPr>
        <p:spPr>
          <a:xfrm>
            <a:off x="5086565" y="5329888"/>
            <a:ext cx="615763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资源库</a:t>
            </a:r>
            <a:endParaRPr lang="en-US" altLang="zh-CN" sz="800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06" name="矩形 305"/>
          <p:cNvSpPr/>
          <p:nvPr/>
        </p:nvSpPr>
        <p:spPr>
          <a:xfrm>
            <a:off x="5740813" y="5329888"/>
            <a:ext cx="615763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原始库</a:t>
            </a:r>
            <a:endParaRPr lang="en-US" altLang="zh-CN" sz="800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07" name="矩形 306"/>
          <p:cNvSpPr/>
          <p:nvPr/>
        </p:nvSpPr>
        <p:spPr>
          <a:xfrm>
            <a:off x="5086565" y="5495962"/>
            <a:ext cx="1270011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数据治理</a:t>
            </a:r>
            <a:endParaRPr lang="en-US" altLang="zh-CN" sz="800" kern="0" spc="1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308" name="组合 307"/>
          <p:cNvGrpSpPr/>
          <p:nvPr/>
        </p:nvGrpSpPr>
        <p:grpSpPr>
          <a:xfrm>
            <a:off x="1296434" y="6180683"/>
            <a:ext cx="9599972" cy="180000"/>
            <a:chOff x="625308" y="6366072"/>
            <a:chExt cx="10288296" cy="180000"/>
          </a:xfrm>
        </p:grpSpPr>
        <p:sp>
          <p:nvSpPr>
            <p:cNvPr id="309" name="流程图: 手动操作 5"/>
            <p:cNvSpPr/>
            <p:nvPr/>
          </p:nvSpPr>
          <p:spPr>
            <a:xfrm>
              <a:off x="6840607" y="6366072"/>
              <a:ext cx="2001229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水</a:t>
              </a:r>
              <a:r>
                <a: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电</a:t>
              </a:r>
              <a:r>
                <a: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气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0" name="流程图: 手动操作 5"/>
            <p:cNvSpPr/>
            <p:nvPr/>
          </p:nvSpPr>
          <p:spPr>
            <a:xfrm>
              <a:off x="8912375" y="6366072"/>
              <a:ext cx="2001229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其他感知设备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1" name="流程图: 手动操作 5"/>
            <p:cNvSpPr/>
            <p:nvPr/>
          </p:nvSpPr>
          <p:spPr>
            <a:xfrm>
              <a:off x="4768841" y="6366072"/>
              <a:ext cx="2001229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智能终端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3" name="流程图: 手动操作 5"/>
            <p:cNvSpPr/>
            <p:nvPr/>
          </p:nvSpPr>
          <p:spPr>
            <a:xfrm>
              <a:off x="2697074" y="6366072"/>
              <a:ext cx="2001229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传感器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4" name="流程图: 手动操作 5"/>
            <p:cNvSpPr/>
            <p:nvPr/>
          </p:nvSpPr>
          <p:spPr>
            <a:xfrm>
              <a:off x="625308" y="6366072"/>
              <a:ext cx="2001229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摄像头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24" name="矩形 323"/>
          <p:cNvSpPr/>
          <p:nvPr/>
        </p:nvSpPr>
        <p:spPr>
          <a:xfrm>
            <a:off x="3778069" y="4993324"/>
            <a:ext cx="595450" cy="13680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数据服务</a:t>
            </a:r>
            <a:endParaRPr lang="en-US" altLang="zh-CN" sz="800" kern="0" spc="1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25" name="矩形 324"/>
          <p:cNvSpPr/>
          <p:nvPr/>
        </p:nvSpPr>
        <p:spPr>
          <a:xfrm>
            <a:off x="5086565" y="4994630"/>
            <a:ext cx="1270011" cy="1368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en-US" altLang="zh-CN" sz="8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X360 </a:t>
            </a:r>
            <a:r>
              <a:rPr lang="zh-CN" altLang="en-US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事件</a:t>
            </a:r>
            <a:r>
              <a:rPr lang="en-US" altLang="zh-CN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360 </a:t>
            </a:r>
            <a:r>
              <a:rPr lang="zh-CN" altLang="en-US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风险</a:t>
            </a:r>
            <a:r>
              <a:rPr lang="en-US" altLang="zh-CN" sz="7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360</a:t>
            </a:r>
            <a:endParaRPr lang="en-US" altLang="zh-CN" sz="700" kern="0" spc="1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26" name="矩形 325"/>
          <p:cNvSpPr/>
          <p:nvPr/>
        </p:nvSpPr>
        <p:spPr>
          <a:xfrm>
            <a:off x="4419336" y="4993324"/>
            <a:ext cx="595450" cy="13679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none" rIns="90000" rtlCol="0" anchor="ctr"/>
          <a:lstStyle/>
          <a:p>
            <a:pPr algn="ctr" defTabSz="1217930" eaLnBrk="0" hangingPunct="0">
              <a:spcAft>
                <a:spcPts val="450"/>
              </a:spcAft>
              <a:buClr>
                <a:srgbClr val="990000"/>
              </a:buClr>
              <a:buSzPct val="60000"/>
              <a:defRPr/>
            </a:pPr>
            <a:r>
              <a:rPr lang="zh-CN" altLang="en-US" sz="800" kern="0" spc="1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交换共享</a:t>
            </a:r>
            <a:endParaRPr lang="en-US" altLang="zh-CN" sz="800" kern="0" spc="1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27" name="矩形 326"/>
          <p:cNvSpPr/>
          <p:nvPr/>
        </p:nvSpPr>
        <p:spPr>
          <a:xfrm>
            <a:off x="8569147" y="5223345"/>
            <a:ext cx="2334851" cy="177014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zh-CN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AI</a:t>
            </a: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工具组件   </a:t>
            </a:r>
            <a:r>
              <a:rPr lang="zh-CN" altLang="en-US" sz="7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机器学习平台 </a:t>
            </a:r>
            <a:r>
              <a:rPr lang="en-US" altLang="zh-CN" sz="7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| </a:t>
            </a:r>
            <a:r>
              <a:rPr lang="zh-CN" altLang="en-US" sz="7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深度学习 </a:t>
            </a:r>
            <a:r>
              <a:rPr lang="en-US" altLang="zh-CN" sz="7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| </a:t>
            </a:r>
            <a:r>
              <a:rPr lang="zh-CN" altLang="en-US" sz="7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模型管理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28" name="矩形 327"/>
          <p:cNvSpPr/>
          <p:nvPr/>
        </p:nvSpPr>
        <p:spPr>
          <a:xfrm>
            <a:off x="10311193" y="4992137"/>
            <a:ext cx="592806" cy="180802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话题挖掘</a:t>
            </a:r>
            <a:endParaRPr lang="zh-CN" altLang="en-US" sz="800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329" name="组合 328"/>
          <p:cNvGrpSpPr/>
          <p:nvPr/>
        </p:nvGrpSpPr>
        <p:grpSpPr>
          <a:xfrm>
            <a:off x="534005" y="1359670"/>
            <a:ext cx="5166379" cy="462027"/>
            <a:chOff x="574766" y="1304051"/>
            <a:chExt cx="5166379" cy="462027"/>
          </a:xfrm>
        </p:grpSpPr>
        <p:sp>
          <p:nvSpPr>
            <p:cNvPr id="330" name="矩形 329"/>
            <p:cNvSpPr/>
            <p:nvPr/>
          </p:nvSpPr>
          <p:spPr>
            <a:xfrm>
              <a:off x="574766" y="1304051"/>
              <a:ext cx="5166379" cy="462027"/>
            </a:xfrm>
            <a:prstGeom prst="rect">
              <a:avLst/>
            </a:prstGeom>
            <a:solidFill>
              <a:srgbClr val="C5E0B4"/>
            </a:solidFill>
            <a:ln w="3175" cap="flat" cmpd="sng" algn="ctr">
              <a:noFill/>
              <a:prstDash val="solid"/>
              <a:miter lim="800000"/>
            </a:ln>
            <a:effectLst>
              <a:outerShdw blurRad="190500" algn="ctr" rotWithShape="0">
                <a:prstClr val="black">
                  <a:alpha val="5000"/>
                </a:prstClr>
              </a:outerShdw>
            </a:effectLst>
          </p:spPr>
          <p:txBody>
            <a:bodyPr rtlCol="0" anchor="t"/>
            <a:lstStyle/>
            <a:p>
              <a:pPr algn="ctr">
                <a:defRPr/>
              </a:pPr>
              <a:r>
                <a:rPr lang="zh-CN" altLang="en-US" sz="1000" b="1" kern="0" spc="10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多元共治（</a:t>
              </a:r>
              <a:r>
                <a:rPr lang="zh-CN" altLang="en-US" sz="1000" b="1" kern="0" spc="10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公众端）</a:t>
              </a:r>
              <a:endParaRPr lang="zh-CN" altLang="en-US" sz="1000" b="1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331" name="组合 330"/>
            <p:cNvGrpSpPr/>
            <p:nvPr/>
          </p:nvGrpSpPr>
          <p:grpSpPr>
            <a:xfrm>
              <a:off x="664263" y="1515808"/>
              <a:ext cx="4983403" cy="181080"/>
              <a:chOff x="4121580" y="1747302"/>
              <a:chExt cx="6711664" cy="181080"/>
            </a:xfrm>
          </p:grpSpPr>
          <p:sp>
            <p:nvSpPr>
              <p:cNvPr id="332" name="矩形 331"/>
              <p:cNvSpPr/>
              <p:nvPr/>
            </p:nvSpPr>
            <p:spPr>
              <a:xfrm>
                <a:off x="7504800" y="1748382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知识应用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33" name="矩形 332"/>
              <p:cNvSpPr/>
              <p:nvPr/>
            </p:nvSpPr>
            <p:spPr>
              <a:xfrm>
                <a:off x="8630230" y="1748382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志愿者活动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34" name="矩形 333"/>
              <p:cNvSpPr/>
              <p:nvPr/>
            </p:nvSpPr>
            <p:spPr>
              <a:xfrm>
                <a:off x="9755659" y="1748382"/>
                <a:ext cx="1077585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疫情</a:t>
                </a: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防控</a:t>
                </a:r>
                <a:r>
                  <a:rPr lang="en-US" altLang="zh-CN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...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35" name="矩形 334"/>
              <p:cNvSpPr/>
              <p:nvPr/>
            </p:nvSpPr>
            <p:spPr>
              <a:xfrm>
                <a:off x="4121580" y="1747302"/>
                <a:ext cx="1077585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城市客服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36" name="矩形 335"/>
              <p:cNvSpPr/>
              <p:nvPr/>
            </p:nvSpPr>
            <p:spPr>
              <a:xfrm>
                <a:off x="5247010" y="1747302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随手拍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37" name="矩形 336"/>
              <p:cNvSpPr/>
              <p:nvPr/>
            </p:nvSpPr>
            <p:spPr>
              <a:xfrm>
                <a:off x="6372439" y="1747302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商铺通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338" name="组合 337"/>
          <p:cNvGrpSpPr/>
          <p:nvPr/>
        </p:nvGrpSpPr>
        <p:grpSpPr>
          <a:xfrm>
            <a:off x="5746839" y="1359669"/>
            <a:ext cx="5166379" cy="456337"/>
            <a:chOff x="5798941" y="1289782"/>
            <a:chExt cx="5166379" cy="476295"/>
          </a:xfrm>
        </p:grpSpPr>
        <p:sp>
          <p:nvSpPr>
            <p:cNvPr id="339" name="矩形 338"/>
            <p:cNvSpPr/>
            <p:nvPr/>
          </p:nvSpPr>
          <p:spPr>
            <a:xfrm>
              <a:off x="5798941" y="1289782"/>
              <a:ext cx="5166379" cy="476295"/>
            </a:xfrm>
            <a:prstGeom prst="rect">
              <a:avLst/>
            </a:prstGeom>
            <a:solidFill>
              <a:srgbClr val="FFE699"/>
            </a:solidFill>
            <a:ln w="3175" cap="flat" cmpd="sng" algn="ctr">
              <a:noFill/>
              <a:prstDash val="solid"/>
              <a:miter lim="800000"/>
            </a:ln>
            <a:effectLst>
              <a:outerShdw blurRad="190500" algn="ctr" rotWithShape="0">
                <a:prstClr val="black">
                  <a:alpha val="5000"/>
                </a:prstClr>
              </a:outerShdw>
            </a:effectLst>
          </p:spPr>
          <p:txBody>
            <a:bodyPr rtlCol="0" anchor="t"/>
            <a:lstStyle/>
            <a:p>
              <a:pPr algn="ctr">
                <a:defRPr/>
              </a:pPr>
              <a:r>
                <a:rPr lang="zh-CN" altLang="en-US" sz="1000" b="1" kern="0" spc="10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综合巡查（工作端</a:t>
              </a:r>
              <a:r>
                <a:rPr lang="zh-CN" altLang="en-US" sz="1000" b="1" kern="0" spc="10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）</a:t>
              </a:r>
              <a:endParaRPr lang="zh-CN" altLang="en-US" sz="1000" b="1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340" name="组合 339"/>
            <p:cNvGrpSpPr/>
            <p:nvPr/>
          </p:nvGrpSpPr>
          <p:grpSpPr>
            <a:xfrm>
              <a:off x="5882908" y="1500697"/>
              <a:ext cx="4983403" cy="184884"/>
              <a:chOff x="4103701" y="1484928"/>
              <a:chExt cx="6729543" cy="184884"/>
            </a:xfrm>
          </p:grpSpPr>
          <p:sp>
            <p:nvSpPr>
              <p:cNvPr id="341" name="矩形 340"/>
              <p:cNvSpPr/>
              <p:nvPr/>
            </p:nvSpPr>
            <p:spPr>
              <a:xfrm>
                <a:off x="4103701" y="1489812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事件上报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42" name="矩形 341"/>
              <p:cNvSpPr/>
              <p:nvPr/>
            </p:nvSpPr>
            <p:spPr>
              <a:xfrm>
                <a:off x="6365784" y="1489812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巡查走访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43" name="矩形 342"/>
              <p:cNvSpPr/>
              <p:nvPr/>
            </p:nvSpPr>
            <p:spPr>
              <a:xfrm>
                <a:off x="7493576" y="1484928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信息采集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44" name="矩形 343"/>
              <p:cNvSpPr/>
              <p:nvPr/>
            </p:nvSpPr>
            <p:spPr>
              <a:xfrm>
                <a:off x="9755659" y="1484928"/>
                <a:ext cx="1077585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个人中心</a:t>
                </a:r>
                <a:r>
                  <a:rPr lang="en-US" altLang="zh-CN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...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45" name="矩形 344"/>
              <p:cNvSpPr/>
              <p:nvPr/>
            </p:nvSpPr>
            <p:spPr>
              <a:xfrm>
                <a:off x="5234743" y="1489812"/>
                <a:ext cx="1077585" cy="1800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dirty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核实核查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46" name="矩形 345"/>
              <p:cNvSpPr/>
              <p:nvPr/>
            </p:nvSpPr>
            <p:spPr>
              <a:xfrm>
                <a:off x="8624618" y="1484928"/>
                <a:ext cx="1077585" cy="1800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事件处置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sp>
        <p:nvSpPr>
          <p:cNvPr id="207" name="矩形 206"/>
          <p:cNvSpPr/>
          <p:nvPr/>
        </p:nvSpPr>
        <p:spPr>
          <a:xfrm>
            <a:off x="541229" y="3550226"/>
            <a:ext cx="10390999" cy="67621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lgDash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部门应用（委办局业务系统）</a:t>
            </a:r>
            <a:endParaRPr lang="en-US" altLang="zh-CN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538176" y="3029910"/>
            <a:ext cx="10377709" cy="468942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tIns="36000" rtlCol="0" anchor="t"/>
          <a:lstStyle/>
          <a:p>
            <a:pPr algn="ctr">
              <a:defRPr/>
            </a:pPr>
            <a:r>
              <a:rPr lang="zh-CN" altLang="en-US" sz="1000" b="1" kern="0" spc="10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城运一体化系统</a:t>
            </a:r>
            <a:endParaRPr lang="zh-CN" altLang="en-US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2506" y="3243448"/>
            <a:ext cx="10153719" cy="192650"/>
            <a:chOff x="727692" y="3623771"/>
            <a:chExt cx="8825773" cy="192650"/>
          </a:xfrm>
        </p:grpSpPr>
        <p:sp>
          <p:nvSpPr>
            <p:cNvPr id="179" name="流程图: 手动操作 5"/>
            <p:cNvSpPr/>
            <p:nvPr/>
          </p:nvSpPr>
          <p:spPr>
            <a:xfrm>
              <a:off x="727692" y="3636421"/>
              <a:ext cx="1423952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统一受理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0" name="流程图: 手动操作 5"/>
            <p:cNvSpPr/>
            <p:nvPr/>
          </p:nvSpPr>
          <p:spPr>
            <a:xfrm>
              <a:off x="2206937" y="3636421"/>
              <a:ext cx="1423952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统一分拨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1" name="流程图: 手动操作 5"/>
            <p:cNvSpPr/>
            <p:nvPr/>
          </p:nvSpPr>
          <p:spPr>
            <a:xfrm>
              <a:off x="3684328" y="3636421"/>
              <a:ext cx="1423952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统一处置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2" name="流程图: 手动操作 5"/>
            <p:cNvSpPr/>
            <p:nvPr/>
          </p:nvSpPr>
          <p:spPr>
            <a:xfrm>
              <a:off x="5168225" y="3630743"/>
              <a:ext cx="1423952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统一审核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3" name="流程图: 手动操作 5"/>
            <p:cNvSpPr/>
            <p:nvPr/>
          </p:nvSpPr>
          <p:spPr>
            <a:xfrm>
              <a:off x="6645616" y="3629454"/>
              <a:ext cx="1423952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统一结案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4" name="流程图: 手动操作 5"/>
            <p:cNvSpPr/>
            <p:nvPr/>
          </p:nvSpPr>
          <p:spPr>
            <a:xfrm>
              <a:off x="8129513" y="3623771"/>
              <a:ext cx="1423952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全领域监督</a:t>
              </a:r>
              <a:r>
                <a:rPr lang="en-US" altLang="zh-CN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…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285" name="矩形 284"/>
          <p:cNvSpPr/>
          <p:nvPr/>
        </p:nvSpPr>
        <p:spPr>
          <a:xfrm>
            <a:off x="538177" y="2507841"/>
            <a:ext cx="3418758" cy="468000"/>
          </a:xfrm>
          <a:prstGeom prst="rect">
            <a:avLst/>
          </a:prstGeom>
          <a:solidFill>
            <a:srgbClr val="F699AC"/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视频分析应用系统</a:t>
            </a:r>
            <a:endParaRPr lang="zh-CN" altLang="en-US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4024268" y="2501922"/>
            <a:ext cx="3418758" cy="468000"/>
          </a:xfrm>
          <a:prstGeom prst="rect">
            <a:avLst/>
          </a:prstGeom>
          <a:solidFill>
            <a:srgbClr val="FFE699"/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zh-CN" altLang="en-US" sz="1000" b="1" kern="0" spc="10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一门式巡查系统</a:t>
            </a:r>
            <a:endParaRPr lang="zh-CN" altLang="en-US" sz="1000" b="1" kern="0" spc="10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12" name="矩形 311"/>
          <p:cNvSpPr/>
          <p:nvPr/>
        </p:nvSpPr>
        <p:spPr>
          <a:xfrm>
            <a:off x="7510359" y="2505804"/>
            <a:ext cx="3418758" cy="468000"/>
          </a:xfrm>
          <a:prstGeom prst="rect">
            <a:avLst/>
          </a:prstGeom>
          <a:solidFill>
            <a:srgbClr val="C55A11"/>
          </a:solidFill>
          <a:ln w="3175" cap="flat" cmpd="sng" algn="ctr">
            <a:noFill/>
            <a:prstDash val="solid"/>
            <a:miter lim="800000"/>
          </a:ln>
          <a:effectLst>
            <a:outerShdw blurRad="1905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zh-CN" altLang="en-US" sz="1000" b="1" kern="0" spc="100" smtClean="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效能管控</a:t>
            </a:r>
            <a:endParaRPr lang="zh-CN" altLang="en-US" sz="1000" b="1" kern="0" spc="100" dirty="0" smtClean="0">
              <a:solidFill>
                <a:prstClr val="white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7435" y="2739505"/>
            <a:ext cx="3314786" cy="183816"/>
            <a:chOff x="585708" y="3109645"/>
            <a:chExt cx="2855407" cy="183816"/>
          </a:xfrm>
        </p:grpSpPr>
        <p:sp>
          <p:nvSpPr>
            <p:cNvPr id="316" name="流程图: 手动操作 5"/>
            <p:cNvSpPr/>
            <p:nvPr/>
          </p:nvSpPr>
          <p:spPr>
            <a:xfrm>
              <a:off x="585708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智能发现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7" name="流程图: 手动操作 5"/>
            <p:cNvSpPr/>
            <p:nvPr/>
          </p:nvSpPr>
          <p:spPr>
            <a:xfrm>
              <a:off x="1307634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算法管理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8" name="流程图: 手动操作 5"/>
            <p:cNvSpPr/>
            <p:nvPr/>
          </p:nvSpPr>
          <p:spPr>
            <a:xfrm>
              <a:off x="2032173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设备管理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55" name="流程图: 手动操作 5"/>
            <p:cNvSpPr/>
            <p:nvPr/>
          </p:nvSpPr>
          <p:spPr>
            <a:xfrm>
              <a:off x="2757617" y="3109645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作业管理</a:t>
              </a:r>
              <a:r>
                <a: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…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56" name="组合 355"/>
          <p:cNvGrpSpPr/>
          <p:nvPr/>
        </p:nvGrpSpPr>
        <p:grpSpPr>
          <a:xfrm>
            <a:off x="4093617" y="2739505"/>
            <a:ext cx="3314786" cy="183816"/>
            <a:chOff x="585708" y="3109645"/>
            <a:chExt cx="2855407" cy="183816"/>
          </a:xfrm>
        </p:grpSpPr>
        <p:sp>
          <p:nvSpPr>
            <p:cNvPr id="357" name="流程图: 手动操作 5"/>
            <p:cNvSpPr/>
            <p:nvPr/>
          </p:nvSpPr>
          <p:spPr>
            <a:xfrm>
              <a:off x="585708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巡查管理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58" name="流程图: 手动操作 5"/>
            <p:cNvSpPr/>
            <p:nvPr/>
          </p:nvSpPr>
          <p:spPr>
            <a:xfrm>
              <a:off x="1307634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信息采集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59" name="流程图: 手动操作 5"/>
            <p:cNvSpPr/>
            <p:nvPr/>
          </p:nvSpPr>
          <p:spPr>
            <a:xfrm>
              <a:off x="2032173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上级交办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60" name="流程图: 手动操作 5"/>
            <p:cNvSpPr/>
            <p:nvPr/>
          </p:nvSpPr>
          <p:spPr>
            <a:xfrm>
              <a:off x="2757617" y="3109645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事件任务</a:t>
              </a:r>
              <a:r>
                <a: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…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61" name="组合 360"/>
          <p:cNvGrpSpPr/>
          <p:nvPr/>
        </p:nvGrpSpPr>
        <p:grpSpPr>
          <a:xfrm>
            <a:off x="7555201" y="2742726"/>
            <a:ext cx="3314786" cy="183816"/>
            <a:chOff x="585708" y="3109645"/>
            <a:chExt cx="2855407" cy="183816"/>
          </a:xfrm>
        </p:grpSpPr>
        <p:sp>
          <p:nvSpPr>
            <p:cNvPr id="362" name="流程图: 手动操作 5"/>
            <p:cNvSpPr/>
            <p:nvPr/>
          </p:nvSpPr>
          <p:spPr>
            <a:xfrm>
              <a:off x="585708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考评管理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63" name="流程图: 手动操作 5"/>
            <p:cNvSpPr/>
            <p:nvPr/>
          </p:nvSpPr>
          <p:spPr>
            <a:xfrm>
              <a:off x="1307634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结果审核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64" name="流程图: 手动操作 5"/>
            <p:cNvSpPr/>
            <p:nvPr/>
          </p:nvSpPr>
          <p:spPr>
            <a:xfrm>
              <a:off x="2032173" y="3113461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申诉管理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65" name="流程图: 手动操作 5"/>
            <p:cNvSpPr/>
            <p:nvPr/>
          </p:nvSpPr>
          <p:spPr>
            <a:xfrm>
              <a:off x="2757617" y="3109645"/>
              <a:ext cx="683498" cy="180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结果公示</a:t>
              </a:r>
              <a:r>
                <a: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…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871063" y="974395"/>
            <a:ext cx="5000320" cy="273777"/>
            <a:chOff x="1917427" y="1315430"/>
            <a:chExt cx="5041562" cy="273777"/>
          </a:xfrm>
        </p:grpSpPr>
        <p:grpSp>
          <p:nvGrpSpPr>
            <p:cNvPr id="11" name="组合 10"/>
            <p:cNvGrpSpPr/>
            <p:nvPr/>
          </p:nvGrpSpPr>
          <p:grpSpPr>
            <a:xfrm>
              <a:off x="3186604" y="1315430"/>
              <a:ext cx="3772385" cy="267190"/>
              <a:chOff x="1902948" y="1457503"/>
              <a:chExt cx="3904474" cy="267190"/>
            </a:xfrm>
          </p:grpSpPr>
          <p:sp>
            <p:nvSpPr>
              <p:cNvPr id="366" name="矩形 365"/>
              <p:cNvSpPr/>
              <p:nvPr/>
            </p:nvSpPr>
            <p:spPr>
              <a:xfrm>
                <a:off x="1902948" y="1463073"/>
                <a:ext cx="610223" cy="26162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城市体征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67" name="矩形 366"/>
              <p:cNvSpPr/>
              <p:nvPr/>
            </p:nvSpPr>
            <p:spPr>
              <a:xfrm>
                <a:off x="2559026" y="1463073"/>
                <a:ext cx="610223" cy="26162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党建引领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68" name="矩形 367"/>
              <p:cNvSpPr/>
              <p:nvPr/>
            </p:nvSpPr>
            <p:spPr>
              <a:xfrm>
                <a:off x="3213187" y="1463073"/>
                <a:ext cx="610223" cy="26162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疫情防控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69" name="矩形 368"/>
              <p:cNvSpPr/>
              <p:nvPr/>
            </p:nvSpPr>
            <p:spPr>
              <a:xfrm>
                <a:off x="3864070" y="1460554"/>
                <a:ext cx="610223" cy="26162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社会治理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0" name="矩形 369"/>
              <p:cNvSpPr/>
              <p:nvPr/>
            </p:nvSpPr>
            <p:spPr>
              <a:xfrm>
                <a:off x="4508666" y="1460554"/>
                <a:ext cx="610223" cy="26162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城市管理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1" name="矩形 370"/>
              <p:cNvSpPr/>
              <p:nvPr/>
            </p:nvSpPr>
            <p:spPr>
              <a:xfrm>
                <a:off x="5153262" y="1457503"/>
                <a:ext cx="654160" cy="26162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民生保障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r>
                  <a:rPr lang="en-US" altLang="zh-CN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..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379" name="矩形 378"/>
            <p:cNvSpPr/>
            <p:nvPr/>
          </p:nvSpPr>
          <p:spPr>
            <a:xfrm>
              <a:off x="1917427" y="1325578"/>
              <a:ext cx="589579" cy="26162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资源云图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80" name="矩形 379"/>
            <p:cNvSpPr/>
            <p:nvPr/>
          </p:nvSpPr>
          <p:spPr>
            <a:xfrm>
              <a:off x="2552299" y="1327587"/>
              <a:ext cx="589579" cy="26162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全景指挥</a:t>
              </a:r>
              <a:endParaRPr lang="zh-CN" altLang="en-US" sz="8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938771" y="923569"/>
            <a:ext cx="3858315" cy="346152"/>
            <a:chOff x="7014480" y="1262488"/>
            <a:chExt cx="3858315" cy="346152"/>
          </a:xfrm>
        </p:grpSpPr>
        <p:grpSp>
          <p:nvGrpSpPr>
            <p:cNvPr id="372" name="组合 371"/>
            <p:cNvGrpSpPr/>
            <p:nvPr/>
          </p:nvGrpSpPr>
          <p:grpSpPr>
            <a:xfrm>
              <a:off x="7082928" y="1330494"/>
              <a:ext cx="3729934" cy="228983"/>
              <a:chOff x="1902948" y="1457503"/>
              <a:chExt cx="3860537" cy="267190"/>
            </a:xfrm>
          </p:grpSpPr>
          <p:sp>
            <p:nvSpPr>
              <p:cNvPr id="373" name="矩形 372"/>
              <p:cNvSpPr/>
              <p:nvPr/>
            </p:nvSpPr>
            <p:spPr>
              <a:xfrm>
                <a:off x="1902948" y="1463073"/>
                <a:ext cx="610223" cy="261620"/>
              </a:xfrm>
              <a:prstGeom prst="rect">
                <a:avLst/>
              </a:prstGeom>
              <a:solidFill>
                <a:srgbClr val="F699A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慧眼识事专题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4" name="矩形 373"/>
              <p:cNvSpPr/>
              <p:nvPr/>
            </p:nvSpPr>
            <p:spPr>
              <a:xfrm>
                <a:off x="2559026" y="1463073"/>
                <a:ext cx="610223" cy="261620"/>
              </a:xfrm>
              <a:prstGeom prst="rect">
                <a:avLst/>
              </a:prstGeom>
              <a:solidFill>
                <a:srgbClr val="FFE69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综合巡查专题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5" name="矩形 374"/>
              <p:cNvSpPr/>
              <p:nvPr/>
            </p:nvSpPr>
            <p:spPr>
              <a:xfrm>
                <a:off x="3213187" y="1463073"/>
                <a:ext cx="610223" cy="261620"/>
              </a:xfrm>
              <a:prstGeom prst="rect">
                <a:avLst/>
              </a:prstGeom>
              <a:solidFill>
                <a:srgbClr val="F8CBAD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城运事件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6" name="矩形 375"/>
              <p:cNvSpPr/>
              <p:nvPr/>
            </p:nvSpPr>
            <p:spPr>
              <a:xfrm>
                <a:off x="3864070" y="1460554"/>
                <a:ext cx="610223" cy="261620"/>
              </a:xfrm>
              <a:prstGeom prst="rect">
                <a:avLst/>
              </a:prstGeom>
              <a:solidFill>
                <a:srgbClr val="5B9BD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white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数据智治</a:t>
                </a:r>
                <a:endParaRPr lang="en-US" altLang="zh-CN" sz="800" kern="0" smtClean="0">
                  <a:solidFill>
                    <a:prstClr val="whit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white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whit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7" name="矩形 376"/>
              <p:cNvSpPr/>
              <p:nvPr/>
            </p:nvSpPr>
            <p:spPr>
              <a:xfrm>
                <a:off x="4508666" y="1460554"/>
                <a:ext cx="610223" cy="261620"/>
              </a:xfrm>
              <a:prstGeom prst="rect">
                <a:avLst/>
              </a:prstGeom>
              <a:solidFill>
                <a:srgbClr val="C5E0B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多元共治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8" name="矩形 377"/>
              <p:cNvSpPr/>
              <p:nvPr/>
            </p:nvSpPr>
            <p:spPr>
              <a:xfrm>
                <a:off x="5153262" y="1457503"/>
                <a:ext cx="610223" cy="261620"/>
              </a:xfrm>
              <a:prstGeom prst="rect">
                <a:avLst/>
              </a:prstGeom>
              <a:solidFill>
                <a:srgbClr val="BDD7E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治理场景</a:t>
                </a:r>
                <a:endParaRPr lang="en-US" altLang="zh-CN" sz="8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>
                  <a:defRPr/>
                </a:pPr>
                <a:r>
                  <a:rPr lang="zh-CN" altLang="en-US" sz="800" kern="0" smtClean="0">
                    <a:solidFill>
                      <a:prstClr val="black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endParaRPr lang="zh-CN" altLang="en-US" sz="800" kern="0" dirty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13" name="圆角矩形 12"/>
            <p:cNvSpPr/>
            <p:nvPr/>
          </p:nvSpPr>
          <p:spPr>
            <a:xfrm>
              <a:off x="7014480" y="1262488"/>
              <a:ext cx="3858315" cy="346152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15" name="下箭头 14"/>
          <p:cNvSpPr/>
          <p:nvPr/>
        </p:nvSpPr>
        <p:spPr>
          <a:xfrm>
            <a:off x="3030824" y="3458381"/>
            <a:ext cx="237566" cy="1619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1" name="下箭头 380"/>
          <p:cNvSpPr/>
          <p:nvPr/>
        </p:nvSpPr>
        <p:spPr>
          <a:xfrm rot="10800000">
            <a:off x="1362824" y="3465401"/>
            <a:ext cx="237566" cy="1619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2" name="下箭头 381"/>
          <p:cNvSpPr/>
          <p:nvPr/>
        </p:nvSpPr>
        <p:spPr>
          <a:xfrm rot="10800000">
            <a:off x="8171172" y="3454279"/>
            <a:ext cx="237566" cy="1619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3" name="下箭头 382"/>
          <p:cNvSpPr/>
          <p:nvPr/>
        </p:nvSpPr>
        <p:spPr>
          <a:xfrm>
            <a:off x="9837733" y="3458381"/>
            <a:ext cx="237566" cy="1619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11165082" y="5031232"/>
            <a:ext cx="697399" cy="342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0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可承接的</a:t>
            </a:r>
            <a:endParaRPr lang="en-US" altLang="zh-CN" sz="1000" b="1" kern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ctr">
              <a:defRPr/>
            </a:pPr>
            <a:r>
              <a:rPr lang="zh-CN" altLang="en-US" sz="10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专项应用</a:t>
            </a:r>
            <a:endParaRPr lang="zh-CN" altLang="en-US" sz="1000" b="1" kern="0" dirty="0" smtClean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1229" y="3813412"/>
            <a:ext cx="10268758" cy="322780"/>
            <a:chOff x="662506" y="3819535"/>
            <a:chExt cx="10212980" cy="322780"/>
          </a:xfrm>
        </p:grpSpPr>
        <p:sp>
          <p:nvSpPr>
            <p:cNvPr id="164" name="流程图: 手动操作 5"/>
            <p:cNvSpPr/>
            <p:nvPr/>
          </p:nvSpPr>
          <p:spPr>
            <a:xfrm>
              <a:off x="662506" y="3826302"/>
              <a:ext cx="869526" cy="3105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政务热线</a:t>
              </a:r>
              <a:endParaRPr lang="en-US" altLang="zh-CN" sz="9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</a:t>
              </a:r>
              <a:r>
                <a:rPr lang="en-US" altLang="zh-CN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12345</a:t>
              </a: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）</a:t>
              </a:r>
              <a:endParaRPr lang="zh-CN" altLang="en-US" sz="9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5" name="流程图: 手动操作 5"/>
            <p:cNvSpPr/>
            <p:nvPr/>
          </p:nvSpPr>
          <p:spPr>
            <a:xfrm>
              <a:off x="1562273" y="3831782"/>
              <a:ext cx="869526" cy="3105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综合治理</a:t>
              </a:r>
              <a:endParaRPr lang="en-US" altLang="zh-CN" sz="9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（政法委）</a:t>
              </a:r>
              <a:endParaRPr lang="zh-CN" altLang="en-US" sz="9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6" name="流程图: 手动操作 5"/>
            <p:cNvSpPr/>
            <p:nvPr/>
          </p:nvSpPr>
          <p:spPr>
            <a:xfrm>
              <a:off x="2465009" y="3830215"/>
              <a:ext cx="869526" cy="3105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城市综管服</a:t>
              </a:r>
              <a:endParaRPr lang="en-US" altLang="zh-CN" sz="9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（城管局）</a:t>
              </a:r>
              <a:endParaRPr lang="zh-CN" altLang="en-US" sz="9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7" name="流程图: 手动操作 5"/>
            <p:cNvSpPr/>
            <p:nvPr/>
          </p:nvSpPr>
          <p:spPr>
            <a:xfrm>
              <a:off x="3368300" y="3828244"/>
              <a:ext cx="869526" cy="3105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综合监管</a:t>
              </a:r>
              <a:endParaRPr lang="en-US" altLang="zh-CN" sz="9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（市监局）</a:t>
              </a:r>
              <a:endParaRPr lang="zh-CN" altLang="en-US" sz="9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8" name="流程图: 手动操作 5"/>
            <p:cNvSpPr/>
            <p:nvPr/>
          </p:nvSpPr>
          <p:spPr>
            <a:xfrm>
              <a:off x="4272271" y="3827713"/>
              <a:ext cx="869526" cy="3105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疫情防控</a:t>
              </a:r>
              <a:endParaRPr lang="en-US" altLang="zh-CN" sz="9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（卫健委）</a:t>
              </a:r>
              <a:endParaRPr lang="zh-CN" altLang="en-US" sz="9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9" name="流程图: 手动操作 5"/>
            <p:cNvSpPr/>
            <p:nvPr/>
          </p:nvSpPr>
          <p:spPr>
            <a:xfrm>
              <a:off x="5179168" y="3826302"/>
              <a:ext cx="869526" cy="3105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矛盾纠纷调解</a:t>
              </a:r>
              <a:endParaRPr lang="en-US" altLang="zh-CN" sz="900" b="1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b="1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（矛调中心）</a:t>
              </a:r>
              <a:endParaRPr lang="zh-CN" altLang="en-US" sz="900" b="1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70" name="流程图: 手动操作 5"/>
            <p:cNvSpPr/>
            <p:nvPr/>
          </p:nvSpPr>
          <p:spPr>
            <a:xfrm>
              <a:off x="6078869" y="3825062"/>
              <a:ext cx="869526" cy="31053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公共安全</a:t>
              </a:r>
              <a:endParaRPr lang="en-US" altLang="zh-CN" sz="9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（公安局）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93" name="流程图: 手动操作 5"/>
            <p:cNvSpPr/>
            <p:nvPr/>
          </p:nvSpPr>
          <p:spPr>
            <a:xfrm>
              <a:off x="6985195" y="3825061"/>
              <a:ext cx="869526" cy="31053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应急管理</a:t>
              </a:r>
              <a:endParaRPr lang="en-US" altLang="zh-CN" sz="9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（应急局）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8" name="流程图: 手动操作 5"/>
            <p:cNvSpPr/>
            <p:nvPr/>
          </p:nvSpPr>
          <p:spPr>
            <a:xfrm>
              <a:off x="7893285" y="3825062"/>
              <a:ext cx="869526" cy="31053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公共交通</a:t>
              </a:r>
              <a:endParaRPr lang="en-US" altLang="zh-CN" sz="9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（交通局）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9" name="流程图: 手动操作 5"/>
            <p:cNvSpPr/>
            <p:nvPr/>
          </p:nvSpPr>
          <p:spPr>
            <a:xfrm>
              <a:off x="8799611" y="3825061"/>
              <a:ext cx="869526" cy="31053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生态环保</a:t>
              </a:r>
              <a:endParaRPr lang="en-US" altLang="zh-CN" sz="9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（环保局）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0" name="流程图: 手动操作 5"/>
            <p:cNvSpPr/>
            <p:nvPr/>
          </p:nvSpPr>
          <p:spPr>
            <a:xfrm>
              <a:off x="9698584" y="3819536"/>
              <a:ext cx="869526" cy="31053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民生保障</a:t>
              </a:r>
              <a:endParaRPr lang="en-US" altLang="zh-CN" sz="900" kern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defRPr/>
              </a:pPr>
              <a:r>
                <a:rPr lang="zh-CN" altLang="en-US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（民政局）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1" name="流程图: 手动操作 5"/>
            <p:cNvSpPr/>
            <p:nvPr/>
          </p:nvSpPr>
          <p:spPr>
            <a:xfrm>
              <a:off x="10602152" y="3819535"/>
              <a:ext cx="273334" cy="31053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900" kern="0" smtClean="0">
                  <a:solidFill>
                    <a:prstClr val="black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…</a:t>
              </a:r>
              <a:endParaRPr lang="zh-CN" altLang="en-US" sz="900" kern="0" dirty="0" smtClea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矩形 137"/>
          <p:cNvSpPr/>
          <p:nvPr/>
        </p:nvSpPr>
        <p:spPr>
          <a:xfrm>
            <a:off x="392920" y="269609"/>
            <a:ext cx="9407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一网统管数据流转参考</a:t>
            </a:r>
            <a:endParaRPr lang="zh-CN" altLang="en-US" sz="32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1056" y="5268264"/>
            <a:ext cx="6066874" cy="142160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CN" altLang="en-US" sz="1400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横向业务部门数据</a:t>
            </a:r>
            <a:endParaRPr lang="zh-CN" altLang="en-US" sz="1400" b="1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73683" y="5374312"/>
            <a:ext cx="5869854" cy="1026488"/>
            <a:chOff x="1510235" y="3964366"/>
            <a:chExt cx="5869854" cy="1026488"/>
          </a:xfrm>
        </p:grpSpPr>
        <p:grpSp>
          <p:nvGrpSpPr>
            <p:cNvPr id="5" name="组合 4"/>
            <p:cNvGrpSpPr/>
            <p:nvPr/>
          </p:nvGrpSpPr>
          <p:grpSpPr>
            <a:xfrm>
              <a:off x="1510235" y="3964366"/>
              <a:ext cx="1321455" cy="1026488"/>
              <a:chOff x="1510235" y="3964366"/>
              <a:chExt cx="1321455" cy="1026488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598726" y="4182642"/>
                <a:ext cx="1155290" cy="737417"/>
                <a:chOff x="1717245" y="4117749"/>
                <a:chExt cx="1343537" cy="1067782"/>
              </a:xfrm>
            </p:grpSpPr>
            <p:sp>
              <p:nvSpPr>
                <p:cNvPr id="125" name="圆柱形 124"/>
                <p:cNvSpPr/>
                <p:nvPr/>
              </p:nvSpPr>
              <p:spPr bwMode="auto">
                <a:xfrm>
                  <a:off x="1717245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人口</a:t>
                  </a: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26" name="圆柱形 125"/>
                <p:cNvSpPr/>
                <p:nvPr/>
              </p:nvSpPr>
              <p:spPr bwMode="auto">
                <a:xfrm>
                  <a:off x="2435983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noProof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标准</a:t>
                  </a:r>
                  <a:endParaRPr lang="en-US" altLang="zh-CN" sz="9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noProof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地址</a:t>
                  </a: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31" name="圆柱形 130"/>
                <p:cNvSpPr/>
                <p:nvPr/>
              </p:nvSpPr>
              <p:spPr bwMode="auto">
                <a:xfrm>
                  <a:off x="1717245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noProof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车辆</a:t>
                  </a:r>
                  <a:endParaRPr lang="en-US" altLang="zh-CN" sz="9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900" i="0" u="none" strike="noStrike" kern="0" cap="none" spc="0" normalizeH="0" baseline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信息库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32" name="圆柱形 131"/>
                <p:cNvSpPr/>
                <p:nvPr/>
              </p:nvSpPr>
              <p:spPr bwMode="auto">
                <a:xfrm>
                  <a:off x="2435982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noProof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公安</a:t>
                  </a:r>
                  <a:r>
                    <a:rPr lang="zh-CN" altLang="en-US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事件</a:t>
                  </a:r>
                  <a:r>
                    <a:rPr lang="en-US" altLang="zh-CN" sz="900" kern="0" noProof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…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4" name="圆角矩形 3"/>
              <p:cNvSpPr/>
              <p:nvPr/>
            </p:nvSpPr>
            <p:spPr>
              <a:xfrm>
                <a:off x="1510235" y="3964366"/>
                <a:ext cx="1321455" cy="1026488"/>
              </a:xfrm>
              <a:prstGeom prst="roundRect">
                <a:avLst>
                  <a:gd name="adj" fmla="val 5377"/>
                </a:avLst>
              </a:prstGeom>
              <a:noFill/>
              <a:ln w="63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zh-CN" altLang="en-US" sz="1100" b="1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公安局</a:t>
                </a:r>
                <a:endParaRPr lang="zh-CN" altLang="en-US" sz="11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4330127" y="3964366"/>
              <a:ext cx="696123" cy="1026488"/>
              <a:chOff x="1510235" y="3964366"/>
              <a:chExt cx="696123" cy="1026488"/>
            </a:xfrm>
          </p:grpSpPr>
          <p:grpSp>
            <p:nvGrpSpPr>
              <p:cNvPr id="136" name="组合 135"/>
              <p:cNvGrpSpPr/>
              <p:nvPr/>
            </p:nvGrpSpPr>
            <p:grpSpPr>
              <a:xfrm>
                <a:off x="1598725" y="4182642"/>
                <a:ext cx="537256" cy="737417"/>
                <a:chOff x="1717245" y="4117749"/>
                <a:chExt cx="624799" cy="1067782"/>
              </a:xfrm>
            </p:grpSpPr>
            <p:sp>
              <p:nvSpPr>
                <p:cNvPr id="148" name="圆柱形 147"/>
                <p:cNvSpPr/>
                <p:nvPr/>
              </p:nvSpPr>
              <p:spPr bwMode="auto">
                <a:xfrm>
                  <a:off x="1717245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noProof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部件</a:t>
                  </a: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50" name="圆柱形 149"/>
                <p:cNvSpPr/>
                <p:nvPr/>
              </p:nvSpPr>
              <p:spPr bwMode="auto">
                <a:xfrm>
                  <a:off x="1717245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城管</a:t>
                  </a:r>
                  <a:endParaRPr lang="en-US" altLang="zh-CN" sz="9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事件</a:t>
                  </a:r>
                  <a:r>
                    <a:rPr lang="en-US" altLang="zh-CN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…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137" name="圆角矩形 136"/>
              <p:cNvSpPr/>
              <p:nvPr/>
            </p:nvSpPr>
            <p:spPr>
              <a:xfrm>
                <a:off x="1510235" y="3964366"/>
                <a:ext cx="696123" cy="1026488"/>
              </a:xfrm>
              <a:prstGeom prst="roundRect">
                <a:avLst>
                  <a:gd name="adj" fmla="val 5377"/>
                </a:avLst>
              </a:prstGeom>
              <a:noFill/>
              <a:ln w="63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zh-CN" altLang="en-US" sz="1100" b="1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城管局</a:t>
                </a:r>
                <a:endParaRPr lang="zh-CN" altLang="en-US" sz="11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152" name="组合 151"/>
            <p:cNvGrpSpPr/>
            <p:nvPr/>
          </p:nvGrpSpPr>
          <p:grpSpPr>
            <a:xfrm>
              <a:off x="2920181" y="3964366"/>
              <a:ext cx="1321455" cy="1026488"/>
              <a:chOff x="1510235" y="3964366"/>
              <a:chExt cx="1321455" cy="1026488"/>
            </a:xfrm>
          </p:grpSpPr>
          <p:grpSp>
            <p:nvGrpSpPr>
              <p:cNvPr id="156" name="组合 155"/>
              <p:cNvGrpSpPr/>
              <p:nvPr/>
            </p:nvGrpSpPr>
            <p:grpSpPr>
              <a:xfrm>
                <a:off x="1598726" y="4182642"/>
                <a:ext cx="1155290" cy="737417"/>
                <a:chOff x="1717245" y="4117749"/>
                <a:chExt cx="1343537" cy="1067782"/>
              </a:xfrm>
            </p:grpSpPr>
            <p:sp>
              <p:nvSpPr>
                <p:cNvPr id="160" name="圆柱形 159"/>
                <p:cNvSpPr/>
                <p:nvPr/>
              </p:nvSpPr>
              <p:spPr bwMode="auto">
                <a:xfrm>
                  <a:off x="1717245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noProof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法人</a:t>
                  </a: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66" name="圆柱形 165"/>
                <p:cNvSpPr/>
                <p:nvPr/>
              </p:nvSpPr>
              <p:spPr bwMode="auto">
                <a:xfrm>
                  <a:off x="2435983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监管</a:t>
                  </a:r>
                  <a:endParaRPr kumimoji="0" lang="en-US" altLang="zh-CN" sz="900" i="0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信息</a:t>
                  </a: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91" name="圆柱形 190"/>
                <p:cNvSpPr/>
                <p:nvPr/>
              </p:nvSpPr>
              <p:spPr bwMode="auto">
                <a:xfrm>
                  <a:off x="1717245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特殊</a:t>
                  </a:r>
                  <a:endParaRPr lang="en-US" altLang="zh-CN" sz="900" kern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900" i="0" u="none" strike="noStrike" kern="0" cap="none" spc="0" normalizeH="0" baseline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设备</a:t>
                  </a:r>
                  <a:r>
                    <a:rPr kumimoji="0" lang="zh-CN" altLang="en-US" sz="900" i="0" u="none" strike="noStrike" kern="0" cap="none" spc="0" normalizeH="0" baseline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92" name="圆柱形 191"/>
                <p:cNvSpPr/>
                <p:nvPr/>
              </p:nvSpPr>
              <p:spPr bwMode="auto">
                <a:xfrm>
                  <a:off x="2435982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监管事件</a:t>
                  </a:r>
                  <a:r>
                    <a:rPr lang="en-US" altLang="zh-CN" sz="900" kern="0" noProof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…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159" name="圆角矩形 158"/>
              <p:cNvSpPr/>
              <p:nvPr/>
            </p:nvSpPr>
            <p:spPr>
              <a:xfrm>
                <a:off x="1510235" y="3964366"/>
                <a:ext cx="1321455" cy="1026488"/>
              </a:xfrm>
              <a:prstGeom prst="roundRect">
                <a:avLst>
                  <a:gd name="adj" fmla="val 5377"/>
                </a:avLst>
              </a:prstGeom>
              <a:noFill/>
              <a:ln w="63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zh-CN" altLang="en-US" sz="1100" b="1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市监局</a:t>
                </a:r>
                <a:endParaRPr lang="zh-CN" altLang="en-US" sz="11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194" name="组合 193"/>
            <p:cNvGrpSpPr/>
            <p:nvPr/>
          </p:nvGrpSpPr>
          <p:grpSpPr>
            <a:xfrm>
              <a:off x="5899353" y="3964366"/>
              <a:ext cx="696123" cy="1026488"/>
              <a:chOff x="1510235" y="3964366"/>
              <a:chExt cx="696123" cy="1026488"/>
            </a:xfrm>
          </p:grpSpPr>
          <p:grpSp>
            <p:nvGrpSpPr>
              <p:cNvPr id="195" name="组合 194"/>
              <p:cNvGrpSpPr/>
              <p:nvPr/>
            </p:nvGrpSpPr>
            <p:grpSpPr>
              <a:xfrm>
                <a:off x="1598725" y="4182642"/>
                <a:ext cx="537256" cy="737417"/>
                <a:chOff x="1717245" y="4117749"/>
                <a:chExt cx="624799" cy="1067782"/>
              </a:xfrm>
            </p:grpSpPr>
            <p:sp>
              <p:nvSpPr>
                <p:cNvPr id="197" name="圆柱形 196"/>
                <p:cNvSpPr/>
                <p:nvPr/>
              </p:nvSpPr>
              <p:spPr bwMode="auto">
                <a:xfrm>
                  <a:off x="1717245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noProof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电子</a:t>
                  </a:r>
                  <a:endParaRPr lang="en-US" altLang="zh-CN" sz="900" kern="0" noProof="0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900" i="0" u="none" strike="noStrike" kern="0" cap="none" spc="0" normalizeH="0" baseline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证照</a:t>
                  </a: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198" name="圆柱形 197"/>
                <p:cNvSpPr/>
                <p:nvPr/>
              </p:nvSpPr>
              <p:spPr bwMode="auto">
                <a:xfrm>
                  <a:off x="1717245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审批事件</a:t>
                  </a:r>
                  <a:r>
                    <a:rPr lang="en-US" altLang="zh-CN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…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196" name="圆角矩形 195"/>
              <p:cNvSpPr/>
              <p:nvPr/>
            </p:nvSpPr>
            <p:spPr>
              <a:xfrm>
                <a:off x="1510235" y="3964366"/>
                <a:ext cx="696123" cy="1026488"/>
              </a:xfrm>
              <a:prstGeom prst="roundRect">
                <a:avLst>
                  <a:gd name="adj" fmla="val 5377"/>
                </a:avLst>
              </a:prstGeom>
              <a:noFill/>
              <a:ln w="63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zh-CN" altLang="en-US" sz="1100" b="1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审批局</a:t>
                </a:r>
                <a:endParaRPr lang="zh-CN" altLang="en-US" sz="11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199" name="组合 198"/>
            <p:cNvGrpSpPr/>
            <p:nvPr/>
          </p:nvGrpSpPr>
          <p:grpSpPr>
            <a:xfrm>
              <a:off x="5114740" y="3964366"/>
              <a:ext cx="696123" cy="1026488"/>
              <a:chOff x="1510235" y="3964366"/>
              <a:chExt cx="696123" cy="1026488"/>
            </a:xfrm>
          </p:grpSpPr>
          <p:grpSp>
            <p:nvGrpSpPr>
              <p:cNvPr id="200" name="组合 199"/>
              <p:cNvGrpSpPr/>
              <p:nvPr/>
            </p:nvGrpSpPr>
            <p:grpSpPr>
              <a:xfrm>
                <a:off x="1598725" y="4182642"/>
                <a:ext cx="537256" cy="737417"/>
                <a:chOff x="1717245" y="4117749"/>
                <a:chExt cx="624799" cy="1067782"/>
              </a:xfrm>
            </p:grpSpPr>
            <p:sp>
              <p:nvSpPr>
                <p:cNvPr id="202" name="圆柱形 201"/>
                <p:cNvSpPr/>
                <p:nvPr/>
              </p:nvSpPr>
              <p:spPr bwMode="auto">
                <a:xfrm>
                  <a:off x="1717245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en-US" altLang="zh-CN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9+X</a:t>
                  </a: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203" name="圆柱形 202"/>
                <p:cNvSpPr/>
                <p:nvPr/>
              </p:nvSpPr>
              <p:spPr bwMode="auto">
                <a:xfrm>
                  <a:off x="1717245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综治事件</a:t>
                  </a:r>
                  <a:r>
                    <a:rPr lang="en-US" altLang="zh-CN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…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201" name="圆角矩形 200"/>
              <p:cNvSpPr/>
              <p:nvPr/>
            </p:nvSpPr>
            <p:spPr>
              <a:xfrm>
                <a:off x="1510235" y="3964366"/>
                <a:ext cx="696123" cy="1026488"/>
              </a:xfrm>
              <a:prstGeom prst="roundRect">
                <a:avLst>
                  <a:gd name="adj" fmla="val 5377"/>
                </a:avLst>
              </a:prstGeom>
              <a:noFill/>
              <a:ln w="63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zh-CN" altLang="en-US" sz="1100" b="1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政法委</a:t>
                </a:r>
                <a:endParaRPr lang="zh-CN" altLang="en-US" sz="11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204" name="组合 203"/>
            <p:cNvGrpSpPr/>
            <p:nvPr/>
          </p:nvGrpSpPr>
          <p:grpSpPr>
            <a:xfrm>
              <a:off x="6683966" y="3964366"/>
              <a:ext cx="696123" cy="1026488"/>
              <a:chOff x="1510235" y="3964366"/>
              <a:chExt cx="696123" cy="1026488"/>
            </a:xfrm>
          </p:grpSpPr>
          <p:grpSp>
            <p:nvGrpSpPr>
              <p:cNvPr id="205" name="组合 204"/>
              <p:cNvGrpSpPr/>
              <p:nvPr/>
            </p:nvGrpSpPr>
            <p:grpSpPr>
              <a:xfrm>
                <a:off x="1598725" y="4182642"/>
                <a:ext cx="537256" cy="737417"/>
                <a:chOff x="1717245" y="4117749"/>
                <a:chExt cx="624799" cy="1067782"/>
              </a:xfrm>
            </p:grpSpPr>
            <p:sp>
              <p:nvSpPr>
                <p:cNvPr id="207" name="圆柱形 206"/>
                <p:cNvSpPr/>
                <p:nvPr/>
              </p:nvSpPr>
              <p:spPr bwMode="auto">
                <a:xfrm>
                  <a:off x="1717245" y="4117749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其他</a:t>
                  </a:r>
                  <a:endParaRPr kumimoji="0" lang="en-US" altLang="zh-CN" sz="900" i="0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900" i="0" u="none" strike="noStrike" kern="0" cap="none" spc="0" normalizeH="0" baseline="0" noProof="0" smtClean="0">
                      <a:ln>
                        <a:noFill/>
                      </a:ln>
                      <a:effectLst/>
                      <a:uLnTx/>
                      <a:uFillTx/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信息库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  <p:sp>
              <p:nvSpPr>
                <p:cNvPr id="208" name="圆柱形 207"/>
                <p:cNvSpPr/>
                <p:nvPr/>
              </p:nvSpPr>
              <p:spPr bwMode="auto">
                <a:xfrm>
                  <a:off x="1717245" y="4684085"/>
                  <a:ext cx="624799" cy="501446"/>
                </a:xfrm>
                <a:prstGeom prst="can">
                  <a:avLst>
                    <a:gd name="adj" fmla="val 1383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38" tIns="45719" rIns="91438" bIns="45719" numCol="1" rtlCol="0" anchor="ctr" anchorCtr="0" compatLnSpc="1"/>
                <a:lstStyle/>
                <a:p>
                  <a:pPr marL="0" marR="0" lvl="0" indent="0" algn="ctr" defTabSz="10077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900" ker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其他</a:t>
                  </a:r>
                  <a:r>
                    <a:rPr lang="zh-CN" altLang="en-US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事件</a:t>
                  </a:r>
                  <a:r>
                    <a:rPr lang="en-US" altLang="zh-CN" sz="900" kern="0" smtClean="0"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…</a:t>
                  </a:r>
                  <a:endParaRPr kumimoji="0" lang="zh-CN" altLang="en-US" sz="9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206" name="圆角矩形 205"/>
              <p:cNvSpPr/>
              <p:nvPr/>
            </p:nvSpPr>
            <p:spPr>
              <a:xfrm>
                <a:off x="1510235" y="3964366"/>
                <a:ext cx="696123" cy="1026488"/>
              </a:xfrm>
              <a:prstGeom prst="roundRect">
                <a:avLst>
                  <a:gd name="adj" fmla="val 5377"/>
                </a:avLst>
              </a:prstGeom>
              <a:noFill/>
              <a:ln w="63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zh-CN" altLang="en-US" sz="1100" b="1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其他</a:t>
                </a:r>
                <a:endParaRPr lang="zh-CN" altLang="en-US" sz="11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sp>
        <p:nvSpPr>
          <p:cNvPr id="209" name="矩形 208"/>
          <p:cNvSpPr/>
          <p:nvPr/>
        </p:nvSpPr>
        <p:spPr>
          <a:xfrm>
            <a:off x="7140557" y="5268264"/>
            <a:ext cx="1844160" cy="142160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CN" altLang="en-US" sz="1400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纵向垂管平台数据</a:t>
            </a:r>
            <a:endParaRPr lang="zh-CN" altLang="en-US" sz="1400" b="1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9058924" y="5268264"/>
            <a:ext cx="2278789" cy="142160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CN" altLang="en-US" sz="1400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其他数据</a:t>
            </a:r>
            <a:endParaRPr lang="zh-CN" altLang="en-US" sz="1400" b="1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23142" y="5374312"/>
            <a:ext cx="782282" cy="1026488"/>
            <a:chOff x="5497214" y="5627001"/>
            <a:chExt cx="696123" cy="1026488"/>
          </a:xfrm>
        </p:grpSpPr>
        <p:sp>
          <p:nvSpPr>
            <p:cNvPr id="211" name="圆柱形 210"/>
            <p:cNvSpPr/>
            <p:nvPr/>
          </p:nvSpPr>
          <p:spPr bwMode="auto">
            <a:xfrm>
              <a:off x="5585704" y="5845277"/>
              <a:ext cx="537256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基础</a:t>
              </a:r>
              <a:endParaRPr lang="en-US" altLang="zh-CN" sz="900" kern="0" noProof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信息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2" name="圆柱形 211"/>
            <p:cNvSpPr/>
            <p:nvPr/>
          </p:nvSpPr>
          <p:spPr bwMode="auto">
            <a:xfrm>
              <a:off x="5585704" y="6236392"/>
              <a:ext cx="537256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</a:t>
              </a:r>
              <a:endParaRPr lang="en-US" altLang="zh-CN" sz="900" kern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信息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3" name="圆角矩形 212"/>
            <p:cNvSpPr/>
            <p:nvPr/>
          </p:nvSpPr>
          <p:spPr>
            <a:xfrm>
              <a:off x="5497214" y="5627001"/>
              <a:ext cx="696123" cy="1026488"/>
            </a:xfrm>
            <a:prstGeom prst="roundRect">
              <a:avLst>
                <a:gd name="adj" fmla="val 5377"/>
              </a:avLst>
            </a:prstGeom>
            <a:noFill/>
            <a:ln w="63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11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上级平台</a:t>
              </a:r>
              <a:endParaRPr lang="zh-CN" altLang="en-US" sz="1100" b="1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214" name="组合 213"/>
          <p:cNvGrpSpPr/>
          <p:nvPr/>
        </p:nvGrpSpPr>
        <p:grpSpPr>
          <a:xfrm>
            <a:off x="8104866" y="5374312"/>
            <a:ext cx="782282" cy="1026488"/>
            <a:chOff x="5497214" y="5627001"/>
            <a:chExt cx="696123" cy="1026488"/>
          </a:xfrm>
        </p:grpSpPr>
        <p:sp>
          <p:nvSpPr>
            <p:cNvPr id="215" name="圆柱形 214"/>
            <p:cNvSpPr/>
            <p:nvPr/>
          </p:nvSpPr>
          <p:spPr bwMode="auto">
            <a:xfrm>
              <a:off x="5585704" y="5845277"/>
              <a:ext cx="537256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基础</a:t>
              </a:r>
              <a:endParaRPr lang="en-US" altLang="zh-CN" sz="900" kern="0" noProof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信息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6" name="圆柱形 215"/>
            <p:cNvSpPr/>
            <p:nvPr/>
          </p:nvSpPr>
          <p:spPr bwMode="auto">
            <a:xfrm>
              <a:off x="5585704" y="6236392"/>
              <a:ext cx="537256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事件</a:t>
              </a:r>
              <a:endParaRPr lang="en-US" altLang="zh-CN" sz="900" kern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信息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17" name="圆角矩形 216"/>
            <p:cNvSpPr/>
            <p:nvPr/>
          </p:nvSpPr>
          <p:spPr>
            <a:xfrm>
              <a:off x="5497214" y="5627001"/>
              <a:ext cx="696123" cy="1026488"/>
            </a:xfrm>
            <a:prstGeom prst="roundRect">
              <a:avLst>
                <a:gd name="adj" fmla="val 5377"/>
              </a:avLst>
            </a:prstGeom>
            <a:noFill/>
            <a:ln w="63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1100" b="1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下级</a:t>
              </a:r>
              <a:r>
                <a:rPr lang="zh-CN" altLang="en-US" sz="11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平台</a:t>
              </a:r>
              <a:endParaRPr lang="zh-CN" altLang="en-US" sz="1100" b="1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178092" y="5584023"/>
            <a:ext cx="2040452" cy="795844"/>
            <a:chOff x="9081998" y="5538303"/>
            <a:chExt cx="2040452" cy="795844"/>
          </a:xfrm>
        </p:grpSpPr>
        <p:sp>
          <p:nvSpPr>
            <p:cNvPr id="222" name="圆柱形 221"/>
            <p:cNvSpPr/>
            <p:nvPr/>
          </p:nvSpPr>
          <p:spPr bwMode="auto">
            <a:xfrm>
              <a:off x="9081998" y="5538303"/>
              <a:ext cx="603752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物联网</a:t>
              </a:r>
              <a:endParaRPr lang="en-US" altLang="zh-CN" sz="900" kern="0" noProof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23" name="圆柱形 222"/>
            <p:cNvSpPr/>
            <p:nvPr/>
          </p:nvSpPr>
          <p:spPr bwMode="auto">
            <a:xfrm>
              <a:off x="9081998" y="5987845"/>
              <a:ext cx="603752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互联网</a:t>
              </a:r>
              <a:endParaRPr lang="en-US" altLang="zh-CN" sz="900" kern="0" noProof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24" name="圆柱形 223"/>
            <p:cNvSpPr/>
            <p:nvPr/>
          </p:nvSpPr>
          <p:spPr bwMode="auto">
            <a:xfrm>
              <a:off x="9800348" y="5538303"/>
              <a:ext cx="603752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水电气</a:t>
              </a:r>
              <a:endParaRPr lang="en-US" altLang="zh-CN" sz="900" kern="0" noProof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25" name="圆柱形 224"/>
            <p:cNvSpPr/>
            <p:nvPr/>
          </p:nvSpPr>
          <p:spPr bwMode="auto">
            <a:xfrm>
              <a:off x="9795501" y="5987845"/>
              <a:ext cx="603752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视频</a:t>
              </a:r>
              <a:endParaRPr lang="en-US" altLang="zh-CN" sz="900" kern="0" noProof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26" name="圆柱形 225"/>
            <p:cNvSpPr/>
            <p:nvPr/>
          </p:nvSpPr>
          <p:spPr bwMode="auto">
            <a:xfrm>
              <a:off x="10518698" y="5538303"/>
              <a:ext cx="603752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运营商</a:t>
              </a:r>
              <a:endParaRPr lang="en-US" altLang="zh-CN" sz="900" kern="0" noProof="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27" name="圆柱形 226"/>
            <p:cNvSpPr/>
            <p:nvPr/>
          </p:nvSpPr>
          <p:spPr bwMode="auto">
            <a:xfrm>
              <a:off x="10518698" y="5987845"/>
              <a:ext cx="603752" cy="346302"/>
            </a:xfrm>
            <a:prstGeom prst="can">
              <a:avLst>
                <a:gd name="adj" fmla="val 1383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38" tIns="45719" rIns="91438" bIns="45719" numCol="1" rtlCol="0" anchor="ctr" anchorCtr="0" compatLnSpc="1"/>
            <a:lstStyle/>
            <a:p>
              <a:pPr marL="0" marR="0" lvl="0" indent="0" algn="ctr" defTabSz="10077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900" kern="0" noProof="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…</a:t>
              </a:r>
              <a:endParaRPr kumimoji="0" lang="zh-CN" altLang="en-US" sz="9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392454" y="4790273"/>
            <a:ext cx="7214911" cy="2814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电子政务数据共享交换平台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280609" y="4057028"/>
            <a:ext cx="7380092" cy="420201"/>
            <a:chOff x="1209971" y="1452271"/>
            <a:chExt cx="7121992" cy="574669"/>
          </a:xfrm>
        </p:grpSpPr>
        <p:sp>
          <p:nvSpPr>
            <p:cNvPr id="239" name="矩形 238"/>
            <p:cNvSpPr/>
            <p:nvPr/>
          </p:nvSpPr>
          <p:spPr>
            <a:xfrm>
              <a:off x="1209971" y="1452271"/>
              <a:ext cx="7121992" cy="57466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zh-CN" altLang="en-US" sz="12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数据治理</a:t>
              </a:r>
              <a:endParaRPr lang="en-US" altLang="zh-CN" sz="12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947148" y="1527877"/>
              <a:ext cx="6304013" cy="416230"/>
              <a:chOff x="2238515" y="2503425"/>
              <a:chExt cx="5569834" cy="390235"/>
            </a:xfrm>
          </p:grpSpPr>
          <p:sp>
            <p:nvSpPr>
              <p:cNvPr id="13" name="五边形 12"/>
              <p:cNvSpPr/>
              <p:nvPr/>
            </p:nvSpPr>
            <p:spPr>
              <a:xfrm>
                <a:off x="6746462" y="2505837"/>
                <a:ext cx="1061887" cy="383458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wrap="square" lIns="26945" tIns="25649" rIns="26945" bIns="25649" anchor="ctr" anchorCtr="0"/>
              <a:lstStyle/>
              <a:p>
                <a:pPr algn="ctr" defTabSz="1217930" eaLnBrk="0" hangingPunct="0">
                  <a:buClr>
                    <a:srgbClr val="990000"/>
                  </a:buClr>
                  <a:buSzPct val="60000"/>
                </a:pPr>
                <a:r>
                  <a:rPr lang="zh-CN" altLang="en-US" sz="1100" kern="0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质量报告</a:t>
                </a:r>
                <a:endParaRPr lang="zh-CN" altLang="en-US" sz="1100" ker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2" name="五边形 251"/>
              <p:cNvSpPr/>
              <p:nvPr/>
            </p:nvSpPr>
            <p:spPr>
              <a:xfrm>
                <a:off x="5843842" y="2504798"/>
                <a:ext cx="1061887" cy="383458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wrap="square" lIns="26945" tIns="25649" rIns="26945" bIns="25649" anchor="ctr" anchorCtr="0"/>
              <a:lstStyle/>
              <a:p>
                <a:pPr algn="ctr" defTabSz="1217930" eaLnBrk="0" hangingPunct="0">
                  <a:buClr>
                    <a:srgbClr val="990000"/>
                  </a:buClr>
                  <a:buSzPct val="60000"/>
                </a:pPr>
                <a:r>
                  <a:rPr lang="zh-CN" altLang="en-US" sz="1100" kern="0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数据模型</a:t>
                </a:r>
                <a:endParaRPr lang="zh-CN" altLang="en-US" sz="1100" ker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3" name="五边形 252"/>
              <p:cNvSpPr/>
              <p:nvPr/>
            </p:nvSpPr>
            <p:spPr>
              <a:xfrm>
                <a:off x="4949965" y="2510202"/>
                <a:ext cx="1061887" cy="383458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wrap="square" lIns="26945" tIns="25649" rIns="26945" bIns="25649" anchor="ctr" anchorCtr="0"/>
              <a:lstStyle/>
              <a:p>
                <a:pPr algn="ctr" defTabSz="1217930" eaLnBrk="0" hangingPunct="0">
                  <a:buClr>
                    <a:srgbClr val="990000"/>
                  </a:buClr>
                  <a:buSzPct val="60000"/>
                </a:pPr>
                <a:r>
                  <a:rPr lang="zh-CN" altLang="en-US" sz="1100" kern="0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数据溯源</a:t>
                </a:r>
                <a:endParaRPr lang="zh-CN" altLang="en-US" sz="1100" ker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4" name="五边形 253"/>
              <p:cNvSpPr/>
              <p:nvPr/>
            </p:nvSpPr>
            <p:spPr>
              <a:xfrm>
                <a:off x="4041056" y="2510202"/>
                <a:ext cx="1061887" cy="383458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wrap="square" lIns="26945" tIns="25649" rIns="26945" bIns="25649" anchor="ctr" anchorCtr="0"/>
              <a:lstStyle/>
              <a:p>
                <a:pPr algn="ctr" defTabSz="1217930" eaLnBrk="0" hangingPunct="0">
                  <a:buClr>
                    <a:srgbClr val="990000"/>
                  </a:buClr>
                  <a:buSzPct val="60000"/>
                </a:pPr>
                <a:r>
                  <a:rPr lang="zh-CN" altLang="en-US" sz="1100" kern="0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元数据管理</a:t>
                </a:r>
                <a:endParaRPr lang="zh-CN" altLang="en-US" sz="1100" ker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5" name="五边形 254"/>
              <p:cNvSpPr/>
              <p:nvPr/>
            </p:nvSpPr>
            <p:spPr>
              <a:xfrm>
                <a:off x="3136763" y="2503425"/>
                <a:ext cx="1061887" cy="383458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wrap="square" lIns="26945" tIns="25649" rIns="26945" bIns="25649" anchor="ctr" anchorCtr="0"/>
              <a:lstStyle/>
              <a:p>
                <a:pPr algn="ctr" defTabSz="1217930" eaLnBrk="0" hangingPunct="0">
                  <a:buClr>
                    <a:srgbClr val="990000"/>
                  </a:buClr>
                  <a:buSzPct val="60000"/>
                </a:pPr>
                <a:r>
                  <a:rPr lang="zh-CN" altLang="en-US" sz="1100" kern="0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稽核规则</a:t>
                </a:r>
                <a:endParaRPr lang="zh-CN" altLang="en-US" sz="1100" ker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6" name="五边形 255"/>
              <p:cNvSpPr/>
              <p:nvPr/>
            </p:nvSpPr>
            <p:spPr>
              <a:xfrm>
                <a:off x="2238515" y="2510202"/>
                <a:ext cx="1061887" cy="383458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wrap="square" lIns="26945" tIns="25649" rIns="26945" bIns="25649" anchor="ctr" anchorCtr="0"/>
              <a:lstStyle/>
              <a:p>
                <a:pPr algn="ctr" defTabSz="1217930" eaLnBrk="0" hangingPunct="0">
                  <a:buClr>
                    <a:srgbClr val="990000"/>
                  </a:buClr>
                  <a:buSzPct val="60000"/>
                </a:pPr>
                <a:r>
                  <a:rPr lang="zh-CN" altLang="en-US" sz="1100" kern="0" smtClean="0">
                    <a:solidFill>
                      <a:schemeClr val="tx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数据标准规范</a:t>
                </a:r>
                <a:endParaRPr lang="zh-CN" altLang="en-US" sz="1100" ker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936097" y="2119411"/>
            <a:ext cx="7921613" cy="625394"/>
            <a:chOff x="1818110" y="1768745"/>
            <a:chExt cx="7921613" cy="625394"/>
          </a:xfrm>
        </p:grpSpPr>
        <p:sp>
          <p:nvSpPr>
            <p:cNvPr id="270" name="矩形 269"/>
            <p:cNvSpPr/>
            <p:nvPr/>
          </p:nvSpPr>
          <p:spPr>
            <a:xfrm>
              <a:off x="1818110" y="1768745"/>
              <a:ext cx="7921613" cy="62539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一网统管数据服务</a:t>
              </a:r>
              <a:endParaRPr lang="zh-CN" altLang="en-US" sz="1400" b="1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271" name="组合 270"/>
            <p:cNvGrpSpPr/>
            <p:nvPr/>
          </p:nvGrpSpPr>
          <p:grpSpPr>
            <a:xfrm>
              <a:off x="2015118" y="2043411"/>
              <a:ext cx="7527596" cy="286563"/>
              <a:chOff x="7061606" y="2315025"/>
              <a:chExt cx="5857376" cy="534993"/>
            </a:xfrm>
            <a:solidFill>
              <a:schemeClr val="accent1"/>
            </a:solidFill>
          </p:grpSpPr>
          <p:sp>
            <p:nvSpPr>
              <p:cNvPr id="272" name="矩形 271"/>
              <p:cNvSpPr/>
              <p:nvPr/>
            </p:nvSpPr>
            <p:spPr>
              <a:xfrm>
                <a:off x="7061606" y="2315025"/>
                <a:ext cx="777236" cy="534993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38" tIns="45719" rIns="91438" bIns="4571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数据可视化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73" name="矩形 272"/>
              <p:cNvSpPr/>
              <p:nvPr/>
            </p:nvSpPr>
            <p:spPr>
              <a:xfrm>
                <a:off x="7910222" y="2315025"/>
                <a:ext cx="777236" cy="534993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38" tIns="45719" rIns="91438" bIns="4571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</a:t>
                </a:r>
                <a:r>
                  <a:rPr lang="en-US" altLang="zh-CN" sz="1200" b="1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API</a:t>
                </a:r>
                <a:endPara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74" name="矩形 273"/>
              <p:cNvSpPr/>
              <p:nvPr/>
            </p:nvSpPr>
            <p:spPr>
              <a:xfrm>
                <a:off x="8758838" y="2315025"/>
                <a:ext cx="777236" cy="534993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38" tIns="45719" rIns="91438" bIns="4571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</a:t>
                </a:r>
                <a:r>
                  <a:rPr lang="zh-CN" altLang="en-US" sz="1200" b="1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指标</a:t>
                </a:r>
                <a:endPara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75" name="矩形 274"/>
              <p:cNvSpPr/>
              <p:nvPr/>
            </p:nvSpPr>
            <p:spPr>
              <a:xfrm>
                <a:off x="9607454" y="2315025"/>
                <a:ext cx="777236" cy="534993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38" tIns="45719" rIns="91438" bIns="4571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</a:t>
                </a:r>
                <a:r>
                  <a:rPr lang="zh-CN" altLang="en-US" sz="1200" b="1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开放</a:t>
                </a:r>
                <a:endPara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76" name="矩形 275"/>
              <p:cNvSpPr/>
              <p:nvPr/>
            </p:nvSpPr>
            <p:spPr>
              <a:xfrm>
                <a:off x="10452218" y="2315025"/>
                <a:ext cx="777236" cy="534993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38" tIns="45719" rIns="91438" bIns="4571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</a:t>
                </a:r>
                <a:r>
                  <a:rPr lang="zh-CN" altLang="en-US" sz="1200" b="1" kern="0" noProof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挖掘</a:t>
                </a:r>
                <a:endPara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77" name="矩形 276"/>
              <p:cNvSpPr/>
              <p:nvPr/>
            </p:nvSpPr>
            <p:spPr>
              <a:xfrm>
                <a:off x="11296982" y="2315025"/>
                <a:ext cx="777236" cy="534993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38" tIns="45719" rIns="91438" bIns="4571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</a:t>
                </a:r>
                <a:r>
                  <a:rPr lang="zh-CN" altLang="en-US" sz="1200" b="1" kern="0" smtClea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分析</a:t>
                </a:r>
                <a:endPara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78" name="矩形 277"/>
              <p:cNvSpPr/>
              <p:nvPr/>
            </p:nvSpPr>
            <p:spPr>
              <a:xfrm>
                <a:off x="12141746" y="2318621"/>
                <a:ext cx="777236" cy="531396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91438" tIns="45719" rIns="91438" bIns="4571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……</a:t>
                </a:r>
                <a:endPara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  <p:sp>
        <p:nvSpPr>
          <p:cNvPr id="279" name="矩形 278"/>
          <p:cNvSpPr/>
          <p:nvPr/>
        </p:nvSpPr>
        <p:spPr>
          <a:xfrm>
            <a:off x="965535" y="1203638"/>
            <a:ext cx="6072395" cy="725236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1400" b="1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一网统管平台</a:t>
            </a:r>
            <a:endParaRPr lang="zh-CN" altLang="en-US" sz="1400" b="1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0" name="矩形 279"/>
          <p:cNvSpPr/>
          <p:nvPr/>
        </p:nvSpPr>
        <p:spPr>
          <a:xfrm>
            <a:off x="7175624" y="1203637"/>
            <a:ext cx="4162089" cy="725236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委办</a:t>
            </a:r>
            <a:r>
              <a:rPr lang="zh-CN" altLang="en-US" sz="1400" b="1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局业务系统</a:t>
            </a:r>
            <a:endParaRPr lang="zh-CN" altLang="en-US" sz="1400" b="1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18" name="肘形连接符 17"/>
          <p:cNvCxnSpPr>
            <a:stCxn id="4" idx="0"/>
            <a:endCxn id="9" idx="2"/>
          </p:cNvCxnSpPr>
          <p:nvPr/>
        </p:nvCxnSpPr>
        <p:spPr>
          <a:xfrm rot="5400000" flipH="1" flipV="1">
            <a:off x="3215845" y="3590248"/>
            <a:ext cx="302631" cy="3265499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肘形连接符 280"/>
          <p:cNvCxnSpPr>
            <a:stCxn id="159" idx="0"/>
            <a:endCxn id="9" idx="2"/>
          </p:cNvCxnSpPr>
          <p:nvPr/>
        </p:nvCxnSpPr>
        <p:spPr>
          <a:xfrm rot="5400000" flipH="1" flipV="1">
            <a:off x="3920818" y="4295221"/>
            <a:ext cx="302631" cy="185555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肘形连接符 281"/>
          <p:cNvCxnSpPr>
            <a:stCxn id="137" idx="0"/>
            <a:endCxn id="9" idx="2"/>
          </p:cNvCxnSpPr>
          <p:nvPr/>
        </p:nvCxnSpPr>
        <p:spPr>
          <a:xfrm rot="5400000" flipH="1" flipV="1">
            <a:off x="4469458" y="4843861"/>
            <a:ext cx="302631" cy="75827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肘形连接符 282"/>
          <p:cNvCxnSpPr>
            <a:stCxn id="201" idx="0"/>
            <a:endCxn id="9" idx="2"/>
          </p:cNvCxnSpPr>
          <p:nvPr/>
        </p:nvCxnSpPr>
        <p:spPr>
          <a:xfrm rot="16200000" flipV="1">
            <a:off x="4861765" y="5209827"/>
            <a:ext cx="302631" cy="26340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肘形连接符 283"/>
          <p:cNvCxnSpPr>
            <a:stCxn id="196" idx="0"/>
            <a:endCxn id="9" idx="2"/>
          </p:cNvCxnSpPr>
          <p:nvPr/>
        </p:nvCxnSpPr>
        <p:spPr>
          <a:xfrm rot="16200000" flipV="1">
            <a:off x="5254072" y="4817520"/>
            <a:ext cx="302631" cy="81095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肘形连接符 284"/>
          <p:cNvCxnSpPr>
            <a:stCxn id="206" idx="0"/>
            <a:endCxn id="9" idx="2"/>
          </p:cNvCxnSpPr>
          <p:nvPr/>
        </p:nvCxnSpPr>
        <p:spPr>
          <a:xfrm rot="16200000" flipV="1">
            <a:off x="5646378" y="4425214"/>
            <a:ext cx="302631" cy="159556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肘形连接符 285"/>
          <p:cNvCxnSpPr>
            <a:stCxn id="213" idx="0"/>
            <a:endCxn id="9" idx="2"/>
          </p:cNvCxnSpPr>
          <p:nvPr/>
        </p:nvCxnSpPr>
        <p:spPr>
          <a:xfrm rot="16200000" flipV="1">
            <a:off x="6155782" y="3915810"/>
            <a:ext cx="302631" cy="261437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肘形连接符 286"/>
          <p:cNvCxnSpPr>
            <a:stCxn id="217" idx="0"/>
            <a:endCxn id="9" idx="2"/>
          </p:cNvCxnSpPr>
          <p:nvPr/>
        </p:nvCxnSpPr>
        <p:spPr>
          <a:xfrm rot="16200000" flipV="1">
            <a:off x="6596644" y="3474948"/>
            <a:ext cx="302631" cy="349609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肘形连接符 287"/>
          <p:cNvCxnSpPr>
            <a:stCxn id="9" idx="1"/>
            <a:endCxn id="229" idx="2"/>
          </p:cNvCxnSpPr>
          <p:nvPr/>
        </p:nvCxnSpPr>
        <p:spPr>
          <a:xfrm rot="10800000" flipH="1">
            <a:off x="1392454" y="3651063"/>
            <a:ext cx="1297862" cy="1279914"/>
          </a:xfrm>
          <a:prstGeom prst="bentConnector3">
            <a:avLst>
              <a:gd name="adj1" fmla="val -1761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肘形连接符 288"/>
          <p:cNvCxnSpPr>
            <a:stCxn id="290" idx="0"/>
            <a:endCxn id="229" idx="2"/>
          </p:cNvCxnSpPr>
          <p:nvPr/>
        </p:nvCxnSpPr>
        <p:spPr>
          <a:xfrm rot="16200000" flipV="1">
            <a:off x="5874713" y="466666"/>
            <a:ext cx="1139210" cy="7508003"/>
          </a:xfrm>
          <a:prstGeom prst="bentConnector4">
            <a:avLst>
              <a:gd name="adj1" fmla="val 17834"/>
              <a:gd name="adj2" fmla="val 11412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矩形 289"/>
          <p:cNvSpPr/>
          <p:nvPr/>
        </p:nvSpPr>
        <p:spPr>
          <a:xfrm>
            <a:off x="9058924" y="4790273"/>
            <a:ext cx="2278790" cy="2814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前置库</a:t>
            </a:r>
            <a:r>
              <a:rPr lang="en-US" altLang="zh-CN" sz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lang="zh-CN" altLang="en-US" sz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接口对接</a:t>
            </a:r>
            <a:r>
              <a:rPr lang="en-US" altLang="zh-CN" sz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lang="zh-CN" altLang="en-US" sz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爬虫</a:t>
            </a:r>
            <a:r>
              <a:rPr lang="en-US" altLang="zh-CN" sz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…</a:t>
            </a:r>
            <a:endParaRPr lang="zh-CN" altLang="en-US" sz="12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291" name="肘形连接符 290"/>
          <p:cNvCxnSpPr>
            <a:stCxn id="232" idx="1"/>
            <a:endCxn id="270" idx="2"/>
          </p:cNvCxnSpPr>
          <p:nvPr/>
        </p:nvCxnSpPr>
        <p:spPr>
          <a:xfrm rot="16200000" flipV="1">
            <a:off x="6996255" y="1645454"/>
            <a:ext cx="645334" cy="2844035"/>
          </a:xfrm>
          <a:prstGeom prst="bentConnector3">
            <a:avLst>
              <a:gd name="adj1" fmla="val 7468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肘形连接符 292"/>
          <p:cNvCxnSpPr>
            <a:stCxn id="231" idx="1"/>
            <a:endCxn id="270" idx="2"/>
          </p:cNvCxnSpPr>
          <p:nvPr/>
        </p:nvCxnSpPr>
        <p:spPr>
          <a:xfrm rot="16200000" flipV="1">
            <a:off x="6059684" y="2582026"/>
            <a:ext cx="645335" cy="970894"/>
          </a:xfrm>
          <a:prstGeom prst="bentConnector3">
            <a:avLst>
              <a:gd name="adj1" fmla="val 7468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肘形连接符 293"/>
          <p:cNvCxnSpPr>
            <a:stCxn id="230" idx="1"/>
            <a:endCxn id="270" idx="2"/>
          </p:cNvCxnSpPr>
          <p:nvPr/>
        </p:nvCxnSpPr>
        <p:spPr>
          <a:xfrm rot="5400000" flipH="1" flipV="1">
            <a:off x="5122240" y="2617224"/>
            <a:ext cx="647083" cy="902246"/>
          </a:xfrm>
          <a:prstGeom prst="bentConnector3">
            <a:avLst>
              <a:gd name="adj1" fmla="val 7461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2505446" y="2967065"/>
            <a:ext cx="6847403" cy="1104899"/>
            <a:chOff x="600921" y="2547498"/>
            <a:chExt cx="6368910" cy="1104899"/>
          </a:xfrm>
        </p:grpSpPr>
        <p:sp>
          <p:nvSpPr>
            <p:cNvPr id="247" name="矩形 246"/>
            <p:cNvSpPr/>
            <p:nvPr/>
          </p:nvSpPr>
          <p:spPr>
            <a:xfrm>
              <a:off x="600921" y="2547498"/>
              <a:ext cx="6368910" cy="110489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1400" b="1" smtClean="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数据汇聚建库：</a:t>
              </a:r>
              <a:r>
                <a:rPr lang="zh-CN" altLang="en-US" sz="1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一网统管数据资源中心</a:t>
              </a:r>
              <a:endParaRPr lang="zh-CN" altLang="en-US" sz="14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72872" y="2844625"/>
              <a:ext cx="6028878" cy="649539"/>
              <a:chOff x="772872" y="2844625"/>
              <a:chExt cx="6028878" cy="649539"/>
            </a:xfrm>
          </p:grpSpPr>
          <p:sp>
            <p:nvSpPr>
              <p:cNvPr id="229" name="圆柱形 228"/>
              <p:cNvSpPr/>
              <p:nvPr/>
            </p:nvSpPr>
            <p:spPr bwMode="auto">
              <a:xfrm>
                <a:off x="772872" y="2970574"/>
                <a:ext cx="802140" cy="521843"/>
              </a:xfrm>
              <a:prstGeom prst="can">
                <a:avLst>
                  <a:gd name="adj" fmla="val 13830"/>
                </a:avLst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38" tIns="45719" rIns="91438" bIns="45719" numCol="1" rtlCol="0" anchor="ctr" anchorCtr="0" compatLnSpc="1"/>
              <a:lstStyle/>
              <a:p>
                <a:pPr marL="0" marR="0" lvl="0" indent="0" algn="ctr" defTabSz="100774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原始库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0" name="圆柱形 229"/>
              <p:cNvSpPr/>
              <p:nvPr/>
            </p:nvSpPr>
            <p:spPr bwMode="auto">
              <a:xfrm>
                <a:off x="2515118" y="2972321"/>
                <a:ext cx="802140" cy="521843"/>
              </a:xfrm>
              <a:prstGeom prst="can">
                <a:avLst>
                  <a:gd name="adj" fmla="val 13830"/>
                </a:avLst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38" tIns="45719" rIns="91438" bIns="45719" numCol="1" rtlCol="0" anchor="ctr" anchorCtr="0" compatLnSpc="1"/>
              <a:lstStyle/>
              <a:p>
                <a:pPr marL="0" marR="0" lvl="0" indent="0" algn="ctr" defTabSz="100774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标准库</a:t>
                </a:r>
                <a:endParaRPr kumimoji="0" lang="en-US" altLang="zh-CN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1" name="圆柱形 230"/>
              <p:cNvSpPr/>
              <p:nvPr/>
            </p:nvSpPr>
            <p:spPr bwMode="auto">
              <a:xfrm>
                <a:off x="4257364" y="2970573"/>
                <a:ext cx="802140" cy="521843"/>
              </a:xfrm>
              <a:prstGeom prst="can">
                <a:avLst>
                  <a:gd name="adj" fmla="val 13830"/>
                </a:avLst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38" tIns="45719" rIns="91438" bIns="45719" numCol="1" rtlCol="0" anchor="ctr" anchorCtr="0" compatLnSpc="1"/>
              <a:lstStyle/>
              <a:p>
                <a:pPr marL="0" marR="0" lvl="0" indent="0" algn="ctr" defTabSz="100774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b="1" kern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主题</a:t>
                </a: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库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2" name="圆柱形 231"/>
              <p:cNvSpPr/>
              <p:nvPr/>
            </p:nvSpPr>
            <p:spPr bwMode="auto">
              <a:xfrm>
                <a:off x="5999610" y="2970572"/>
                <a:ext cx="802140" cy="521843"/>
              </a:xfrm>
              <a:prstGeom prst="can">
                <a:avLst>
                  <a:gd name="adj" fmla="val 13830"/>
                </a:avLst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38" tIns="45719" rIns="91438" bIns="45719" numCol="1" rtlCol="0" anchor="ctr" anchorCtr="0" compatLnSpc="1"/>
              <a:lstStyle/>
              <a:p>
                <a:pPr marL="0" marR="0" lvl="0" indent="0" algn="ctr" defTabSz="100774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b="1" kern="0" noProof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专题</a:t>
                </a:r>
                <a:r>
                  <a:rPr kumimoji="0" lang="zh-CN" altLang="en-US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库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36" name="文本框 235"/>
              <p:cNvSpPr txBox="1"/>
              <p:nvPr/>
            </p:nvSpPr>
            <p:spPr>
              <a:xfrm>
                <a:off x="1633425" y="2844625"/>
                <a:ext cx="9444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000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清洗、比对、</a:t>
                </a:r>
                <a:endParaRPr lang="en-US" altLang="zh-CN" sz="10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r>
                  <a:rPr lang="zh-CN" altLang="en-US" sz="1000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去重</a:t>
                </a:r>
                <a:r>
                  <a:rPr lang="en-US" altLang="zh-CN" sz="1000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…</a:t>
                </a:r>
                <a:endParaRPr lang="zh-CN" altLang="en-US" sz="1000" b="1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0" name="右箭头 9"/>
              <p:cNvSpPr/>
              <p:nvPr/>
            </p:nvSpPr>
            <p:spPr>
              <a:xfrm>
                <a:off x="1728467" y="3149265"/>
                <a:ext cx="631232" cy="164456"/>
              </a:xfrm>
              <a:prstGeom prst="rightArrow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文本框 247"/>
              <p:cNvSpPr txBox="1"/>
              <p:nvPr/>
            </p:nvSpPr>
            <p:spPr>
              <a:xfrm>
                <a:off x="3409777" y="2943563"/>
                <a:ext cx="6912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000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主题关联</a:t>
                </a:r>
                <a:endParaRPr lang="zh-CN" altLang="en-US" sz="1000" b="1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49" name="右箭头 248"/>
              <p:cNvSpPr/>
              <p:nvPr/>
            </p:nvSpPr>
            <p:spPr>
              <a:xfrm>
                <a:off x="3469760" y="3149265"/>
                <a:ext cx="631232" cy="164456"/>
              </a:xfrm>
              <a:prstGeom prst="rightArrow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文本框 249"/>
              <p:cNvSpPr txBox="1"/>
              <p:nvPr/>
            </p:nvSpPr>
            <p:spPr>
              <a:xfrm>
                <a:off x="5114565" y="2849966"/>
                <a:ext cx="6912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000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创新专题</a:t>
                </a:r>
                <a:endParaRPr lang="en-US" altLang="zh-CN" sz="1000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  <a:p>
                <a:pPr algn="ctr"/>
                <a:r>
                  <a:rPr lang="zh-CN" altLang="en-US" sz="1000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再关联</a:t>
                </a:r>
                <a:endParaRPr lang="zh-CN" altLang="en-US" sz="1000" b="1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51" name="右箭头 250"/>
              <p:cNvSpPr/>
              <p:nvPr/>
            </p:nvSpPr>
            <p:spPr>
              <a:xfrm>
                <a:off x="5174548" y="3145290"/>
                <a:ext cx="631232" cy="164456"/>
              </a:xfrm>
              <a:prstGeom prst="rightArrow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8" name="文本框 67"/>
          <p:cNvSpPr txBox="1"/>
          <p:nvPr/>
        </p:nvSpPr>
        <p:spPr>
          <a:xfrm>
            <a:off x="920893" y="3647888"/>
            <a:ext cx="2667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电子政务网传输</a:t>
            </a:r>
            <a:endParaRPr lang="zh-CN" altLang="en-US" sz="11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362957" y="3647085"/>
            <a:ext cx="266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外部网络传输</a:t>
            </a:r>
            <a:endParaRPr lang="zh-CN" altLang="en-US" sz="11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296" name="肘形连接符 295"/>
          <p:cNvCxnSpPr>
            <a:stCxn id="222" idx="1"/>
            <a:endCxn id="290" idx="2"/>
          </p:cNvCxnSpPr>
          <p:nvPr/>
        </p:nvCxnSpPr>
        <p:spPr>
          <a:xfrm rot="5400000" flipH="1" flipV="1">
            <a:off x="9582972" y="4968677"/>
            <a:ext cx="512342" cy="71835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肘形连接符 296"/>
          <p:cNvCxnSpPr>
            <a:stCxn id="224" idx="1"/>
            <a:endCxn id="290" idx="2"/>
          </p:cNvCxnSpPr>
          <p:nvPr/>
        </p:nvCxnSpPr>
        <p:spPr>
          <a:xfrm rot="5400000" flipH="1" flipV="1">
            <a:off x="9942147" y="5327852"/>
            <a:ext cx="512342" cy="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肘形连接符 297"/>
          <p:cNvCxnSpPr>
            <a:stCxn id="226" idx="1"/>
            <a:endCxn id="290" idx="2"/>
          </p:cNvCxnSpPr>
          <p:nvPr/>
        </p:nvCxnSpPr>
        <p:spPr>
          <a:xfrm rot="16200000" flipV="1">
            <a:off x="10301323" y="4968677"/>
            <a:ext cx="512342" cy="718349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>
            <a:off x="1941950" y="3252500"/>
            <a:ext cx="251211" cy="8236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安全网关</a:t>
            </a:r>
            <a:endParaRPr lang="zh-CN" altLang="en-US" sz="1200" b="1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7291960" y="1539776"/>
            <a:ext cx="3929415" cy="290567"/>
            <a:chOff x="7171142" y="1634194"/>
            <a:chExt cx="4934977" cy="290567"/>
          </a:xfrm>
        </p:grpSpPr>
        <p:sp>
          <p:nvSpPr>
            <p:cNvPr id="300" name="矩形 299"/>
            <p:cNvSpPr/>
            <p:nvPr/>
          </p:nvSpPr>
          <p:spPr>
            <a:xfrm>
              <a:off x="7171142" y="1640125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公安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1" name="矩形 300"/>
            <p:cNvSpPr/>
            <p:nvPr/>
          </p:nvSpPr>
          <p:spPr>
            <a:xfrm>
              <a:off x="7887437" y="163622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市监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2" name="矩形 301"/>
            <p:cNvSpPr/>
            <p:nvPr/>
          </p:nvSpPr>
          <p:spPr>
            <a:xfrm>
              <a:off x="8603732" y="1635552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城管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3" name="矩形 302"/>
            <p:cNvSpPr/>
            <p:nvPr/>
          </p:nvSpPr>
          <p:spPr>
            <a:xfrm>
              <a:off x="9320027" y="163419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政法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4" name="矩形 303"/>
            <p:cNvSpPr/>
            <p:nvPr/>
          </p:nvSpPr>
          <p:spPr>
            <a:xfrm>
              <a:off x="10036322" y="163419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交通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5" name="矩形 304"/>
            <p:cNvSpPr/>
            <p:nvPr/>
          </p:nvSpPr>
          <p:spPr>
            <a:xfrm>
              <a:off x="10752617" y="163419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环保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6" name="矩形 305"/>
            <p:cNvSpPr/>
            <p:nvPr/>
          </p:nvSpPr>
          <p:spPr>
            <a:xfrm>
              <a:off x="11468912" y="163419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…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cxnSp>
        <p:nvCxnSpPr>
          <p:cNvPr id="307" name="肘形连接符 306"/>
          <p:cNvCxnSpPr>
            <a:stCxn id="270" idx="3"/>
            <a:endCxn id="280" idx="3"/>
          </p:cNvCxnSpPr>
          <p:nvPr/>
        </p:nvCxnSpPr>
        <p:spPr>
          <a:xfrm flipV="1">
            <a:off x="9857710" y="1566255"/>
            <a:ext cx="1480003" cy="865853"/>
          </a:xfrm>
          <a:prstGeom prst="bentConnector3">
            <a:avLst>
              <a:gd name="adj1" fmla="val 11544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8" name="组合 307"/>
          <p:cNvGrpSpPr/>
          <p:nvPr/>
        </p:nvGrpSpPr>
        <p:grpSpPr>
          <a:xfrm>
            <a:off x="1187601" y="1468830"/>
            <a:ext cx="5670324" cy="409910"/>
            <a:chOff x="7171142" y="1634194"/>
            <a:chExt cx="3502387" cy="290567"/>
          </a:xfrm>
        </p:grpSpPr>
        <p:sp>
          <p:nvSpPr>
            <p:cNvPr id="309" name="矩形 308"/>
            <p:cNvSpPr/>
            <p:nvPr/>
          </p:nvSpPr>
          <p:spPr>
            <a:xfrm>
              <a:off x="7171142" y="1640125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noProof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问题上报</a:t>
              </a:r>
              <a:endParaRPr lang="en-US" altLang="zh-CN" sz="1200" b="1" kern="0" noProof="0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noProof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一入口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0" name="矩形 309"/>
            <p:cNvSpPr/>
            <p:nvPr/>
          </p:nvSpPr>
          <p:spPr>
            <a:xfrm>
              <a:off x="7887437" y="163622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城市治理</a:t>
              </a:r>
              <a:endParaRPr lang="en-US" altLang="zh-CN" sz="1200" b="1" kern="0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一事件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1" name="矩形 310"/>
            <p:cNvSpPr/>
            <p:nvPr/>
          </p:nvSpPr>
          <p:spPr>
            <a:xfrm>
              <a:off x="8603732" y="1635552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协同联动</a:t>
              </a:r>
              <a:endParaRPr kumimoji="0" lang="en-US" altLang="zh-CN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一体化</a:t>
              </a:r>
              <a:endParaRPr kumimoji="0" lang="en-US" altLang="zh-CN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2" name="矩形 311"/>
            <p:cNvSpPr/>
            <p:nvPr/>
          </p:nvSpPr>
          <p:spPr>
            <a:xfrm>
              <a:off x="9320027" y="163419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指挥调度</a:t>
              </a:r>
              <a:endParaRPr lang="en-US" altLang="zh-CN" sz="1200" b="1" kern="0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一平台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3" name="矩形 312"/>
            <p:cNvSpPr/>
            <p:nvPr/>
          </p:nvSpPr>
          <p:spPr>
            <a:xfrm>
              <a:off x="10036322" y="1634194"/>
              <a:ext cx="637207" cy="284636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b="1" kern="0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研判分析</a:t>
              </a:r>
              <a:endParaRPr lang="en-US" altLang="zh-CN" sz="1200" b="1" kern="0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一张图</a:t>
              </a:r>
              <a:endParaRPr kumimoji="0" lang="zh-CN" alt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cxnSp>
        <p:nvCxnSpPr>
          <p:cNvPr id="316" name="肘形连接符 315"/>
          <p:cNvCxnSpPr>
            <a:stCxn id="270" idx="1"/>
            <a:endCxn id="279" idx="1"/>
          </p:cNvCxnSpPr>
          <p:nvPr/>
        </p:nvCxnSpPr>
        <p:spPr>
          <a:xfrm rot="10800000">
            <a:off x="965535" y="1566256"/>
            <a:ext cx="970562" cy="865852"/>
          </a:xfrm>
          <a:prstGeom prst="bentConnector3">
            <a:avLst>
              <a:gd name="adj1" fmla="val 123553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822928" y="2160687"/>
            <a:ext cx="10214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数据内部流转</a:t>
            </a:r>
            <a:endParaRPr lang="zh-CN" altLang="en-US" sz="11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18" name="文本框 317"/>
          <p:cNvSpPr txBox="1"/>
          <p:nvPr/>
        </p:nvSpPr>
        <p:spPr>
          <a:xfrm>
            <a:off x="10205069" y="2170498"/>
            <a:ext cx="10214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数据共享开放</a:t>
            </a:r>
            <a:endParaRPr lang="zh-CN" altLang="en-US" sz="11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 hidden="1"/>
          <p:cNvSpPr>
            <a:spLocks noGrp="1"/>
          </p:cNvSpPr>
          <p:nvPr>
            <p:ph type="body" sz="quarter" idx="4294967295"/>
          </p:nvPr>
        </p:nvSpPr>
        <p:spPr>
          <a:xfrm>
            <a:off x="0" y="2784475"/>
            <a:ext cx="7854950" cy="573088"/>
          </a:xfrm>
          <a:prstGeom prst="rect">
            <a:avLst/>
          </a:prstGeom>
        </p:spPr>
        <p:txBody>
          <a:bodyPr/>
          <a:lstStyle/>
          <a:p>
            <a:r>
              <a:rPr lang="en-US" altLang="zh-CN" sz="2800" dirty="0"/>
              <a:t>New Journey, New Leap</a:t>
            </a:r>
            <a:endParaRPr lang="en-US" altLang="zh-CN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41977" y="2531255"/>
            <a:ext cx="1779905" cy="7683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Part </a:t>
            </a:r>
            <a:r>
              <a:rPr lang="en-US" altLang="zh-CN" sz="4400" b="1" noProof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61154" y="3484273"/>
            <a:ext cx="271099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spc="600" smtClean="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案例分享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70846" y="4372191"/>
            <a:ext cx="7164380" cy="0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矩形 136"/>
          <p:cNvSpPr/>
          <p:nvPr/>
        </p:nvSpPr>
        <p:spPr>
          <a:xfrm>
            <a:off x="466500" y="302698"/>
            <a:ext cx="174919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8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案例总览</a:t>
            </a:r>
            <a:endParaRPr lang="zh-CN" altLang="en-US" sz="2800" b="1" spc="30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8461" y="2837905"/>
            <a:ext cx="308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社会</a:t>
            </a:r>
            <a:r>
              <a:rPr lang="zh-CN" altLang="en-US" sz="1600" b="1" smtClea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治理类项目 </a:t>
            </a:r>
            <a:r>
              <a:rPr lang="en-US" altLang="zh-CN" sz="2400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20+</a:t>
            </a:r>
            <a:endParaRPr lang="zh-CN" altLang="en-US" sz="1600" b="1">
              <a:solidFill>
                <a:srgbClr val="FF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endParaRPr lang="zh-CN" altLang="en-US" sz="1600" b="1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8461" y="3357214"/>
            <a:ext cx="6293904" cy="1674936"/>
            <a:chOff x="513951" y="3941232"/>
            <a:chExt cx="6293904" cy="1745746"/>
          </a:xfrm>
        </p:grpSpPr>
        <p:sp>
          <p:nvSpPr>
            <p:cNvPr id="36" name="矩形 35"/>
            <p:cNvSpPr/>
            <p:nvPr/>
          </p:nvSpPr>
          <p:spPr>
            <a:xfrm>
              <a:off x="513951" y="3941232"/>
              <a:ext cx="6293904" cy="174574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84288" y="3965567"/>
              <a:ext cx="1531409" cy="1713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扬州市</a:t>
              </a:r>
              <a:endParaRPr lang="en-US" altLang="zh-CN" sz="1400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张家港市</a:t>
              </a:r>
              <a:endParaRPr lang="zh-CN" altLang="en-US" sz="14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 b="1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太仓</a:t>
              </a:r>
              <a:r>
                <a:rPr lang="zh-CN" altLang="en-US" sz="1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市</a:t>
              </a:r>
              <a:endParaRPr lang="en-US" altLang="zh-CN" sz="1400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威海</a:t>
              </a:r>
              <a:r>
                <a:rPr lang="zh-CN" altLang="en-US" sz="1400" b="1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市</a:t>
              </a:r>
              <a:endParaRPr lang="en-US" altLang="zh-CN" sz="14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荆州市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濮</a:t>
              </a: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阳</a:t>
              </a:r>
              <a:r>
                <a:rPr lang="zh-CN" altLang="en-US" sz="140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市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460600" y="3965567"/>
              <a:ext cx="1761628" cy="1668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启东市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 b="1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八师石河子市</a:t>
              </a:r>
              <a:endParaRPr lang="en-US" altLang="zh-CN" sz="14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滕州市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泰兴市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济宁市曲阜市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常熟市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451624" y="3965567"/>
              <a:ext cx="2179955" cy="1441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鄂尔多斯市东胜区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台安县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吴江区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睢宁县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en-US" altLang="zh-CN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... ...</a:t>
              </a:r>
              <a:endParaRPr lang="en-US" altLang="zh-CN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544285" y="3381552"/>
            <a:ext cx="4010660" cy="1355632"/>
            <a:chOff x="7314106" y="3744009"/>
            <a:chExt cx="4010660" cy="1512888"/>
          </a:xfrm>
        </p:grpSpPr>
        <p:sp>
          <p:nvSpPr>
            <p:cNvPr id="13" name="矩形 12"/>
            <p:cNvSpPr/>
            <p:nvPr/>
          </p:nvSpPr>
          <p:spPr>
            <a:xfrm>
              <a:off x="7314106" y="3744009"/>
              <a:ext cx="3867349" cy="151288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585886" y="3852593"/>
              <a:ext cx="1626235" cy="966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盐城</a:t>
              </a: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滨海县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和</a:t>
              </a:r>
              <a:r>
                <a:rPr lang="zh-CN" altLang="en-US" sz="140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林格尔县</a:t>
              </a:r>
              <a:endParaRPr lang="en-US" altLang="zh-CN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常熟辛庄</a:t>
              </a:r>
              <a:r>
                <a:rPr lang="zh-CN" altLang="en-US" sz="140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镇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454056" y="3852593"/>
              <a:ext cx="1870710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吴江七都镇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吴江桃源镇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zh-CN" altLang="en-US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徐州</a:t>
              </a:r>
              <a:r>
                <a:rPr lang="zh-CN" altLang="en-US" sz="140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睢宁</a:t>
              </a:r>
              <a:endParaRPr lang="en-US" altLang="zh-CN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  <a:p>
              <a:pPr marL="285750" indent="-285750">
                <a:lnSpc>
                  <a:spcPct val="120000"/>
                </a:lnSpc>
                <a:buSzPct val="70000"/>
                <a:buFont typeface="Wingdings" panose="05000000000000000000" pitchFamily="2" charset="2"/>
                <a:buChar char="u"/>
              </a:pPr>
              <a:r>
                <a:rPr lang="en-US" altLang="zh-CN" sz="140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……</a:t>
              </a:r>
              <a:endPara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544285" y="2837905"/>
            <a:ext cx="296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基层</a:t>
            </a:r>
            <a:r>
              <a:rPr lang="zh-CN" altLang="en-US" sz="1600" b="1" smtClea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治理类项目  </a:t>
            </a:r>
            <a:r>
              <a:rPr lang="en-US" altLang="zh-CN" sz="2400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</a:t>
            </a:r>
            <a:r>
              <a:rPr lang="en-US" altLang="zh-CN" sz="2400" b="1" smtClea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0+</a:t>
            </a:r>
            <a:endParaRPr lang="zh-CN" altLang="en-US" sz="1600" b="1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22" name="图片 21"/>
          <p:cNvPicPr/>
          <p:nvPr/>
        </p:nvPicPr>
        <p:blipFill>
          <a:blip r:embed="rId1"/>
          <a:stretch>
            <a:fillRect/>
          </a:stretch>
        </p:blipFill>
        <p:spPr>
          <a:xfrm>
            <a:off x="3347313" y="890310"/>
            <a:ext cx="5222875" cy="167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/>
          <p:nvPr/>
        </p:nvPicPr>
        <p:blipFill>
          <a:blip r:embed="rId2"/>
          <a:stretch>
            <a:fillRect/>
          </a:stretch>
        </p:blipFill>
        <p:spPr>
          <a:xfrm>
            <a:off x="8990133" y="1280625"/>
            <a:ext cx="2564812" cy="1434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 descr="7"/>
          <p:cNvPicPr/>
          <p:nvPr/>
        </p:nvPicPr>
        <p:blipFill>
          <a:blip r:embed="rId3"/>
          <a:stretch>
            <a:fillRect/>
          </a:stretch>
        </p:blipFill>
        <p:spPr>
          <a:xfrm>
            <a:off x="578844" y="1280625"/>
            <a:ext cx="2329794" cy="1456516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88461" y="5115722"/>
            <a:ext cx="716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一网</a:t>
            </a:r>
            <a:r>
              <a:rPr lang="zh-CN" altLang="en-US" sz="1600" b="1" smtClea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统管类项目</a:t>
            </a:r>
            <a:r>
              <a:rPr lang="zh-CN" altLang="en-US" sz="1400" smtClean="0">
                <a:solidFill>
                  <a:prstClr val="black">
                    <a:lumMod val="50000"/>
                    <a:lumOff val="50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（大多处于售前阶段）</a:t>
            </a:r>
            <a:endParaRPr lang="zh-CN" altLang="en-US" sz="1200">
              <a:solidFill>
                <a:prstClr val="black">
                  <a:lumMod val="50000"/>
                  <a:lumOff val="50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460" y="5478859"/>
            <a:ext cx="10823173" cy="1179765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6302" y="5532162"/>
            <a:ext cx="3039793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b="1" smtClean="0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上海黄浦区</a:t>
            </a:r>
            <a:endParaRPr lang="en-US" altLang="zh-CN" sz="1400" b="1" smtClean="0">
              <a:solidFill>
                <a:srgbClr val="4472C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>
              <a:lnSpc>
                <a:spcPct val="120000"/>
              </a:lnSpc>
              <a:buSzPct val="70000"/>
            </a:pPr>
            <a:r>
              <a:rPr lang="zh-CN" altLang="en-US" sz="1400" b="1" smtClean="0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（</a:t>
            </a:r>
            <a:r>
              <a:rPr lang="en-US" altLang="zh-CN" sz="1400" b="1" smtClean="0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IOC+</a:t>
            </a:r>
            <a:r>
              <a:rPr lang="zh-CN" altLang="en-US" sz="1400" b="1" smtClean="0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最小管理单元）</a:t>
            </a:r>
            <a:endParaRPr lang="en-US" altLang="zh-CN" sz="1400" b="1" smtClean="0">
              <a:solidFill>
                <a:srgbClr val="4472C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b="1" smtClean="0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中山市</a:t>
            </a:r>
            <a:endParaRPr lang="en-US" altLang="zh-CN" sz="1400" b="1" smtClean="0">
              <a:solidFill>
                <a:srgbClr val="4472C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b="1" smtClean="0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丽江古城区</a:t>
            </a:r>
            <a:endParaRPr lang="en-US" altLang="zh-CN" sz="1400" b="1" smtClean="0">
              <a:solidFill>
                <a:srgbClr val="4472C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347313" y="5532162"/>
            <a:ext cx="1579297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b="1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沈阳浑南区</a:t>
            </a:r>
            <a:endParaRPr lang="en-US" altLang="zh-CN" sz="1400" b="1">
              <a:solidFill>
                <a:srgbClr val="4472C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b="1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沈阳</a:t>
            </a:r>
            <a:r>
              <a:rPr lang="zh-CN" altLang="en-US" sz="1400" b="1" smtClean="0">
                <a:solidFill>
                  <a:srgbClr val="4472C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大东区</a:t>
            </a:r>
            <a:endParaRPr lang="zh-CN" altLang="en-US" sz="1400" b="1" smtClean="0">
              <a:solidFill>
                <a:srgbClr val="4472C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吉安市</a:t>
            </a:r>
            <a:endParaRPr lang="zh-CN" altLang="en-US" sz="1400" smtClean="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赣州</a:t>
            </a:r>
            <a:endParaRPr lang="en-US" altLang="zh-CN" sz="1400" smtClean="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168849" y="5532162"/>
            <a:ext cx="183049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信阳</a:t>
            </a:r>
            <a:endParaRPr lang="zh-CN" altLang="en-US" sz="140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廊坊</a:t>
            </a:r>
            <a:endParaRPr lang="en-US" altLang="zh-CN" sz="140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苏州</a:t>
            </a:r>
            <a:endParaRPr lang="en-US" altLang="zh-CN" sz="1400" smtClean="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盐城</a:t>
            </a:r>
            <a:endParaRPr lang="zh-CN" altLang="en-US" sz="140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99345" y="5532162"/>
            <a:ext cx="183049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大庆</a:t>
            </a:r>
            <a:endParaRPr lang="en-US" altLang="zh-CN" sz="1400" smtClean="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定州</a:t>
            </a:r>
            <a:endParaRPr lang="en-US" altLang="zh-CN" sz="1400" smtClean="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荆门</a:t>
            </a:r>
            <a:endParaRPr lang="en-US" altLang="zh-CN" sz="1400" smtClean="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益</a:t>
            </a: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阳</a:t>
            </a:r>
            <a:endParaRPr lang="en-US" altLang="zh-CN" sz="1400" smtClean="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79953" y="5532162"/>
            <a:ext cx="21803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宿迁泗阳</a:t>
            </a:r>
            <a:endParaRPr lang="en-US" altLang="zh-CN" sz="140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泸州</a:t>
            </a:r>
            <a:endParaRPr lang="en-US" altLang="zh-CN" sz="140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SzPct val="70000"/>
              <a:buFont typeface="Wingdings" panose="05000000000000000000" pitchFamily="2" charset="2"/>
              <a:buChar char="u"/>
            </a:pPr>
            <a:r>
              <a:rPr lang="zh-CN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成都龙泉</a:t>
            </a:r>
            <a:r>
              <a:rPr lang="zh-CN" alt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驿区</a:t>
            </a:r>
            <a:r>
              <a:rPr lang="en-US" altLang="zh-CN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…..</a:t>
            </a:r>
            <a:endParaRPr lang="zh-CN" altLang="en-US" sz="1400">
              <a:solidFill>
                <a:prstClr val="black">
                  <a:lumMod val="75000"/>
                  <a:lumOff val="25000"/>
                </a:prst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385960" y="265082"/>
            <a:ext cx="1160791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300" dirty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中山市一网统管平台</a:t>
            </a:r>
            <a:endParaRPr lang="zh-CN" altLang="en-US" sz="28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33042" y="1478915"/>
            <a:ext cx="2501265" cy="5230910"/>
          </a:xfrm>
          <a:prstGeom prst="roundRect">
            <a:avLst>
              <a:gd name="adj" fmla="val 1606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t" anchorCtr="0"/>
          <a:lstStyle/>
          <a:p>
            <a:pPr algn="just">
              <a:lnSpc>
                <a:spcPct val="150000"/>
              </a:lnSpc>
              <a:defRPr/>
            </a:pPr>
            <a:endParaRPr lang="zh-CN" altLang="en-US" sz="1200" b="1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95292" y="1489075"/>
            <a:ext cx="6239510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445622" y="1499870"/>
            <a:ext cx="2548255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26421" y="5085266"/>
            <a:ext cx="5932802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   </a:t>
            </a:r>
            <a:r>
              <a:rPr lang="zh-CN" altLang="en-US" sz="1200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围绕基层社会治理“一张网”要求，依托</a:t>
            </a:r>
            <a:r>
              <a:rPr lang="zh-CN" altLang="en-US" sz="1200" b="1" dirty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中山城市智慧大脑平台</a:t>
            </a:r>
            <a:r>
              <a:rPr lang="zh-CN" altLang="en-US" sz="1200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，建设</a:t>
            </a:r>
            <a:r>
              <a:rPr lang="zh-CN" altLang="en-US" sz="1200" b="1" dirty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中山市综合网格调度指挥平台</a:t>
            </a:r>
            <a:r>
              <a:rPr lang="zh-CN" altLang="en-US" sz="1200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，纵向链接省级平安建设云平台和基层网格员手机APP，横向链接镇街综合行政执法、公共服务等业务信息系统，完善镇街与市级职能部门行政执法案件线索移送及协作机制，做到综合网格工作</a:t>
            </a:r>
            <a:r>
              <a:rPr lang="zh-CN" altLang="en-US" sz="1200" b="1" dirty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数据共享、实时更新，指挥调度、问题处置、跟踪问效、业绩考核一体化</a:t>
            </a:r>
            <a:r>
              <a:rPr lang="zh-CN" altLang="en-US" sz="1200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，使办理过程可量化、可追溯、可考核、可追责。</a:t>
            </a:r>
            <a:endParaRPr lang="zh-CN" altLang="en-US" sz="1200" b="1" dirty="0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95292" y="950765"/>
            <a:ext cx="6239510" cy="338554"/>
            <a:chOff x="2936025" y="1466697"/>
            <a:chExt cx="6378090" cy="338554"/>
          </a:xfrm>
        </p:grpSpPr>
        <p:sp>
          <p:nvSpPr>
            <p:cNvPr id="10" name="文本框 9"/>
            <p:cNvSpPr txBox="1"/>
            <p:nvPr/>
          </p:nvSpPr>
          <p:spPr>
            <a:xfrm>
              <a:off x="2936025" y="1466697"/>
              <a:ext cx="6378090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建设内容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90283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176206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427191" y="950765"/>
            <a:ext cx="2566687" cy="338554"/>
            <a:chOff x="5771957" y="1466697"/>
            <a:chExt cx="2623698" cy="338554"/>
          </a:xfrm>
        </p:grpSpPr>
        <p:sp>
          <p:nvSpPr>
            <p:cNvPr id="14" name="文本框 13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建设成效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17832" y="950765"/>
            <a:ext cx="2566687" cy="338554"/>
            <a:chOff x="5771957" y="1466697"/>
            <a:chExt cx="2623698" cy="338554"/>
          </a:xfrm>
        </p:grpSpPr>
        <p:sp>
          <p:nvSpPr>
            <p:cNvPr id="18" name="文本框 17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客户痛点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4873" y="1566656"/>
            <a:ext cx="2194603" cy="1647692"/>
            <a:chOff x="260518" y="1463173"/>
            <a:chExt cx="2568607" cy="1647692"/>
          </a:xfrm>
        </p:grpSpPr>
        <p:sp>
          <p:nvSpPr>
            <p:cNvPr id="32" name="矩形 31"/>
            <p:cNvSpPr/>
            <p:nvPr/>
          </p:nvSpPr>
          <p:spPr>
            <a:xfrm>
              <a:off x="299908" y="1635893"/>
              <a:ext cx="2529166" cy="1438910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 bwMode="auto">
            <a:xfrm>
              <a:off x="260518" y="1463173"/>
              <a:ext cx="1878852" cy="33718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kern="0" dirty="0">
                  <a:sym typeface="+mn-ea"/>
                </a:rPr>
                <a:t>基层人员处理难</a:t>
              </a:r>
              <a:endParaRPr lang="zh-CN" altLang="en-US" sz="1600" kern="0" dirty="0">
                <a:sym typeface="+mn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00038" y="1788795"/>
              <a:ext cx="2529087" cy="1322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97255" eaLnBrk="0" hangingPunct="0">
                <a:lnSpc>
                  <a:spcPct val="160000"/>
                </a:lnSpc>
                <a:buSzPct val="70000"/>
                <a:buFont typeface="Arial" panose="020B0604020202020204" pitchFamily="34" charset="0"/>
                <a:buNone/>
                <a:tabLst>
                  <a:tab pos="765175" algn="l"/>
                </a:tabLst>
                <a:defRPr/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基层业务人力紧张，无法借助和融合专业力量；基层任务繁重，职责分工和角色定位不清；日常业务工作处理手段传统，依赖人力，效能较低。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4873" y="3197250"/>
            <a:ext cx="2194603" cy="1524502"/>
            <a:chOff x="260518" y="1463173"/>
            <a:chExt cx="2568607" cy="1524502"/>
          </a:xfrm>
        </p:grpSpPr>
        <p:sp>
          <p:nvSpPr>
            <p:cNvPr id="38" name="矩形 37"/>
            <p:cNvSpPr/>
            <p:nvPr/>
          </p:nvSpPr>
          <p:spPr>
            <a:xfrm>
              <a:off x="299908" y="1635893"/>
              <a:ext cx="2529166" cy="1302385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 bwMode="auto">
            <a:xfrm>
              <a:off x="260518" y="1463173"/>
              <a:ext cx="362690" cy="36830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sz="1800" kern="0" dirty="0">
                <a:sym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00038" y="1788795"/>
              <a:ext cx="2529087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80000"/>
                </a:lnSpc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数据和应用未互通互联共享；遇到多跨复杂治理事件，权责分工不清，易推诿；处置过程缺统一标准，缺少督查监管体系和手段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4873" y="4699574"/>
            <a:ext cx="2194559" cy="1765996"/>
            <a:chOff x="260518" y="1463173"/>
            <a:chExt cx="2568556" cy="1765996"/>
          </a:xfrm>
        </p:grpSpPr>
        <p:sp>
          <p:nvSpPr>
            <p:cNvPr id="42" name="矩形 41"/>
            <p:cNvSpPr/>
            <p:nvPr/>
          </p:nvSpPr>
          <p:spPr>
            <a:xfrm>
              <a:off x="299908" y="1635893"/>
              <a:ext cx="2529166" cy="1593276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>
                <a:lnSpc>
                  <a:spcPct val="180000"/>
                </a:lnSpc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城市治理人、法、房、部件等基础数据四处分布，底数不明。 网格化治理数据资产没有沉淀。业务运行数据分析不足，依 赖“经验决策”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 bwMode="auto">
            <a:xfrm>
              <a:off x="260518" y="1463173"/>
              <a:ext cx="2116681" cy="33718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kern="0" dirty="0">
                  <a:sym typeface="+mn-ea"/>
                </a:rPr>
                <a:t>基础数据底数不清</a:t>
              </a:r>
              <a:endParaRPr lang="zh-CN" altLang="en-US" sz="1800" kern="0" dirty="0"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6905" y="1597660"/>
            <a:ext cx="5923280" cy="34563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580880" y="3261995"/>
            <a:ext cx="2272030" cy="3373755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接入</a:t>
            </a:r>
            <a:r>
              <a:rPr lang="en-US" altLang="zh-CN"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24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个镇街共计</a:t>
            </a:r>
            <a:r>
              <a:rPr lang="en-US" altLang="zh-CN"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1900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余网格、组织网格员队伍</a:t>
            </a:r>
            <a:r>
              <a:rPr lang="en-US" altLang="zh-CN"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2100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人起，依托</a:t>
            </a:r>
            <a:r>
              <a:rPr lang="en-US" altLang="zh-CN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“3+N”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原则，围绕</a:t>
            </a:r>
            <a:r>
              <a:rPr lang="zh-CN" altLang="en-US"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社会治安、公共安全、矛盾纠纷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三大类梳理事项</a:t>
            </a:r>
            <a:r>
              <a:rPr lang="en-US" altLang="zh-CN"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500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余项，涵盖司法、城管执法、住建、民政等</a:t>
            </a:r>
            <a:r>
              <a:rPr lang="en-US" altLang="zh-CN"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15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个委办局事项。对接中山城市大脑</a:t>
            </a:r>
            <a:r>
              <a:rPr lang="zh-CN" altLang="en-US"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智能发现、大数据平台、融合通信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等能力实现城市治理可感、可视、可控、可治。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603749" y="1625836"/>
            <a:ext cx="2232000" cy="468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首创“</a:t>
            </a:r>
            <a:r>
              <a:rPr lang="zh-CN" altLang="en-US" sz="14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八全</a:t>
            </a:r>
            <a:r>
              <a: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”网格体系</a:t>
            </a:r>
            <a:endParaRPr lang="en-US" altLang="zh-CN" sz="1100" b="1" dirty="0">
              <a:solidFill>
                <a:srgbClr val="3271CC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603749" y="1581390"/>
            <a:ext cx="2232000" cy="45719"/>
          </a:xfrm>
          <a:prstGeom prst="rect">
            <a:avLst/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600574" y="2182731"/>
            <a:ext cx="2232000" cy="468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组建“</a:t>
            </a:r>
            <a:r>
              <a:rPr lang="zh-CN" altLang="en-US" sz="14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一长四员</a:t>
            </a:r>
            <a:r>
              <a: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”队伍</a:t>
            </a:r>
            <a:endParaRPr lang="en-US" altLang="zh-CN" sz="1100" b="1" dirty="0">
              <a:solidFill>
                <a:srgbClr val="3271CC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603749" y="2140190"/>
            <a:ext cx="2232000" cy="45719"/>
          </a:xfrm>
          <a:prstGeom prst="rect">
            <a:avLst/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600574" y="2741531"/>
            <a:ext cx="2232000" cy="468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统领</a:t>
            </a:r>
            <a:r>
              <a:rPr lang="en-US" altLang="zh-CN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“</a:t>
            </a:r>
            <a:r>
              <a:rPr lang="zh-CN" altLang="en-US" sz="14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网格和大数据事务中心</a:t>
            </a:r>
            <a:r>
              <a: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”</a:t>
            </a:r>
            <a:endParaRPr lang="en-US" altLang="zh-CN" sz="1100" b="1" dirty="0">
              <a:solidFill>
                <a:srgbClr val="3271CC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603749" y="2698990"/>
            <a:ext cx="2232000" cy="45719"/>
          </a:xfrm>
          <a:prstGeom prst="rect">
            <a:avLst/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409163" y="3223371"/>
            <a:ext cx="1605280" cy="33718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defRPr sz="1700" b="1">
                <a:solidFill>
                  <a:srgbClr val="016EB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1600" kern="0" dirty="0">
                <a:sym typeface="+mn-ea"/>
              </a:rPr>
              <a:t>业务部门协同难</a:t>
            </a:r>
            <a:endParaRPr lang="zh-CN" altLang="en-US" sz="1600" kern="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385960" y="265082"/>
            <a:ext cx="1160791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300" dirty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沈阳浑南区智能体一网统管平台</a:t>
            </a:r>
            <a:endParaRPr lang="zh-CN" altLang="en-US" sz="28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33042" y="1478915"/>
            <a:ext cx="2501265" cy="5230910"/>
          </a:xfrm>
          <a:prstGeom prst="roundRect">
            <a:avLst>
              <a:gd name="adj" fmla="val 1606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t" anchorCtr="0"/>
          <a:lstStyle/>
          <a:p>
            <a:pPr algn="just">
              <a:lnSpc>
                <a:spcPct val="150000"/>
              </a:lnSpc>
              <a:defRPr/>
            </a:pPr>
            <a:endParaRPr lang="zh-CN" altLang="en-US" sz="1200" b="1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95292" y="1489075"/>
            <a:ext cx="6239510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445622" y="1499870"/>
            <a:ext cx="2548255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64521" y="4872541"/>
            <a:ext cx="5932802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   </a:t>
            </a:r>
            <a:r>
              <a:rPr lang="zh-CN" altLang="en-US" sz="14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浑南智能体以实现“一网统管”为总目标，通过</a:t>
            </a:r>
            <a:r>
              <a:rPr lang="zh-CN" altLang="en-US" sz="1400" b="1" dirty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创新社会治理机制体制</a:t>
            </a:r>
            <a:r>
              <a:rPr lang="zh-CN" altLang="en-US" sz="14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，设立</a:t>
            </a:r>
            <a:r>
              <a:rPr lang="zh-CN" altLang="en-US" sz="1400" b="1" dirty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三级城市运行中心</a:t>
            </a:r>
            <a:r>
              <a:rPr lang="zh-CN" altLang="en-US" sz="14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，建立和完善党工委领导、管委会负责、社会协同、公众参与、法治保障、科技支撑的社会治理体系，形成浑南区共建、共治、共享的社会治理新格局、新模式，让人民群众有更多获得感、幸福感和安全感。</a:t>
            </a:r>
            <a:endParaRPr lang="zh-CN" altLang="en-US" sz="1400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95292" y="950765"/>
            <a:ext cx="6239510" cy="338554"/>
            <a:chOff x="2936025" y="1466697"/>
            <a:chExt cx="6378090" cy="338554"/>
          </a:xfrm>
        </p:grpSpPr>
        <p:sp>
          <p:nvSpPr>
            <p:cNvPr id="10" name="文本框 9"/>
            <p:cNvSpPr txBox="1"/>
            <p:nvPr/>
          </p:nvSpPr>
          <p:spPr>
            <a:xfrm>
              <a:off x="2936025" y="1466697"/>
              <a:ext cx="6378090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建设内容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90283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176206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427191" y="950765"/>
            <a:ext cx="2566687" cy="338554"/>
            <a:chOff x="5771957" y="1466697"/>
            <a:chExt cx="2623698" cy="338554"/>
          </a:xfrm>
        </p:grpSpPr>
        <p:sp>
          <p:nvSpPr>
            <p:cNvPr id="14" name="文本框 13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建设成效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17832" y="950765"/>
            <a:ext cx="2566687" cy="338554"/>
            <a:chOff x="5771957" y="1466697"/>
            <a:chExt cx="2623698" cy="338554"/>
          </a:xfrm>
        </p:grpSpPr>
        <p:sp>
          <p:nvSpPr>
            <p:cNvPr id="18" name="文本框 17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客户痛点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4873" y="1566656"/>
            <a:ext cx="2194603" cy="1647692"/>
            <a:chOff x="260518" y="1463173"/>
            <a:chExt cx="2568607" cy="1647692"/>
          </a:xfrm>
        </p:grpSpPr>
        <p:sp>
          <p:nvSpPr>
            <p:cNvPr id="32" name="矩形 31"/>
            <p:cNvSpPr/>
            <p:nvPr/>
          </p:nvSpPr>
          <p:spPr>
            <a:xfrm>
              <a:off x="299908" y="1635893"/>
              <a:ext cx="2529166" cy="1438910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 bwMode="auto">
            <a:xfrm>
              <a:off x="260518" y="1463173"/>
              <a:ext cx="1878852" cy="33718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kern="0" dirty="0">
                  <a:sym typeface="+mn-ea"/>
                </a:rPr>
                <a:t>基层人员处理难</a:t>
              </a:r>
              <a:endParaRPr lang="zh-CN" altLang="en-US" sz="1600" kern="0" dirty="0">
                <a:sym typeface="+mn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00038" y="1788795"/>
              <a:ext cx="2529087" cy="1322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97255" eaLnBrk="0" hangingPunct="0">
                <a:lnSpc>
                  <a:spcPct val="160000"/>
                </a:lnSpc>
                <a:buSzPct val="70000"/>
                <a:buFont typeface="Arial" panose="020B0604020202020204" pitchFamily="34" charset="0"/>
                <a:buNone/>
                <a:tabLst>
                  <a:tab pos="765175" algn="l"/>
                </a:tabLst>
                <a:defRPr/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基层业务人力紧张，无法借助和融合专业力量；基层任务繁重，职责分工和角色定位不清；日常业务工作处理手段传统，依赖人力，效能较低。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4873" y="3197250"/>
            <a:ext cx="2194603" cy="1524502"/>
            <a:chOff x="260518" y="1463173"/>
            <a:chExt cx="2568607" cy="1524502"/>
          </a:xfrm>
        </p:grpSpPr>
        <p:sp>
          <p:nvSpPr>
            <p:cNvPr id="38" name="矩形 37"/>
            <p:cNvSpPr/>
            <p:nvPr/>
          </p:nvSpPr>
          <p:spPr>
            <a:xfrm>
              <a:off x="299908" y="1635893"/>
              <a:ext cx="2529166" cy="1302385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 bwMode="auto">
            <a:xfrm>
              <a:off x="260518" y="1463173"/>
              <a:ext cx="362690" cy="36830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sz="1800" kern="0" dirty="0">
                <a:sym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00038" y="1788795"/>
              <a:ext cx="2529087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80000"/>
                </a:lnSpc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党政机关单位之间跨部门协同难，各个业务系统相对独立，难以实现互通互联、数据共享，导致跨部门协同难。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4873" y="4699574"/>
            <a:ext cx="2194559" cy="1765996"/>
            <a:chOff x="260518" y="1463173"/>
            <a:chExt cx="2568556" cy="1765996"/>
          </a:xfrm>
        </p:grpSpPr>
        <p:sp>
          <p:nvSpPr>
            <p:cNvPr id="42" name="矩形 41"/>
            <p:cNvSpPr/>
            <p:nvPr/>
          </p:nvSpPr>
          <p:spPr>
            <a:xfrm>
              <a:off x="299908" y="1635893"/>
              <a:ext cx="2529166" cy="1593276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>
                <a:lnSpc>
                  <a:spcPct val="180000"/>
                </a:lnSpc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各类资源分散、治理力量分散，缺少顶层的统筹和总体的整合；决策分析全凭领导经验，缺少有力的数据分析支撑，缺少问题根因的挖掘和问题源头的解决。”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 bwMode="auto">
            <a:xfrm>
              <a:off x="260518" y="1463173"/>
              <a:ext cx="1878852" cy="33718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kern="0" dirty="0">
                  <a:sym typeface="+mn-ea"/>
                </a:rPr>
                <a:t>领导决策指挥难</a:t>
              </a:r>
              <a:endParaRPr lang="zh-CN" altLang="en-US" sz="1600" kern="0" dirty="0"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 bwMode="auto">
          <a:xfrm>
            <a:off x="409163" y="3223371"/>
            <a:ext cx="1605280" cy="33718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defRPr sz="1700" b="1">
                <a:solidFill>
                  <a:srgbClr val="016EB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1600" kern="0" dirty="0">
                <a:sym typeface="+mn-ea"/>
              </a:rPr>
              <a:t>业务部门协同难</a:t>
            </a:r>
            <a:endParaRPr lang="zh-CN" altLang="en-US" sz="1600" kern="0" dirty="0"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6105" y="1625600"/>
            <a:ext cx="5992495" cy="304927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616139" y="1633952"/>
            <a:ext cx="2160837" cy="1255434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将条线管理的13类网格，整合为一套综合网格，对385类民生、治安、城管类事件实现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多格合一</a:t>
            </a:r>
            <a:r>
              <a:rPr 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;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616138" y="3187159"/>
            <a:ext cx="2160837" cy="1255434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简易事件从受理到结案的时间，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由原来的平均6小时，缩短到了分钟级</a:t>
            </a:r>
            <a:r>
              <a:rPr 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;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616440" y="4740275"/>
            <a:ext cx="2160905" cy="1800860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全区安装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5100</a:t>
            </a:r>
            <a:r>
              <a:rPr 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个“智慧井盖传感器”、整合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3000余</a:t>
            </a:r>
            <a:r>
              <a:rPr 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路公安摄像头，自动识别占道经营、暴露垃圾、火焰检测、绿化损坏、烟雾等事件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616137" y="145522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01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616137" y="300223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02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616137" y="45446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03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385960" y="265082"/>
            <a:ext cx="11607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30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扬州市市域社会治理现代化管理平台</a:t>
            </a:r>
            <a:endParaRPr lang="zh-CN" altLang="en-US" sz="28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95292" y="950765"/>
            <a:ext cx="6239510" cy="338554"/>
            <a:chOff x="2936025" y="1466697"/>
            <a:chExt cx="6378090" cy="338554"/>
          </a:xfrm>
        </p:grpSpPr>
        <p:sp>
          <p:nvSpPr>
            <p:cNvPr id="10" name="文本框 9"/>
            <p:cNvSpPr txBox="1"/>
            <p:nvPr/>
          </p:nvSpPr>
          <p:spPr>
            <a:xfrm>
              <a:off x="2936025" y="1466697"/>
              <a:ext cx="6378090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建设内容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90283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176206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427191" y="950765"/>
            <a:ext cx="2566687" cy="338554"/>
            <a:chOff x="5771957" y="1466697"/>
            <a:chExt cx="2623698" cy="338554"/>
          </a:xfrm>
        </p:grpSpPr>
        <p:sp>
          <p:nvSpPr>
            <p:cNvPr id="14" name="文本框 13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客户价值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17832" y="950765"/>
            <a:ext cx="2566687" cy="338554"/>
            <a:chOff x="5771957" y="1466697"/>
            <a:chExt cx="2623698" cy="338554"/>
          </a:xfrm>
        </p:grpSpPr>
        <p:sp>
          <p:nvSpPr>
            <p:cNvPr id="18" name="文本框 17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客户痛点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1410290"/>
            <a:ext cx="11955118" cy="5280944"/>
            <a:chOff x="328706" y="1393356"/>
            <a:chExt cx="11396230" cy="5034066"/>
          </a:xfrm>
        </p:grpSpPr>
        <p:sp>
          <p:nvSpPr>
            <p:cNvPr id="38" name="圆角矩形 37"/>
            <p:cNvSpPr/>
            <p:nvPr/>
          </p:nvSpPr>
          <p:spPr>
            <a:xfrm>
              <a:off x="584563" y="1393356"/>
              <a:ext cx="2369307" cy="4954945"/>
            </a:xfrm>
            <a:prstGeom prst="roundRect">
              <a:avLst>
                <a:gd name="adj" fmla="val 1606"/>
              </a:avLst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dash"/>
              <a:miter lim="800000"/>
            </a:ln>
            <a:effectLst/>
          </p:spPr>
          <p:txBody>
            <a:bodyPr anchor="t" anchorCtr="0"/>
            <a:lstStyle/>
            <a:p>
              <a:pPr algn="just">
                <a:lnSpc>
                  <a:spcPct val="150000"/>
                </a:lnSpc>
                <a:defRPr/>
              </a:pPr>
              <a:endParaRPr lang="zh-CN" altLang="en-US" sz="1200" b="1" kern="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3201086" y="1402980"/>
              <a:ext cx="5910335" cy="4934572"/>
            </a:xfrm>
            <a:prstGeom prst="roundRect">
              <a:avLst>
                <a:gd name="adj" fmla="val 602"/>
              </a:avLst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dash"/>
              <a:miter lim="800000"/>
            </a:ln>
            <a:effectLst/>
          </p:spPr>
          <p:txBody>
            <a:bodyPr anchor="ctr"/>
            <a:lstStyle/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endParaRPr lang="zh-CN" altLang="en-US" sz="2000" kern="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9311118" y="1413205"/>
              <a:ext cx="2413818" cy="4934572"/>
            </a:xfrm>
            <a:prstGeom prst="roundRect">
              <a:avLst>
                <a:gd name="adj" fmla="val 602"/>
              </a:avLst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dash"/>
              <a:miter lim="800000"/>
            </a:ln>
            <a:effectLst/>
          </p:spPr>
          <p:txBody>
            <a:bodyPr anchor="ctr"/>
            <a:lstStyle/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endParaRPr lang="zh-CN" altLang="en-US" sz="2000" kern="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300737" y="4489041"/>
              <a:ext cx="5719646" cy="193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45" algn="just">
                <a:lnSpc>
                  <a:spcPct val="130000"/>
                </a:lnSpc>
              </a:pPr>
              <a:r>
                <a:rPr lang="zh-CN" altLang="zh-CN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整合</a:t>
              </a:r>
              <a:r>
                <a:rPr lang="zh-CN" altLang="zh-CN" sz="140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党建引领、审批服务、综合执法、指挥调度、经济运行</a:t>
              </a:r>
              <a:r>
                <a:rPr lang="zh-CN" altLang="zh-CN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模块。坚持党建引领、系统集成，赋权扩能、资源下沉，扁平设置、统筹使用，数据融合、精细管理。全市所有乡镇（街道）基本完成改革任务。以扬州成为全国市域社会治理现代化试点为契机，充分发挥党委总揽全局、协调各方的核心作用，把</a:t>
              </a:r>
              <a:r>
                <a:rPr lang="zh-CN" altLang="zh-CN" sz="140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基层“三整合”</a:t>
              </a:r>
              <a:r>
                <a:rPr lang="zh-CN" altLang="zh-CN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、</a:t>
              </a:r>
              <a:r>
                <a:rPr lang="zh-CN" altLang="zh-CN" sz="140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党建引领基层治理</a:t>
              </a:r>
              <a:r>
                <a:rPr lang="zh-CN" altLang="zh-CN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、</a:t>
              </a:r>
              <a:r>
                <a:rPr lang="zh-CN" altLang="zh-CN" sz="140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网格化管理</a:t>
              </a:r>
              <a:r>
                <a:rPr lang="zh-CN" altLang="zh-CN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作为试点三大板块，由市委直接领导，市委“一把手”亲自决策部署、实地督查推进，构建基层社会治理“铁三角”格局。</a:t>
              </a:r>
              <a:endParaRPr lang="zh-CN" altLang="zh-CN" sz="1400">
                <a:solidFill>
                  <a:srgbClr val="1D1D1A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472637" y="1563320"/>
              <a:ext cx="2046839" cy="2682374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打通并汇聚约</a:t>
              </a:r>
              <a:r>
                <a:rPr lang="en-US" altLang="zh-CN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31</a:t>
              </a:r>
              <a:r>
                <a:rPr lang="zh-CN" altLang="en-US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个委办局、</a:t>
              </a:r>
              <a:r>
                <a:rPr lang="en-US" altLang="zh-CN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43</a:t>
              </a:r>
              <a:r>
                <a:rPr lang="zh-CN" altLang="en-US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个系统，超</a:t>
              </a:r>
              <a:r>
                <a:rPr lang="en-US" altLang="zh-CN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4</a:t>
              </a:r>
              <a:r>
                <a:rPr lang="zh-CN" altLang="en-US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亿</a:t>
              </a:r>
              <a:r>
                <a:rPr lang="zh-CN" altLang="en-US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条政务数据，并根据业务需求进行标准化治理，共计接入市域各个条线</a:t>
              </a:r>
              <a:r>
                <a:rPr lang="en-US" altLang="zh-CN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7000</a:t>
              </a:r>
              <a:r>
                <a:rPr lang="zh-CN" altLang="en-US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多路</a:t>
              </a:r>
              <a:r>
                <a:rPr lang="zh-CN" altLang="en-US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摄像头设备随时可供调用，结合扬州的实际业务开发了</a:t>
              </a:r>
              <a:r>
                <a:rPr lang="en-US" altLang="zh-CN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4</a:t>
              </a:r>
              <a:r>
                <a:rPr lang="zh-CN" altLang="en-US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类</a:t>
              </a:r>
              <a:r>
                <a:rPr lang="en-US" altLang="zh-CN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AI</a:t>
              </a:r>
              <a:r>
                <a:rPr lang="zh-CN" altLang="en-US" sz="140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能力。</a:t>
              </a:r>
              <a:endPara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9472638" y="4367604"/>
              <a:ext cx="2046839" cy="1785769"/>
              <a:chOff x="9472638" y="3736162"/>
              <a:chExt cx="2046839" cy="2417212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9472638" y="3736162"/>
                <a:ext cx="2046839" cy="695726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充分发挥党建引领在市域统筹治理过程中的作用</a:t>
                </a:r>
                <a:endParaRPr lang="zh-CN" altLang="en-US" sz="1400" b="1" dirty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9472638" y="4596905"/>
                <a:ext cx="2046839" cy="695726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增强城乡居民的获得感、幸福感、安全感</a:t>
                </a:r>
                <a:endParaRPr lang="zh-CN" altLang="en-US" sz="1400" b="1" dirty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9472638" y="5457648"/>
                <a:ext cx="2046839" cy="695726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ea"/>
                  </a:rPr>
                  <a:t>提高城市治理与运行效率、促进城市健康可持续发展</a:t>
                </a:r>
                <a:endParaRPr lang="zh-CN" altLang="en-US" sz="1400" b="1" dirty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659747" y="1500262"/>
              <a:ext cx="2213280" cy="4718621"/>
              <a:chOff x="312414" y="1591776"/>
              <a:chExt cx="2336548" cy="4610206"/>
            </a:xfrm>
          </p:grpSpPr>
          <p:sp>
            <p:nvSpPr>
              <p:cNvPr id="65" name="矩形 64"/>
              <p:cNvSpPr/>
              <p:nvPr/>
            </p:nvSpPr>
            <p:spPr>
              <a:xfrm>
                <a:off x="312414" y="1591776"/>
                <a:ext cx="2336548" cy="718226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 kern="0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事件入口多：</a:t>
                </a:r>
                <a:r>
                  <a:rPr lang="zh-CN" altLang="en-US" sz="1400" kern="0">
                    <a:solidFill>
                      <a:srgbClr val="00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事件入口多，事件类型多，事件统筹难、判定难、归属难</a:t>
                </a:r>
                <a:endPara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312414" y="2452500"/>
                <a:ext cx="2336548" cy="715264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 kern="0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联动指挥难：</a:t>
                </a:r>
                <a:r>
                  <a:rPr lang="zh-CN" altLang="en-US" sz="1400" kern="0">
                    <a:solidFill>
                      <a:srgbClr val="00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缺少统一指挥体系，系统独立建设，缺少共享</a:t>
                </a:r>
                <a:endPara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312414" y="3310263"/>
                <a:ext cx="2336548" cy="715264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 kern="0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考核监督缺：</a:t>
                </a:r>
                <a:r>
                  <a:rPr lang="zh-CN" altLang="en-US" sz="1400" kern="0">
                    <a:solidFill>
                      <a:srgbClr val="00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缺少统一监管机制和考评制度</a:t>
                </a:r>
                <a:endPara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312414" y="4168025"/>
                <a:ext cx="2336548" cy="715264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 kern="0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视频共享难：</a:t>
                </a:r>
                <a:r>
                  <a:rPr lang="en-US" altLang="zh-CN" sz="1400" kern="0">
                    <a:solidFill>
                      <a:srgbClr val="1D1D1A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10</a:t>
                </a:r>
                <a:r>
                  <a:rPr lang="zh-CN" altLang="en-US" sz="1400" kern="0">
                    <a:solidFill>
                      <a:srgbClr val="1D1D1A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万路视频，未统一汇聚，共享使用难</a:t>
                </a:r>
                <a:endParaRPr lang="zh-CN" altLang="en-US" sz="1400" kern="0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312414" y="5025788"/>
                <a:ext cx="2336548" cy="516847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 kern="0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智能分析少：</a:t>
                </a:r>
                <a:r>
                  <a:rPr lang="zh-CN" altLang="en-US" sz="1400" kern="0">
                    <a:solidFill>
                      <a:srgbClr val="00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少量视频使用</a:t>
                </a:r>
                <a:r>
                  <a:rPr lang="en-US" altLang="zh-CN" sz="1400" kern="0">
                    <a:solidFill>
                      <a:srgbClr val="00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AI</a:t>
                </a:r>
                <a:r>
                  <a:rPr lang="zh-CN" altLang="en-US" sz="1400" kern="0">
                    <a:solidFill>
                      <a:srgbClr val="00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分析，依赖人工派单</a:t>
                </a:r>
                <a:endPara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312414" y="5685135"/>
                <a:ext cx="2336548" cy="516847"/>
              </a:xfrm>
              <a:prstGeom prst="rect">
                <a:avLst/>
              </a:prstGeom>
              <a:solidFill>
                <a:srgbClr val="5B9BD5">
                  <a:alpha val="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r>
                  <a:rPr lang="zh-CN" altLang="en-US" sz="1400" b="1" kern="0">
                    <a:solidFill>
                      <a:srgbClr val="0070C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数据挖掘少：</a:t>
                </a:r>
                <a:r>
                  <a:rPr lang="zh-CN" altLang="en-US" sz="1400" kern="0">
                    <a:solidFill>
                      <a:srgbClr val="00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政务大数据在社会治理中的价值有待挖掘</a:t>
                </a:r>
                <a:endPara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pic>
          <p:nvPicPr>
            <p:cNvPr id="71" name="Picture 2" descr="D:\四方伟业工作文件\1.项目过程集\7.扬州市市域社会治理现代化建设项目-20201021\03设计阶段\高保真设计\20201126\5.城市管理\5-3管理态势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031" y="1563320"/>
              <a:ext cx="5645039" cy="213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组合 71"/>
            <p:cNvGrpSpPr/>
            <p:nvPr/>
          </p:nvGrpSpPr>
          <p:grpSpPr>
            <a:xfrm>
              <a:off x="4435332" y="2941888"/>
              <a:ext cx="3519251" cy="1572463"/>
              <a:chOff x="3277738" y="2952487"/>
              <a:chExt cx="7687118" cy="3434739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9230275" y="2952487"/>
                <a:ext cx="1734581" cy="3404771"/>
                <a:chOff x="9748561" y="2345002"/>
                <a:chExt cx="2251897" cy="4420198"/>
              </a:xfrm>
            </p:grpSpPr>
            <p:pic>
              <p:nvPicPr>
                <p:cNvPr id="98" name="图片 97"/>
                <p:cNvPicPr>
                  <a:picLocks noChangeAspect="1"/>
                </p:cNvPicPr>
                <p:nvPr/>
              </p:nvPicPr>
              <p:blipFill>
                <a:blip r:embed="rId2"/>
                <a:srcRect t="4549" b="1894"/>
                <a:stretch>
                  <a:fillRect/>
                </a:stretch>
              </p:blipFill>
              <p:spPr>
                <a:xfrm>
                  <a:off x="9870225" y="2542581"/>
                  <a:ext cx="1989995" cy="4116171"/>
                </a:xfrm>
                <a:prstGeom prst="rect">
                  <a:avLst/>
                </a:prstGeom>
              </p:spPr>
            </p:pic>
            <p:grpSp>
              <p:nvGrpSpPr>
                <p:cNvPr id="99" name="组合 98"/>
                <p:cNvGrpSpPr/>
                <p:nvPr/>
              </p:nvGrpSpPr>
              <p:grpSpPr>
                <a:xfrm>
                  <a:off x="9748561" y="2345002"/>
                  <a:ext cx="2251897" cy="4420198"/>
                  <a:chOff x="669925" y="1424398"/>
                  <a:chExt cx="2251897" cy="4420198"/>
                </a:xfrm>
              </p:grpSpPr>
              <p:sp>
                <p:nvSpPr>
                  <p:cNvPr id="100" name="îš1iḍé"/>
                  <p:cNvSpPr/>
                  <p:nvPr/>
                </p:nvSpPr>
                <p:spPr>
                  <a:xfrm>
                    <a:off x="2885700" y="2440823"/>
                    <a:ext cx="36122" cy="4996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596" extrusionOk="0">
                        <a:moveTo>
                          <a:pt x="0" y="0"/>
                        </a:moveTo>
                        <a:lnTo>
                          <a:pt x="0" y="21596"/>
                        </a:lnTo>
                        <a:lnTo>
                          <a:pt x="9420" y="21596"/>
                        </a:lnTo>
                        <a:cubicBezTo>
                          <a:pt x="12945" y="21596"/>
                          <a:pt x="14707" y="21598"/>
                          <a:pt x="16579" y="21555"/>
                        </a:cubicBezTo>
                        <a:cubicBezTo>
                          <a:pt x="18628" y="21501"/>
                          <a:pt x="20261" y="21383"/>
                          <a:pt x="21007" y="21235"/>
                        </a:cubicBezTo>
                        <a:cubicBezTo>
                          <a:pt x="21600" y="21099"/>
                          <a:pt x="21572" y="20968"/>
                          <a:pt x="21572" y="20717"/>
                        </a:cubicBezTo>
                        <a:lnTo>
                          <a:pt x="21572" y="879"/>
                        </a:lnTo>
                        <a:cubicBezTo>
                          <a:pt x="21572" y="624"/>
                          <a:pt x="21600" y="497"/>
                          <a:pt x="21007" y="361"/>
                        </a:cubicBezTo>
                        <a:cubicBezTo>
                          <a:pt x="20261" y="213"/>
                          <a:pt x="18628" y="95"/>
                          <a:pt x="16579" y="41"/>
                        </a:cubicBezTo>
                        <a:cubicBezTo>
                          <a:pt x="14707" y="-2"/>
                          <a:pt x="12986" y="0"/>
                          <a:pt x="951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/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101" name="ïṧ1îḋè"/>
                  <p:cNvSpPr/>
                  <p:nvPr/>
                </p:nvSpPr>
                <p:spPr>
                  <a:xfrm>
                    <a:off x="669925" y="2005019"/>
                    <a:ext cx="35331" cy="1047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1" h="21600" extrusionOk="0">
                        <a:moveTo>
                          <a:pt x="12326" y="0"/>
                        </a:moveTo>
                        <a:cubicBezTo>
                          <a:pt x="8816" y="0"/>
                          <a:pt x="6993" y="3"/>
                          <a:pt x="5104" y="23"/>
                        </a:cubicBezTo>
                        <a:cubicBezTo>
                          <a:pt x="3009" y="49"/>
                          <a:pt x="1340" y="102"/>
                          <a:pt x="577" y="172"/>
                        </a:cubicBezTo>
                        <a:cubicBezTo>
                          <a:pt x="-29" y="237"/>
                          <a:pt x="0" y="300"/>
                          <a:pt x="0" y="420"/>
                        </a:cubicBezTo>
                        <a:lnTo>
                          <a:pt x="0" y="3023"/>
                        </a:lnTo>
                        <a:cubicBezTo>
                          <a:pt x="0" y="3145"/>
                          <a:pt x="-29" y="3206"/>
                          <a:pt x="577" y="3270"/>
                        </a:cubicBezTo>
                        <a:cubicBezTo>
                          <a:pt x="1340" y="3341"/>
                          <a:pt x="3009" y="3394"/>
                          <a:pt x="5104" y="3420"/>
                        </a:cubicBezTo>
                        <a:cubicBezTo>
                          <a:pt x="7018" y="3440"/>
                          <a:pt x="8778" y="3443"/>
                          <a:pt x="12326" y="3443"/>
                        </a:cubicBezTo>
                        <a:lnTo>
                          <a:pt x="21571" y="3443"/>
                        </a:lnTo>
                        <a:lnTo>
                          <a:pt x="21571" y="0"/>
                        </a:lnTo>
                        <a:lnTo>
                          <a:pt x="12326" y="0"/>
                        </a:lnTo>
                        <a:close/>
                        <a:moveTo>
                          <a:pt x="12326" y="6632"/>
                        </a:moveTo>
                        <a:cubicBezTo>
                          <a:pt x="8816" y="6632"/>
                          <a:pt x="6993" y="6631"/>
                          <a:pt x="5104" y="6651"/>
                        </a:cubicBezTo>
                        <a:cubicBezTo>
                          <a:pt x="3009" y="6677"/>
                          <a:pt x="1340" y="6733"/>
                          <a:pt x="577" y="6804"/>
                        </a:cubicBezTo>
                        <a:cubicBezTo>
                          <a:pt x="-29" y="6869"/>
                          <a:pt x="0" y="6928"/>
                          <a:pt x="0" y="7048"/>
                        </a:cubicBezTo>
                        <a:lnTo>
                          <a:pt x="0" y="12814"/>
                        </a:lnTo>
                        <a:cubicBezTo>
                          <a:pt x="0" y="12936"/>
                          <a:pt x="-29" y="12997"/>
                          <a:pt x="577" y="13062"/>
                        </a:cubicBezTo>
                        <a:cubicBezTo>
                          <a:pt x="1340" y="13132"/>
                          <a:pt x="3009" y="13189"/>
                          <a:pt x="5104" y="13214"/>
                        </a:cubicBezTo>
                        <a:cubicBezTo>
                          <a:pt x="7018" y="13235"/>
                          <a:pt x="8778" y="13234"/>
                          <a:pt x="12326" y="13234"/>
                        </a:cubicBezTo>
                        <a:lnTo>
                          <a:pt x="21571" y="13234"/>
                        </a:lnTo>
                        <a:lnTo>
                          <a:pt x="21571" y="6632"/>
                        </a:lnTo>
                        <a:lnTo>
                          <a:pt x="12326" y="6632"/>
                        </a:lnTo>
                        <a:close/>
                        <a:moveTo>
                          <a:pt x="12326" y="14994"/>
                        </a:moveTo>
                        <a:cubicBezTo>
                          <a:pt x="8816" y="14994"/>
                          <a:pt x="6993" y="14997"/>
                          <a:pt x="5104" y="15017"/>
                        </a:cubicBezTo>
                        <a:cubicBezTo>
                          <a:pt x="3009" y="15043"/>
                          <a:pt x="1340" y="15096"/>
                          <a:pt x="577" y="15167"/>
                        </a:cubicBezTo>
                        <a:cubicBezTo>
                          <a:pt x="-29" y="15232"/>
                          <a:pt x="0" y="15294"/>
                          <a:pt x="0" y="15414"/>
                        </a:cubicBezTo>
                        <a:lnTo>
                          <a:pt x="0" y="21180"/>
                        </a:lnTo>
                        <a:cubicBezTo>
                          <a:pt x="0" y="21302"/>
                          <a:pt x="-29" y="21363"/>
                          <a:pt x="577" y="21428"/>
                        </a:cubicBezTo>
                        <a:cubicBezTo>
                          <a:pt x="1340" y="21498"/>
                          <a:pt x="3009" y="21551"/>
                          <a:pt x="5104" y="21577"/>
                        </a:cubicBezTo>
                        <a:cubicBezTo>
                          <a:pt x="7018" y="21598"/>
                          <a:pt x="8778" y="21600"/>
                          <a:pt x="12326" y="21600"/>
                        </a:cubicBezTo>
                        <a:lnTo>
                          <a:pt x="21571" y="21600"/>
                        </a:lnTo>
                        <a:lnTo>
                          <a:pt x="21571" y="14994"/>
                        </a:lnTo>
                        <a:lnTo>
                          <a:pt x="12326" y="14994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102" name="iṥḻíḑè"/>
                  <p:cNvSpPr/>
                  <p:nvPr/>
                </p:nvSpPr>
                <p:spPr>
                  <a:xfrm>
                    <a:off x="721842" y="1424398"/>
                    <a:ext cx="2147422" cy="4420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478" y="0"/>
                        </a:moveTo>
                        <a:cubicBezTo>
                          <a:pt x="3189" y="0"/>
                          <a:pt x="2539" y="1"/>
                          <a:pt x="1850" y="107"/>
                        </a:cubicBezTo>
                        <a:cubicBezTo>
                          <a:pt x="1093" y="241"/>
                          <a:pt x="495" y="531"/>
                          <a:pt x="219" y="899"/>
                        </a:cubicBezTo>
                        <a:cubicBezTo>
                          <a:pt x="0" y="1235"/>
                          <a:pt x="0" y="1552"/>
                          <a:pt x="0" y="2175"/>
                        </a:cubicBezTo>
                        <a:lnTo>
                          <a:pt x="0" y="19415"/>
                        </a:lnTo>
                        <a:cubicBezTo>
                          <a:pt x="0" y="20049"/>
                          <a:pt x="0" y="20365"/>
                          <a:pt x="219" y="20701"/>
                        </a:cubicBezTo>
                        <a:cubicBezTo>
                          <a:pt x="495" y="21069"/>
                          <a:pt x="1093" y="21359"/>
                          <a:pt x="1850" y="21493"/>
                        </a:cubicBezTo>
                        <a:cubicBezTo>
                          <a:pt x="2543" y="21600"/>
                          <a:pt x="3194" y="21600"/>
                          <a:pt x="4478" y="21600"/>
                        </a:cubicBezTo>
                        <a:lnTo>
                          <a:pt x="17103" y="21600"/>
                        </a:lnTo>
                        <a:cubicBezTo>
                          <a:pt x="18407" y="21600"/>
                          <a:pt x="19057" y="21600"/>
                          <a:pt x="19750" y="21493"/>
                        </a:cubicBezTo>
                        <a:cubicBezTo>
                          <a:pt x="20507" y="21359"/>
                          <a:pt x="21105" y="21069"/>
                          <a:pt x="21381" y="20701"/>
                        </a:cubicBezTo>
                        <a:cubicBezTo>
                          <a:pt x="21600" y="20365"/>
                          <a:pt x="21600" y="20048"/>
                          <a:pt x="21600" y="19425"/>
                        </a:cubicBezTo>
                        <a:lnTo>
                          <a:pt x="21600" y="2185"/>
                        </a:lnTo>
                        <a:cubicBezTo>
                          <a:pt x="21600" y="1551"/>
                          <a:pt x="21600" y="1235"/>
                          <a:pt x="21381" y="899"/>
                        </a:cubicBezTo>
                        <a:cubicBezTo>
                          <a:pt x="21105" y="531"/>
                          <a:pt x="20507" y="241"/>
                          <a:pt x="19750" y="107"/>
                        </a:cubicBezTo>
                        <a:cubicBezTo>
                          <a:pt x="19057" y="0"/>
                          <a:pt x="18406" y="0"/>
                          <a:pt x="17122" y="0"/>
                        </a:cubicBezTo>
                        <a:lnTo>
                          <a:pt x="4478" y="0"/>
                        </a:lnTo>
                        <a:close/>
                        <a:moveTo>
                          <a:pt x="4068" y="499"/>
                        </a:moveTo>
                        <a:lnTo>
                          <a:pt x="5025" y="499"/>
                        </a:lnTo>
                        <a:cubicBezTo>
                          <a:pt x="5096" y="503"/>
                          <a:pt x="5163" y="515"/>
                          <a:pt x="5212" y="541"/>
                        </a:cubicBezTo>
                        <a:cubicBezTo>
                          <a:pt x="5257" y="565"/>
                          <a:pt x="5280" y="596"/>
                          <a:pt x="5285" y="628"/>
                        </a:cubicBezTo>
                        <a:cubicBezTo>
                          <a:pt x="5292" y="675"/>
                          <a:pt x="5300" y="719"/>
                          <a:pt x="5312" y="761"/>
                        </a:cubicBezTo>
                        <a:cubicBezTo>
                          <a:pt x="5325" y="807"/>
                          <a:pt x="5343" y="851"/>
                          <a:pt x="5369" y="893"/>
                        </a:cubicBezTo>
                        <a:cubicBezTo>
                          <a:pt x="5426" y="969"/>
                          <a:pt x="5516" y="1037"/>
                          <a:pt x="5631" y="1092"/>
                        </a:cubicBezTo>
                        <a:cubicBezTo>
                          <a:pt x="5746" y="1148"/>
                          <a:pt x="5886" y="1192"/>
                          <a:pt x="6042" y="1220"/>
                        </a:cubicBezTo>
                        <a:cubicBezTo>
                          <a:pt x="6185" y="1242"/>
                          <a:pt x="6324" y="1253"/>
                          <a:pt x="6494" y="1258"/>
                        </a:cubicBezTo>
                        <a:cubicBezTo>
                          <a:pt x="6664" y="1264"/>
                          <a:pt x="6866" y="1263"/>
                          <a:pt x="7135" y="1263"/>
                        </a:cubicBezTo>
                        <a:lnTo>
                          <a:pt x="14440" y="1263"/>
                        </a:lnTo>
                        <a:cubicBezTo>
                          <a:pt x="14708" y="1263"/>
                          <a:pt x="14910" y="1264"/>
                          <a:pt x="15080" y="1258"/>
                        </a:cubicBezTo>
                        <a:cubicBezTo>
                          <a:pt x="15251" y="1253"/>
                          <a:pt x="15390" y="1242"/>
                          <a:pt x="15533" y="1220"/>
                        </a:cubicBezTo>
                        <a:cubicBezTo>
                          <a:pt x="15689" y="1192"/>
                          <a:pt x="15829" y="1148"/>
                          <a:pt x="15944" y="1092"/>
                        </a:cubicBezTo>
                        <a:cubicBezTo>
                          <a:pt x="16058" y="1037"/>
                          <a:pt x="16148" y="969"/>
                          <a:pt x="16205" y="893"/>
                        </a:cubicBezTo>
                        <a:cubicBezTo>
                          <a:pt x="16232" y="851"/>
                          <a:pt x="16249" y="807"/>
                          <a:pt x="16262" y="761"/>
                        </a:cubicBezTo>
                        <a:cubicBezTo>
                          <a:pt x="16274" y="719"/>
                          <a:pt x="16282" y="675"/>
                          <a:pt x="16289" y="628"/>
                        </a:cubicBezTo>
                        <a:cubicBezTo>
                          <a:pt x="16294" y="596"/>
                          <a:pt x="16318" y="565"/>
                          <a:pt x="16362" y="541"/>
                        </a:cubicBezTo>
                        <a:cubicBezTo>
                          <a:pt x="16412" y="515"/>
                          <a:pt x="16480" y="503"/>
                          <a:pt x="16551" y="499"/>
                        </a:cubicBezTo>
                        <a:lnTo>
                          <a:pt x="17532" y="499"/>
                        </a:lnTo>
                        <a:cubicBezTo>
                          <a:pt x="18404" y="499"/>
                          <a:pt x="18846" y="499"/>
                          <a:pt x="19317" y="571"/>
                        </a:cubicBezTo>
                        <a:cubicBezTo>
                          <a:pt x="19831" y="662"/>
                          <a:pt x="20237" y="859"/>
                          <a:pt x="20424" y="1109"/>
                        </a:cubicBezTo>
                        <a:cubicBezTo>
                          <a:pt x="20573" y="1338"/>
                          <a:pt x="20573" y="1553"/>
                          <a:pt x="20573" y="1983"/>
                        </a:cubicBezTo>
                        <a:lnTo>
                          <a:pt x="20573" y="19623"/>
                        </a:lnTo>
                        <a:cubicBezTo>
                          <a:pt x="20573" y="20046"/>
                          <a:pt x="20573" y="20262"/>
                          <a:pt x="20424" y="20491"/>
                        </a:cubicBezTo>
                        <a:cubicBezTo>
                          <a:pt x="20237" y="20741"/>
                          <a:pt x="19831" y="20938"/>
                          <a:pt x="19317" y="21029"/>
                        </a:cubicBezTo>
                        <a:cubicBezTo>
                          <a:pt x="18846" y="21101"/>
                          <a:pt x="18403" y="21101"/>
                          <a:pt x="17517" y="21101"/>
                        </a:cubicBezTo>
                        <a:lnTo>
                          <a:pt x="4068" y="21101"/>
                        </a:lnTo>
                        <a:cubicBezTo>
                          <a:pt x="3196" y="21101"/>
                          <a:pt x="2754" y="21101"/>
                          <a:pt x="2283" y="21029"/>
                        </a:cubicBezTo>
                        <a:cubicBezTo>
                          <a:pt x="1769" y="20938"/>
                          <a:pt x="1363" y="20741"/>
                          <a:pt x="1176" y="20491"/>
                        </a:cubicBezTo>
                        <a:cubicBezTo>
                          <a:pt x="1027" y="20262"/>
                          <a:pt x="1027" y="20047"/>
                          <a:pt x="1027" y="19617"/>
                        </a:cubicBezTo>
                        <a:lnTo>
                          <a:pt x="1027" y="1977"/>
                        </a:lnTo>
                        <a:cubicBezTo>
                          <a:pt x="1027" y="1554"/>
                          <a:pt x="1027" y="1338"/>
                          <a:pt x="1176" y="1109"/>
                        </a:cubicBezTo>
                        <a:cubicBezTo>
                          <a:pt x="1363" y="859"/>
                          <a:pt x="1769" y="662"/>
                          <a:pt x="2283" y="571"/>
                        </a:cubicBezTo>
                        <a:cubicBezTo>
                          <a:pt x="2751" y="499"/>
                          <a:pt x="3195" y="499"/>
                          <a:pt x="4068" y="499"/>
                        </a:cubicBezTo>
                        <a:close/>
                      </a:path>
                    </a:pathLst>
                  </a:custGeom>
                  <a:solidFill>
                    <a:srgbClr val="1D1D1A">
                      <a:lumMod val="85000"/>
                      <a:lumOff val="1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103" name="îşlïḋé"/>
                  <p:cNvSpPr/>
                  <p:nvPr/>
                </p:nvSpPr>
                <p:spPr>
                  <a:xfrm>
                    <a:off x="1996004" y="1534822"/>
                    <a:ext cx="63303" cy="63303"/>
                  </a:xfrm>
                  <a:prstGeom prst="ellipse">
                    <a:avLst/>
                  </a:pr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104" name="ïṡlîḍé"/>
                  <p:cNvSpPr/>
                  <p:nvPr/>
                </p:nvSpPr>
                <p:spPr>
                  <a:xfrm>
                    <a:off x="1658411" y="1547431"/>
                    <a:ext cx="270506" cy="381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524" y="0"/>
                        </a:moveTo>
                        <a:cubicBezTo>
                          <a:pt x="1103" y="0"/>
                          <a:pt x="729" y="1260"/>
                          <a:pt x="453" y="3213"/>
                        </a:cubicBezTo>
                        <a:cubicBezTo>
                          <a:pt x="178" y="5166"/>
                          <a:pt x="0" y="7820"/>
                          <a:pt x="0" y="10800"/>
                        </a:cubicBezTo>
                        <a:cubicBezTo>
                          <a:pt x="0" y="16761"/>
                          <a:pt x="683" y="21600"/>
                          <a:pt x="1524" y="21600"/>
                        </a:cubicBezTo>
                        <a:cubicBezTo>
                          <a:pt x="1961" y="21600"/>
                          <a:pt x="2397" y="21600"/>
                          <a:pt x="2834" y="21600"/>
                        </a:cubicBezTo>
                        <a:cubicBezTo>
                          <a:pt x="5336" y="21600"/>
                          <a:pt x="7838" y="21600"/>
                          <a:pt x="10340" y="21600"/>
                        </a:cubicBezTo>
                        <a:cubicBezTo>
                          <a:pt x="10533" y="21600"/>
                          <a:pt x="10727" y="21600"/>
                          <a:pt x="10920" y="21600"/>
                        </a:cubicBezTo>
                        <a:lnTo>
                          <a:pt x="20076" y="21600"/>
                        </a:lnTo>
                        <a:cubicBezTo>
                          <a:pt x="20497" y="21600"/>
                          <a:pt x="20871" y="20340"/>
                          <a:pt x="21147" y="18387"/>
                        </a:cubicBezTo>
                        <a:cubicBezTo>
                          <a:pt x="21422" y="16434"/>
                          <a:pt x="21600" y="13780"/>
                          <a:pt x="21600" y="10800"/>
                        </a:cubicBezTo>
                        <a:cubicBezTo>
                          <a:pt x="21600" y="4839"/>
                          <a:pt x="20917" y="0"/>
                          <a:pt x="20076" y="0"/>
                        </a:cubicBezTo>
                        <a:cubicBezTo>
                          <a:pt x="19639" y="0"/>
                          <a:pt x="19203" y="0"/>
                          <a:pt x="18766" y="0"/>
                        </a:cubicBezTo>
                        <a:cubicBezTo>
                          <a:pt x="16264" y="0"/>
                          <a:pt x="13762" y="0"/>
                          <a:pt x="11260" y="0"/>
                        </a:cubicBezTo>
                        <a:lnTo>
                          <a:pt x="1524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</p:grpSp>
          </p:grpSp>
          <p:grpSp>
            <p:nvGrpSpPr>
              <p:cNvPr id="74" name="组合 73"/>
              <p:cNvGrpSpPr/>
              <p:nvPr/>
            </p:nvGrpSpPr>
            <p:grpSpPr>
              <a:xfrm>
                <a:off x="7343207" y="2952487"/>
                <a:ext cx="1734073" cy="3403773"/>
                <a:chOff x="4806595" y="594922"/>
                <a:chExt cx="2251897" cy="4420198"/>
              </a:xfrm>
            </p:grpSpPr>
            <p:pic>
              <p:nvPicPr>
                <p:cNvPr id="91" name="图片 9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81"/>
                <a:stretch>
                  <a:fillRect/>
                </a:stretch>
              </p:blipFill>
              <p:spPr>
                <a:xfrm>
                  <a:off x="4939571" y="690279"/>
                  <a:ext cx="1969000" cy="4233742"/>
                </a:xfrm>
                <a:prstGeom prst="rect">
                  <a:avLst/>
                </a:prstGeom>
              </p:spPr>
            </p:pic>
            <p:grpSp>
              <p:nvGrpSpPr>
                <p:cNvPr id="92" name="组合 91"/>
                <p:cNvGrpSpPr/>
                <p:nvPr/>
              </p:nvGrpSpPr>
              <p:grpSpPr>
                <a:xfrm>
                  <a:off x="4806595" y="594922"/>
                  <a:ext cx="2251897" cy="4420198"/>
                  <a:chOff x="669925" y="1424398"/>
                  <a:chExt cx="2251897" cy="4420198"/>
                </a:xfrm>
              </p:grpSpPr>
              <p:sp>
                <p:nvSpPr>
                  <p:cNvPr id="93" name="îš1iḍé"/>
                  <p:cNvSpPr/>
                  <p:nvPr/>
                </p:nvSpPr>
                <p:spPr>
                  <a:xfrm>
                    <a:off x="2885700" y="2440823"/>
                    <a:ext cx="36122" cy="4996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596" extrusionOk="0">
                        <a:moveTo>
                          <a:pt x="0" y="0"/>
                        </a:moveTo>
                        <a:lnTo>
                          <a:pt x="0" y="21596"/>
                        </a:lnTo>
                        <a:lnTo>
                          <a:pt x="9420" y="21596"/>
                        </a:lnTo>
                        <a:cubicBezTo>
                          <a:pt x="12945" y="21596"/>
                          <a:pt x="14707" y="21598"/>
                          <a:pt x="16579" y="21555"/>
                        </a:cubicBezTo>
                        <a:cubicBezTo>
                          <a:pt x="18628" y="21501"/>
                          <a:pt x="20261" y="21383"/>
                          <a:pt x="21007" y="21235"/>
                        </a:cubicBezTo>
                        <a:cubicBezTo>
                          <a:pt x="21600" y="21099"/>
                          <a:pt x="21572" y="20968"/>
                          <a:pt x="21572" y="20717"/>
                        </a:cubicBezTo>
                        <a:lnTo>
                          <a:pt x="21572" y="879"/>
                        </a:lnTo>
                        <a:cubicBezTo>
                          <a:pt x="21572" y="624"/>
                          <a:pt x="21600" y="497"/>
                          <a:pt x="21007" y="361"/>
                        </a:cubicBezTo>
                        <a:cubicBezTo>
                          <a:pt x="20261" y="213"/>
                          <a:pt x="18628" y="95"/>
                          <a:pt x="16579" y="41"/>
                        </a:cubicBezTo>
                        <a:cubicBezTo>
                          <a:pt x="14707" y="-2"/>
                          <a:pt x="12986" y="0"/>
                          <a:pt x="951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/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94" name="ïṧ1îḋè"/>
                  <p:cNvSpPr/>
                  <p:nvPr/>
                </p:nvSpPr>
                <p:spPr>
                  <a:xfrm>
                    <a:off x="669925" y="2005019"/>
                    <a:ext cx="35331" cy="1047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1" h="21600" extrusionOk="0">
                        <a:moveTo>
                          <a:pt x="12326" y="0"/>
                        </a:moveTo>
                        <a:cubicBezTo>
                          <a:pt x="8816" y="0"/>
                          <a:pt x="6993" y="3"/>
                          <a:pt x="5104" y="23"/>
                        </a:cubicBezTo>
                        <a:cubicBezTo>
                          <a:pt x="3009" y="49"/>
                          <a:pt x="1340" y="102"/>
                          <a:pt x="577" y="172"/>
                        </a:cubicBezTo>
                        <a:cubicBezTo>
                          <a:pt x="-29" y="237"/>
                          <a:pt x="0" y="300"/>
                          <a:pt x="0" y="420"/>
                        </a:cubicBezTo>
                        <a:lnTo>
                          <a:pt x="0" y="3023"/>
                        </a:lnTo>
                        <a:cubicBezTo>
                          <a:pt x="0" y="3145"/>
                          <a:pt x="-29" y="3206"/>
                          <a:pt x="577" y="3270"/>
                        </a:cubicBezTo>
                        <a:cubicBezTo>
                          <a:pt x="1340" y="3341"/>
                          <a:pt x="3009" y="3394"/>
                          <a:pt x="5104" y="3420"/>
                        </a:cubicBezTo>
                        <a:cubicBezTo>
                          <a:pt x="7018" y="3440"/>
                          <a:pt x="8778" y="3443"/>
                          <a:pt x="12326" y="3443"/>
                        </a:cubicBezTo>
                        <a:lnTo>
                          <a:pt x="21571" y="3443"/>
                        </a:lnTo>
                        <a:lnTo>
                          <a:pt x="21571" y="0"/>
                        </a:lnTo>
                        <a:lnTo>
                          <a:pt x="12326" y="0"/>
                        </a:lnTo>
                        <a:close/>
                        <a:moveTo>
                          <a:pt x="12326" y="6632"/>
                        </a:moveTo>
                        <a:cubicBezTo>
                          <a:pt x="8816" y="6632"/>
                          <a:pt x="6993" y="6631"/>
                          <a:pt x="5104" y="6651"/>
                        </a:cubicBezTo>
                        <a:cubicBezTo>
                          <a:pt x="3009" y="6677"/>
                          <a:pt x="1340" y="6733"/>
                          <a:pt x="577" y="6804"/>
                        </a:cubicBezTo>
                        <a:cubicBezTo>
                          <a:pt x="-29" y="6869"/>
                          <a:pt x="0" y="6928"/>
                          <a:pt x="0" y="7048"/>
                        </a:cubicBezTo>
                        <a:lnTo>
                          <a:pt x="0" y="12814"/>
                        </a:lnTo>
                        <a:cubicBezTo>
                          <a:pt x="0" y="12936"/>
                          <a:pt x="-29" y="12997"/>
                          <a:pt x="577" y="13062"/>
                        </a:cubicBezTo>
                        <a:cubicBezTo>
                          <a:pt x="1340" y="13132"/>
                          <a:pt x="3009" y="13189"/>
                          <a:pt x="5104" y="13214"/>
                        </a:cubicBezTo>
                        <a:cubicBezTo>
                          <a:pt x="7018" y="13235"/>
                          <a:pt x="8778" y="13234"/>
                          <a:pt x="12326" y="13234"/>
                        </a:cubicBezTo>
                        <a:lnTo>
                          <a:pt x="21571" y="13234"/>
                        </a:lnTo>
                        <a:lnTo>
                          <a:pt x="21571" y="6632"/>
                        </a:lnTo>
                        <a:lnTo>
                          <a:pt x="12326" y="6632"/>
                        </a:lnTo>
                        <a:close/>
                        <a:moveTo>
                          <a:pt x="12326" y="14994"/>
                        </a:moveTo>
                        <a:cubicBezTo>
                          <a:pt x="8816" y="14994"/>
                          <a:pt x="6993" y="14997"/>
                          <a:pt x="5104" y="15017"/>
                        </a:cubicBezTo>
                        <a:cubicBezTo>
                          <a:pt x="3009" y="15043"/>
                          <a:pt x="1340" y="15096"/>
                          <a:pt x="577" y="15167"/>
                        </a:cubicBezTo>
                        <a:cubicBezTo>
                          <a:pt x="-29" y="15232"/>
                          <a:pt x="0" y="15294"/>
                          <a:pt x="0" y="15414"/>
                        </a:cubicBezTo>
                        <a:lnTo>
                          <a:pt x="0" y="21180"/>
                        </a:lnTo>
                        <a:cubicBezTo>
                          <a:pt x="0" y="21302"/>
                          <a:pt x="-29" y="21363"/>
                          <a:pt x="577" y="21428"/>
                        </a:cubicBezTo>
                        <a:cubicBezTo>
                          <a:pt x="1340" y="21498"/>
                          <a:pt x="3009" y="21551"/>
                          <a:pt x="5104" y="21577"/>
                        </a:cubicBezTo>
                        <a:cubicBezTo>
                          <a:pt x="7018" y="21598"/>
                          <a:pt x="8778" y="21600"/>
                          <a:pt x="12326" y="21600"/>
                        </a:cubicBezTo>
                        <a:lnTo>
                          <a:pt x="21571" y="21600"/>
                        </a:lnTo>
                        <a:lnTo>
                          <a:pt x="21571" y="14994"/>
                        </a:lnTo>
                        <a:lnTo>
                          <a:pt x="12326" y="14994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95" name="iṥḻíḑè"/>
                  <p:cNvSpPr/>
                  <p:nvPr/>
                </p:nvSpPr>
                <p:spPr>
                  <a:xfrm>
                    <a:off x="721842" y="1424398"/>
                    <a:ext cx="2147422" cy="4420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478" y="0"/>
                        </a:moveTo>
                        <a:cubicBezTo>
                          <a:pt x="3189" y="0"/>
                          <a:pt x="2539" y="1"/>
                          <a:pt x="1850" y="107"/>
                        </a:cubicBezTo>
                        <a:cubicBezTo>
                          <a:pt x="1093" y="241"/>
                          <a:pt x="495" y="531"/>
                          <a:pt x="219" y="899"/>
                        </a:cubicBezTo>
                        <a:cubicBezTo>
                          <a:pt x="0" y="1235"/>
                          <a:pt x="0" y="1552"/>
                          <a:pt x="0" y="2175"/>
                        </a:cubicBezTo>
                        <a:lnTo>
                          <a:pt x="0" y="19415"/>
                        </a:lnTo>
                        <a:cubicBezTo>
                          <a:pt x="0" y="20049"/>
                          <a:pt x="0" y="20365"/>
                          <a:pt x="219" y="20701"/>
                        </a:cubicBezTo>
                        <a:cubicBezTo>
                          <a:pt x="495" y="21069"/>
                          <a:pt x="1093" y="21359"/>
                          <a:pt x="1850" y="21493"/>
                        </a:cubicBezTo>
                        <a:cubicBezTo>
                          <a:pt x="2543" y="21600"/>
                          <a:pt x="3194" y="21600"/>
                          <a:pt x="4478" y="21600"/>
                        </a:cubicBezTo>
                        <a:lnTo>
                          <a:pt x="17103" y="21600"/>
                        </a:lnTo>
                        <a:cubicBezTo>
                          <a:pt x="18407" y="21600"/>
                          <a:pt x="19057" y="21600"/>
                          <a:pt x="19750" y="21493"/>
                        </a:cubicBezTo>
                        <a:cubicBezTo>
                          <a:pt x="20507" y="21359"/>
                          <a:pt x="21105" y="21069"/>
                          <a:pt x="21381" y="20701"/>
                        </a:cubicBezTo>
                        <a:cubicBezTo>
                          <a:pt x="21600" y="20365"/>
                          <a:pt x="21600" y="20048"/>
                          <a:pt x="21600" y="19425"/>
                        </a:cubicBezTo>
                        <a:lnTo>
                          <a:pt x="21600" y="2185"/>
                        </a:lnTo>
                        <a:cubicBezTo>
                          <a:pt x="21600" y="1551"/>
                          <a:pt x="21600" y="1235"/>
                          <a:pt x="21381" y="899"/>
                        </a:cubicBezTo>
                        <a:cubicBezTo>
                          <a:pt x="21105" y="531"/>
                          <a:pt x="20507" y="241"/>
                          <a:pt x="19750" y="107"/>
                        </a:cubicBezTo>
                        <a:cubicBezTo>
                          <a:pt x="19057" y="0"/>
                          <a:pt x="18406" y="0"/>
                          <a:pt x="17122" y="0"/>
                        </a:cubicBezTo>
                        <a:lnTo>
                          <a:pt x="4478" y="0"/>
                        </a:lnTo>
                        <a:close/>
                        <a:moveTo>
                          <a:pt x="4068" y="499"/>
                        </a:moveTo>
                        <a:lnTo>
                          <a:pt x="5025" y="499"/>
                        </a:lnTo>
                        <a:cubicBezTo>
                          <a:pt x="5096" y="503"/>
                          <a:pt x="5163" y="515"/>
                          <a:pt x="5212" y="541"/>
                        </a:cubicBezTo>
                        <a:cubicBezTo>
                          <a:pt x="5257" y="565"/>
                          <a:pt x="5280" y="596"/>
                          <a:pt x="5285" y="628"/>
                        </a:cubicBezTo>
                        <a:cubicBezTo>
                          <a:pt x="5292" y="675"/>
                          <a:pt x="5300" y="719"/>
                          <a:pt x="5312" y="761"/>
                        </a:cubicBezTo>
                        <a:cubicBezTo>
                          <a:pt x="5325" y="807"/>
                          <a:pt x="5343" y="851"/>
                          <a:pt x="5369" y="893"/>
                        </a:cubicBezTo>
                        <a:cubicBezTo>
                          <a:pt x="5426" y="969"/>
                          <a:pt x="5516" y="1037"/>
                          <a:pt x="5631" y="1092"/>
                        </a:cubicBezTo>
                        <a:cubicBezTo>
                          <a:pt x="5746" y="1148"/>
                          <a:pt x="5886" y="1192"/>
                          <a:pt x="6042" y="1220"/>
                        </a:cubicBezTo>
                        <a:cubicBezTo>
                          <a:pt x="6185" y="1242"/>
                          <a:pt x="6324" y="1253"/>
                          <a:pt x="6494" y="1258"/>
                        </a:cubicBezTo>
                        <a:cubicBezTo>
                          <a:pt x="6664" y="1264"/>
                          <a:pt x="6866" y="1263"/>
                          <a:pt x="7135" y="1263"/>
                        </a:cubicBezTo>
                        <a:lnTo>
                          <a:pt x="14440" y="1263"/>
                        </a:lnTo>
                        <a:cubicBezTo>
                          <a:pt x="14708" y="1263"/>
                          <a:pt x="14910" y="1264"/>
                          <a:pt x="15080" y="1258"/>
                        </a:cubicBezTo>
                        <a:cubicBezTo>
                          <a:pt x="15251" y="1253"/>
                          <a:pt x="15390" y="1242"/>
                          <a:pt x="15533" y="1220"/>
                        </a:cubicBezTo>
                        <a:cubicBezTo>
                          <a:pt x="15689" y="1192"/>
                          <a:pt x="15829" y="1148"/>
                          <a:pt x="15944" y="1092"/>
                        </a:cubicBezTo>
                        <a:cubicBezTo>
                          <a:pt x="16058" y="1037"/>
                          <a:pt x="16148" y="969"/>
                          <a:pt x="16205" y="893"/>
                        </a:cubicBezTo>
                        <a:cubicBezTo>
                          <a:pt x="16232" y="851"/>
                          <a:pt x="16249" y="807"/>
                          <a:pt x="16262" y="761"/>
                        </a:cubicBezTo>
                        <a:cubicBezTo>
                          <a:pt x="16274" y="719"/>
                          <a:pt x="16282" y="675"/>
                          <a:pt x="16289" y="628"/>
                        </a:cubicBezTo>
                        <a:cubicBezTo>
                          <a:pt x="16294" y="596"/>
                          <a:pt x="16318" y="565"/>
                          <a:pt x="16362" y="541"/>
                        </a:cubicBezTo>
                        <a:cubicBezTo>
                          <a:pt x="16412" y="515"/>
                          <a:pt x="16480" y="503"/>
                          <a:pt x="16551" y="499"/>
                        </a:cubicBezTo>
                        <a:lnTo>
                          <a:pt x="17532" y="499"/>
                        </a:lnTo>
                        <a:cubicBezTo>
                          <a:pt x="18404" y="499"/>
                          <a:pt x="18846" y="499"/>
                          <a:pt x="19317" y="571"/>
                        </a:cubicBezTo>
                        <a:cubicBezTo>
                          <a:pt x="19831" y="662"/>
                          <a:pt x="20237" y="859"/>
                          <a:pt x="20424" y="1109"/>
                        </a:cubicBezTo>
                        <a:cubicBezTo>
                          <a:pt x="20573" y="1338"/>
                          <a:pt x="20573" y="1553"/>
                          <a:pt x="20573" y="1983"/>
                        </a:cubicBezTo>
                        <a:lnTo>
                          <a:pt x="20573" y="19623"/>
                        </a:lnTo>
                        <a:cubicBezTo>
                          <a:pt x="20573" y="20046"/>
                          <a:pt x="20573" y="20262"/>
                          <a:pt x="20424" y="20491"/>
                        </a:cubicBezTo>
                        <a:cubicBezTo>
                          <a:pt x="20237" y="20741"/>
                          <a:pt x="19831" y="20938"/>
                          <a:pt x="19317" y="21029"/>
                        </a:cubicBezTo>
                        <a:cubicBezTo>
                          <a:pt x="18846" y="21101"/>
                          <a:pt x="18403" y="21101"/>
                          <a:pt x="17517" y="21101"/>
                        </a:cubicBezTo>
                        <a:lnTo>
                          <a:pt x="4068" y="21101"/>
                        </a:lnTo>
                        <a:cubicBezTo>
                          <a:pt x="3196" y="21101"/>
                          <a:pt x="2754" y="21101"/>
                          <a:pt x="2283" y="21029"/>
                        </a:cubicBezTo>
                        <a:cubicBezTo>
                          <a:pt x="1769" y="20938"/>
                          <a:pt x="1363" y="20741"/>
                          <a:pt x="1176" y="20491"/>
                        </a:cubicBezTo>
                        <a:cubicBezTo>
                          <a:pt x="1027" y="20262"/>
                          <a:pt x="1027" y="20047"/>
                          <a:pt x="1027" y="19617"/>
                        </a:cubicBezTo>
                        <a:lnTo>
                          <a:pt x="1027" y="1977"/>
                        </a:lnTo>
                        <a:cubicBezTo>
                          <a:pt x="1027" y="1554"/>
                          <a:pt x="1027" y="1338"/>
                          <a:pt x="1176" y="1109"/>
                        </a:cubicBezTo>
                        <a:cubicBezTo>
                          <a:pt x="1363" y="859"/>
                          <a:pt x="1769" y="662"/>
                          <a:pt x="2283" y="571"/>
                        </a:cubicBezTo>
                        <a:cubicBezTo>
                          <a:pt x="2751" y="499"/>
                          <a:pt x="3195" y="499"/>
                          <a:pt x="4068" y="499"/>
                        </a:cubicBezTo>
                        <a:close/>
                      </a:path>
                    </a:pathLst>
                  </a:custGeom>
                  <a:solidFill>
                    <a:srgbClr val="1D1D1A">
                      <a:lumMod val="85000"/>
                      <a:lumOff val="1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96" name="îşlïḋé"/>
                  <p:cNvSpPr/>
                  <p:nvPr/>
                </p:nvSpPr>
                <p:spPr>
                  <a:xfrm>
                    <a:off x="1996004" y="1534822"/>
                    <a:ext cx="63303" cy="63303"/>
                  </a:xfrm>
                  <a:prstGeom prst="ellipse">
                    <a:avLst/>
                  </a:pr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97" name="ïṡlîḍé"/>
                  <p:cNvSpPr/>
                  <p:nvPr/>
                </p:nvSpPr>
                <p:spPr>
                  <a:xfrm>
                    <a:off x="1658411" y="1547431"/>
                    <a:ext cx="270506" cy="381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524" y="0"/>
                        </a:moveTo>
                        <a:cubicBezTo>
                          <a:pt x="1103" y="0"/>
                          <a:pt x="729" y="1260"/>
                          <a:pt x="453" y="3213"/>
                        </a:cubicBezTo>
                        <a:cubicBezTo>
                          <a:pt x="178" y="5166"/>
                          <a:pt x="0" y="7820"/>
                          <a:pt x="0" y="10800"/>
                        </a:cubicBezTo>
                        <a:cubicBezTo>
                          <a:pt x="0" y="16761"/>
                          <a:pt x="683" y="21600"/>
                          <a:pt x="1524" y="21600"/>
                        </a:cubicBezTo>
                        <a:cubicBezTo>
                          <a:pt x="1961" y="21600"/>
                          <a:pt x="2397" y="21600"/>
                          <a:pt x="2834" y="21600"/>
                        </a:cubicBezTo>
                        <a:cubicBezTo>
                          <a:pt x="5336" y="21600"/>
                          <a:pt x="7838" y="21600"/>
                          <a:pt x="10340" y="21600"/>
                        </a:cubicBezTo>
                        <a:cubicBezTo>
                          <a:pt x="10533" y="21600"/>
                          <a:pt x="10727" y="21600"/>
                          <a:pt x="10920" y="21600"/>
                        </a:cubicBezTo>
                        <a:lnTo>
                          <a:pt x="20076" y="21600"/>
                        </a:lnTo>
                        <a:cubicBezTo>
                          <a:pt x="20497" y="21600"/>
                          <a:pt x="20871" y="20340"/>
                          <a:pt x="21147" y="18387"/>
                        </a:cubicBezTo>
                        <a:cubicBezTo>
                          <a:pt x="21422" y="16434"/>
                          <a:pt x="21600" y="13780"/>
                          <a:pt x="21600" y="10800"/>
                        </a:cubicBezTo>
                        <a:cubicBezTo>
                          <a:pt x="21600" y="4839"/>
                          <a:pt x="20917" y="0"/>
                          <a:pt x="20076" y="0"/>
                        </a:cubicBezTo>
                        <a:cubicBezTo>
                          <a:pt x="19639" y="0"/>
                          <a:pt x="19203" y="0"/>
                          <a:pt x="18766" y="0"/>
                        </a:cubicBezTo>
                        <a:cubicBezTo>
                          <a:pt x="16264" y="0"/>
                          <a:pt x="13762" y="0"/>
                          <a:pt x="11260" y="0"/>
                        </a:cubicBezTo>
                        <a:lnTo>
                          <a:pt x="1524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</p:grpSp>
          </p:grpSp>
          <p:grpSp>
            <p:nvGrpSpPr>
              <p:cNvPr id="75" name="组合 74"/>
              <p:cNvGrpSpPr/>
              <p:nvPr/>
            </p:nvGrpSpPr>
            <p:grpSpPr>
              <a:xfrm>
                <a:off x="5324881" y="2953486"/>
                <a:ext cx="1749340" cy="3433740"/>
                <a:chOff x="5679323" y="1056292"/>
                <a:chExt cx="2251897" cy="4420198"/>
              </a:xfrm>
            </p:grpSpPr>
            <p:pic>
              <p:nvPicPr>
                <p:cNvPr id="84" name="图片 8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26704" y="1166717"/>
                  <a:ext cx="1965267" cy="4218388"/>
                </a:xfrm>
                <a:prstGeom prst="rect">
                  <a:avLst/>
                </a:prstGeom>
              </p:spPr>
            </p:pic>
            <p:grpSp>
              <p:nvGrpSpPr>
                <p:cNvPr id="85" name="组合 84"/>
                <p:cNvGrpSpPr/>
                <p:nvPr/>
              </p:nvGrpSpPr>
              <p:grpSpPr>
                <a:xfrm>
                  <a:off x="5679323" y="1056292"/>
                  <a:ext cx="2251897" cy="4420198"/>
                  <a:chOff x="669925" y="1424398"/>
                  <a:chExt cx="2251897" cy="4420198"/>
                </a:xfrm>
              </p:grpSpPr>
              <p:sp>
                <p:nvSpPr>
                  <p:cNvPr id="86" name="îš1iḍé"/>
                  <p:cNvSpPr/>
                  <p:nvPr/>
                </p:nvSpPr>
                <p:spPr>
                  <a:xfrm>
                    <a:off x="2885700" y="2440823"/>
                    <a:ext cx="36122" cy="4996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596" extrusionOk="0">
                        <a:moveTo>
                          <a:pt x="0" y="0"/>
                        </a:moveTo>
                        <a:lnTo>
                          <a:pt x="0" y="21596"/>
                        </a:lnTo>
                        <a:lnTo>
                          <a:pt x="9420" y="21596"/>
                        </a:lnTo>
                        <a:cubicBezTo>
                          <a:pt x="12945" y="21596"/>
                          <a:pt x="14707" y="21598"/>
                          <a:pt x="16579" y="21555"/>
                        </a:cubicBezTo>
                        <a:cubicBezTo>
                          <a:pt x="18628" y="21501"/>
                          <a:pt x="20261" y="21383"/>
                          <a:pt x="21007" y="21235"/>
                        </a:cubicBezTo>
                        <a:cubicBezTo>
                          <a:pt x="21600" y="21099"/>
                          <a:pt x="21572" y="20968"/>
                          <a:pt x="21572" y="20717"/>
                        </a:cubicBezTo>
                        <a:lnTo>
                          <a:pt x="21572" y="879"/>
                        </a:lnTo>
                        <a:cubicBezTo>
                          <a:pt x="21572" y="624"/>
                          <a:pt x="21600" y="497"/>
                          <a:pt x="21007" y="361"/>
                        </a:cubicBezTo>
                        <a:cubicBezTo>
                          <a:pt x="20261" y="213"/>
                          <a:pt x="18628" y="95"/>
                          <a:pt x="16579" y="41"/>
                        </a:cubicBezTo>
                        <a:cubicBezTo>
                          <a:pt x="14707" y="-2"/>
                          <a:pt x="12986" y="0"/>
                          <a:pt x="951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/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87" name="ïṧ1îḋè"/>
                  <p:cNvSpPr/>
                  <p:nvPr/>
                </p:nvSpPr>
                <p:spPr>
                  <a:xfrm>
                    <a:off x="669925" y="2005019"/>
                    <a:ext cx="35331" cy="1047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1" h="21600" extrusionOk="0">
                        <a:moveTo>
                          <a:pt x="12326" y="0"/>
                        </a:moveTo>
                        <a:cubicBezTo>
                          <a:pt x="8816" y="0"/>
                          <a:pt x="6993" y="3"/>
                          <a:pt x="5104" y="23"/>
                        </a:cubicBezTo>
                        <a:cubicBezTo>
                          <a:pt x="3009" y="49"/>
                          <a:pt x="1340" y="102"/>
                          <a:pt x="577" y="172"/>
                        </a:cubicBezTo>
                        <a:cubicBezTo>
                          <a:pt x="-29" y="237"/>
                          <a:pt x="0" y="300"/>
                          <a:pt x="0" y="420"/>
                        </a:cubicBezTo>
                        <a:lnTo>
                          <a:pt x="0" y="3023"/>
                        </a:lnTo>
                        <a:cubicBezTo>
                          <a:pt x="0" y="3145"/>
                          <a:pt x="-29" y="3206"/>
                          <a:pt x="577" y="3270"/>
                        </a:cubicBezTo>
                        <a:cubicBezTo>
                          <a:pt x="1340" y="3341"/>
                          <a:pt x="3009" y="3394"/>
                          <a:pt x="5104" y="3420"/>
                        </a:cubicBezTo>
                        <a:cubicBezTo>
                          <a:pt x="7018" y="3440"/>
                          <a:pt x="8778" y="3443"/>
                          <a:pt x="12326" y="3443"/>
                        </a:cubicBezTo>
                        <a:lnTo>
                          <a:pt x="21571" y="3443"/>
                        </a:lnTo>
                        <a:lnTo>
                          <a:pt x="21571" y="0"/>
                        </a:lnTo>
                        <a:lnTo>
                          <a:pt x="12326" y="0"/>
                        </a:lnTo>
                        <a:close/>
                        <a:moveTo>
                          <a:pt x="12326" y="6632"/>
                        </a:moveTo>
                        <a:cubicBezTo>
                          <a:pt x="8816" y="6632"/>
                          <a:pt x="6993" y="6631"/>
                          <a:pt x="5104" y="6651"/>
                        </a:cubicBezTo>
                        <a:cubicBezTo>
                          <a:pt x="3009" y="6677"/>
                          <a:pt x="1340" y="6733"/>
                          <a:pt x="577" y="6804"/>
                        </a:cubicBezTo>
                        <a:cubicBezTo>
                          <a:pt x="-29" y="6869"/>
                          <a:pt x="0" y="6928"/>
                          <a:pt x="0" y="7048"/>
                        </a:cubicBezTo>
                        <a:lnTo>
                          <a:pt x="0" y="12814"/>
                        </a:lnTo>
                        <a:cubicBezTo>
                          <a:pt x="0" y="12936"/>
                          <a:pt x="-29" y="12997"/>
                          <a:pt x="577" y="13062"/>
                        </a:cubicBezTo>
                        <a:cubicBezTo>
                          <a:pt x="1340" y="13132"/>
                          <a:pt x="3009" y="13189"/>
                          <a:pt x="5104" y="13214"/>
                        </a:cubicBezTo>
                        <a:cubicBezTo>
                          <a:pt x="7018" y="13235"/>
                          <a:pt x="8778" y="13234"/>
                          <a:pt x="12326" y="13234"/>
                        </a:cubicBezTo>
                        <a:lnTo>
                          <a:pt x="21571" y="13234"/>
                        </a:lnTo>
                        <a:lnTo>
                          <a:pt x="21571" y="6632"/>
                        </a:lnTo>
                        <a:lnTo>
                          <a:pt x="12326" y="6632"/>
                        </a:lnTo>
                        <a:close/>
                        <a:moveTo>
                          <a:pt x="12326" y="14994"/>
                        </a:moveTo>
                        <a:cubicBezTo>
                          <a:pt x="8816" y="14994"/>
                          <a:pt x="6993" y="14997"/>
                          <a:pt x="5104" y="15017"/>
                        </a:cubicBezTo>
                        <a:cubicBezTo>
                          <a:pt x="3009" y="15043"/>
                          <a:pt x="1340" y="15096"/>
                          <a:pt x="577" y="15167"/>
                        </a:cubicBezTo>
                        <a:cubicBezTo>
                          <a:pt x="-29" y="15232"/>
                          <a:pt x="0" y="15294"/>
                          <a:pt x="0" y="15414"/>
                        </a:cubicBezTo>
                        <a:lnTo>
                          <a:pt x="0" y="21180"/>
                        </a:lnTo>
                        <a:cubicBezTo>
                          <a:pt x="0" y="21302"/>
                          <a:pt x="-29" y="21363"/>
                          <a:pt x="577" y="21428"/>
                        </a:cubicBezTo>
                        <a:cubicBezTo>
                          <a:pt x="1340" y="21498"/>
                          <a:pt x="3009" y="21551"/>
                          <a:pt x="5104" y="21577"/>
                        </a:cubicBezTo>
                        <a:cubicBezTo>
                          <a:pt x="7018" y="21598"/>
                          <a:pt x="8778" y="21600"/>
                          <a:pt x="12326" y="21600"/>
                        </a:cubicBezTo>
                        <a:lnTo>
                          <a:pt x="21571" y="21600"/>
                        </a:lnTo>
                        <a:lnTo>
                          <a:pt x="21571" y="14994"/>
                        </a:lnTo>
                        <a:lnTo>
                          <a:pt x="12326" y="14994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88" name="iṥḻíḑè"/>
                  <p:cNvSpPr/>
                  <p:nvPr/>
                </p:nvSpPr>
                <p:spPr>
                  <a:xfrm>
                    <a:off x="721842" y="1424398"/>
                    <a:ext cx="2147422" cy="4420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478" y="0"/>
                        </a:moveTo>
                        <a:cubicBezTo>
                          <a:pt x="3189" y="0"/>
                          <a:pt x="2539" y="1"/>
                          <a:pt x="1850" y="107"/>
                        </a:cubicBezTo>
                        <a:cubicBezTo>
                          <a:pt x="1093" y="241"/>
                          <a:pt x="495" y="531"/>
                          <a:pt x="219" y="899"/>
                        </a:cubicBezTo>
                        <a:cubicBezTo>
                          <a:pt x="0" y="1235"/>
                          <a:pt x="0" y="1552"/>
                          <a:pt x="0" y="2175"/>
                        </a:cubicBezTo>
                        <a:lnTo>
                          <a:pt x="0" y="19415"/>
                        </a:lnTo>
                        <a:cubicBezTo>
                          <a:pt x="0" y="20049"/>
                          <a:pt x="0" y="20365"/>
                          <a:pt x="219" y="20701"/>
                        </a:cubicBezTo>
                        <a:cubicBezTo>
                          <a:pt x="495" y="21069"/>
                          <a:pt x="1093" y="21359"/>
                          <a:pt x="1850" y="21493"/>
                        </a:cubicBezTo>
                        <a:cubicBezTo>
                          <a:pt x="2543" y="21600"/>
                          <a:pt x="3194" y="21600"/>
                          <a:pt x="4478" y="21600"/>
                        </a:cubicBezTo>
                        <a:lnTo>
                          <a:pt x="17103" y="21600"/>
                        </a:lnTo>
                        <a:cubicBezTo>
                          <a:pt x="18407" y="21600"/>
                          <a:pt x="19057" y="21600"/>
                          <a:pt x="19750" y="21493"/>
                        </a:cubicBezTo>
                        <a:cubicBezTo>
                          <a:pt x="20507" y="21359"/>
                          <a:pt x="21105" y="21069"/>
                          <a:pt x="21381" y="20701"/>
                        </a:cubicBezTo>
                        <a:cubicBezTo>
                          <a:pt x="21600" y="20365"/>
                          <a:pt x="21600" y="20048"/>
                          <a:pt x="21600" y="19425"/>
                        </a:cubicBezTo>
                        <a:lnTo>
                          <a:pt x="21600" y="2185"/>
                        </a:lnTo>
                        <a:cubicBezTo>
                          <a:pt x="21600" y="1551"/>
                          <a:pt x="21600" y="1235"/>
                          <a:pt x="21381" y="899"/>
                        </a:cubicBezTo>
                        <a:cubicBezTo>
                          <a:pt x="21105" y="531"/>
                          <a:pt x="20507" y="241"/>
                          <a:pt x="19750" y="107"/>
                        </a:cubicBezTo>
                        <a:cubicBezTo>
                          <a:pt x="19057" y="0"/>
                          <a:pt x="18406" y="0"/>
                          <a:pt x="17122" y="0"/>
                        </a:cubicBezTo>
                        <a:lnTo>
                          <a:pt x="4478" y="0"/>
                        </a:lnTo>
                        <a:close/>
                        <a:moveTo>
                          <a:pt x="4068" y="499"/>
                        </a:moveTo>
                        <a:lnTo>
                          <a:pt x="5025" y="499"/>
                        </a:lnTo>
                        <a:cubicBezTo>
                          <a:pt x="5096" y="503"/>
                          <a:pt x="5163" y="515"/>
                          <a:pt x="5212" y="541"/>
                        </a:cubicBezTo>
                        <a:cubicBezTo>
                          <a:pt x="5257" y="565"/>
                          <a:pt x="5280" y="596"/>
                          <a:pt x="5285" y="628"/>
                        </a:cubicBezTo>
                        <a:cubicBezTo>
                          <a:pt x="5292" y="675"/>
                          <a:pt x="5300" y="719"/>
                          <a:pt x="5312" y="761"/>
                        </a:cubicBezTo>
                        <a:cubicBezTo>
                          <a:pt x="5325" y="807"/>
                          <a:pt x="5343" y="851"/>
                          <a:pt x="5369" y="893"/>
                        </a:cubicBezTo>
                        <a:cubicBezTo>
                          <a:pt x="5426" y="969"/>
                          <a:pt x="5516" y="1037"/>
                          <a:pt x="5631" y="1092"/>
                        </a:cubicBezTo>
                        <a:cubicBezTo>
                          <a:pt x="5746" y="1148"/>
                          <a:pt x="5886" y="1192"/>
                          <a:pt x="6042" y="1220"/>
                        </a:cubicBezTo>
                        <a:cubicBezTo>
                          <a:pt x="6185" y="1242"/>
                          <a:pt x="6324" y="1253"/>
                          <a:pt x="6494" y="1258"/>
                        </a:cubicBezTo>
                        <a:cubicBezTo>
                          <a:pt x="6664" y="1264"/>
                          <a:pt x="6866" y="1263"/>
                          <a:pt x="7135" y="1263"/>
                        </a:cubicBezTo>
                        <a:lnTo>
                          <a:pt x="14440" y="1263"/>
                        </a:lnTo>
                        <a:cubicBezTo>
                          <a:pt x="14708" y="1263"/>
                          <a:pt x="14910" y="1264"/>
                          <a:pt x="15080" y="1258"/>
                        </a:cubicBezTo>
                        <a:cubicBezTo>
                          <a:pt x="15251" y="1253"/>
                          <a:pt x="15390" y="1242"/>
                          <a:pt x="15533" y="1220"/>
                        </a:cubicBezTo>
                        <a:cubicBezTo>
                          <a:pt x="15689" y="1192"/>
                          <a:pt x="15829" y="1148"/>
                          <a:pt x="15944" y="1092"/>
                        </a:cubicBezTo>
                        <a:cubicBezTo>
                          <a:pt x="16058" y="1037"/>
                          <a:pt x="16148" y="969"/>
                          <a:pt x="16205" y="893"/>
                        </a:cubicBezTo>
                        <a:cubicBezTo>
                          <a:pt x="16232" y="851"/>
                          <a:pt x="16249" y="807"/>
                          <a:pt x="16262" y="761"/>
                        </a:cubicBezTo>
                        <a:cubicBezTo>
                          <a:pt x="16274" y="719"/>
                          <a:pt x="16282" y="675"/>
                          <a:pt x="16289" y="628"/>
                        </a:cubicBezTo>
                        <a:cubicBezTo>
                          <a:pt x="16294" y="596"/>
                          <a:pt x="16318" y="565"/>
                          <a:pt x="16362" y="541"/>
                        </a:cubicBezTo>
                        <a:cubicBezTo>
                          <a:pt x="16412" y="515"/>
                          <a:pt x="16480" y="503"/>
                          <a:pt x="16551" y="499"/>
                        </a:cubicBezTo>
                        <a:lnTo>
                          <a:pt x="17532" y="499"/>
                        </a:lnTo>
                        <a:cubicBezTo>
                          <a:pt x="18404" y="499"/>
                          <a:pt x="18846" y="499"/>
                          <a:pt x="19317" y="571"/>
                        </a:cubicBezTo>
                        <a:cubicBezTo>
                          <a:pt x="19831" y="662"/>
                          <a:pt x="20237" y="859"/>
                          <a:pt x="20424" y="1109"/>
                        </a:cubicBezTo>
                        <a:cubicBezTo>
                          <a:pt x="20573" y="1338"/>
                          <a:pt x="20573" y="1553"/>
                          <a:pt x="20573" y="1983"/>
                        </a:cubicBezTo>
                        <a:lnTo>
                          <a:pt x="20573" y="19623"/>
                        </a:lnTo>
                        <a:cubicBezTo>
                          <a:pt x="20573" y="20046"/>
                          <a:pt x="20573" y="20262"/>
                          <a:pt x="20424" y="20491"/>
                        </a:cubicBezTo>
                        <a:cubicBezTo>
                          <a:pt x="20237" y="20741"/>
                          <a:pt x="19831" y="20938"/>
                          <a:pt x="19317" y="21029"/>
                        </a:cubicBezTo>
                        <a:cubicBezTo>
                          <a:pt x="18846" y="21101"/>
                          <a:pt x="18403" y="21101"/>
                          <a:pt x="17517" y="21101"/>
                        </a:cubicBezTo>
                        <a:lnTo>
                          <a:pt x="4068" y="21101"/>
                        </a:lnTo>
                        <a:cubicBezTo>
                          <a:pt x="3196" y="21101"/>
                          <a:pt x="2754" y="21101"/>
                          <a:pt x="2283" y="21029"/>
                        </a:cubicBezTo>
                        <a:cubicBezTo>
                          <a:pt x="1769" y="20938"/>
                          <a:pt x="1363" y="20741"/>
                          <a:pt x="1176" y="20491"/>
                        </a:cubicBezTo>
                        <a:cubicBezTo>
                          <a:pt x="1027" y="20262"/>
                          <a:pt x="1027" y="20047"/>
                          <a:pt x="1027" y="19617"/>
                        </a:cubicBezTo>
                        <a:lnTo>
                          <a:pt x="1027" y="1977"/>
                        </a:lnTo>
                        <a:cubicBezTo>
                          <a:pt x="1027" y="1554"/>
                          <a:pt x="1027" y="1338"/>
                          <a:pt x="1176" y="1109"/>
                        </a:cubicBezTo>
                        <a:cubicBezTo>
                          <a:pt x="1363" y="859"/>
                          <a:pt x="1769" y="662"/>
                          <a:pt x="2283" y="571"/>
                        </a:cubicBezTo>
                        <a:cubicBezTo>
                          <a:pt x="2751" y="499"/>
                          <a:pt x="3195" y="499"/>
                          <a:pt x="4068" y="499"/>
                        </a:cubicBezTo>
                        <a:close/>
                      </a:path>
                    </a:pathLst>
                  </a:custGeom>
                  <a:solidFill>
                    <a:srgbClr val="1D1D1A">
                      <a:lumMod val="85000"/>
                      <a:lumOff val="1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89" name="îşlïḋé"/>
                  <p:cNvSpPr/>
                  <p:nvPr/>
                </p:nvSpPr>
                <p:spPr>
                  <a:xfrm>
                    <a:off x="1996004" y="1534822"/>
                    <a:ext cx="63303" cy="63303"/>
                  </a:xfrm>
                  <a:prstGeom prst="ellipse">
                    <a:avLst/>
                  </a:pr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90" name="ïṡlîḍé"/>
                  <p:cNvSpPr/>
                  <p:nvPr/>
                </p:nvSpPr>
                <p:spPr>
                  <a:xfrm>
                    <a:off x="1658411" y="1547431"/>
                    <a:ext cx="270506" cy="381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524" y="0"/>
                        </a:moveTo>
                        <a:cubicBezTo>
                          <a:pt x="1103" y="0"/>
                          <a:pt x="729" y="1260"/>
                          <a:pt x="453" y="3213"/>
                        </a:cubicBezTo>
                        <a:cubicBezTo>
                          <a:pt x="178" y="5166"/>
                          <a:pt x="0" y="7820"/>
                          <a:pt x="0" y="10800"/>
                        </a:cubicBezTo>
                        <a:cubicBezTo>
                          <a:pt x="0" y="16761"/>
                          <a:pt x="683" y="21600"/>
                          <a:pt x="1524" y="21600"/>
                        </a:cubicBezTo>
                        <a:cubicBezTo>
                          <a:pt x="1961" y="21600"/>
                          <a:pt x="2397" y="21600"/>
                          <a:pt x="2834" y="21600"/>
                        </a:cubicBezTo>
                        <a:cubicBezTo>
                          <a:pt x="5336" y="21600"/>
                          <a:pt x="7838" y="21600"/>
                          <a:pt x="10340" y="21600"/>
                        </a:cubicBezTo>
                        <a:cubicBezTo>
                          <a:pt x="10533" y="21600"/>
                          <a:pt x="10727" y="21600"/>
                          <a:pt x="10920" y="21600"/>
                        </a:cubicBezTo>
                        <a:lnTo>
                          <a:pt x="20076" y="21600"/>
                        </a:lnTo>
                        <a:cubicBezTo>
                          <a:pt x="20497" y="21600"/>
                          <a:pt x="20871" y="20340"/>
                          <a:pt x="21147" y="18387"/>
                        </a:cubicBezTo>
                        <a:cubicBezTo>
                          <a:pt x="21422" y="16434"/>
                          <a:pt x="21600" y="13780"/>
                          <a:pt x="21600" y="10800"/>
                        </a:cubicBezTo>
                        <a:cubicBezTo>
                          <a:pt x="21600" y="4839"/>
                          <a:pt x="20917" y="0"/>
                          <a:pt x="20076" y="0"/>
                        </a:cubicBezTo>
                        <a:cubicBezTo>
                          <a:pt x="19639" y="0"/>
                          <a:pt x="19203" y="0"/>
                          <a:pt x="18766" y="0"/>
                        </a:cubicBezTo>
                        <a:cubicBezTo>
                          <a:pt x="16264" y="0"/>
                          <a:pt x="13762" y="0"/>
                          <a:pt x="11260" y="0"/>
                        </a:cubicBezTo>
                        <a:lnTo>
                          <a:pt x="1524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</p:grpSp>
          </p:grpSp>
          <p:grpSp>
            <p:nvGrpSpPr>
              <p:cNvPr id="76" name="组合 75"/>
              <p:cNvGrpSpPr/>
              <p:nvPr/>
            </p:nvGrpSpPr>
            <p:grpSpPr>
              <a:xfrm>
                <a:off x="3277738" y="2954698"/>
                <a:ext cx="1746226" cy="3427628"/>
                <a:chOff x="3106607" y="886819"/>
                <a:chExt cx="2251897" cy="4420198"/>
              </a:xfrm>
            </p:grpSpPr>
            <p:pic>
              <p:nvPicPr>
                <p:cNvPr id="77" name="图片 7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5334"/>
                <a:stretch>
                  <a:fillRect/>
                </a:stretch>
              </p:blipFill>
              <p:spPr>
                <a:xfrm>
                  <a:off x="3230503" y="991005"/>
                  <a:ext cx="1992011" cy="4217489"/>
                </a:xfrm>
                <a:prstGeom prst="rect">
                  <a:avLst/>
                </a:prstGeom>
              </p:spPr>
            </p:pic>
            <p:grpSp>
              <p:nvGrpSpPr>
                <p:cNvPr id="78" name="组合 77"/>
                <p:cNvGrpSpPr/>
                <p:nvPr/>
              </p:nvGrpSpPr>
              <p:grpSpPr>
                <a:xfrm>
                  <a:off x="3106607" y="886819"/>
                  <a:ext cx="2251897" cy="4420198"/>
                  <a:chOff x="669925" y="1424398"/>
                  <a:chExt cx="2251897" cy="4420198"/>
                </a:xfrm>
              </p:grpSpPr>
              <p:sp>
                <p:nvSpPr>
                  <p:cNvPr id="79" name="îš1iḍé"/>
                  <p:cNvSpPr/>
                  <p:nvPr/>
                </p:nvSpPr>
                <p:spPr>
                  <a:xfrm>
                    <a:off x="2885700" y="2440823"/>
                    <a:ext cx="36122" cy="4996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596" extrusionOk="0">
                        <a:moveTo>
                          <a:pt x="0" y="0"/>
                        </a:moveTo>
                        <a:lnTo>
                          <a:pt x="0" y="21596"/>
                        </a:lnTo>
                        <a:lnTo>
                          <a:pt x="9420" y="21596"/>
                        </a:lnTo>
                        <a:cubicBezTo>
                          <a:pt x="12945" y="21596"/>
                          <a:pt x="14707" y="21598"/>
                          <a:pt x="16579" y="21555"/>
                        </a:cubicBezTo>
                        <a:cubicBezTo>
                          <a:pt x="18628" y="21501"/>
                          <a:pt x="20261" y="21383"/>
                          <a:pt x="21007" y="21235"/>
                        </a:cubicBezTo>
                        <a:cubicBezTo>
                          <a:pt x="21600" y="21099"/>
                          <a:pt x="21572" y="20968"/>
                          <a:pt x="21572" y="20717"/>
                        </a:cubicBezTo>
                        <a:lnTo>
                          <a:pt x="21572" y="879"/>
                        </a:lnTo>
                        <a:cubicBezTo>
                          <a:pt x="21572" y="624"/>
                          <a:pt x="21600" y="497"/>
                          <a:pt x="21007" y="361"/>
                        </a:cubicBezTo>
                        <a:cubicBezTo>
                          <a:pt x="20261" y="213"/>
                          <a:pt x="18628" y="95"/>
                          <a:pt x="16579" y="41"/>
                        </a:cubicBezTo>
                        <a:cubicBezTo>
                          <a:pt x="14707" y="-2"/>
                          <a:pt x="12986" y="0"/>
                          <a:pt x="951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/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80" name="ïṧ1îḋè"/>
                  <p:cNvSpPr/>
                  <p:nvPr/>
                </p:nvSpPr>
                <p:spPr>
                  <a:xfrm>
                    <a:off x="669925" y="2005019"/>
                    <a:ext cx="35331" cy="1047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1" h="21600" extrusionOk="0">
                        <a:moveTo>
                          <a:pt x="12326" y="0"/>
                        </a:moveTo>
                        <a:cubicBezTo>
                          <a:pt x="8816" y="0"/>
                          <a:pt x="6993" y="3"/>
                          <a:pt x="5104" y="23"/>
                        </a:cubicBezTo>
                        <a:cubicBezTo>
                          <a:pt x="3009" y="49"/>
                          <a:pt x="1340" y="102"/>
                          <a:pt x="577" y="172"/>
                        </a:cubicBezTo>
                        <a:cubicBezTo>
                          <a:pt x="-29" y="237"/>
                          <a:pt x="0" y="300"/>
                          <a:pt x="0" y="420"/>
                        </a:cubicBezTo>
                        <a:lnTo>
                          <a:pt x="0" y="3023"/>
                        </a:lnTo>
                        <a:cubicBezTo>
                          <a:pt x="0" y="3145"/>
                          <a:pt x="-29" y="3206"/>
                          <a:pt x="577" y="3270"/>
                        </a:cubicBezTo>
                        <a:cubicBezTo>
                          <a:pt x="1340" y="3341"/>
                          <a:pt x="3009" y="3394"/>
                          <a:pt x="5104" y="3420"/>
                        </a:cubicBezTo>
                        <a:cubicBezTo>
                          <a:pt x="7018" y="3440"/>
                          <a:pt x="8778" y="3443"/>
                          <a:pt x="12326" y="3443"/>
                        </a:cubicBezTo>
                        <a:lnTo>
                          <a:pt x="21571" y="3443"/>
                        </a:lnTo>
                        <a:lnTo>
                          <a:pt x="21571" y="0"/>
                        </a:lnTo>
                        <a:lnTo>
                          <a:pt x="12326" y="0"/>
                        </a:lnTo>
                        <a:close/>
                        <a:moveTo>
                          <a:pt x="12326" y="6632"/>
                        </a:moveTo>
                        <a:cubicBezTo>
                          <a:pt x="8816" y="6632"/>
                          <a:pt x="6993" y="6631"/>
                          <a:pt x="5104" y="6651"/>
                        </a:cubicBezTo>
                        <a:cubicBezTo>
                          <a:pt x="3009" y="6677"/>
                          <a:pt x="1340" y="6733"/>
                          <a:pt x="577" y="6804"/>
                        </a:cubicBezTo>
                        <a:cubicBezTo>
                          <a:pt x="-29" y="6869"/>
                          <a:pt x="0" y="6928"/>
                          <a:pt x="0" y="7048"/>
                        </a:cubicBezTo>
                        <a:lnTo>
                          <a:pt x="0" y="12814"/>
                        </a:lnTo>
                        <a:cubicBezTo>
                          <a:pt x="0" y="12936"/>
                          <a:pt x="-29" y="12997"/>
                          <a:pt x="577" y="13062"/>
                        </a:cubicBezTo>
                        <a:cubicBezTo>
                          <a:pt x="1340" y="13132"/>
                          <a:pt x="3009" y="13189"/>
                          <a:pt x="5104" y="13214"/>
                        </a:cubicBezTo>
                        <a:cubicBezTo>
                          <a:pt x="7018" y="13235"/>
                          <a:pt x="8778" y="13234"/>
                          <a:pt x="12326" y="13234"/>
                        </a:cubicBezTo>
                        <a:lnTo>
                          <a:pt x="21571" y="13234"/>
                        </a:lnTo>
                        <a:lnTo>
                          <a:pt x="21571" y="6632"/>
                        </a:lnTo>
                        <a:lnTo>
                          <a:pt x="12326" y="6632"/>
                        </a:lnTo>
                        <a:close/>
                        <a:moveTo>
                          <a:pt x="12326" y="14994"/>
                        </a:moveTo>
                        <a:cubicBezTo>
                          <a:pt x="8816" y="14994"/>
                          <a:pt x="6993" y="14997"/>
                          <a:pt x="5104" y="15017"/>
                        </a:cubicBezTo>
                        <a:cubicBezTo>
                          <a:pt x="3009" y="15043"/>
                          <a:pt x="1340" y="15096"/>
                          <a:pt x="577" y="15167"/>
                        </a:cubicBezTo>
                        <a:cubicBezTo>
                          <a:pt x="-29" y="15232"/>
                          <a:pt x="0" y="15294"/>
                          <a:pt x="0" y="15414"/>
                        </a:cubicBezTo>
                        <a:lnTo>
                          <a:pt x="0" y="21180"/>
                        </a:lnTo>
                        <a:cubicBezTo>
                          <a:pt x="0" y="21302"/>
                          <a:pt x="-29" y="21363"/>
                          <a:pt x="577" y="21428"/>
                        </a:cubicBezTo>
                        <a:cubicBezTo>
                          <a:pt x="1340" y="21498"/>
                          <a:pt x="3009" y="21551"/>
                          <a:pt x="5104" y="21577"/>
                        </a:cubicBezTo>
                        <a:cubicBezTo>
                          <a:pt x="7018" y="21598"/>
                          <a:pt x="8778" y="21600"/>
                          <a:pt x="12326" y="21600"/>
                        </a:cubicBezTo>
                        <a:lnTo>
                          <a:pt x="21571" y="21600"/>
                        </a:lnTo>
                        <a:lnTo>
                          <a:pt x="21571" y="14994"/>
                        </a:lnTo>
                        <a:lnTo>
                          <a:pt x="12326" y="14994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7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81" name="iṥḻíḑè"/>
                  <p:cNvSpPr/>
                  <p:nvPr/>
                </p:nvSpPr>
                <p:spPr>
                  <a:xfrm>
                    <a:off x="721842" y="1424398"/>
                    <a:ext cx="2147422" cy="4420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478" y="0"/>
                        </a:moveTo>
                        <a:cubicBezTo>
                          <a:pt x="3189" y="0"/>
                          <a:pt x="2539" y="1"/>
                          <a:pt x="1850" y="107"/>
                        </a:cubicBezTo>
                        <a:cubicBezTo>
                          <a:pt x="1093" y="241"/>
                          <a:pt x="495" y="531"/>
                          <a:pt x="219" y="899"/>
                        </a:cubicBezTo>
                        <a:cubicBezTo>
                          <a:pt x="0" y="1235"/>
                          <a:pt x="0" y="1552"/>
                          <a:pt x="0" y="2175"/>
                        </a:cubicBezTo>
                        <a:lnTo>
                          <a:pt x="0" y="19415"/>
                        </a:lnTo>
                        <a:cubicBezTo>
                          <a:pt x="0" y="20049"/>
                          <a:pt x="0" y="20365"/>
                          <a:pt x="219" y="20701"/>
                        </a:cubicBezTo>
                        <a:cubicBezTo>
                          <a:pt x="495" y="21069"/>
                          <a:pt x="1093" y="21359"/>
                          <a:pt x="1850" y="21493"/>
                        </a:cubicBezTo>
                        <a:cubicBezTo>
                          <a:pt x="2543" y="21600"/>
                          <a:pt x="3194" y="21600"/>
                          <a:pt x="4478" y="21600"/>
                        </a:cubicBezTo>
                        <a:lnTo>
                          <a:pt x="17103" y="21600"/>
                        </a:lnTo>
                        <a:cubicBezTo>
                          <a:pt x="18407" y="21600"/>
                          <a:pt x="19057" y="21600"/>
                          <a:pt x="19750" y="21493"/>
                        </a:cubicBezTo>
                        <a:cubicBezTo>
                          <a:pt x="20507" y="21359"/>
                          <a:pt x="21105" y="21069"/>
                          <a:pt x="21381" y="20701"/>
                        </a:cubicBezTo>
                        <a:cubicBezTo>
                          <a:pt x="21600" y="20365"/>
                          <a:pt x="21600" y="20048"/>
                          <a:pt x="21600" y="19425"/>
                        </a:cubicBezTo>
                        <a:lnTo>
                          <a:pt x="21600" y="2185"/>
                        </a:lnTo>
                        <a:cubicBezTo>
                          <a:pt x="21600" y="1551"/>
                          <a:pt x="21600" y="1235"/>
                          <a:pt x="21381" y="899"/>
                        </a:cubicBezTo>
                        <a:cubicBezTo>
                          <a:pt x="21105" y="531"/>
                          <a:pt x="20507" y="241"/>
                          <a:pt x="19750" y="107"/>
                        </a:cubicBezTo>
                        <a:cubicBezTo>
                          <a:pt x="19057" y="0"/>
                          <a:pt x="18406" y="0"/>
                          <a:pt x="17122" y="0"/>
                        </a:cubicBezTo>
                        <a:lnTo>
                          <a:pt x="4478" y="0"/>
                        </a:lnTo>
                        <a:close/>
                        <a:moveTo>
                          <a:pt x="4068" y="499"/>
                        </a:moveTo>
                        <a:lnTo>
                          <a:pt x="5025" y="499"/>
                        </a:lnTo>
                        <a:cubicBezTo>
                          <a:pt x="5096" y="503"/>
                          <a:pt x="5163" y="515"/>
                          <a:pt x="5212" y="541"/>
                        </a:cubicBezTo>
                        <a:cubicBezTo>
                          <a:pt x="5257" y="565"/>
                          <a:pt x="5280" y="596"/>
                          <a:pt x="5285" y="628"/>
                        </a:cubicBezTo>
                        <a:cubicBezTo>
                          <a:pt x="5292" y="675"/>
                          <a:pt x="5300" y="719"/>
                          <a:pt x="5312" y="761"/>
                        </a:cubicBezTo>
                        <a:cubicBezTo>
                          <a:pt x="5325" y="807"/>
                          <a:pt x="5343" y="851"/>
                          <a:pt x="5369" y="893"/>
                        </a:cubicBezTo>
                        <a:cubicBezTo>
                          <a:pt x="5426" y="969"/>
                          <a:pt x="5516" y="1037"/>
                          <a:pt x="5631" y="1092"/>
                        </a:cubicBezTo>
                        <a:cubicBezTo>
                          <a:pt x="5746" y="1148"/>
                          <a:pt x="5886" y="1192"/>
                          <a:pt x="6042" y="1220"/>
                        </a:cubicBezTo>
                        <a:cubicBezTo>
                          <a:pt x="6185" y="1242"/>
                          <a:pt x="6324" y="1253"/>
                          <a:pt x="6494" y="1258"/>
                        </a:cubicBezTo>
                        <a:cubicBezTo>
                          <a:pt x="6664" y="1264"/>
                          <a:pt x="6866" y="1263"/>
                          <a:pt x="7135" y="1263"/>
                        </a:cubicBezTo>
                        <a:lnTo>
                          <a:pt x="14440" y="1263"/>
                        </a:lnTo>
                        <a:cubicBezTo>
                          <a:pt x="14708" y="1263"/>
                          <a:pt x="14910" y="1264"/>
                          <a:pt x="15080" y="1258"/>
                        </a:cubicBezTo>
                        <a:cubicBezTo>
                          <a:pt x="15251" y="1253"/>
                          <a:pt x="15390" y="1242"/>
                          <a:pt x="15533" y="1220"/>
                        </a:cubicBezTo>
                        <a:cubicBezTo>
                          <a:pt x="15689" y="1192"/>
                          <a:pt x="15829" y="1148"/>
                          <a:pt x="15944" y="1092"/>
                        </a:cubicBezTo>
                        <a:cubicBezTo>
                          <a:pt x="16058" y="1037"/>
                          <a:pt x="16148" y="969"/>
                          <a:pt x="16205" y="893"/>
                        </a:cubicBezTo>
                        <a:cubicBezTo>
                          <a:pt x="16232" y="851"/>
                          <a:pt x="16249" y="807"/>
                          <a:pt x="16262" y="761"/>
                        </a:cubicBezTo>
                        <a:cubicBezTo>
                          <a:pt x="16274" y="719"/>
                          <a:pt x="16282" y="675"/>
                          <a:pt x="16289" y="628"/>
                        </a:cubicBezTo>
                        <a:cubicBezTo>
                          <a:pt x="16294" y="596"/>
                          <a:pt x="16318" y="565"/>
                          <a:pt x="16362" y="541"/>
                        </a:cubicBezTo>
                        <a:cubicBezTo>
                          <a:pt x="16412" y="515"/>
                          <a:pt x="16480" y="503"/>
                          <a:pt x="16551" y="499"/>
                        </a:cubicBezTo>
                        <a:lnTo>
                          <a:pt x="17532" y="499"/>
                        </a:lnTo>
                        <a:cubicBezTo>
                          <a:pt x="18404" y="499"/>
                          <a:pt x="18846" y="499"/>
                          <a:pt x="19317" y="571"/>
                        </a:cubicBezTo>
                        <a:cubicBezTo>
                          <a:pt x="19831" y="662"/>
                          <a:pt x="20237" y="859"/>
                          <a:pt x="20424" y="1109"/>
                        </a:cubicBezTo>
                        <a:cubicBezTo>
                          <a:pt x="20573" y="1338"/>
                          <a:pt x="20573" y="1553"/>
                          <a:pt x="20573" y="1983"/>
                        </a:cubicBezTo>
                        <a:lnTo>
                          <a:pt x="20573" y="19623"/>
                        </a:lnTo>
                        <a:cubicBezTo>
                          <a:pt x="20573" y="20046"/>
                          <a:pt x="20573" y="20262"/>
                          <a:pt x="20424" y="20491"/>
                        </a:cubicBezTo>
                        <a:cubicBezTo>
                          <a:pt x="20237" y="20741"/>
                          <a:pt x="19831" y="20938"/>
                          <a:pt x="19317" y="21029"/>
                        </a:cubicBezTo>
                        <a:cubicBezTo>
                          <a:pt x="18846" y="21101"/>
                          <a:pt x="18403" y="21101"/>
                          <a:pt x="17517" y="21101"/>
                        </a:cubicBezTo>
                        <a:lnTo>
                          <a:pt x="4068" y="21101"/>
                        </a:lnTo>
                        <a:cubicBezTo>
                          <a:pt x="3196" y="21101"/>
                          <a:pt x="2754" y="21101"/>
                          <a:pt x="2283" y="21029"/>
                        </a:cubicBezTo>
                        <a:cubicBezTo>
                          <a:pt x="1769" y="20938"/>
                          <a:pt x="1363" y="20741"/>
                          <a:pt x="1176" y="20491"/>
                        </a:cubicBezTo>
                        <a:cubicBezTo>
                          <a:pt x="1027" y="20262"/>
                          <a:pt x="1027" y="20047"/>
                          <a:pt x="1027" y="19617"/>
                        </a:cubicBezTo>
                        <a:lnTo>
                          <a:pt x="1027" y="1977"/>
                        </a:lnTo>
                        <a:cubicBezTo>
                          <a:pt x="1027" y="1554"/>
                          <a:pt x="1027" y="1338"/>
                          <a:pt x="1176" y="1109"/>
                        </a:cubicBezTo>
                        <a:cubicBezTo>
                          <a:pt x="1363" y="859"/>
                          <a:pt x="1769" y="662"/>
                          <a:pt x="2283" y="571"/>
                        </a:cubicBezTo>
                        <a:cubicBezTo>
                          <a:pt x="2751" y="499"/>
                          <a:pt x="3195" y="499"/>
                          <a:pt x="4068" y="499"/>
                        </a:cubicBezTo>
                        <a:close/>
                      </a:path>
                    </a:pathLst>
                  </a:custGeom>
                  <a:solidFill>
                    <a:srgbClr val="1D1D1A">
                      <a:lumMod val="85000"/>
                      <a:lumOff val="1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82" name="îşlïḋé"/>
                  <p:cNvSpPr/>
                  <p:nvPr/>
                </p:nvSpPr>
                <p:spPr>
                  <a:xfrm>
                    <a:off x="1996004" y="1534822"/>
                    <a:ext cx="63303" cy="63303"/>
                  </a:xfrm>
                  <a:prstGeom prst="ellipse">
                    <a:avLst/>
                  </a:pr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  <p:sp>
                <p:nvSpPr>
                  <p:cNvPr id="83" name="ïṡlîḍé"/>
                  <p:cNvSpPr/>
                  <p:nvPr/>
                </p:nvSpPr>
                <p:spPr>
                  <a:xfrm>
                    <a:off x="1658411" y="1547431"/>
                    <a:ext cx="270506" cy="381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524" y="0"/>
                        </a:moveTo>
                        <a:cubicBezTo>
                          <a:pt x="1103" y="0"/>
                          <a:pt x="729" y="1260"/>
                          <a:pt x="453" y="3213"/>
                        </a:cubicBezTo>
                        <a:cubicBezTo>
                          <a:pt x="178" y="5166"/>
                          <a:pt x="0" y="7820"/>
                          <a:pt x="0" y="10800"/>
                        </a:cubicBezTo>
                        <a:cubicBezTo>
                          <a:pt x="0" y="16761"/>
                          <a:pt x="683" y="21600"/>
                          <a:pt x="1524" y="21600"/>
                        </a:cubicBezTo>
                        <a:cubicBezTo>
                          <a:pt x="1961" y="21600"/>
                          <a:pt x="2397" y="21600"/>
                          <a:pt x="2834" y="21600"/>
                        </a:cubicBezTo>
                        <a:cubicBezTo>
                          <a:pt x="5336" y="21600"/>
                          <a:pt x="7838" y="21600"/>
                          <a:pt x="10340" y="21600"/>
                        </a:cubicBezTo>
                        <a:cubicBezTo>
                          <a:pt x="10533" y="21600"/>
                          <a:pt x="10727" y="21600"/>
                          <a:pt x="10920" y="21600"/>
                        </a:cubicBezTo>
                        <a:lnTo>
                          <a:pt x="20076" y="21600"/>
                        </a:lnTo>
                        <a:cubicBezTo>
                          <a:pt x="20497" y="21600"/>
                          <a:pt x="20871" y="20340"/>
                          <a:pt x="21147" y="18387"/>
                        </a:cubicBezTo>
                        <a:cubicBezTo>
                          <a:pt x="21422" y="16434"/>
                          <a:pt x="21600" y="13780"/>
                          <a:pt x="21600" y="10800"/>
                        </a:cubicBezTo>
                        <a:cubicBezTo>
                          <a:pt x="21600" y="4839"/>
                          <a:pt x="20917" y="0"/>
                          <a:pt x="20076" y="0"/>
                        </a:cubicBezTo>
                        <a:cubicBezTo>
                          <a:pt x="19639" y="0"/>
                          <a:pt x="19203" y="0"/>
                          <a:pt x="18766" y="0"/>
                        </a:cubicBezTo>
                        <a:cubicBezTo>
                          <a:pt x="16264" y="0"/>
                          <a:pt x="13762" y="0"/>
                          <a:pt x="11260" y="0"/>
                        </a:cubicBezTo>
                        <a:lnTo>
                          <a:pt x="1524" y="0"/>
                        </a:lnTo>
                        <a:close/>
                      </a:path>
                    </a:pathLst>
                  </a:custGeom>
                  <a:solidFill>
                    <a:srgbClr val="666666">
                      <a:lumMod val="65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C7000A">
                            <a:hueOff val="-12342858"/>
                            <a:satOff val="-30423"/>
                            <a:lumOff val="4509"/>
                          </a:srgbClr>
                        </a:solidFill>
                      </a:defRPr>
                    </a:pPr>
                    <a:endParaRPr sz="3600" kern="0">
                      <a:solidFill>
                        <a:srgbClr val="C7000A">
                          <a:hueOff val="-12342858"/>
                          <a:satOff val="-30423"/>
                          <a:lumOff val="4509"/>
                        </a:srgbClr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  <a:sym typeface="阿里巴巴普惠体" panose="00020600040101010101" pitchFamily="18" charset="-122"/>
                    </a:endParaRPr>
                  </a:p>
                </p:txBody>
              </p:sp>
            </p:grpSp>
          </p:grpSp>
        </p:grpSp>
        <p:sp>
          <p:nvSpPr>
            <p:cNvPr id="105" name="文本框 104"/>
            <p:cNvSpPr txBox="1"/>
            <p:nvPr/>
          </p:nvSpPr>
          <p:spPr>
            <a:xfrm>
              <a:off x="334680" y="2035604"/>
              <a:ext cx="325195" cy="1730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b="1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流程体制类问题</a:t>
              </a:r>
              <a:endParaRPr lang="zh-CN" altLang="en-US" sz="1600" b="1" dirty="0">
                <a:solidFill>
                  <a:srgbClr val="1D1D1A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328706" y="4440593"/>
              <a:ext cx="325195" cy="1730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b="1">
                  <a:solidFill>
                    <a:srgbClr val="1D1D1A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数据信息类问题</a:t>
              </a:r>
              <a:endParaRPr lang="zh-CN" altLang="en-US" sz="1600" b="1" dirty="0">
                <a:solidFill>
                  <a:srgbClr val="1D1D1A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67429" y="1206136"/>
            <a:ext cx="2302709" cy="3514613"/>
            <a:chOff x="950416" y="1104536"/>
            <a:chExt cx="2302709" cy="3514613"/>
          </a:xfrm>
        </p:grpSpPr>
        <p:sp>
          <p:nvSpPr>
            <p:cNvPr id="26" name="矩形 25"/>
            <p:cNvSpPr/>
            <p:nvPr/>
          </p:nvSpPr>
          <p:spPr>
            <a:xfrm>
              <a:off x="1502026" y="2328318"/>
              <a:ext cx="1372287" cy="2065553"/>
            </a:xfrm>
            <a:prstGeom prst="rect">
              <a:avLst/>
            </a:prstGeom>
            <a:noFill/>
            <a:ln w="57150">
              <a:solidFill>
                <a:schemeClr val="accent4">
                  <a:alpha val="1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950416" y="1104536"/>
              <a:ext cx="1625600" cy="2446838"/>
            </a:xfrm>
            <a:prstGeom prst="rect">
              <a:avLst/>
            </a:prstGeom>
            <a:noFill/>
            <a:ln w="57150">
              <a:solidFill>
                <a:schemeClr val="accent4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4" name="MH_Others_1"/>
            <p:cNvSpPr txBox="1"/>
            <p:nvPr>
              <p:custDataLst>
                <p:tags r:id="rId1"/>
              </p:custDataLst>
            </p:nvPr>
          </p:nvSpPr>
          <p:spPr>
            <a:xfrm>
              <a:off x="1898908" y="1285610"/>
              <a:ext cx="1354217" cy="2766813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/>
              <a:r>
                <a:rPr lang="zh-CN" altLang="en-US" sz="8800" b="1">
                  <a:solidFill>
                    <a:srgbClr val="778495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目 录</a:t>
              </a:r>
              <a:endParaRPr lang="zh-CN" altLang="en-US" sz="8800" b="1" dirty="0">
                <a:solidFill>
                  <a:srgbClr val="778495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5" name="MH_Others_2"/>
            <p:cNvSpPr txBox="1"/>
            <p:nvPr>
              <p:custDataLst>
                <p:tags r:id="rId2"/>
              </p:custDataLst>
            </p:nvPr>
          </p:nvSpPr>
          <p:spPr>
            <a:xfrm rot="5400000">
              <a:off x="-826" y="2692502"/>
              <a:ext cx="32992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r">
                <a:defRPr/>
              </a:pPr>
              <a:r>
                <a:rPr lang="en-US" altLang="zh-CN" sz="3600" b="1" dirty="0">
                  <a:solidFill>
                    <a:srgbClr val="778495">
                      <a:alpha val="53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CONTENTS</a:t>
              </a:r>
              <a:endParaRPr lang="zh-CN" altLang="en-US" sz="3600" b="1" dirty="0">
                <a:solidFill>
                  <a:srgbClr val="778495">
                    <a:alpha val="53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81294" y="2033635"/>
            <a:ext cx="1806815" cy="389337"/>
            <a:chOff x="5559772" y="1439099"/>
            <a:chExt cx="1806815" cy="389337"/>
          </a:xfrm>
        </p:grpSpPr>
        <p:sp>
          <p:nvSpPr>
            <p:cNvPr id="16" name="MH_Number_1"/>
            <p:cNvSpPr/>
            <p:nvPr>
              <p:custDataLst>
                <p:tags r:id="rId3"/>
              </p:custDataLst>
            </p:nvPr>
          </p:nvSpPr>
          <p:spPr>
            <a:xfrm>
              <a:off x="5559772" y="1443935"/>
              <a:ext cx="379667" cy="379667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6000" rtlCol="0" anchor="ctr">
              <a:noAutofit/>
            </a:bodyPr>
            <a:lstStyle/>
            <a:p>
              <a:pPr algn="ctr"/>
              <a:r>
                <a:rPr lang="en-US" altLang="zh-CN" sz="2110" b="1" dirty="0">
                  <a:solidFill>
                    <a:srgbClr val="FFFFF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1</a:t>
              </a:r>
              <a:endParaRPr lang="zh-CN" altLang="en-US" sz="2110" b="1" dirty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7" name="MH_Entry_1"/>
            <p:cNvSpPr/>
            <p:nvPr>
              <p:custDataLst>
                <p:tags r:id="rId4"/>
              </p:custDataLst>
            </p:nvPr>
          </p:nvSpPr>
          <p:spPr>
            <a:xfrm>
              <a:off x="6090597" y="1439099"/>
              <a:ext cx="1275990" cy="389337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6BB4"/>
            </a:solidFill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spAutoFit/>
            </a:bodyPr>
            <a:lstStyle/>
            <a:p>
              <a:r>
                <a:rPr lang="zh-CN" altLang="en-US" sz="2530" smtClean="0">
                  <a:solidFill>
                    <a:srgbClr val="000000">
                      <a:lumMod val="50000"/>
                      <a:lumOff val="50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趋势挑战</a:t>
              </a:r>
              <a:endParaRPr lang="zh-CN" altLang="en-US" sz="2530" dirty="0">
                <a:solidFill>
                  <a:srgbClr val="000000">
                    <a:lumMod val="50000"/>
                    <a:lumOff val="50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6"/>
          <p:cNvSpPr/>
          <p:nvPr/>
        </p:nvSpPr>
        <p:spPr bwMode="auto">
          <a:xfrm>
            <a:off x="-10807" y="5398838"/>
            <a:ext cx="12202808" cy="1459162"/>
          </a:xfrm>
          <a:custGeom>
            <a:avLst/>
            <a:gdLst>
              <a:gd name="T0" fmla="*/ 0 w 5734"/>
              <a:gd name="T1" fmla="*/ 0 h 931"/>
              <a:gd name="T2" fmla="*/ 167 w 5734"/>
              <a:gd name="T3" fmla="*/ 73 h 931"/>
              <a:gd name="T4" fmla="*/ 340 w 5734"/>
              <a:gd name="T5" fmla="*/ 143 h 931"/>
              <a:gd name="T6" fmla="*/ 522 w 5734"/>
              <a:gd name="T7" fmla="*/ 206 h 931"/>
              <a:gd name="T8" fmla="*/ 711 w 5734"/>
              <a:gd name="T9" fmla="*/ 266 h 931"/>
              <a:gd name="T10" fmla="*/ 907 w 5734"/>
              <a:gd name="T11" fmla="*/ 320 h 931"/>
              <a:gd name="T12" fmla="*/ 1109 w 5734"/>
              <a:gd name="T13" fmla="*/ 369 h 931"/>
              <a:gd name="T14" fmla="*/ 1315 w 5734"/>
              <a:gd name="T15" fmla="*/ 415 h 931"/>
              <a:gd name="T16" fmla="*/ 1529 w 5734"/>
              <a:gd name="T17" fmla="*/ 455 h 931"/>
              <a:gd name="T18" fmla="*/ 1746 w 5734"/>
              <a:gd name="T19" fmla="*/ 490 h 931"/>
              <a:gd name="T20" fmla="*/ 1966 w 5734"/>
              <a:gd name="T21" fmla="*/ 520 h 931"/>
              <a:gd name="T22" fmla="*/ 2189 w 5734"/>
              <a:gd name="T23" fmla="*/ 544 h 931"/>
              <a:gd name="T24" fmla="*/ 2416 w 5734"/>
              <a:gd name="T25" fmla="*/ 563 h 931"/>
              <a:gd name="T26" fmla="*/ 2644 w 5734"/>
              <a:gd name="T27" fmla="*/ 579 h 931"/>
              <a:gd name="T28" fmla="*/ 2873 w 5734"/>
              <a:gd name="T29" fmla="*/ 588 h 931"/>
              <a:gd name="T30" fmla="*/ 3104 w 5734"/>
              <a:gd name="T31" fmla="*/ 593 h 931"/>
              <a:gd name="T32" fmla="*/ 3336 w 5734"/>
              <a:gd name="T33" fmla="*/ 591 h 931"/>
              <a:gd name="T34" fmla="*/ 3567 w 5734"/>
              <a:gd name="T35" fmla="*/ 586 h 931"/>
              <a:gd name="T36" fmla="*/ 3798 w 5734"/>
              <a:gd name="T37" fmla="*/ 576 h 931"/>
              <a:gd name="T38" fmla="*/ 4025 w 5734"/>
              <a:gd name="T39" fmla="*/ 560 h 931"/>
              <a:gd name="T40" fmla="*/ 4253 w 5734"/>
              <a:gd name="T41" fmla="*/ 539 h 931"/>
              <a:gd name="T42" fmla="*/ 4477 w 5734"/>
              <a:gd name="T43" fmla="*/ 511 h 931"/>
              <a:gd name="T44" fmla="*/ 4698 w 5734"/>
              <a:gd name="T45" fmla="*/ 479 h 931"/>
              <a:gd name="T46" fmla="*/ 4915 w 5734"/>
              <a:gd name="T47" fmla="*/ 443 h 931"/>
              <a:gd name="T48" fmla="*/ 5127 w 5734"/>
              <a:gd name="T49" fmla="*/ 401 h 931"/>
              <a:gd name="T50" fmla="*/ 5335 w 5734"/>
              <a:gd name="T51" fmla="*/ 352 h 931"/>
              <a:gd name="T52" fmla="*/ 5538 w 5734"/>
              <a:gd name="T53" fmla="*/ 299 h 931"/>
              <a:gd name="T54" fmla="*/ 5734 w 5734"/>
              <a:gd name="T55" fmla="*/ 240 h 931"/>
              <a:gd name="T56" fmla="*/ 5734 w 5734"/>
              <a:gd name="T57" fmla="*/ 931 h 931"/>
              <a:gd name="T58" fmla="*/ 0 w 5734"/>
              <a:gd name="T59" fmla="*/ 931 h 931"/>
              <a:gd name="T60" fmla="*/ 0 w 5734"/>
              <a:gd name="T61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4" h="931">
                <a:moveTo>
                  <a:pt x="0" y="0"/>
                </a:moveTo>
                <a:lnTo>
                  <a:pt x="167" y="73"/>
                </a:lnTo>
                <a:lnTo>
                  <a:pt x="340" y="143"/>
                </a:lnTo>
                <a:lnTo>
                  <a:pt x="522" y="206"/>
                </a:lnTo>
                <a:lnTo>
                  <a:pt x="711" y="266"/>
                </a:lnTo>
                <a:lnTo>
                  <a:pt x="907" y="320"/>
                </a:lnTo>
                <a:lnTo>
                  <a:pt x="1109" y="369"/>
                </a:lnTo>
                <a:lnTo>
                  <a:pt x="1315" y="415"/>
                </a:lnTo>
                <a:lnTo>
                  <a:pt x="1529" y="455"/>
                </a:lnTo>
                <a:lnTo>
                  <a:pt x="1746" y="490"/>
                </a:lnTo>
                <a:lnTo>
                  <a:pt x="1966" y="520"/>
                </a:lnTo>
                <a:lnTo>
                  <a:pt x="2189" y="544"/>
                </a:lnTo>
                <a:lnTo>
                  <a:pt x="2416" y="563"/>
                </a:lnTo>
                <a:lnTo>
                  <a:pt x="2644" y="579"/>
                </a:lnTo>
                <a:lnTo>
                  <a:pt x="2873" y="588"/>
                </a:lnTo>
                <a:lnTo>
                  <a:pt x="3104" y="593"/>
                </a:lnTo>
                <a:lnTo>
                  <a:pt x="3336" y="591"/>
                </a:lnTo>
                <a:lnTo>
                  <a:pt x="3567" y="586"/>
                </a:lnTo>
                <a:lnTo>
                  <a:pt x="3798" y="576"/>
                </a:lnTo>
                <a:lnTo>
                  <a:pt x="4025" y="560"/>
                </a:lnTo>
                <a:lnTo>
                  <a:pt x="4253" y="539"/>
                </a:lnTo>
                <a:lnTo>
                  <a:pt x="4477" y="511"/>
                </a:lnTo>
                <a:lnTo>
                  <a:pt x="4698" y="479"/>
                </a:lnTo>
                <a:lnTo>
                  <a:pt x="4915" y="443"/>
                </a:lnTo>
                <a:lnTo>
                  <a:pt x="5127" y="401"/>
                </a:lnTo>
                <a:lnTo>
                  <a:pt x="5335" y="352"/>
                </a:lnTo>
                <a:lnTo>
                  <a:pt x="5538" y="299"/>
                </a:lnTo>
                <a:lnTo>
                  <a:pt x="5734" y="240"/>
                </a:lnTo>
                <a:lnTo>
                  <a:pt x="5734" y="931"/>
                </a:lnTo>
                <a:lnTo>
                  <a:pt x="0" y="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74000"/>
            </a:schemeClr>
          </a:solidFill>
          <a:ln w="0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5" name="Freeform 7"/>
          <p:cNvSpPr/>
          <p:nvPr/>
        </p:nvSpPr>
        <p:spPr bwMode="auto">
          <a:xfrm>
            <a:off x="-10807" y="5731106"/>
            <a:ext cx="12202808" cy="1126893"/>
          </a:xfrm>
          <a:custGeom>
            <a:avLst/>
            <a:gdLst>
              <a:gd name="T0" fmla="*/ 5734 w 5734"/>
              <a:gd name="T1" fmla="*/ 0 h 719"/>
              <a:gd name="T2" fmla="*/ 5734 w 5734"/>
              <a:gd name="T3" fmla="*/ 719 h 719"/>
              <a:gd name="T4" fmla="*/ 0 w 5734"/>
              <a:gd name="T5" fmla="*/ 719 h 719"/>
              <a:gd name="T6" fmla="*/ 0 w 5734"/>
              <a:gd name="T7" fmla="*/ 71 h 719"/>
              <a:gd name="T8" fmla="*/ 230 w 5734"/>
              <a:gd name="T9" fmla="*/ 131 h 719"/>
              <a:gd name="T10" fmla="*/ 459 w 5734"/>
              <a:gd name="T11" fmla="*/ 185 h 719"/>
              <a:gd name="T12" fmla="*/ 690 w 5734"/>
              <a:gd name="T13" fmla="*/ 236 h 719"/>
              <a:gd name="T14" fmla="*/ 921 w 5734"/>
              <a:gd name="T15" fmla="*/ 281 h 719"/>
              <a:gd name="T16" fmla="*/ 1154 w 5734"/>
              <a:gd name="T17" fmla="*/ 323 h 719"/>
              <a:gd name="T18" fmla="*/ 1389 w 5734"/>
              <a:gd name="T19" fmla="*/ 358 h 719"/>
              <a:gd name="T20" fmla="*/ 1627 w 5734"/>
              <a:gd name="T21" fmla="*/ 390 h 719"/>
              <a:gd name="T22" fmla="*/ 1865 w 5734"/>
              <a:gd name="T23" fmla="*/ 416 h 719"/>
              <a:gd name="T24" fmla="*/ 2105 w 5734"/>
              <a:gd name="T25" fmla="*/ 435 h 719"/>
              <a:gd name="T26" fmla="*/ 2348 w 5734"/>
              <a:gd name="T27" fmla="*/ 449 h 719"/>
              <a:gd name="T28" fmla="*/ 2593 w 5734"/>
              <a:gd name="T29" fmla="*/ 456 h 719"/>
              <a:gd name="T30" fmla="*/ 2842 w 5734"/>
              <a:gd name="T31" fmla="*/ 456 h 719"/>
              <a:gd name="T32" fmla="*/ 3094 w 5734"/>
              <a:gd name="T33" fmla="*/ 451 h 719"/>
              <a:gd name="T34" fmla="*/ 3348 w 5734"/>
              <a:gd name="T35" fmla="*/ 439 h 719"/>
              <a:gd name="T36" fmla="*/ 3605 w 5734"/>
              <a:gd name="T37" fmla="*/ 420 h 719"/>
              <a:gd name="T38" fmla="*/ 3868 w 5734"/>
              <a:gd name="T39" fmla="*/ 393 h 719"/>
              <a:gd name="T40" fmla="*/ 4132 w 5734"/>
              <a:gd name="T41" fmla="*/ 358 h 719"/>
              <a:gd name="T42" fmla="*/ 4402 w 5734"/>
              <a:gd name="T43" fmla="*/ 316 h 719"/>
              <a:gd name="T44" fmla="*/ 4675 w 5734"/>
              <a:gd name="T45" fmla="*/ 266 h 719"/>
              <a:gd name="T46" fmla="*/ 4953 w 5734"/>
              <a:gd name="T47" fmla="*/ 208 h 719"/>
              <a:gd name="T48" fmla="*/ 5235 w 5734"/>
              <a:gd name="T49" fmla="*/ 141 h 719"/>
              <a:gd name="T50" fmla="*/ 5349 w 5734"/>
              <a:gd name="T51" fmla="*/ 113 h 719"/>
              <a:gd name="T52" fmla="*/ 5456 w 5734"/>
              <a:gd name="T53" fmla="*/ 85 h 719"/>
              <a:gd name="T54" fmla="*/ 5556 w 5734"/>
              <a:gd name="T55" fmla="*/ 57 h 719"/>
              <a:gd name="T56" fmla="*/ 5648 w 5734"/>
              <a:gd name="T57" fmla="*/ 29 h 719"/>
              <a:gd name="T58" fmla="*/ 5734 w 5734"/>
              <a:gd name="T5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734" h="719">
                <a:moveTo>
                  <a:pt x="5734" y="0"/>
                </a:moveTo>
                <a:lnTo>
                  <a:pt x="5734" y="719"/>
                </a:lnTo>
                <a:lnTo>
                  <a:pt x="0" y="719"/>
                </a:lnTo>
                <a:lnTo>
                  <a:pt x="0" y="71"/>
                </a:lnTo>
                <a:lnTo>
                  <a:pt x="230" y="131"/>
                </a:lnTo>
                <a:lnTo>
                  <a:pt x="459" y="185"/>
                </a:lnTo>
                <a:lnTo>
                  <a:pt x="690" y="236"/>
                </a:lnTo>
                <a:lnTo>
                  <a:pt x="921" y="281"/>
                </a:lnTo>
                <a:lnTo>
                  <a:pt x="1154" y="323"/>
                </a:lnTo>
                <a:lnTo>
                  <a:pt x="1389" y="358"/>
                </a:lnTo>
                <a:lnTo>
                  <a:pt x="1627" y="390"/>
                </a:lnTo>
                <a:lnTo>
                  <a:pt x="1865" y="416"/>
                </a:lnTo>
                <a:lnTo>
                  <a:pt x="2105" y="435"/>
                </a:lnTo>
                <a:lnTo>
                  <a:pt x="2348" y="449"/>
                </a:lnTo>
                <a:lnTo>
                  <a:pt x="2593" y="456"/>
                </a:lnTo>
                <a:lnTo>
                  <a:pt x="2842" y="456"/>
                </a:lnTo>
                <a:lnTo>
                  <a:pt x="3094" y="451"/>
                </a:lnTo>
                <a:lnTo>
                  <a:pt x="3348" y="439"/>
                </a:lnTo>
                <a:lnTo>
                  <a:pt x="3605" y="420"/>
                </a:lnTo>
                <a:lnTo>
                  <a:pt x="3868" y="393"/>
                </a:lnTo>
                <a:lnTo>
                  <a:pt x="4132" y="358"/>
                </a:lnTo>
                <a:lnTo>
                  <a:pt x="4402" y="316"/>
                </a:lnTo>
                <a:lnTo>
                  <a:pt x="4675" y="266"/>
                </a:lnTo>
                <a:lnTo>
                  <a:pt x="4953" y="208"/>
                </a:lnTo>
                <a:lnTo>
                  <a:pt x="5235" y="141"/>
                </a:lnTo>
                <a:lnTo>
                  <a:pt x="5349" y="113"/>
                </a:lnTo>
                <a:lnTo>
                  <a:pt x="5456" y="85"/>
                </a:lnTo>
                <a:lnTo>
                  <a:pt x="5556" y="57"/>
                </a:lnTo>
                <a:lnTo>
                  <a:pt x="5648" y="29"/>
                </a:lnTo>
                <a:lnTo>
                  <a:pt x="5734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rgbClr val="2D6BB4"/>
            </a:solidFill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581294" y="2793133"/>
            <a:ext cx="1816065" cy="388620"/>
            <a:chOff x="5559772" y="1439457"/>
            <a:chExt cx="1816065" cy="388620"/>
          </a:xfrm>
        </p:grpSpPr>
        <p:sp>
          <p:nvSpPr>
            <p:cNvPr id="28" name="MH_Number_1"/>
            <p:cNvSpPr/>
            <p:nvPr>
              <p:custDataLst>
                <p:tags r:id="rId5"/>
              </p:custDataLst>
            </p:nvPr>
          </p:nvSpPr>
          <p:spPr>
            <a:xfrm>
              <a:off x="5559772" y="1443935"/>
              <a:ext cx="379667" cy="379667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6000" rtlCol="0" anchor="ctr">
              <a:noAutofit/>
            </a:bodyPr>
            <a:lstStyle/>
            <a:p>
              <a:pPr algn="ctr"/>
              <a:r>
                <a:rPr lang="en-US" altLang="zh-CN" sz="2110" b="1">
                  <a:solidFill>
                    <a:srgbClr val="FFFFF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2</a:t>
              </a:r>
              <a:endParaRPr lang="zh-CN" altLang="en-US" sz="2110" b="1" dirty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9" name="MH_Entry_1"/>
            <p:cNvSpPr/>
            <p:nvPr>
              <p:custDataLst>
                <p:tags r:id="rId6"/>
              </p:custDataLst>
            </p:nvPr>
          </p:nvSpPr>
          <p:spPr>
            <a:xfrm>
              <a:off x="6090597" y="1439457"/>
              <a:ext cx="1285240" cy="388620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6BB4"/>
            </a:solidFill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spAutoFit/>
            </a:bodyPr>
            <a:lstStyle/>
            <a:p>
              <a:r>
                <a:rPr lang="zh-CN" altLang="en-US" sz="2530" smtClean="0">
                  <a:solidFill>
                    <a:srgbClr val="000000">
                      <a:lumMod val="50000"/>
                      <a:lumOff val="50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解决</a:t>
              </a:r>
              <a:r>
                <a:rPr lang="zh-CN" altLang="en-US" sz="2530" smtClean="0">
                  <a:solidFill>
                    <a:srgbClr val="000000">
                      <a:lumMod val="50000"/>
                      <a:lumOff val="50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方案</a:t>
              </a:r>
              <a:endParaRPr lang="zh-CN" altLang="en-US" sz="2530" smtClean="0">
                <a:solidFill>
                  <a:srgbClr val="000000">
                    <a:lumMod val="50000"/>
                    <a:lumOff val="50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81294" y="3552273"/>
            <a:ext cx="1816065" cy="388620"/>
            <a:chOff x="5559772" y="1439457"/>
            <a:chExt cx="1816065" cy="388620"/>
          </a:xfrm>
        </p:grpSpPr>
        <p:sp>
          <p:nvSpPr>
            <p:cNvPr id="31" name="MH_Number_1"/>
            <p:cNvSpPr/>
            <p:nvPr>
              <p:custDataLst>
                <p:tags r:id="rId7"/>
              </p:custDataLst>
            </p:nvPr>
          </p:nvSpPr>
          <p:spPr>
            <a:xfrm>
              <a:off x="5559772" y="1443935"/>
              <a:ext cx="379667" cy="379667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36000" rtlCol="0" anchor="ctr">
              <a:noAutofit/>
            </a:bodyPr>
            <a:lstStyle/>
            <a:p>
              <a:pPr algn="ctr"/>
              <a:r>
                <a:rPr lang="en-US" altLang="zh-CN" sz="2110" b="1">
                  <a:solidFill>
                    <a:srgbClr val="FFFFF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3</a:t>
              </a:r>
              <a:endParaRPr lang="zh-CN" altLang="en-US" sz="2110" b="1" dirty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Entry_1"/>
            <p:cNvSpPr/>
            <p:nvPr>
              <p:custDataLst>
                <p:tags r:id="rId8"/>
              </p:custDataLst>
            </p:nvPr>
          </p:nvSpPr>
          <p:spPr>
            <a:xfrm>
              <a:off x="6090597" y="1439457"/>
              <a:ext cx="1285240" cy="388620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6BB4"/>
            </a:solidFill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spAutoFit/>
            </a:bodyPr>
            <a:lstStyle/>
            <a:p>
              <a:r>
                <a:rPr lang="zh-CN" altLang="en-US" sz="2530" smtClean="0">
                  <a:solidFill>
                    <a:srgbClr val="000000">
                      <a:lumMod val="50000"/>
                      <a:lumOff val="50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案例</a:t>
              </a:r>
              <a:r>
                <a:rPr lang="zh-CN" altLang="en-US" sz="2530" smtClean="0">
                  <a:solidFill>
                    <a:srgbClr val="000000">
                      <a:lumMod val="50000"/>
                      <a:lumOff val="50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分享</a:t>
              </a:r>
              <a:endParaRPr lang="zh-CN" altLang="en-US" sz="2530" smtClean="0">
                <a:solidFill>
                  <a:srgbClr val="000000">
                    <a:lumMod val="50000"/>
                    <a:lumOff val="50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1365" y="2924810"/>
            <a:ext cx="4857115" cy="274193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85960" y="265082"/>
            <a:ext cx="1160791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300" dirty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八师石河子市市域社会治理平台</a:t>
            </a:r>
            <a:endParaRPr lang="zh-CN" altLang="en-US" sz="28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33042" y="1478915"/>
            <a:ext cx="2501265" cy="5230910"/>
          </a:xfrm>
          <a:prstGeom prst="roundRect">
            <a:avLst>
              <a:gd name="adj" fmla="val 1606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t" anchorCtr="0"/>
          <a:lstStyle/>
          <a:p>
            <a:pPr algn="just">
              <a:lnSpc>
                <a:spcPct val="150000"/>
              </a:lnSpc>
              <a:defRPr/>
            </a:pPr>
            <a:endParaRPr lang="zh-CN" altLang="en-US" sz="1200" b="1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95292" y="1489075"/>
            <a:ext cx="6239510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445622" y="1499870"/>
            <a:ext cx="2548255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23881" y="1627056"/>
            <a:ext cx="59328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12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2020年以来，中央政法委牵头组织全国市域治理现代化试点创新工作，新疆生产建设第八师石河子市获兵团批准成为</a:t>
            </a:r>
            <a:r>
              <a:rPr lang="zh-CN" altLang="en-US" sz="1200" b="1" kern="0" dirty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首批（2020-2022年）试点城市</a:t>
            </a:r>
            <a:r>
              <a:rPr lang="zh-CN" altLang="en-US" sz="1200" kern="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，</a:t>
            </a:r>
            <a:r>
              <a:rPr lang="zh-CN" altLang="zh-CN" sz="1200" dirty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通过深化“一网统管”，在网格化管理上做文章，增强每一个网格细胞活性，为打造共建共治共享社会治理新格局，保障和促进“精致城市，幸福石城”建设。</a:t>
            </a:r>
            <a:endParaRPr lang="zh-CN" altLang="zh-CN" sz="1200" b="1" dirty="0">
              <a:solidFill>
                <a:prstClr val="black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95292" y="950765"/>
            <a:ext cx="6239510" cy="338554"/>
            <a:chOff x="2936025" y="1466697"/>
            <a:chExt cx="6378090" cy="338554"/>
          </a:xfrm>
        </p:grpSpPr>
        <p:sp>
          <p:nvSpPr>
            <p:cNvPr id="10" name="文本框 9"/>
            <p:cNvSpPr txBox="1"/>
            <p:nvPr/>
          </p:nvSpPr>
          <p:spPr>
            <a:xfrm>
              <a:off x="2936025" y="1466697"/>
              <a:ext cx="6378090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建设内容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90283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176206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427191" y="950765"/>
            <a:ext cx="2566687" cy="338554"/>
            <a:chOff x="5771957" y="1466697"/>
            <a:chExt cx="2623698" cy="338554"/>
          </a:xfrm>
        </p:grpSpPr>
        <p:sp>
          <p:nvSpPr>
            <p:cNvPr id="14" name="文本框 13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建设成效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17832" y="950765"/>
            <a:ext cx="2566687" cy="338554"/>
            <a:chOff x="5771957" y="1466697"/>
            <a:chExt cx="2623698" cy="338554"/>
          </a:xfrm>
        </p:grpSpPr>
        <p:sp>
          <p:nvSpPr>
            <p:cNvPr id="18" name="文本框 17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客户痛点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4873" y="1566656"/>
            <a:ext cx="2194603" cy="1205230"/>
            <a:chOff x="260518" y="1463173"/>
            <a:chExt cx="2568607" cy="1205230"/>
          </a:xfrm>
        </p:grpSpPr>
        <p:sp>
          <p:nvSpPr>
            <p:cNvPr id="32" name="矩形 31"/>
            <p:cNvSpPr/>
            <p:nvPr/>
          </p:nvSpPr>
          <p:spPr>
            <a:xfrm>
              <a:off x="299908" y="1635893"/>
              <a:ext cx="2529166" cy="1032510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 bwMode="auto">
            <a:xfrm>
              <a:off x="260518" y="1463173"/>
              <a:ext cx="1641022" cy="33718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kern="0" dirty="0">
                  <a:sym typeface="+mn-ea"/>
                </a:rPr>
                <a:t>重点人员监管</a:t>
              </a:r>
              <a:endParaRPr lang="zh-CN" altLang="en-US" sz="1600" kern="0" dirty="0">
                <a:sym typeface="+mn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00038" y="1788795"/>
              <a:ext cx="2529087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97255" eaLnBrk="0" hangingPunct="0">
                <a:lnSpc>
                  <a:spcPct val="160000"/>
                </a:lnSpc>
                <a:buSzPct val="70000"/>
                <a:buFont typeface="Arial" panose="020B0604020202020204" pitchFamily="34" charset="0"/>
                <a:buNone/>
                <a:tabLst>
                  <a:tab pos="765175" algn="l"/>
                </a:tabLst>
                <a:defRPr/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需实现对特殊人群实行无缝隙、无遗漏智能动态管控，防范脱管漏控引发重大事件、案件、事故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4873" y="3006750"/>
            <a:ext cx="2194603" cy="1524502"/>
            <a:chOff x="260518" y="1463173"/>
            <a:chExt cx="2568607" cy="1524502"/>
          </a:xfrm>
        </p:grpSpPr>
        <p:sp>
          <p:nvSpPr>
            <p:cNvPr id="38" name="矩形 37"/>
            <p:cNvSpPr/>
            <p:nvPr/>
          </p:nvSpPr>
          <p:spPr>
            <a:xfrm>
              <a:off x="299908" y="1635893"/>
              <a:ext cx="2529166" cy="1302385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 bwMode="auto">
            <a:xfrm>
              <a:off x="260518" y="1463173"/>
              <a:ext cx="362690" cy="36830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sz="1800" kern="0" dirty="0">
                <a:sym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00038" y="1788795"/>
              <a:ext cx="2529087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80000"/>
                </a:lnSpc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将应急事件与各联动部门进行关联协同，完成事态分发、处置反馈、结果复核等，实现应急事件的处置过程各部门间的高效联动。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4873" y="4699574"/>
            <a:ext cx="2194559" cy="1765996"/>
            <a:chOff x="260518" y="1463173"/>
            <a:chExt cx="2568556" cy="1765996"/>
          </a:xfrm>
        </p:grpSpPr>
        <p:sp>
          <p:nvSpPr>
            <p:cNvPr id="42" name="矩形 41"/>
            <p:cNvSpPr/>
            <p:nvPr/>
          </p:nvSpPr>
          <p:spPr>
            <a:xfrm>
              <a:off x="299908" y="1635893"/>
              <a:ext cx="2529166" cy="1593276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>
                <a:lnSpc>
                  <a:spcPct val="180000"/>
                </a:lnSpc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能够结合应用场景，在数据汇聚基础上，建立数据分析模型，充分挖掘数据的价值，为领导和各级部门单位决策提供科学依据。</a:t>
              </a:r>
              <a:endParaRPr lang="zh-CN" altLang="en-US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 bwMode="auto">
            <a:xfrm>
              <a:off x="260518" y="1463173"/>
              <a:ext cx="1641023" cy="33718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kern="0" dirty="0">
                  <a:sym typeface="+mn-ea"/>
                </a:rPr>
                <a:t>辅助决策分析</a:t>
              </a:r>
              <a:endParaRPr lang="zh-CN" altLang="en-US" sz="1800" kern="0" dirty="0"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 bwMode="auto">
          <a:xfrm>
            <a:off x="409163" y="3032871"/>
            <a:ext cx="1402080" cy="33718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defRPr sz="1700" b="1">
                <a:solidFill>
                  <a:srgbClr val="016EB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1600" kern="0" dirty="0">
                <a:sym typeface="+mn-ea"/>
              </a:rPr>
              <a:t>风险防控研判</a:t>
            </a:r>
            <a:endParaRPr lang="zh-CN" altLang="en-US" sz="1600" kern="0" dirty="0">
              <a:sym typeface="+mn-ea"/>
            </a:endParaRPr>
          </a:p>
        </p:txBody>
      </p:sp>
      <p:pic>
        <p:nvPicPr>
          <p:cNvPr id="27" name="图片 26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995" y="3665220"/>
            <a:ext cx="4916805" cy="2760980"/>
          </a:xfrm>
          <a:prstGeom prst="rect">
            <a:avLst/>
          </a:prstGeom>
        </p:spPr>
      </p:pic>
      <p:pic>
        <p:nvPicPr>
          <p:cNvPr id="29" name="图片 28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1365" y="2925445"/>
            <a:ext cx="4857115" cy="2741930"/>
          </a:xfrm>
          <a:prstGeom prst="rect">
            <a:avLst/>
          </a:prstGeom>
        </p:spPr>
      </p:pic>
      <p:pic>
        <p:nvPicPr>
          <p:cNvPr id="30" name="图片 29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565" y="3704590"/>
            <a:ext cx="4916805" cy="276098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616139" y="1633952"/>
            <a:ext cx="2160837" cy="1255434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共划分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1792</a:t>
            </a:r>
            <a:r>
              <a:rPr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个基础网格，配备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418</a:t>
            </a:r>
            <a:r>
              <a:rPr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名网格长，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1573</a:t>
            </a:r>
            <a:r>
              <a:rPr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名兼职网格员，实现网格覆盖率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100%</a:t>
            </a:r>
            <a:endParaRPr sz="1400" b="1" kern="0">
              <a:solidFill>
                <a:srgbClr val="FF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616440" y="3098165"/>
            <a:ext cx="2160905" cy="1562735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梳理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17大类1861细类</a:t>
            </a: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的事件责任清单，横向协同石河子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30</a:t>
            </a: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个以上业务部门，纵向联动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20</a:t>
            </a: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个镇、街道、团场和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435</a:t>
            </a: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个村社区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616440" y="4930775"/>
            <a:ext cx="2160905" cy="1636395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共接入各街道、社区的视频监控摄像头视频</a:t>
            </a:r>
            <a:r>
              <a:rPr sz="1400" b="1" kern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1.6万</a:t>
            </a:r>
            <a:r>
              <a:rPr lang="zh-CN" altLang="en-US" sz="1400" kern="0">
                <a:solidFill>
                  <a:prstClr val="black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路，实现社会治理“一张图”的运行管理和指挥调度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616137" y="145522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01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616137" y="291333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02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616137" y="47351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03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385961" y="265082"/>
            <a:ext cx="5620204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300" dirty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张家港市社会综治大联动平台</a:t>
            </a:r>
            <a:endParaRPr lang="zh-CN" altLang="en-US" sz="28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33042" y="1478915"/>
            <a:ext cx="2501265" cy="5230910"/>
          </a:xfrm>
          <a:prstGeom prst="roundRect">
            <a:avLst>
              <a:gd name="adj" fmla="val 1606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t" anchorCtr="0"/>
          <a:lstStyle/>
          <a:p>
            <a:pPr algn="just">
              <a:lnSpc>
                <a:spcPct val="150000"/>
              </a:lnSpc>
              <a:defRPr/>
            </a:pPr>
            <a:endParaRPr lang="zh-CN" altLang="en-US" sz="1200" b="1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95292" y="1489075"/>
            <a:ext cx="6239510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445622" y="1499870"/>
            <a:ext cx="2548255" cy="5209402"/>
          </a:xfrm>
          <a:prstGeom prst="roundRect">
            <a:avLst>
              <a:gd name="adj" fmla="val 602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kern="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48646" y="5188205"/>
            <a:ext cx="5932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855" indent="-236855" defTabSz="897255" eaLnBrk="0" hangingPunct="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  <a:tabLst>
                <a:tab pos="765175" algn="l"/>
              </a:tabLst>
              <a:defRPr/>
            </a:pPr>
            <a:r>
              <a:rPr lang="zh-CN" altLang="en-US" sz="1400" b="1" kern="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约束乡镇系统建设，统一使用市级平台</a:t>
            </a:r>
            <a:endParaRPr lang="en-US" altLang="zh-CN" sz="1400" b="1" kern="0" dirty="0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36855" indent="-236855" defTabSz="897255" eaLnBrk="0" hangingPunct="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  <a:tabLst>
                <a:tab pos="765175" algn="l"/>
              </a:tabLst>
              <a:defRPr/>
            </a:pPr>
            <a:r>
              <a:rPr lang="zh-CN" altLang="en-US" sz="1400" b="1" kern="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增加</a:t>
            </a:r>
            <a:r>
              <a:rPr lang="en-US" altLang="zh-CN" sz="1400" b="1" kern="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AI</a:t>
            </a:r>
            <a:r>
              <a:rPr lang="zh-CN" altLang="en-US" sz="1400" b="1" kern="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提升事件自动识别、语音自动识别等能力，大大降低基层工作人员负担</a:t>
            </a:r>
            <a:endParaRPr lang="en-US" altLang="zh-CN" sz="1400" b="1" kern="0" dirty="0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36855" indent="-236855" defTabSz="897255" eaLnBrk="0" hangingPunct="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  <a:tabLst>
                <a:tab pos="765175" algn="l"/>
              </a:tabLst>
              <a:defRPr/>
            </a:pPr>
            <a:r>
              <a:rPr lang="zh-CN" altLang="en-US" sz="1400" b="1" kern="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增加</a:t>
            </a:r>
            <a:r>
              <a:rPr lang="en-US" altLang="zh-CN" sz="1400" b="1" kern="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ICP</a:t>
            </a:r>
            <a:r>
              <a:rPr lang="zh-CN" altLang="en-US" sz="1400" b="1" kern="0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实现融合通信，两级联动指挥</a:t>
            </a:r>
            <a:endParaRPr lang="en-US" altLang="zh-CN" sz="1400" b="1" kern="0" dirty="0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95292" y="950765"/>
            <a:ext cx="6239510" cy="338554"/>
            <a:chOff x="2936025" y="1466697"/>
            <a:chExt cx="6378090" cy="338554"/>
          </a:xfrm>
        </p:grpSpPr>
        <p:sp>
          <p:nvSpPr>
            <p:cNvPr id="10" name="文本框 9"/>
            <p:cNvSpPr txBox="1"/>
            <p:nvPr/>
          </p:nvSpPr>
          <p:spPr>
            <a:xfrm>
              <a:off x="2936025" y="1466697"/>
              <a:ext cx="6378090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建设内容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90283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176206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427191" y="950765"/>
            <a:ext cx="2566687" cy="338554"/>
            <a:chOff x="5771957" y="1466697"/>
            <a:chExt cx="2623698" cy="338554"/>
          </a:xfrm>
        </p:grpSpPr>
        <p:sp>
          <p:nvSpPr>
            <p:cNvPr id="14" name="文本框 13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建设成效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17832" y="950765"/>
            <a:ext cx="2566687" cy="338554"/>
            <a:chOff x="5771957" y="1466697"/>
            <a:chExt cx="2623698" cy="338554"/>
          </a:xfrm>
        </p:grpSpPr>
        <p:sp>
          <p:nvSpPr>
            <p:cNvPr id="18" name="文本框 17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ker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客户痛点</a:t>
              </a:r>
              <a:endParaRPr lang="zh-CN" altLang="en-US" sz="1600" kern="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9616139" y="1773617"/>
            <a:ext cx="2160837" cy="770790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三大平台融合、高效一体化运行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616138" y="2727229"/>
            <a:ext cx="2160837" cy="770790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1400" kern="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AI</a:t>
            </a: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技术首创应用，推动联动业务智能化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616138" y="3680840"/>
            <a:ext cx="2160837" cy="770790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非警务协同指挥，提升城市治理能力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616138" y="4634452"/>
            <a:ext cx="2160837" cy="770790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统一大屏展示，指挥调度可视化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616137" y="5588064"/>
            <a:ext cx="2160837" cy="770790"/>
          </a:xfrm>
          <a:prstGeom prst="rect">
            <a:avLst/>
          </a:prstGeom>
          <a:solidFill>
            <a:srgbClr val="5B9BD5">
              <a:alpha val="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科学划分网格，实现多网融合</a:t>
            </a:r>
            <a:endParaRPr lang="zh-CN" altLang="en-US" sz="1400" kern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616137" y="159177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01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616137" y="254158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02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616137" y="348856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03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616137" y="445641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04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616137" y="539861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05</a:t>
            </a:r>
            <a:endParaRPr lang="zh-CN" altLang="en-US" b="1">
              <a:solidFill>
                <a:srgbClr val="0070C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2414" y="1591776"/>
            <a:ext cx="2336548" cy="4981424"/>
            <a:chOff x="312414" y="1591776"/>
            <a:chExt cx="2336548" cy="4610206"/>
          </a:xfrm>
        </p:grpSpPr>
        <p:sp>
          <p:nvSpPr>
            <p:cNvPr id="32" name="矩形 31"/>
            <p:cNvSpPr/>
            <p:nvPr/>
          </p:nvSpPr>
          <p:spPr>
            <a:xfrm>
              <a:off x="312414" y="1591776"/>
              <a:ext cx="2336548" cy="718226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r>
                <a:rPr lang="zh-CN" altLang="en-US" sz="1400" b="1" kern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问题集中受理：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对接</a:t>
              </a:r>
              <a:r>
                <a:rPr lang="en-US" altLang="zh-CN" sz="1400" kern="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整合联动张家港、</a:t>
              </a:r>
              <a:r>
                <a:rPr lang="en-US" altLang="zh-CN" sz="1400" kern="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12345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、市民参与等，让百姓诉求更顺畅</a:t>
              </a:r>
              <a:endPara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312414" y="2452500"/>
              <a:ext cx="2336548" cy="715264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r>
                <a:rPr lang="zh-CN" altLang="en-US" sz="1400" b="1" kern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整体协调联动：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将网格化、</a:t>
              </a:r>
              <a:r>
                <a:rPr lang="en-US" altLang="zh-CN" sz="1400" kern="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12345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、城管纳入联动一体化机制，构建大联动体系</a:t>
              </a:r>
              <a:endPara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12414" y="3310263"/>
              <a:ext cx="2336548" cy="715264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r>
                <a:rPr lang="zh-CN" altLang="en-US" sz="1400" b="1" kern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统一绩效考核：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需要联动考核模型，做到考核对象和内容的全覆盖</a:t>
              </a:r>
              <a:endPara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312414" y="4168025"/>
              <a:ext cx="2336548" cy="715264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r>
                <a:rPr lang="zh-CN" altLang="en-US" sz="1400" b="1" kern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数据可视化展示：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对联动相关数据的分级和分类统计分析，实现主题研判辅助决策</a:t>
              </a:r>
              <a:endPara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12414" y="5025788"/>
              <a:ext cx="2336548" cy="516847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r>
                <a:rPr lang="zh-CN" altLang="en-US" sz="1400" b="1" kern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智能应用引入：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引入</a:t>
              </a:r>
              <a:r>
                <a:rPr lang="en-US" altLang="zh-CN" sz="1400" kern="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AI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模块，实现平台自动化、智能化</a:t>
              </a:r>
              <a:endPara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312414" y="5685135"/>
              <a:ext cx="2336548" cy="516847"/>
            </a:xfrm>
            <a:prstGeom prst="rect">
              <a:avLst/>
            </a:prstGeom>
            <a:solidFill>
              <a:srgbClr val="5B9BD5">
                <a:alpha val="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r>
                <a:rPr lang="zh-CN" altLang="en-US" sz="1400" b="1" kern="0">
                  <a:solidFill>
                    <a:srgbClr val="0070C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融入智慧城市：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与</a:t>
              </a:r>
              <a:r>
                <a:rPr lang="en-US" altLang="zh-CN" sz="1400" kern="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IOC</a:t>
              </a:r>
              <a:r>
                <a:rPr lang="zh-CN" altLang="en-US" sz="1400" kern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有机融合，充分运用数字底座</a:t>
              </a:r>
              <a:endParaRPr lang="zh-CN" altLang="en-US" sz="1400" kern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5034" y="1797784"/>
            <a:ext cx="5605220" cy="25228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778" y="2652860"/>
            <a:ext cx="4121461" cy="24100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385960" y="265082"/>
            <a:ext cx="11607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300" dirty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太仓市社会综合治理大联动平台</a:t>
            </a:r>
            <a:endParaRPr lang="zh-CN" altLang="en-US" sz="28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5" name="圆角矩形 37"/>
          <p:cNvSpPr/>
          <p:nvPr/>
        </p:nvSpPr>
        <p:spPr>
          <a:xfrm>
            <a:off x="233045" y="1420550"/>
            <a:ext cx="2550795" cy="5231130"/>
          </a:xfrm>
          <a:prstGeom prst="roundRect">
            <a:avLst>
              <a:gd name="adj" fmla="val 160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just">
              <a:lnSpc>
                <a:spcPct val="150000"/>
              </a:lnSpc>
              <a:defRPr/>
            </a:pPr>
            <a:endParaRPr lang="zh-CN" altLang="en-US" sz="1200" b="1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7" name="圆角矩形 45"/>
          <p:cNvSpPr/>
          <p:nvPr/>
        </p:nvSpPr>
        <p:spPr>
          <a:xfrm>
            <a:off x="2995292" y="1430710"/>
            <a:ext cx="6239510" cy="5209402"/>
          </a:xfrm>
          <a:prstGeom prst="roundRect">
            <a:avLst>
              <a:gd name="adj" fmla="val 60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8" name="圆角矩形 67"/>
          <p:cNvSpPr/>
          <p:nvPr/>
        </p:nvSpPr>
        <p:spPr>
          <a:xfrm>
            <a:off x="9445622" y="1441505"/>
            <a:ext cx="2548255" cy="5209402"/>
          </a:xfrm>
          <a:prstGeom prst="roundRect">
            <a:avLst>
              <a:gd name="adj" fmla="val 60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sz="1865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2995292" y="892400"/>
            <a:ext cx="6239510" cy="338554"/>
            <a:chOff x="2936025" y="1466697"/>
            <a:chExt cx="6378090" cy="338554"/>
          </a:xfrm>
        </p:grpSpPr>
        <p:sp>
          <p:nvSpPr>
            <p:cNvPr id="50" name="文本框 49"/>
            <p:cNvSpPr txBox="1"/>
            <p:nvPr/>
          </p:nvSpPr>
          <p:spPr>
            <a:xfrm>
              <a:off x="2936025" y="1466697"/>
              <a:ext cx="6378090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smtClea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建设内容</a:t>
              </a:r>
              <a:endParaRPr lang="zh-CN" altLang="en-US" sz="16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2990283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9176206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427191" y="892400"/>
            <a:ext cx="2566687" cy="338554"/>
            <a:chOff x="5771957" y="1466697"/>
            <a:chExt cx="2623698" cy="338554"/>
          </a:xfrm>
        </p:grpSpPr>
        <p:sp>
          <p:nvSpPr>
            <p:cNvPr id="54" name="文本框 53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客户价值</a:t>
              </a:r>
              <a:endParaRPr lang="zh-CN" altLang="en-US" sz="16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17832" y="892400"/>
            <a:ext cx="2566687" cy="338554"/>
            <a:chOff x="5771957" y="1466697"/>
            <a:chExt cx="2623698" cy="338554"/>
          </a:xfrm>
        </p:grpSpPr>
        <p:sp>
          <p:nvSpPr>
            <p:cNvPr id="58" name="文本框 57"/>
            <p:cNvSpPr txBox="1"/>
            <p:nvPr/>
          </p:nvSpPr>
          <p:spPr>
            <a:xfrm>
              <a:off x="5771957" y="1466697"/>
              <a:ext cx="2623698" cy="338554"/>
            </a:xfrm>
            <a:prstGeom prst="rect">
              <a:avLst/>
            </a:prstGeom>
            <a:noFill/>
            <a:ln w="12700">
              <a:solidFill>
                <a:srgbClr val="3271CC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smtClea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客户痛点</a:t>
              </a:r>
              <a:endParaRPr lang="zh-CN" altLang="en-US" sz="16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5835945" y="1513069"/>
              <a:ext cx="75181" cy="245810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257087" y="1513069"/>
              <a:ext cx="75180" cy="245810"/>
            </a:xfrm>
            <a:prstGeom prst="rect">
              <a:avLst/>
            </a:prstGeom>
            <a:solidFill>
              <a:srgbClr val="327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74650" y="1555415"/>
            <a:ext cx="2258695" cy="1486719"/>
            <a:chOff x="260518" y="1463173"/>
            <a:chExt cx="2568607" cy="1486624"/>
          </a:xfrm>
        </p:grpSpPr>
        <p:sp>
          <p:nvSpPr>
            <p:cNvPr id="70" name="矩形 69"/>
            <p:cNvSpPr/>
            <p:nvPr/>
          </p:nvSpPr>
          <p:spPr>
            <a:xfrm>
              <a:off x="300235" y="1635883"/>
              <a:ext cx="2528890" cy="1313914"/>
            </a:xfrm>
            <a:prstGeom prst="rect">
              <a:avLst/>
            </a:pr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 bwMode="auto">
            <a:xfrm>
              <a:off x="260518" y="1463173"/>
              <a:ext cx="1860846" cy="3693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800"/>
                <a:t>数据</a:t>
              </a:r>
              <a:r>
                <a:rPr lang="zh-CN" altLang="en-US" sz="1800" smtClean="0"/>
                <a:t>融合难</a:t>
              </a:r>
              <a:endParaRPr lang="zh-CN" altLang="en-US" sz="1800" dirty="0">
                <a:sym typeface="+mn-ea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300038" y="1788795"/>
              <a:ext cx="2529087" cy="1015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1000" spc="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跨部门、跨层级的数据共享和业务协同困难，普遍存在数据孤岛、信息烟囱问题，缺乏大数据分析支撑</a:t>
              </a:r>
              <a:endParaRPr lang="zh-CN" altLang="en-US" sz="105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74650" y="3303254"/>
            <a:ext cx="2258695" cy="1520219"/>
            <a:chOff x="260518" y="1463173"/>
            <a:chExt cx="2568607" cy="1520132"/>
          </a:xfrm>
        </p:grpSpPr>
        <p:sp>
          <p:nvSpPr>
            <p:cNvPr id="74" name="矩形 73"/>
            <p:cNvSpPr/>
            <p:nvPr/>
          </p:nvSpPr>
          <p:spPr>
            <a:xfrm>
              <a:off x="300235" y="1635884"/>
              <a:ext cx="2528890" cy="1347421"/>
            </a:xfrm>
            <a:prstGeom prst="rect">
              <a:avLst/>
            </a:pr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 bwMode="auto">
            <a:xfrm>
              <a:off x="260518" y="1463173"/>
              <a:ext cx="1860846" cy="36931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800"/>
                <a:t>服务</a:t>
              </a:r>
              <a:r>
                <a:rPr lang="zh-CN" altLang="en-US" sz="1800" smtClean="0"/>
                <a:t>融合难</a:t>
              </a:r>
              <a:endParaRPr lang="zh-CN" altLang="en-US" sz="1800" dirty="0">
                <a:sym typeface="+mn-ea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00038" y="1788795"/>
              <a:ext cx="2529087" cy="1015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1000" spc="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城市管理、社会治理、民生服务等多个部门的业务应用和服务出口多、出口杂，难以维护，无法提供精准服务</a:t>
              </a:r>
              <a:endParaRPr lang="zh-CN" altLang="en-US" sz="105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74650" y="5084593"/>
            <a:ext cx="2258695" cy="1420670"/>
            <a:chOff x="260518" y="1463173"/>
            <a:chExt cx="2568607" cy="1420670"/>
          </a:xfrm>
        </p:grpSpPr>
        <p:sp>
          <p:nvSpPr>
            <p:cNvPr id="78" name="矩形 77"/>
            <p:cNvSpPr/>
            <p:nvPr/>
          </p:nvSpPr>
          <p:spPr>
            <a:xfrm>
              <a:off x="300235" y="1635892"/>
              <a:ext cx="2528890" cy="1247951"/>
            </a:xfrm>
            <a:prstGeom prst="rect">
              <a:avLst/>
            </a:pr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9" name="文本框 78"/>
            <p:cNvSpPr txBox="1"/>
            <p:nvPr/>
          </p:nvSpPr>
          <p:spPr bwMode="auto">
            <a:xfrm>
              <a:off x="260518" y="1463173"/>
              <a:ext cx="18608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1700" b="1">
                  <a:solidFill>
                    <a:srgbClr val="016EBE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800"/>
                <a:t>技术</a:t>
              </a:r>
              <a:r>
                <a:rPr lang="zh-CN" altLang="en-US" sz="1800" smtClean="0"/>
                <a:t>融合难</a:t>
              </a:r>
              <a:endParaRPr lang="zh-CN" altLang="en-US" sz="1800" dirty="0"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300038" y="1788795"/>
              <a:ext cx="252908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1000" spc="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各类业务应用存在重复建设、资源浪费的问题，各类机房资源、网络资源、服务器资源、存储资源、数据资源未能得到整合利用</a:t>
              </a:r>
              <a:endParaRPr lang="zh-CN" altLang="en-US" sz="1000" spc="100" dirty="0">
                <a:solidFill>
                  <a:srgbClr val="000000">
                    <a:lumMod val="75000"/>
                    <a:lumOff val="2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pic>
        <p:nvPicPr>
          <p:cNvPr id="81" name="图片 5754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8460" y="1622152"/>
            <a:ext cx="5992542" cy="348731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îsḻïḍè" hidden="1"/>
          <p:cNvSpPr/>
          <p:nvPr/>
        </p:nvSpPr>
        <p:spPr>
          <a:xfrm>
            <a:off x="6940564" y="1680664"/>
            <a:ext cx="1712371" cy="3180332"/>
          </a:xfrm>
          <a:custGeom>
            <a:avLst/>
            <a:gdLst>
              <a:gd name="connsiteX0" fmla="*/ 0 w 2530610"/>
              <a:gd name="connsiteY0" fmla="*/ 0 h 4700016"/>
              <a:gd name="connsiteX1" fmla="*/ 2263743 w 2530610"/>
              <a:gd name="connsiteY1" fmla="*/ 0 h 4700016"/>
              <a:gd name="connsiteX2" fmla="*/ 2530610 w 2530610"/>
              <a:gd name="connsiteY2" fmla="*/ 266867 h 4700016"/>
              <a:gd name="connsiteX3" fmla="*/ 2530610 w 2530610"/>
              <a:gd name="connsiteY3" fmla="*/ 4433149 h 4700016"/>
              <a:gd name="connsiteX4" fmla="*/ 2263743 w 2530610"/>
              <a:gd name="connsiteY4" fmla="*/ 4700016 h 4700016"/>
              <a:gd name="connsiteX5" fmla="*/ 1961175 w 2530610"/>
              <a:gd name="connsiteY5" fmla="*/ 4700016 h 470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0610" h="4700016">
                <a:moveTo>
                  <a:pt x="0" y="0"/>
                </a:moveTo>
                <a:lnTo>
                  <a:pt x="2263743" y="0"/>
                </a:lnTo>
                <a:cubicBezTo>
                  <a:pt x="2411130" y="0"/>
                  <a:pt x="2530610" y="119480"/>
                  <a:pt x="2530610" y="266867"/>
                </a:cubicBezTo>
                <a:lnTo>
                  <a:pt x="2530610" y="4433149"/>
                </a:lnTo>
                <a:cubicBezTo>
                  <a:pt x="2530610" y="4580536"/>
                  <a:pt x="2411130" y="4700016"/>
                  <a:pt x="2263743" y="4700016"/>
                </a:cubicBezTo>
                <a:lnTo>
                  <a:pt x="1961175" y="4700016"/>
                </a:lnTo>
                <a:close/>
              </a:path>
            </a:pathLst>
          </a:custGeom>
          <a:gradFill>
            <a:gsLst>
              <a:gs pos="0">
                <a:srgbClr val="FFFFFF">
                  <a:alpha val="3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0" dirty="0">
              <a:solidFill>
                <a:srgbClr val="FFFFFF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3119751" y="5239898"/>
            <a:ext cx="598013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200000"/>
              </a:lnSpc>
            </a:pPr>
            <a:r>
              <a:rPr lang="zh-CN" altLang="en-US" sz="12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平台基于</a:t>
            </a:r>
            <a:r>
              <a:rPr lang="en-US" altLang="zh-CN" sz="12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GIS</a:t>
            </a:r>
            <a:r>
              <a:rPr lang="zh-CN" altLang="en-US" sz="12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系统，对接整合城管、</a:t>
            </a:r>
            <a:r>
              <a:rPr lang="en-US" altLang="zh-CN" sz="12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12345</a:t>
            </a:r>
            <a:r>
              <a:rPr lang="zh-CN" altLang="en-US" sz="12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等部门数据，实现了网格、部件、网格员、事件、特殊人群等全要素信息的整合和统一调用。领导可以在指挥中心实时获取网格员位置信息，实现巡查轨迹追溯，远程视频通话。</a:t>
            </a:r>
            <a:endParaRPr lang="zh-CN" altLang="en-US" sz="1200" b="1" dirty="0">
              <a:solidFill>
                <a:srgbClr val="3271CC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9603749" y="1540159"/>
            <a:ext cx="2232000" cy="512446"/>
            <a:chOff x="9603749" y="1530534"/>
            <a:chExt cx="2232000" cy="512446"/>
          </a:xfrm>
        </p:grpSpPr>
        <p:sp>
          <p:nvSpPr>
            <p:cNvPr id="94" name="矩形 93"/>
            <p:cNvSpPr/>
            <p:nvPr/>
          </p:nvSpPr>
          <p:spPr>
            <a:xfrm>
              <a:off x="9603749" y="1574980"/>
              <a:ext cx="2232000" cy="4680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400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首创“六个一”工作模式</a:t>
              </a:r>
              <a:endParaRPr lang="zh-CN" altLang="en-US" sz="12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9603749" y="1530534"/>
              <a:ext cx="2232000" cy="45719"/>
            </a:xfrm>
            <a:prstGeom prst="rect">
              <a:avLst/>
            </a:prstGeom>
            <a:solidFill>
              <a:srgbClr val="00206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9603749" y="2216390"/>
            <a:ext cx="2232000" cy="512446"/>
            <a:chOff x="9603749" y="1530534"/>
            <a:chExt cx="2232000" cy="512446"/>
          </a:xfrm>
        </p:grpSpPr>
        <p:sp>
          <p:nvSpPr>
            <p:cNvPr id="97" name="矩形 96"/>
            <p:cNvSpPr/>
            <p:nvPr/>
          </p:nvSpPr>
          <p:spPr>
            <a:xfrm>
              <a:off x="9603749" y="1574980"/>
              <a:ext cx="2232000" cy="4680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Wingdings" panose="05000000000000000000" pitchFamily="2" charset="2"/>
                <a:buNone/>
              </a:pPr>
              <a:r>
                <a:rPr lang="zh-CN" altLang="en-US" sz="1400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新“巡办分离”原则</a:t>
              </a:r>
              <a:endParaRPr lang="en-US" altLang="zh-CN" sz="1100" b="1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9603749" y="1530534"/>
              <a:ext cx="2232000" cy="45719"/>
            </a:xfrm>
            <a:prstGeom prst="rect">
              <a:avLst/>
            </a:prstGeom>
            <a:solidFill>
              <a:srgbClr val="00206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9603749" y="2892621"/>
            <a:ext cx="2232000" cy="512446"/>
            <a:chOff x="9603749" y="1530534"/>
            <a:chExt cx="2232000" cy="512446"/>
          </a:xfrm>
        </p:grpSpPr>
        <p:sp>
          <p:nvSpPr>
            <p:cNvPr id="100" name="矩形 99"/>
            <p:cNvSpPr/>
            <p:nvPr/>
          </p:nvSpPr>
          <p:spPr>
            <a:xfrm>
              <a:off x="9603749" y="1574980"/>
              <a:ext cx="2232000" cy="4680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400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跨部门多级联动处置</a:t>
              </a:r>
              <a:endPara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9603749" y="1530534"/>
              <a:ext cx="2232000" cy="45719"/>
            </a:xfrm>
            <a:prstGeom prst="rect">
              <a:avLst/>
            </a:prstGeom>
            <a:solidFill>
              <a:srgbClr val="00206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9603749" y="3568851"/>
            <a:ext cx="2232000" cy="512446"/>
            <a:chOff x="9603749" y="1530534"/>
            <a:chExt cx="2232000" cy="512446"/>
          </a:xfrm>
        </p:grpSpPr>
        <p:sp>
          <p:nvSpPr>
            <p:cNvPr id="103" name="矩形 102"/>
            <p:cNvSpPr/>
            <p:nvPr/>
          </p:nvSpPr>
          <p:spPr>
            <a:xfrm>
              <a:off x="9603749" y="1574980"/>
              <a:ext cx="2232000" cy="4680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400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全方位绩效考核体系</a:t>
              </a:r>
              <a:endParaRPr lang="zh-CN" altLang="en-US" sz="14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9603749" y="1530534"/>
              <a:ext cx="2232000" cy="45719"/>
            </a:xfrm>
            <a:prstGeom prst="rect">
              <a:avLst/>
            </a:prstGeom>
            <a:solidFill>
              <a:srgbClr val="00206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05" name="iṩlîdê"/>
          <p:cNvGrpSpPr/>
          <p:nvPr/>
        </p:nvGrpSpPr>
        <p:grpSpPr>
          <a:xfrm>
            <a:off x="9603749" y="4261542"/>
            <a:ext cx="2232000" cy="640782"/>
            <a:chOff x="702400" y="3056368"/>
            <a:chExt cx="3450500" cy="990600"/>
          </a:xfrm>
        </p:grpSpPr>
        <p:grpSp>
          <p:nvGrpSpPr>
            <p:cNvPr id="106" name="ïṡḻidé"/>
            <p:cNvGrpSpPr>
              <a:grpSpLocks noChangeAspect="1"/>
            </p:cNvGrpSpPr>
            <p:nvPr/>
          </p:nvGrpSpPr>
          <p:grpSpPr>
            <a:xfrm>
              <a:off x="851599" y="3191668"/>
              <a:ext cx="720000" cy="720000"/>
              <a:chOff x="2516903" y="4557513"/>
              <a:chExt cx="828000" cy="828000"/>
            </a:xfrm>
          </p:grpSpPr>
          <p:sp>
            <p:nvSpPr>
              <p:cNvPr id="109" name="îš1iďé"/>
              <p:cNvSpPr/>
              <p:nvPr/>
            </p:nvSpPr>
            <p:spPr>
              <a:xfrm>
                <a:off x="2516903" y="4557513"/>
                <a:ext cx="828000" cy="828000"/>
              </a:xfrm>
              <a:prstGeom prst="ellipse">
                <a:avLst/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/>
              <a:p>
                <a:pPr algn="ctr"/>
                <a:endParaRPr lang="zh-CN" altLang="en-US" sz="2000" b="1" dirty="0">
                  <a:solidFill>
                    <a:srgbClr val="FFFFF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10" name="ïS1ídé"/>
              <p:cNvSpPr/>
              <p:nvPr/>
            </p:nvSpPr>
            <p:spPr>
              <a:xfrm>
                <a:off x="2754861" y="4757201"/>
                <a:ext cx="352084" cy="428624"/>
              </a:xfrm>
              <a:custGeom>
                <a:avLst/>
                <a:gdLst>
                  <a:gd name="connsiteX0" fmla="*/ 284197 w 438150"/>
                  <a:gd name="connsiteY0" fmla="*/ 621 h 533400"/>
                  <a:gd name="connsiteX1" fmla="*/ 310867 w 438150"/>
                  <a:gd name="connsiteY1" fmla="*/ 12051 h 533400"/>
                  <a:gd name="connsiteX2" fmla="*/ 310867 w 438150"/>
                  <a:gd name="connsiteY2" fmla="*/ 12051 h 533400"/>
                  <a:gd name="connsiteX3" fmla="*/ 427072 w 438150"/>
                  <a:gd name="connsiteY3" fmla="*/ 128256 h 533400"/>
                  <a:gd name="connsiteX4" fmla="*/ 438502 w 438150"/>
                  <a:gd name="connsiteY4" fmla="*/ 154926 h 533400"/>
                  <a:gd name="connsiteX5" fmla="*/ 438502 w 438150"/>
                  <a:gd name="connsiteY5" fmla="*/ 154926 h 533400"/>
                  <a:gd name="connsiteX6" fmla="*/ 438502 w 438150"/>
                  <a:gd name="connsiteY6" fmla="*/ 495921 h 533400"/>
                  <a:gd name="connsiteX7" fmla="*/ 400402 w 438150"/>
                  <a:gd name="connsiteY7" fmla="*/ 534021 h 533400"/>
                  <a:gd name="connsiteX8" fmla="*/ 400402 w 438150"/>
                  <a:gd name="connsiteY8" fmla="*/ 534021 h 533400"/>
                  <a:gd name="connsiteX9" fmla="*/ 38452 w 438150"/>
                  <a:gd name="connsiteY9" fmla="*/ 534021 h 533400"/>
                  <a:gd name="connsiteX10" fmla="*/ 352 w 438150"/>
                  <a:gd name="connsiteY10" fmla="*/ 495921 h 533400"/>
                  <a:gd name="connsiteX11" fmla="*/ 352 w 438150"/>
                  <a:gd name="connsiteY11" fmla="*/ 495921 h 533400"/>
                  <a:gd name="connsiteX12" fmla="*/ 352 w 438150"/>
                  <a:gd name="connsiteY12" fmla="*/ 38721 h 533400"/>
                  <a:gd name="connsiteX13" fmla="*/ 38452 w 438150"/>
                  <a:gd name="connsiteY13" fmla="*/ 621 h 533400"/>
                  <a:gd name="connsiteX14" fmla="*/ 38452 w 438150"/>
                  <a:gd name="connsiteY14" fmla="*/ 621 h 533400"/>
                  <a:gd name="connsiteX15" fmla="*/ 284197 w 438150"/>
                  <a:gd name="connsiteY15" fmla="*/ 621 h 533400"/>
                  <a:gd name="connsiteX16" fmla="*/ 284197 w 438150"/>
                  <a:gd name="connsiteY16" fmla="*/ 19671 h 533400"/>
                  <a:gd name="connsiteX17" fmla="*/ 38452 w 438150"/>
                  <a:gd name="connsiteY17" fmla="*/ 19671 h 533400"/>
                  <a:gd name="connsiteX18" fmla="*/ 19402 w 438150"/>
                  <a:gd name="connsiteY18" fmla="*/ 38721 h 533400"/>
                  <a:gd name="connsiteX19" fmla="*/ 19402 w 438150"/>
                  <a:gd name="connsiteY19" fmla="*/ 38721 h 533400"/>
                  <a:gd name="connsiteX20" fmla="*/ 19402 w 438150"/>
                  <a:gd name="connsiteY20" fmla="*/ 495921 h 533400"/>
                  <a:gd name="connsiteX21" fmla="*/ 38452 w 438150"/>
                  <a:gd name="connsiteY21" fmla="*/ 514971 h 533400"/>
                  <a:gd name="connsiteX22" fmla="*/ 38452 w 438150"/>
                  <a:gd name="connsiteY22" fmla="*/ 514971 h 533400"/>
                  <a:gd name="connsiteX23" fmla="*/ 400402 w 438150"/>
                  <a:gd name="connsiteY23" fmla="*/ 514971 h 533400"/>
                  <a:gd name="connsiteX24" fmla="*/ 419452 w 438150"/>
                  <a:gd name="connsiteY24" fmla="*/ 495921 h 533400"/>
                  <a:gd name="connsiteX25" fmla="*/ 419452 w 438150"/>
                  <a:gd name="connsiteY25" fmla="*/ 495921 h 533400"/>
                  <a:gd name="connsiteX26" fmla="*/ 419452 w 438150"/>
                  <a:gd name="connsiteY26" fmla="*/ 154926 h 533400"/>
                  <a:gd name="connsiteX27" fmla="*/ 419452 w 438150"/>
                  <a:gd name="connsiteY27" fmla="*/ 153021 h 533400"/>
                  <a:gd name="connsiteX28" fmla="*/ 314677 w 438150"/>
                  <a:gd name="connsiteY28" fmla="*/ 153021 h 533400"/>
                  <a:gd name="connsiteX29" fmla="*/ 286102 w 438150"/>
                  <a:gd name="connsiteY29" fmla="*/ 126351 h 533400"/>
                  <a:gd name="connsiteX30" fmla="*/ 286102 w 438150"/>
                  <a:gd name="connsiteY30" fmla="*/ 124446 h 533400"/>
                  <a:gd name="connsiteX31" fmla="*/ 286102 w 438150"/>
                  <a:gd name="connsiteY31" fmla="*/ 19671 h 533400"/>
                  <a:gd name="connsiteX32" fmla="*/ 284197 w 438150"/>
                  <a:gd name="connsiteY32" fmla="*/ 19671 h 533400"/>
                  <a:gd name="connsiteX33" fmla="*/ 284197 w 438150"/>
                  <a:gd name="connsiteY33" fmla="*/ 19671 h 533400"/>
                  <a:gd name="connsiteX34" fmla="*/ 248002 w 438150"/>
                  <a:gd name="connsiteY34" fmla="*/ 200646 h 533400"/>
                  <a:gd name="connsiteX35" fmla="*/ 305152 w 438150"/>
                  <a:gd name="connsiteY35" fmla="*/ 257796 h 533400"/>
                  <a:gd name="connsiteX36" fmla="*/ 248002 w 438150"/>
                  <a:gd name="connsiteY36" fmla="*/ 314946 h 533400"/>
                  <a:gd name="connsiteX37" fmla="*/ 248002 w 438150"/>
                  <a:gd name="connsiteY37" fmla="*/ 314946 h 533400"/>
                  <a:gd name="connsiteX38" fmla="*/ 171802 w 438150"/>
                  <a:gd name="connsiteY38" fmla="*/ 314946 h 533400"/>
                  <a:gd name="connsiteX39" fmla="*/ 171802 w 438150"/>
                  <a:gd name="connsiteY39" fmla="*/ 410196 h 533400"/>
                  <a:gd name="connsiteX40" fmla="*/ 152752 w 438150"/>
                  <a:gd name="connsiteY40" fmla="*/ 410196 h 533400"/>
                  <a:gd name="connsiteX41" fmla="*/ 152752 w 438150"/>
                  <a:gd name="connsiteY41" fmla="*/ 200646 h 533400"/>
                  <a:gd name="connsiteX42" fmla="*/ 248002 w 438150"/>
                  <a:gd name="connsiteY42" fmla="*/ 200646 h 533400"/>
                  <a:gd name="connsiteX43" fmla="*/ 248002 w 438150"/>
                  <a:gd name="connsiteY43" fmla="*/ 219696 h 533400"/>
                  <a:gd name="connsiteX44" fmla="*/ 171802 w 438150"/>
                  <a:gd name="connsiteY44" fmla="*/ 219696 h 533400"/>
                  <a:gd name="connsiteX45" fmla="*/ 171802 w 438150"/>
                  <a:gd name="connsiteY45" fmla="*/ 295896 h 533400"/>
                  <a:gd name="connsiteX46" fmla="*/ 248002 w 438150"/>
                  <a:gd name="connsiteY46" fmla="*/ 295896 h 533400"/>
                  <a:gd name="connsiteX47" fmla="*/ 286102 w 438150"/>
                  <a:gd name="connsiteY47" fmla="*/ 257796 h 533400"/>
                  <a:gd name="connsiteX48" fmla="*/ 248002 w 438150"/>
                  <a:gd name="connsiteY48" fmla="*/ 219696 h 533400"/>
                  <a:gd name="connsiteX49" fmla="*/ 248002 w 438150"/>
                  <a:gd name="connsiteY49" fmla="*/ 219696 h 533400"/>
                  <a:gd name="connsiteX50" fmla="*/ 305152 w 438150"/>
                  <a:gd name="connsiteY50" fmla="*/ 33006 h 533400"/>
                  <a:gd name="connsiteX51" fmla="*/ 305152 w 438150"/>
                  <a:gd name="connsiteY51" fmla="*/ 124446 h 533400"/>
                  <a:gd name="connsiteX52" fmla="*/ 313724 w 438150"/>
                  <a:gd name="connsiteY52" fmla="*/ 133971 h 533400"/>
                  <a:gd name="connsiteX53" fmla="*/ 314677 w 438150"/>
                  <a:gd name="connsiteY53" fmla="*/ 133971 h 533400"/>
                  <a:gd name="connsiteX54" fmla="*/ 406117 w 438150"/>
                  <a:gd name="connsiteY54" fmla="*/ 133971 h 533400"/>
                  <a:gd name="connsiteX55" fmla="*/ 305152 w 438150"/>
                  <a:gd name="connsiteY55" fmla="*/ 33006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38150" h="533400">
                    <a:moveTo>
                      <a:pt x="284197" y="621"/>
                    </a:moveTo>
                    <a:cubicBezTo>
                      <a:pt x="294674" y="621"/>
                      <a:pt x="304199" y="4431"/>
                      <a:pt x="310867" y="12051"/>
                    </a:cubicBezTo>
                    <a:lnTo>
                      <a:pt x="310867" y="12051"/>
                    </a:lnTo>
                    <a:lnTo>
                      <a:pt x="427072" y="128256"/>
                    </a:lnTo>
                    <a:cubicBezTo>
                      <a:pt x="434692" y="135876"/>
                      <a:pt x="438502" y="145401"/>
                      <a:pt x="438502" y="154926"/>
                    </a:cubicBezTo>
                    <a:lnTo>
                      <a:pt x="438502" y="154926"/>
                    </a:lnTo>
                    <a:lnTo>
                      <a:pt x="438502" y="495921"/>
                    </a:lnTo>
                    <a:cubicBezTo>
                      <a:pt x="438502" y="516876"/>
                      <a:pt x="421357" y="534021"/>
                      <a:pt x="400402" y="534021"/>
                    </a:cubicBezTo>
                    <a:lnTo>
                      <a:pt x="400402" y="534021"/>
                    </a:lnTo>
                    <a:lnTo>
                      <a:pt x="38452" y="534021"/>
                    </a:lnTo>
                    <a:cubicBezTo>
                      <a:pt x="17497" y="534021"/>
                      <a:pt x="352" y="516876"/>
                      <a:pt x="352" y="495921"/>
                    </a:cubicBezTo>
                    <a:lnTo>
                      <a:pt x="352" y="495921"/>
                    </a:lnTo>
                    <a:lnTo>
                      <a:pt x="352" y="38721"/>
                    </a:lnTo>
                    <a:cubicBezTo>
                      <a:pt x="352" y="17766"/>
                      <a:pt x="17497" y="621"/>
                      <a:pt x="38452" y="621"/>
                    </a:cubicBezTo>
                    <a:lnTo>
                      <a:pt x="38452" y="621"/>
                    </a:lnTo>
                    <a:lnTo>
                      <a:pt x="284197" y="621"/>
                    </a:lnTo>
                    <a:close/>
                    <a:moveTo>
                      <a:pt x="284197" y="19671"/>
                    </a:moveTo>
                    <a:lnTo>
                      <a:pt x="38452" y="19671"/>
                    </a:lnTo>
                    <a:cubicBezTo>
                      <a:pt x="27974" y="19671"/>
                      <a:pt x="19402" y="28244"/>
                      <a:pt x="19402" y="38721"/>
                    </a:cubicBezTo>
                    <a:lnTo>
                      <a:pt x="19402" y="38721"/>
                    </a:lnTo>
                    <a:lnTo>
                      <a:pt x="19402" y="495921"/>
                    </a:lnTo>
                    <a:cubicBezTo>
                      <a:pt x="19402" y="506399"/>
                      <a:pt x="27974" y="514971"/>
                      <a:pt x="38452" y="514971"/>
                    </a:cubicBezTo>
                    <a:lnTo>
                      <a:pt x="38452" y="514971"/>
                    </a:lnTo>
                    <a:lnTo>
                      <a:pt x="400402" y="514971"/>
                    </a:lnTo>
                    <a:cubicBezTo>
                      <a:pt x="410880" y="514971"/>
                      <a:pt x="419452" y="506399"/>
                      <a:pt x="419452" y="495921"/>
                    </a:cubicBezTo>
                    <a:lnTo>
                      <a:pt x="419452" y="495921"/>
                    </a:lnTo>
                    <a:lnTo>
                      <a:pt x="419452" y="154926"/>
                    </a:lnTo>
                    <a:cubicBezTo>
                      <a:pt x="419452" y="153974"/>
                      <a:pt x="419452" y="153021"/>
                      <a:pt x="419452" y="153021"/>
                    </a:cubicBezTo>
                    <a:lnTo>
                      <a:pt x="314677" y="153021"/>
                    </a:lnTo>
                    <a:cubicBezTo>
                      <a:pt x="299437" y="153021"/>
                      <a:pt x="287055" y="141591"/>
                      <a:pt x="286102" y="126351"/>
                    </a:cubicBezTo>
                    <a:lnTo>
                      <a:pt x="286102" y="124446"/>
                    </a:lnTo>
                    <a:lnTo>
                      <a:pt x="286102" y="19671"/>
                    </a:lnTo>
                    <a:cubicBezTo>
                      <a:pt x="285149" y="19671"/>
                      <a:pt x="284197" y="19671"/>
                      <a:pt x="284197" y="19671"/>
                    </a:cubicBezTo>
                    <a:lnTo>
                      <a:pt x="284197" y="19671"/>
                    </a:lnTo>
                    <a:close/>
                    <a:moveTo>
                      <a:pt x="248002" y="200646"/>
                    </a:moveTo>
                    <a:cubicBezTo>
                      <a:pt x="279434" y="200646"/>
                      <a:pt x="305152" y="226364"/>
                      <a:pt x="305152" y="257796"/>
                    </a:cubicBezTo>
                    <a:cubicBezTo>
                      <a:pt x="305152" y="289229"/>
                      <a:pt x="279434" y="314946"/>
                      <a:pt x="248002" y="314946"/>
                    </a:cubicBezTo>
                    <a:lnTo>
                      <a:pt x="248002" y="314946"/>
                    </a:lnTo>
                    <a:lnTo>
                      <a:pt x="171802" y="314946"/>
                    </a:lnTo>
                    <a:lnTo>
                      <a:pt x="171802" y="410196"/>
                    </a:lnTo>
                    <a:lnTo>
                      <a:pt x="152752" y="410196"/>
                    </a:lnTo>
                    <a:lnTo>
                      <a:pt x="152752" y="200646"/>
                    </a:lnTo>
                    <a:lnTo>
                      <a:pt x="248002" y="200646"/>
                    </a:lnTo>
                    <a:close/>
                    <a:moveTo>
                      <a:pt x="248002" y="219696"/>
                    </a:moveTo>
                    <a:lnTo>
                      <a:pt x="171802" y="219696"/>
                    </a:lnTo>
                    <a:lnTo>
                      <a:pt x="171802" y="295896"/>
                    </a:lnTo>
                    <a:lnTo>
                      <a:pt x="248002" y="295896"/>
                    </a:lnTo>
                    <a:cubicBezTo>
                      <a:pt x="268957" y="295896"/>
                      <a:pt x="286102" y="278751"/>
                      <a:pt x="286102" y="257796"/>
                    </a:cubicBezTo>
                    <a:cubicBezTo>
                      <a:pt x="286102" y="236841"/>
                      <a:pt x="268957" y="219696"/>
                      <a:pt x="248002" y="219696"/>
                    </a:cubicBezTo>
                    <a:lnTo>
                      <a:pt x="248002" y="219696"/>
                    </a:lnTo>
                    <a:close/>
                    <a:moveTo>
                      <a:pt x="305152" y="33006"/>
                    </a:moveTo>
                    <a:lnTo>
                      <a:pt x="305152" y="124446"/>
                    </a:lnTo>
                    <a:cubicBezTo>
                      <a:pt x="305152" y="129209"/>
                      <a:pt x="308962" y="133019"/>
                      <a:pt x="313724" y="133971"/>
                    </a:cubicBezTo>
                    <a:lnTo>
                      <a:pt x="314677" y="133971"/>
                    </a:lnTo>
                    <a:lnTo>
                      <a:pt x="406117" y="133971"/>
                    </a:lnTo>
                    <a:lnTo>
                      <a:pt x="305152" y="3300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107" name="ïśļíḍe"/>
            <p:cNvSpPr/>
            <p:nvPr/>
          </p:nvSpPr>
          <p:spPr>
            <a:xfrm>
              <a:off x="702400" y="3056368"/>
              <a:ext cx="3450500" cy="990600"/>
            </a:xfrm>
            <a:prstGeom prst="roundRect">
              <a:avLst>
                <a:gd name="adj" fmla="val 50000"/>
              </a:avLst>
            </a:prstGeom>
            <a:noFill/>
            <a:ln w="3175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 dirty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08" name="îSlïḑé"/>
            <p:cNvSpPr/>
            <p:nvPr/>
          </p:nvSpPr>
          <p:spPr>
            <a:xfrm>
              <a:off x="1630767" y="3135510"/>
              <a:ext cx="2293548" cy="846194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algn="just" defTabSz="1218565">
                <a:defRPr/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网格日均上报案件达</a:t>
              </a:r>
              <a:r>
                <a:rPr lang="en-US" altLang="zh-CN" sz="1200" b="1" dirty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1000</a:t>
              </a: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起，热线日均接件量达</a:t>
              </a:r>
              <a:r>
                <a:rPr lang="en-US" altLang="zh-CN" sz="1200" b="1" dirty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1200</a:t>
              </a: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余件</a:t>
              </a:r>
              <a:endParaRPr lang="en-US" altLang="zh-CN" sz="1000" b="1" kern="0" dirty="0">
                <a:solidFill>
                  <a:srgbClr val="0252D7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111" name="iṩlîdê"/>
          <p:cNvGrpSpPr/>
          <p:nvPr/>
        </p:nvGrpSpPr>
        <p:grpSpPr>
          <a:xfrm>
            <a:off x="9603749" y="5071919"/>
            <a:ext cx="2231999" cy="640782"/>
            <a:chOff x="702400" y="3056368"/>
            <a:chExt cx="3450500" cy="990600"/>
          </a:xfrm>
        </p:grpSpPr>
        <p:grpSp>
          <p:nvGrpSpPr>
            <p:cNvPr id="112" name="ïṡḻidé"/>
            <p:cNvGrpSpPr>
              <a:grpSpLocks noChangeAspect="1"/>
            </p:cNvGrpSpPr>
            <p:nvPr/>
          </p:nvGrpSpPr>
          <p:grpSpPr>
            <a:xfrm>
              <a:off x="851599" y="3191668"/>
              <a:ext cx="720000" cy="720000"/>
              <a:chOff x="2516903" y="4557513"/>
              <a:chExt cx="828000" cy="828000"/>
            </a:xfrm>
          </p:grpSpPr>
          <p:sp>
            <p:nvSpPr>
              <p:cNvPr id="115" name="îš1iďé"/>
              <p:cNvSpPr/>
              <p:nvPr/>
            </p:nvSpPr>
            <p:spPr>
              <a:xfrm>
                <a:off x="2516903" y="4557513"/>
                <a:ext cx="828000" cy="828000"/>
              </a:xfrm>
              <a:prstGeom prst="ellipse">
                <a:avLst/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>
                  <a:solidFill>
                    <a:srgbClr val="FFFFF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16" name="ïS1ídé"/>
              <p:cNvSpPr/>
              <p:nvPr/>
            </p:nvSpPr>
            <p:spPr>
              <a:xfrm>
                <a:off x="2716591" y="4757258"/>
                <a:ext cx="428624" cy="428509"/>
              </a:xfrm>
              <a:custGeom>
                <a:avLst/>
                <a:gdLst>
                  <a:gd name="T0" fmla="*/ 1472 w 7768"/>
                  <a:gd name="T1" fmla="*/ 3903 h 7766"/>
                  <a:gd name="T2" fmla="*/ 1467 w 7768"/>
                  <a:gd name="T3" fmla="*/ 3594 h 7766"/>
                  <a:gd name="T4" fmla="*/ 1777 w 7768"/>
                  <a:gd name="T5" fmla="*/ 3589 h 7766"/>
                  <a:gd name="T6" fmla="*/ 3236 w 7768"/>
                  <a:gd name="T7" fmla="*/ 5009 h 7766"/>
                  <a:gd name="T8" fmla="*/ 5991 w 7768"/>
                  <a:gd name="T9" fmla="*/ 2295 h 7766"/>
                  <a:gd name="T10" fmla="*/ 6300 w 7768"/>
                  <a:gd name="T11" fmla="*/ 2298 h 7766"/>
                  <a:gd name="T12" fmla="*/ 6297 w 7768"/>
                  <a:gd name="T13" fmla="*/ 2607 h 7766"/>
                  <a:gd name="T14" fmla="*/ 3390 w 7768"/>
                  <a:gd name="T15" fmla="*/ 5471 h 7766"/>
                  <a:gd name="T16" fmla="*/ 3084 w 7768"/>
                  <a:gd name="T17" fmla="*/ 5472 h 7766"/>
                  <a:gd name="T18" fmla="*/ 1472 w 7768"/>
                  <a:gd name="T19" fmla="*/ 3903 h 7766"/>
                  <a:gd name="T20" fmla="*/ 3884 w 7768"/>
                  <a:gd name="T21" fmla="*/ 0 h 7766"/>
                  <a:gd name="T22" fmla="*/ 6630 w 7768"/>
                  <a:gd name="T23" fmla="*/ 1137 h 7766"/>
                  <a:gd name="T24" fmla="*/ 7768 w 7768"/>
                  <a:gd name="T25" fmla="*/ 3883 h 7766"/>
                  <a:gd name="T26" fmla="*/ 6630 w 7768"/>
                  <a:gd name="T27" fmla="*/ 6629 h 7766"/>
                  <a:gd name="T28" fmla="*/ 3884 w 7768"/>
                  <a:gd name="T29" fmla="*/ 7766 h 7766"/>
                  <a:gd name="T30" fmla="*/ 1138 w 7768"/>
                  <a:gd name="T31" fmla="*/ 6629 h 7766"/>
                  <a:gd name="T32" fmla="*/ 0 w 7768"/>
                  <a:gd name="T33" fmla="*/ 3883 h 7766"/>
                  <a:gd name="T34" fmla="*/ 1138 w 7768"/>
                  <a:gd name="T35" fmla="*/ 1137 h 7766"/>
                  <a:gd name="T36" fmla="*/ 3884 w 7768"/>
                  <a:gd name="T37" fmla="*/ 0 h 7766"/>
                  <a:gd name="T38" fmla="*/ 3884 w 7768"/>
                  <a:gd name="T39" fmla="*/ 0 h 7766"/>
                  <a:gd name="T40" fmla="*/ 3884 w 7768"/>
                  <a:gd name="T41" fmla="*/ 0 h 7766"/>
                  <a:gd name="T42" fmla="*/ 3884 w 7768"/>
                  <a:gd name="T43" fmla="*/ 0 h 7766"/>
                  <a:gd name="T44" fmla="*/ 6355 w 7768"/>
                  <a:gd name="T45" fmla="*/ 1412 h 7766"/>
                  <a:gd name="T46" fmla="*/ 3884 w 7768"/>
                  <a:gd name="T47" fmla="*/ 388 h 7766"/>
                  <a:gd name="T48" fmla="*/ 1413 w 7768"/>
                  <a:gd name="T49" fmla="*/ 1412 h 7766"/>
                  <a:gd name="T50" fmla="*/ 389 w 7768"/>
                  <a:gd name="T51" fmla="*/ 3883 h 7766"/>
                  <a:gd name="T52" fmla="*/ 1413 w 7768"/>
                  <a:gd name="T53" fmla="*/ 6354 h 7766"/>
                  <a:gd name="T54" fmla="*/ 3884 w 7768"/>
                  <a:gd name="T55" fmla="*/ 7378 h 7766"/>
                  <a:gd name="T56" fmla="*/ 6355 w 7768"/>
                  <a:gd name="T57" fmla="*/ 6354 h 7766"/>
                  <a:gd name="T58" fmla="*/ 7379 w 7768"/>
                  <a:gd name="T59" fmla="*/ 3883 h 7766"/>
                  <a:gd name="T60" fmla="*/ 6355 w 7768"/>
                  <a:gd name="T61" fmla="*/ 1412 h 7766"/>
                  <a:gd name="T62" fmla="*/ 6355 w 7768"/>
                  <a:gd name="T63" fmla="*/ 1412 h 7766"/>
                  <a:gd name="T64" fmla="*/ 6355 w 7768"/>
                  <a:gd name="T65" fmla="*/ 1412 h 7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768" h="7766">
                    <a:moveTo>
                      <a:pt x="1472" y="3903"/>
                    </a:moveTo>
                    <a:cubicBezTo>
                      <a:pt x="1385" y="3819"/>
                      <a:pt x="1383" y="3680"/>
                      <a:pt x="1467" y="3594"/>
                    </a:cubicBezTo>
                    <a:cubicBezTo>
                      <a:pt x="1552" y="3507"/>
                      <a:pt x="1690" y="3505"/>
                      <a:pt x="1777" y="3589"/>
                    </a:cubicBezTo>
                    <a:lnTo>
                      <a:pt x="3236" y="5009"/>
                    </a:lnTo>
                    <a:lnTo>
                      <a:pt x="5991" y="2295"/>
                    </a:lnTo>
                    <a:cubicBezTo>
                      <a:pt x="6077" y="2211"/>
                      <a:pt x="6215" y="2212"/>
                      <a:pt x="6300" y="2298"/>
                    </a:cubicBezTo>
                    <a:cubicBezTo>
                      <a:pt x="6384" y="2384"/>
                      <a:pt x="6383" y="2522"/>
                      <a:pt x="6297" y="2607"/>
                    </a:cubicBezTo>
                    <a:lnTo>
                      <a:pt x="3390" y="5471"/>
                    </a:lnTo>
                    <a:cubicBezTo>
                      <a:pt x="3306" y="5554"/>
                      <a:pt x="3170" y="5555"/>
                      <a:pt x="3084" y="5472"/>
                    </a:cubicBezTo>
                    <a:lnTo>
                      <a:pt x="1472" y="3903"/>
                    </a:lnTo>
                    <a:close/>
                    <a:moveTo>
                      <a:pt x="3884" y="0"/>
                    </a:moveTo>
                    <a:cubicBezTo>
                      <a:pt x="4956" y="0"/>
                      <a:pt x="5927" y="434"/>
                      <a:pt x="6630" y="1137"/>
                    </a:cubicBezTo>
                    <a:cubicBezTo>
                      <a:pt x="7333" y="1840"/>
                      <a:pt x="7768" y="2811"/>
                      <a:pt x="7768" y="3883"/>
                    </a:cubicBezTo>
                    <a:cubicBezTo>
                      <a:pt x="7768" y="4955"/>
                      <a:pt x="7333" y="5926"/>
                      <a:pt x="6630" y="6629"/>
                    </a:cubicBezTo>
                    <a:cubicBezTo>
                      <a:pt x="5927" y="7332"/>
                      <a:pt x="4956" y="7766"/>
                      <a:pt x="3884" y="7766"/>
                    </a:cubicBezTo>
                    <a:cubicBezTo>
                      <a:pt x="2812" y="7766"/>
                      <a:pt x="1841" y="7332"/>
                      <a:pt x="1138" y="6629"/>
                    </a:cubicBezTo>
                    <a:cubicBezTo>
                      <a:pt x="435" y="5926"/>
                      <a:pt x="0" y="4955"/>
                      <a:pt x="0" y="3883"/>
                    </a:cubicBezTo>
                    <a:cubicBezTo>
                      <a:pt x="0" y="2811"/>
                      <a:pt x="435" y="1840"/>
                      <a:pt x="1138" y="1137"/>
                    </a:cubicBezTo>
                    <a:cubicBezTo>
                      <a:pt x="1841" y="434"/>
                      <a:pt x="2812" y="0"/>
                      <a:pt x="3884" y="0"/>
                    </a:cubicBezTo>
                    <a:lnTo>
                      <a:pt x="3884" y="0"/>
                    </a:lnTo>
                    <a:lnTo>
                      <a:pt x="3884" y="0"/>
                    </a:lnTo>
                    <a:lnTo>
                      <a:pt x="3884" y="0"/>
                    </a:lnTo>
                    <a:close/>
                    <a:moveTo>
                      <a:pt x="6355" y="1412"/>
                    </a:moveTo>
                    <a:cubicBezTo>
                      <a:pt x="5723" y="779"/>
                      <a:pt x="4849" y="388"/>
                      <a:pt x="3884" y="388"/>
                    </a:cubicBezTo>
                    <a:cubicBezTo>
                      <a:pt x="2919" y="388"/>
                      <a:pt x="2045" y="779"/>
                      <a:pt x="1413" y="1412"/>
                    </a:cubicBezTo>
                    <a:cubicBezTo>
                      <a:pt x="780" y="2044"/>
                      <a:pt x="389" y="2918"/>
                      <a:pt x="389" y="3883"/>
                    </a:cubicBezTo>
                    <a:cubicBezTo>
                      <a:pt x="389" y="4848"/>
                      <a:pt x="780" y="5722"/>
                      <a:pt x="1413" y="6354"/>
                    </a:cubicBezTo>
                    <a:cubicBezTo>
                      <a:pt x="2045" y="6987"/>
                      <a:pt x="2919" y="7378"/>
                      <a:pt x="3884" y="7378"/>
                    </a:cubicBezTo>
                    <a:cubicBezTo>
                      <a:pt x="4849" y="7378"/>
                      <a:pt x="5723" y="6987"/>
                      <a:pt x="6355" y="6354"/>
                    </a:cubicBezTo>
                    <a:cubicBezTo>
                      <a:pt x="6988" y="5722"/>
                      <a:pt x="7379" y="4848"/>
                      <a:pt x="7379" y="3883"/>
                    </a:cubicBezTo>
                    <a:cubicBezTo>
                      <a:pt x="7379" y="2918"/>
                      <a:pt x="6988" y="2044"/>
                      <a:pt x="6355" y="1412"/>
                    </a:cubicBezTo>
                    <a:lnTo>
                      <a:pt x="6355" y="1412"/>
                    </a:lnTo>
                    <a:close/>
                    <a:moveTo>
                      <a:pt x="6355" y="1412"/>
                    </a:move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113" name="ïśļíḍe"/>
            <p:cNvSpPr/>
            <p:nvPr/>
          </p:nvSpPr>
          <p:spPr>
            <a:xfrm>
              <a:off x="702400" y="3056368"/>
              <a:ext cx="3450500" cy="990600"/>
            </a:xfrm>
            <a:prstGeom prst="roundRect">
              <a:avLst>
                <a:gd name="adj" fmla="val 50000"/>
              </a:avLst>
            </a:prstGeom>
            <a:noFill/>
            <a:ln w="3175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 dirty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4" name="îSlïḑé"/>
            <p:cNvSpPr/>
            <p:nvPr/>
          </p:nvSpPr>
          <p:spPr>
            <a:xfrm>
              <a:off x="1630767" y="3135510"/>
              <a:ext cx="2293548" cy="846194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8565">
                <a:defRPr/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每日形成工单派遣的案件</a:t>
              </a:r>
              <a:r>
                <a:rPr lang="en-US" altLang="zh-CN" sz="1200" b="1" dirty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2000</a:t>
              </a: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余件，部门结案率达</a:t>
              </a:r>
              <a:r>
                <a:rPr lang="en-US" altLang="zh-CN" sz="1200" b="1" dirty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96%</a:t>
              </a:r>
              <a:endParaRPr lang="en-US" altLang="zh-CN" sz="1200" b="1" dirty="0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</p:grpSp>
      <p:grpSp>
        <p:nvGrpSpPr>
          <p:cNvPr id="117" name="iṩlîdê"/>
          <p:cNvGrpSpPr/>
          <p:nvPr/>
        </p:nvGrpSpPr>
        <p:grpSpPr>
          <a:xfrm>
            <a:off x="9603749" y="5882296"/>
            <a:ext cx="2231999" cy="681115"/>
            <a:chOff x="702400" y="3056368"/>
            <a:chExt cx="3450500" cy="1052952"/>
          </a:xfrm>
        </p:grpSpPr>
        <p:grpSp>
          <p:nvGrpSpPr>
            <p:cNvPr id="118" name="ïṡḻidé"/>
            <p:cNvGrpSpPr>
              <a:grpSpLocks noChangeAspect="1"/>
            </p:cNvGrpSpPr>
            <p:nvPr/>
          </p:nvGrpSpPr>
          <p:grpSpPr>
            <a:xfrm>
              <a:off x="851599" y="3191668"/>
              <a:ext cx="720000" cy="720000"/>
              <a:chOff x="2516903" y="4557513"/>
              <a:chExt cx="828000" cy="828000"/>
            </a:xfrm>
          </p:grpSpPr>
          <p:sp>
            <p:nvSpPr>
              <p:cNvPr id="121" name="îš1iďé"/>
              <p:cNvSpPr/>
              <p:nvPr/>
            </p:nvSpPr>
            <p:spPr>
              <a:xfrm>
                <a:off x="2516903" y="4557513"/>
                <a:ext cx="828000" cy="828000"/>
              </a:xfrm>
              <a:prstGeom prst="ellipse">
                <a:avLst/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>
                  <a:solidFill>
                    <a:srgbClr val="FFFFFF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22" name="ïS1ídé"/>
              <p:cNvSpPr/>
              <p:nvPr/>
            </p:nvSpPr>
            <p:spPr>
              <a:xfrm>
                <a:off x="2716591" y="4757239"/>
                <a:ext cx="428624" cy="428547"/>
              </a:xfrm>
              <a:custGeom>
                <a:avLst/>
                <a:gdLst>
                  <a:gd name="T0" fmla="*/ 5800 w 11600"/>
                  <a:gd name="T1" fmla="*/ 11600 h 11600"/>
                  <a:gd name="T2" fmla="*/ 3542 w 11600"/>
                  <a:gd name="T3" fmla="*/ 11144 h 11600"/>
                  <a:gd name="T4" fmla="*/ 1698 w 11600"/>
                  <a:gd name="T5" fmla="*/ 9902 h 11600"/>
                  <a:gd name="T6" fmla="*/ 456 w 11600"/>
                  <a:gd name="T7" fmla="*/ 8058 h 11600"/>
                  <a:gd name="T8" fmla="*/ 0 w 11600"/>
                  <a:gd name="T9" fmla="*/ 5800 h 11600"/>
                  <a:gd name="T10" fmla="*/ 456 w 11600"/>
                  <a:gd name="T11" fmla="*/ 3543 h 11600"/>
                  <a:gd name="T12" fmla="*/ 1698 w 11600"/>
                  <a:gd name="T13" fmla="*/ 1699 h 11600"/>
                  <a:gd name="T14" fmla="*/ 3542 w 11600"/>
                  <a:gd name="T15" fmla="*/ 457 h 11600"/>
                  <a:gd name="T16" fmla="*/ 5800 w 11600"/>
                  <a:gd name="T17" fmla="*/ 0 h 11600"/>
                  <a:gd name="T18" fmla="*/ 8057 w 11600"/>
                  <a:gd name="T19" fmla="*/ 457 h 11600"/>
                  <a:gd name="T20" fmla="*/ 9901 w 11600"/>
                  <a:gd name="T21" fmla="*/ 1699 h 11600"/>
                  <a:gd name="T22" fmla="*/ 11143 w 11600"/>
                  <a:gd name="T23" fmla="*/ 3543 h 11600"/>
                  <a:gd name="T24" fmla="*/ 11600 w 11600"/>
                  <a:gd name="T25" fmla="*/ 5800 h 11600"/>
                  <a:gd name="T26" fmla="*/ 11143 w 11600"/>
                  <a:gd name="T27" fmla="*/ 8058 h 11600"/>
                  <a:gd name="T28" fmla="*/ 9901 w 11600"/>
                  <a:gd name="T29" fmla="*/ 9902 h 11600"/>
                  <a:gd name="T30" fmla="*/ 8057 w 11600"/>
                  <a:gd name="T31" fmla="*/ 11144 h 11600"/>
                  <a:gd name="T32" fmla="*/ 5800 w 11600"/>
                  <a:gd name="T33" fmla="*/ 11600 h 11600"/>
                  <a:gd name="T34" fmla="*/ 5800 w 11600"/>
                  <a:gd name="T35" fmla="*/ 800 h 11600"/>
                  <a:gd name="T36" fmla="*/ 800 w 11600"/>
                  <a:gd name="T37" fmla="*/ 5800 h 11600"/>
                  <a:gd name="T38" fmla="*/ 5800 w 11600"/>
                  <a:gd name="T39" fmla="*/ 10800 h 11600"/>
                  <a:gd name="T40" fmla="*/ 10800 w 11600"/>
                  <a:gd name="T41" fmla="*/ 5800 h 11600"/>
                  <a:gd name="T42" fmla="*/ 5800 w 11600"/>
                  <a:gd name="T43" fmla="*/ 800 h 11600"/>
                  <a:gd name="T44" fmla="*/ 8352 w 11600"/>
                  <a:gd name="T45" fmla="*/ 6200 h 11600"/>
                  <a:gd name="T46" fmla="*/ 3247 w 11600"/>
                  <a:gd name="T47" fmla="*/ 6200 h 11600"/>
                  <a:gd name="T48" fmla="*/ 2847 w 11600"/>
                  <a:gd name="T49" fmla="*/ 5800 h 11600"/>
                  <a:gd name="T50" fmla="*/ 3247 w 11600"/>
                  <a:gd name="T51" fmla="*/ 5400 h 11600"/>
                  <a:gd name="T52" fmla="*/ 8352 w 11600"/>
                  <a:gd name="T53" fmla="*/ 5400 h 11600"/>
                  <a:gd name="T54" fmla="*/ 8752 w 11600"/>
                  <a:gd name="T55" fmla="*/ 5800 h 11600"/>
                  <a:gd name="T56" fmla="*/ 8352 w 11600"/>
                  <a:gd name="T57" fmla="*/ 6200 h 11600"/>
                  <a:gd name="T58" fmla="*/ 5400 w 11600"/>
                  <a:gd name="T59" fmla="*/ 8353 h 11600"/>
                  <a:gd name="T60" fmla="*/ 5400 w 11600"/>
                  <a:gd name="T61" fmla="*/ 3248 h 11600"/>
                  <a:gd name="T62" fmla="*/ 5800 w 11600"/>
                  <a:gd name="T63" fmla="*/ 2848 h 11600"/>
                  <a:gd name="T64" fmla="*/ 6200 w 11600"/>
                  <a:gd name="T65" fmla="*/ 3248 h 11600"/>
                  <a:gd name="T66" fmla="*/ 6200 w 11600"/>
                  <a:gd name="T67" fmla="*/ 8353 h 11600"/>
                  <a:gd name="T68" fmla="*/ 5800 w 11600"/>
                  <a:gd name="T69" fmla="*/ 8753 h 11600"/>
                  <a:gd name="T70" fmla="*/ 5400 w 11600"/>
                  <a:gd name="T71" fmla="*/ 8353 h 1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600" h="11600">
                    <a:moveTo>
                      <a:pt x="5800" y="11600"/>
                    </a:moveTo>
                    <a:cubicBezTo>
                      <a:pt x="5017" y="11600"/>
                      <a:pt x="4257" y="11447"/>
                      <a:pt x="3542" y="11144"/>
                    </a:cubicBezTo>
                    <a:cubicBezTo>
                      <a:pt x="2851" y="10852"/>
                      <a:pt x="2231" y="10434"/>
                      <a:pt x="1698" y="9902"/>
                    </a:cubicBezTo>
                    <a:cubicBezTo>
                      <a:pt x="1166" y="9369"/>
                      <a:pt x="748" y="8749"/>
                      <a:pt x="456" y="8058"/>
                    </a:cubicBezTo>
                    <a:cubicBezTo>
                      <a:pt x="153" y="7343"/>
                      <a:pt x="0" y="6583"/>
                      <a:pt x="0" y="5800"/>
                    </a:cubicBezTo>
                    <a:cubicBezTo>
                      <a:pt x="0" y="5018"/>
                      <a:pt x="153" y="4258"/>
                      <a:pt x="456" y="3543"/>
                    </a:cubicBezTo>
                    <a:cubicBezTo>
                      <a:pt x="748" y="2852"/>
                      <a:pt x="1166" y="2232"/>
                      <a:pt x="1698" y="1699"/>
                    </a:cubicBezTo>
                    <a:cubicBezTo>
                      <a:pt x="2231" y="1167"/>
                      <a:pt x="2851" y="749"/>
                      <a:pt x="3542" y="457"/>
                    </a:cubicBezTo>
                    <a:cubicBezTo>
                      <a:pt x="4257" y="154"/>
                      <a:pt x="5017" y="0"/>
                      <a:pt x="5800" y="0"/>
                    </a:cubicBezTo>
                    <a:cubicBezTo>
                      <a:pt x="6582" y="0"/>
                      <a:pt x="7342" y="154"/>
                      <a:pt x="8057" y="457"/>
                    </a:cubicBezTo>
                    <a:cubicBezTo>
                      <a:pt x="8748" y="749"/>
                      <a:pt x="9368" y="1166"/>
                      <a:pt x="9901" y="1699"/>
                    </a:cubicBezTo>
                    <a:cubicBezTo>
                      <a:pt x="10433" y="2232"/>
                      <a:pt x="10851" y="2852"/>
                      <a:pt x="11143" y="3543"/>
                    </a:cubicBezTo>
                    <a:cubicBezTo>
                      <a:pt x="11446" y="4258"/>
                      <a:pt x="11600" y="5018"/>
                      <a:pt x="11600" y="5800"/>
                    </a:cubicBezTo>
                    <a:cubicBezTo>
                      <a:pt x="11600" y="6583"/>
                      <a:pt x="11446" y="7343"/>
                      <a:pt x="11143" y="8058"/>
                    </a:cubicBezTo>
                    <a:cubicBezTo>
                      <a:pt x="10851" y="8749"/>
                      <a:pt x="10433" y="9369"/>
                      <a:pt x="9901" y="9902"/>
                    </a:cubicBezTo>
                    <a:cubicBezTo>
                      <a:pt x="9368" y="10434"/>
                      <a:pt x="8748" y="10852"/>
                      <a:pt x="8057" y="11144"/>
                    </a:cubicBezTo>
                    <a:cubicBezTo>
                      <a:pt x="7342" y="11447"/>
                      <a:pt x="6582" y="11600"/>
                      <a:pt x="5800" y="11600"/>
                    </a:cubicBezTo>
                    <a:close/>
                    <a:moveTo>
                      <a:pt x="5800" y="800"/>
                    </a:moveTo>
                    <a:cubicBezTo>
                      <a:pt x="3038" y="800"/>
                      <a:pt x="800" y="3039"/>
                      <a:pt x="800" y="5800"/>
                    </a:cubicBezTo>
                    <a:cubicBezTo>
                      <a:pt x="800" y="8562"/>
                      <a:pt x="3038" y="10800"/>
                      <a:pt x="5800" y="10800"/>
                    </a:cubicBezTo>
                    <a:cubicBezTo>
                      <a:pt x="8561" y="10800"/>
                      <a:pt x="10800" y="8562"/>
                      <a:pt x="10800" y="5800"/>
                    </a:cubicBezTo>
                    <a:cubicBezTo>
                      <a:pt x="10800" y="3039"/>
                      <a:pt x="8561" y="800"/>
                      <a:pt x="5800" y="800"/>
                    </a:cubicBezTo>
                    <a:close/>
                    <a:moveTo>
                      <a:pt x="8352" y="6200"/>
                    </a:moveTo>
                    <a:lnTo>
                      <a:pt x="3247" y="6200"/>
                    </a:lnTo>
                    <a:cubicBezTo>
                      <a:pt x="3026" y="6200"/>
                      <a:pt x="2847" y="6022"/>
                      <a:pt x="2847" y="5800"/>
                    </a:cubicBezTo>
                    <a:cubicBezTo>
                      <a:pt x="2847" y="5579"/>
                      <a:pt x="3026" y="5400"/>
                      <a:pt x="3247" y="5400"/>
                    </a:cubicBezTo>
                    <a:lnTo>
                      <a:pt x="8352" y="5400"/>
                    </a:lnTo>
                    <a:cubicBezTo>
                      <a:pt x="8573" y="5400"/>
                      <a:pt x="8752" y="5579"/>
                      <a:pt x="8752" y="5800"/>
                    </a:cubicBezTo>
                    <a:cubicBezTo>
                      <a:pt x="8752" y="6021"/>
                      <a:pt x="8573" y="6200"/>
                      <a:pt x="8352" y="6200"/>
                    </a:cubicBezTo>
                    <a:close/>
                    <a:moveTo>
                      <a:pt x="5400" y="8353"/>
                    </a:moveTo>
                    <a:lnTo>
                      <a:pt x="5400" y="3248"/>
                    </a:lnTo>
                    <a:cubicBezTo>
                      <a:pt x="5400" y="3027"/>
                      <a:pt x="5578" y="2848"/>
                      <a:pt x="5800" y="2848"/>
                    </a:cubicBezTo>
                    <a:cubicBezTo>
                      <a:pt x="6021" y="2848"/>
                      <a:pt x="6200" y="3027"/>
                      <a:pt x="6200" y="3248"/>
                    </a:cubicBezTo>
                    <a:lnTo>
                      <a:pt x="6200" y="8353"/>
                    </a:lnTo>
                    <a:cubicBezTo>
                      <a:pt x="6200" y="8574"/>
                      <a:pt x="6021" y="8753"/>
                      <a:pt x="5800" y="8753"/>
                    </a:cubicBezTo>
                    <a:cubicBezTo>
                      <a:pt x="5578" y="8753"/>
                      <a:pt x="5400" y="8574"/>
                      <a:pt x="5400" y="8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119" name="ïśļíḍe"/>
            <p:cNvSpPr/>
            <p:nvPr/>
          </p:nvSpPr>
          <p:spPr>
            <a:xfrm>
              <a:off x="702400" y="3056368"/>
              <a:ext cx="3450500" cy="990600"/>
            </a:xfrm>
            <a:prstGeom prst="roundRect">
              <a:avLst>
                <a:gd name="adj" fmla="val 50000"/>
              </a:avLst>
            </a:prstGeom>
            <a:noFill/>
            <a:ln w="3175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 dirty="0">
                <a:solidFill>
                  <a:srgbClr val="FFFFF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0" name="îSlïḑé"/>
            <p:cNvSpPr/>
            <p:nvPr/>
          </p:nvSpPr>
          <p:spPr>
            <a:xfrm>
              <a:off x="1630766" y="3263126"/>
              <a:ext cx="2410155" cy="846194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8565">
                <a:defRPr/>
              </a:pP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接入公安、教育、城管视频信号合计</a:t>
              </a:r>
              <a:r>
                <a:rPr lang="en-US" altLang="zh-CN" sz="1200" b="1" dirty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17385</a:t>
              </a:r>
              <a:r>
                <a:rPr lang="zh-CN" altLang="en-US" sz="1000" dirty="0">
                  <a:solidFill>
                    <a:srgbClr val="00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路</a:t>
              </a:r>
              <a:endParaRPr lang="en-US" altLang="zh-CN" sz="1000" dirty="0">
                <a:solidFill>
                  <a:srgbClr val="0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 hidden="1"/>
          <p:cNvSpPr>
            <a:spLocks noGrp="1"/>
          </p:cNvSpPr>
          <p:nvPr>
            <p:ph type="body" sz="quarter" idx="4294967295"/>
          </p:nvPr>
        </p:nvSpPr>
        <p:spPr>
          <a:xfrm>
            <a:off x="0" y="2784475"/>
            <a:ext cx="7854950" cy="573088"/>
          </a:xfrm>
          <a:prstGeom prst="rect">
            <a:avLst/>
          </a:prstGeom>
        </p:spPr>
        <p:txBody>
          <a:bodyPr/>
          <a:lstStyle/>
          <a:p>
            <a:r>
              <a:rPr lang="en-US" altLang="zh-CN" sz="2800" dirty="0"/>
              <a:t>New Journey, New Leap</a:t>
            </a:r>
            <a:endParaRPr lang="en-US" altLang="zh-CN" sz="2800" dirty="0"/>
          </a:p>
        </p:txBody>
      </p:sp>
      <p:sp>
        <p:nvSpPr>
          <p:cNvPr id="59" name="文本框 58"/>
          <p:cNvSpPr txBox="1"/>
          <p:nvPr/>
        </p:nvSpPr>
        <p:spPr>
          <a:xfrm>
            <a:off x="7795457" y="2405672"/>
            <a:ext cx="3901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感谢您的聆听</a:t>
            </a:r>
            <a:endParaRPr lang="zh-CN" altLang="en-US" sz="4400" b="1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Text Placeholder 1"/>
          <p:cNvSpPr txBox="1"/>
          <p:nvPr/>
        </p:nvSpPr>
        <p:spPr>
          <a:xfrm>
            <a:off x="7979357" y="2845760"/>
            <a:ext cx="3225168" cy="2029962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65"/>
              </a:lnSpc>
            </a:pPr>
            <a:r>
              <a:rPr kumimoji="1" lang="en-US" altLang="zh-CN" sz="850" b="1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Jiangsu Guotai</a:t>
            </a:r>
            <a:r>
              <a:rPr kumimoji="1" lang="en-US" altLang="zh-CN" sz="850" b="1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</a:t>
            </a:r>
            <a:r>
              <a:rPr kumimoji="1" lang="en-US" altLang="zh-CN" sz="850" b="1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Epoint Software Co., Ltd.</a:t>
            </a:r>
            <a:br>
              <a:rPr kumimoji="1" lang="en-US" altLang="zh-CN" sz="850" b="1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="1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All Rights Reserved.</a:t>
            </a:r>
            <a:br>
              <a:rPr kumimoji="1" lang="en-US" altLang="zh-CN" sz="78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br>
              <a:rPr kumimoji="1" lang="en-US" altLang="zh-CN" sz="78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The information in this document may contain predictive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statements including, without limitation, statements regarding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the future financial and operating results, future product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portfolio, new technology, etc. There are a number of factors that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could cause actual results and developments to differ materially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from those expressed or implied in the predictive statements.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Therefore, such information is provided for reference purpose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only and constitutes neither an offer nor an acceptance. Epoint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may change the information at any time without notice. </a:t>
            </a:r>
            <a:endParaRPr kumimoji="1" lang="en-US" altLang="zh-CN" sz="850" baseline="0" dirty="0">
              <a:solidFill>
                <a:srgbClr val="1D1D1B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ts val="1065"/>
              </a:lnSpc>
            </a:pPr>
            <a:endParaRPr kumimoji="1" lang="zh-CN" altLang="en-US" sz="780" dirty="0">
              <a:solidFill>
                <a:srgbClr val="1D1D1B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2" name="Subtitle 6"/>
          <p:cNvSpPr txBox="1"/>
          <p:nvPr/>
        </p:nvSpPr>
        <p:spPr>
          <a:xfrm>
            <a:off x="7981561" y="1285139"/>
            <a:ext cx="3477701" cy="491114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0"/>
              </a:lnSpc>
              <a:spcBef>
                <a:spcPts val="0"/>
              </a:spcBef>
            </a:pPr>
            <a:r>
              <a:rPr kumimoji="1" lang="zh-CN" altLang="en-US" sz="130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以软件技术为支点，为推动社会进步与繁荣做出杰出贡献。</a:t>
            </a:r>
            <a:endParaRPr kumimoji="1" lang="en-US" altLang="zh-CN" sz="1300" dirty="0">
              <a:solidFill>
                <a:srgbClr val="1D1D1B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ts val="1680"/>
              </a:lnSpc>
              <a:spcBef>
                <a:spcPts val="0"/>
              </a:spcBef>
            </a:pPr>
            <a:r>
              <a:rPr kumimoji="1" lang="zh-CN" altLang="en-US" sz="130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自加压力，敢于争先。</a:t>
            </a:r>
            <a:endParaRPr kumimoji="1" lang="zh-CN" altLang="en-US" sz="1300" dirty="0">
              <a:solidFill>
                <a:srgbClr val="1D1D1B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Subtitle 6"/>
          <p:cNvSpPr txBox="1"/>
          <p:nvPr/>
        </p:nvSpPr>
        <p:spPr>
          <a:xfrm>
            <a:off x="7977672" y="2106124"/>
            <a:ext cx="3481833" cy="582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95"/>
              </a:lnSpc>
            </a:pPr>
            <a:r>
              <a:rPr kumimoji="1" lang="en-US" altLang="zh-CN" sz="1200" dirty="0">
                <a:solidFill>
                  <a:srgbClr val="1D1D1B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Add pressure to ourselves, and dare to be first. Taking software technology as the fulcrum, make outstanding contributions to promote social progress and prosperity.</a:t>
            </a:r>
            <a:endParaRPr kumimoji="1" lang="zh-CN" altLang="en-US" sz="1200" dirty="0">
              <a:solidFill>
                <a:srgbClr val="1D1D1B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57" y="4871432"/>
            <a:ext cx="2313743" cy="8126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矩形 1"/>
          <p:cNvSpPr/>
          <p:nvPr/>
        </p:nvSpPr>
        <p:spPr>
          <a:xfrm>
            <a:off x="632339" y="2586651"/>
            <a:ext cx="68531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000" dirty="0">
                <a:solidFill>
                  <a:srgbClr val="3271CC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赋能数字政府，共建智慧城市</a:t>
            </a:r>
            <a:endParaRPr lang="en-US" altLang="zh-CN" sz="4000" dirty="0">
              <a:solidFill>
                <a:srgbClr val="3271CC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 hidden="1"/>
          <p:cNvSpPr>
            <a:spLocks noGrp="1"/>
          </p:cNvSpPr>
          <p:nvPr>
            <p:ph type="body" sz="quarter" idx="4294967295"/>
          </p:nvPr>
        </p:nvSpPr>
        <p:spPr>
          <a:xfrm>
            <a:off x="0" y="2784475"/>
            <a:ext cx="7854950" cy="573088"/>
          </a:xfrm>
          <a:prstGeom prst="rect">
            <a:avLst/>
          </a:prstGeom>
        </p:spPr>
        <p:txBody>
          <a:bodyPr/>
          <a:lstStyle/>
          <a:p>
            <a:r>
              <a:rPr lang="en-US" altLang="zh-CN" sz="2800" dirty="0"/>
              <a:t>New Journey, New Leap</a:t>
            </a:r>
            <a:endParaRPr lang="en-US" altLang="zh-CN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41977" y="2530710"/>
            <a:ext cx="1781257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Part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61154" y="3484273"/>
            <a:ext cx="271099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spc="600" noProof="0" smtClean="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趋势挑战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70846" y="4372191"/>
            <a:ext cx="7164380" cy="0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996990" y="4489409"/>
            <a:ext cx="10641165" cy="1770281"/>
            <a:chOff x="392920" y="4489409"/>
            <a:chExt cx="11245236" cy="1770281"/>
          </a:xfrm>
        </p:grpSpPr>
        <p:sp>
          <p:nvSpPr>
            <p:cNvPr id="54" name="文本框 53"/>
            <p:cNvSpPr txBox="1"/>
            <p:nvPr/>
          </p:nvSpPr>
          <p:spPr>
            <a:xfrm>
              <a:off x="392921" y="5209400"/>
              <a:ext cx="2066320" cy="105029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首次提出“</a:t>
              </a:r>
              <a:r>
                <a:rPr lang="zh-CN" altLang="en-US" sz="1200" b="1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推进国家治理体系和治理能力现代化</a:t>
              </a:r>
              <a:r>
                <a:rPr lang="zh-CN" altLang="en-US" sz="120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” 的重大命题，并将其确定为全面深化改革的总目标。</a:t>
              </a:r>
              <a:endParaRPr lang="zh-CN" altLang="en-US" sz="1200" dirty="0">
                <a:solidFill>
                  <a:srgbClr val="000000">
                    <a:lumMod val="85000"/>
                    <a:lumOff val="1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687648" y="5209398"/>
              <a:ext cx="2066321" cy="7958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打造</a:t>
              </a:r>
              <a:r>
                <a:rPr lang="zh-CN" altLang="en-US" sz="1200" b="1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共建共治共享</a:t>
              </a:r>
              <a:r>
                <a:rPr lang="zh-CN" altLang="en-US" sz="120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的社会治理格局，提高</a:t>
              </a:r>
              <a:r>
                <a:rPr lang="zh-CN" altLang="en-US" sz="1200" b="1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社会化、法治化、智能化、专业化</a:t>
              </a:r>
              <a:r>
                <a:rPr lang="zh-CN" altLang="en-US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水平。</a:t>
              </a:r>
              <a:endParaRPr lang="zh-CN" altLang="en-US" sz="1200" dirty="0">
                <a:solidFill>
                  <a:srgbClr val="000000">
                    <a:lumMod val="85000"/>
                    <a:lumOff val="1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982378" y="5209400"/>
              <a:ext cx="2066321" cy="10359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《</a:t>
              </a:r>
              <a:r>
                <a:rPr lang="zh-CN" altLang="en-US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全国市域社会治理现代化试点工作</a:t>
              </a:r>
              <a:r>
                <a:rPr lang="zh-CN" altLang="en-US" sz="1200" b="1" smtClea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实施方案</a:t>
              </a:r>
              <a:r>
                <a:rPr lang="en-US" altLang="zh-CN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》</a:t>
              </a:r>
              <a:endParaRPr lang="en-US" altLang="zh-CN" sz="1200" smtClean="0">
                <a:solidFill>
                  <a:srgbClr val="000000">
                    <a:lumMod val="85000"/>
                    <a:lumOff val="1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《全国市域社会治理现代化</a:t>
              </a:r>
              <a:r>
                <a:rPr lang="zh-CN" altLang="en-US" sz="12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工作</a:t>
              </a:r>
              <a:r>
                <a:rPr lang="zh-CN" altLang="en-US" sz="1200" b="1" smtClean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指引</a:t>
              </a:r>
              <a:r>
                <a:rPr lang="zh-CN" altLang="en-US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》</a:t>
              </a:r>
              <a:endParaRPr lang="en-US" altLang="zh-CN" sz="1200">
                <a:solidFill>
                  <a:srgbClr val="000000">
                    <a:lumMod val="85000"/>
                    <a:lumOff val="1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92920" y="4489410"/>
              <a:ext cx="2066321" cy="643024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2013</a:t>
              </a: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年</a:t>
              </a:r>
              <a:endParaRPr lang="en-US" altLang="zh-CN"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十八</a:t>
              </a: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届三中全会</a:t>
              </a:r>
              <a:endParaRPr lang="zh-CN" altLang="en-US"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687649" y="4489410"/>
              <a:ext cx="2066321" cy="643024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2017</a:t>
              </a: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年</a:t>
              </a:r>
              <a:endParaRPr lang="en-US" altLang="zh-CN" sz="1600" b="1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中共十九大报告</a:t>
              </a:r>
              <a:endParaRPr lang="zh-CN" altLang="en-US"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982378" y="4489410"/>
              <a:ext cx="2066321" cy="643024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2019</a:t>
              </a: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年</a:t>
              </a:r>
              <a:endParaRPr lang="en-US" altLang="zh-CN" sz="1600" b="1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中央政法委</a:t>
              </a:r>
              <a:endParaRPr lang="zh-CN" altLang="en-US"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277107" y="4489409"/>
              <a:ext cx="2066321" cy="643024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2020</a:t>
              </a: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年</a:t>
              </a:r>
              <a:endParaRPr lang="en-US" altLang="zh-CN" sz="1600" b="1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各地政策</a:t>
              </a:r>
              <a:endParaRPr lang="zh-CN" altLang="en-US"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277106" y="5209398"/>
              <a:ext cx="2066321" cy="10359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《</a:t>
              </a:r>
              <a:r>
                <a:rPr lang="zh-CN" altLang="en-US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上海市</a:t>
              </a:r>
              <a:r>
                <a:rPr lang="zh-CN" altLang="en-US" sz="12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城市运行“一网统管”</a:t>
              </a:r>
              <a:r>
                <a:rPr lang="zh-CN" altLang="en-US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建设三年行动计划</a:t>
              </a:r>
              <a:r>
                <a:rPr lang="en-US" altLang="zh-CN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》</a:t>
              </a:r>
              <a:endParaRPr lang="en-US" altLang="zh-CN" sz="1200" smtClean="0">
                <a:solidFill>
                  <a:srgbClr val="000000">
                    <a:lumMod val="85000"/>
                    <a:lumOff val="1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《</a:t>
              </a:r>
              <a:r>
                <a:rPr lang="zh-CN" altLang="en-US" sz="120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广东省</a:t>
              </a:r>
              <a:r>
                <a:rPr lang="zh-CN" altLang="en-US" sz="1200" b="1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“一网统管”</a:t>
              </a:r>
              <a:r>
                <a:rPr lang="zh-CN" altLang="en-US" sz="120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工作三年行动计划</a:t>
              </a:r>
              <a:r>
                <a:rPr lang="en-US" altLang="zh-CN" sz="120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》</a:t>
              </a:r>
              <a:endParaRPr lang="en-US" altLang="zh-CN" sz="1200">
                <a:solidFill>
                  <a:srgbClr val="000000">
                    <a:lumMod val="85000"/>
                    <a:lumOff val="1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571835" y="4489409"/>
              <a:ext cx="2066321" cy="643024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2021</a:t>
              </a: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年</a:t>
              </a:r>
              <a:endParaRPr lang="en-US" altLang="zh-CN" sz="1600" b="1" smtClean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1" smtClean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十四五规划</a:t>
              </a:r>
              <a:endParaRPr lang="zh-CN" altLang="en-US"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9571834" y="5209400"/>
              <a:ext cx="2066321" cy="10359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城市治理</a:t>
              </a:r>
              <a:r>
                <a:rPr lang="zh-CN" altLang="en-US" sz="120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提升城镇化发展质量</a:t>
              </a:r>
              <a:endParaRPr lang="en-US" altLang="zh-CN" sz="12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基层治理</a:t>
              </a:r>
              <a:r>
                <a:rPr lang="zh-CN" altLang="en-US" sz="1200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新格局，促进民生福祉</a:t>
              </a:r>
              <a:endParaRPr lang="en-US" altLang="zh-CN" sz="12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392920" y="269609"/>
            <a:ext cx="9407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政策背景</a:t>
            </a:r>
            <a:endParaRPr lang="zh-CN" altLang="en-US" sz="3200" b="1" spc="300" dirty="0" smtClean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10502" y="2896868"/>
            <a:ext cx="4796141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30000"/>
              </a:lnSpc>
            </a:pPr>
            <a:r>
              <a:rPr kumimoji="1" lang="zh-CN" altLang="en-US" sz="16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“城市</a:t>
            </a:r>
            <a:r>
              <a:rPr kumimoji="1" lang="zh-CN" altLang="en-US" sz="16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是人民的，城市建设要坚持以人民为中心的发展理念，人民城市人民建，人民城市为人民</a:t>
            </a:r>
            <a:r>
              <a:rPr kumimoji="1" lang="zh-CN" altLang="en-US" sz="1600" b="1" smtClean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。</a:t>
            </a:r>
            <a:r>
              <a:rPr kumimoji="1" lang="zh-CN" altLang="en-US" sz="1600" b="1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”</a:t>
            </a:r>
            <a:endParaRPr kumimoji="1" lang="zh-CN" altLang="en-US" sz="1600" b="1" dirty="0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0" name="íšľïḋè"/>
          <p:cNvSpPr/>
          <p:nvPr/>
        </p:nvSpPr>
        <p:spPr bwMode="auto">
          <a:xfrm flipH="1">
            <a:off x="161142" y="1370304"/>
            <a:ext cx="4322368" cy="0"/>
          </a:xfrm>
          <a:prstGeom prst="line">
            <a:avLst/>
          </a:prstGeom>
          <a:noFill/>
          <a:ln w="292100" cap="sq">
            <a:solidFill>
              <a:schemeClr val="accent1">
                <a:lumMod val="20000"/>
                <a:lumOff val="80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1" name="íṣļîďe"/>
          <p:cNvSpPr/>
          <p:nvPr/>
        </p:nvSpPr>
        <p:spPr bwMode="auto">
          <a:xfrm>
            <a:off x="3102283" y="2031800"/>
            <a:ext cx="313282" cy="660531"/>
          </a:xfrm>
          <a:custGeom>
            <a:avLst/>
            <a:gdLst>
              <a:gd name="T0" fmla="*/ 326 w 326"/>
              <a:gd name="T1" fmla="*/ 604 h 604"/>
              <a:gd name="T2" fmla="*/ 326 w 326"/>
              <a:gd name="T3" fmla="*/ 604 h 604"/>
              <a:gd name="T4" fmla="*/ 292 w 326"/>
              <a:gd name="T5" fmla="*/ 602 h 604"/>
              <a:gd name="T6" fmla="*/ 260 w 326"/>
              <a:gd name="T7" fmla="*/ 598 h 604"/>
              <a:gd name="T8" fmla="*/ 228 w 326"/>
              <a:gd name="T9" fmla="*/ 590 h 604"/>
              <a:gd name="T10" fmla="*/ 198 w 326"/>
              <a:gd name="T11" fmla="*/ 580 h 604"/>
              <a:gd name="T12" fmla="*/ 170 w 326"/>
              <a:gd name="T13" fmla="*/ 568 h 604"/>
              <a:gd name="T14" fmla="*/ 144 w 326"/>
              <a:gd name="T15" fmla="*/ 552 h 604"/>
              <a:gd name="T16" fmla="*/ 118 w 326"/>
              <a:gd name="T17" fmla="*/ 534 h 604"/>
              <a:gd name="T18" fmla="*/ 96 w 326"/>
              <a:gd name="T19" fmla="*/ 516 h 604"/>
              <a:gd name="T20" fmla="*/ 74 w 326"/>
              <a:gd name="T21" fmla="*/ 494 h 604"/>
              <a:gd name="T22" fmla="*/ 56 w 326"/>
              <a:gd name="T23" fmla="*/ 470 h 604"/>
              <a:gd name="T24" fmla="*/ 40 w 326"/>
              <a:gd name="T25" fmla="*/ 446 h 604"/>
              <a:gd name="T26" fmla="*/ 26 w 326"/>
              <a:gd name="T27" fmla="*/ 420 h 604"/>
              <a:gd name="T28" fmla="*/ 16 w 326"/>
              <a:gd name="T29" fmla="*/ 392 h 604"/>
              <a:gd name="T30" fmla="*/ 8 w 326"/>
              <a:gd name="T31" fmla="*/ 362 h 604"/>
              <a:gd name="T32" fmla="*/ 2 w 326"/>
              <a:gd name="T33" fmla="*/ 332 h 604"/>
              <a:gd name="T34" fmla="*/ 0 w 326"/>
              <a:gd name="T35" fmla="*/ 302 h 604"/>
              <a:gd name="T36" fmla="*/ 0 w 326"/>
              <a:gd name="T37" fmla="*/ 302 h 604"/>
              <a:gd name="T38" fmla="*/ 2 w 326"/>
              <a:gd name="T39" fmla="*/ 270 h 604"/>
              <a:gd name="T40" fmla="*/ 8 w 326"/>
              <a:gd name="T41" fmla="*/ 240 h 604"/>
              <a:gd name="T42" fmla="*/ 16 w 326"/>
              <a:gd name="T43" fmla="*/ 212 h 604"/>
              <a:gd name="T44" fmla="*/ 26 w 326"/>
              <a:gd name="T45" fmla="*/ 184 h 604"/>
              <a:gd name="T46" fmla="*/ 40 w 326"/>
              <a:gd name="T47" fmla="*/ 158 h 604"/>
              <a:gd name="T48" fmla="*/ 56 w 326"/>
              <a:gd name="T49" fmla="*/ 132 h 604"/>
              <a:gd name="T50" fmla="*/ 74 w 326"/>
              <a:gd name="T51" fmla="*/ 110 h 604"/>
              <a:gd name="T52" fmla="*/ 96 w 326"/>
              <a:gd name="T53" fmla="*/ 88 h 604"/>
              <a:gd name="T54" fmla="*/ 118 w 326"/>
              <a:gd name="T55" fmla="*/ 68 h 604"/>
              <a:gd name="T56" fmla="*/ 144 w 326"/>
              <a:gd name="T57" fmla="*/ 52 h 604"/>
              <a:gd name="T58" fmla="*/ 170 w 326"/>
              <a:gd name="T59" fmla="*/ 36 h 604"/>
              <a:gd name="T60" fmla="*/ 198 w 326"/>
              <a:gd name="T61" fmla="*/ 24 h 604"/>
              <a:gd name="T62" fmla="*/ 228 w 326"/>
              <a:gd name="T63" fmla="*/ 14 h 604"/>
              <a:gd name="T64" fmla="*/ 260 w 326"/>
              <a:gd name="T65" fmla="*/ 6 h 604"/>
              <a:gd name="T66" fmla="*/ 292 w 326"/>
              <a:gd name="T67" fmla="*/ 2 h 604"/>
              <a:gd name="T68" fmla="*/ 326 w 326"/>
              <a:gd name="T69" fmla="*/ 0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6" h="604">
                <a:moveTo>
                  <a:pt x="326" y="604"/>
                </a:moveTo>
                <a:lnTo>
                  <a:pt x="326" y="604"/>
                </a:lnTo>
                <a:lnTo>
                  <a:pt x="292" y="602"/>
                </a:lnTo>
                <a:lnTo>
                  <a:pt x="260" y="598"/>
                </a:lnTo>
                <a:lnTo>
                  <a:pt x="228" y="590"/>
                </a:lnTo>
                <a:lnTo>
                  <a:pt x="198" y="580"/>
                </a:lnTo>
                <a:lnTo>
                  <a:pt x="170" y="568"/>
                </a:lnTo>
                <a:lnTo>
                  <a:pt x="144" y="552"/>
                </a:lnTo>
                <a:lnTo>
                  <a:pt x="118" y="534"/>
                </a:lnTo>
                <a:lnTo>
                  <a:pt x="96" y="516"/>
                </a:lnTo>
                <a:lnTo>
                  <a:pt x="74" y="494"/>
                </a:lnTo>
                <a:lnTo>
                  <a:pt x="56" y="470"/>
                </a:lnTo>
                <a:lnTo>
                  <a:pt x="40" y="446"/>
                </a:lnTo>
                <a:lnTo>
                  <a:pt x="26" y="420"/>
                </a:lnTo>
                <a:lnTo>
                  <a:pt x="16" y="392"/>
                </a:lnTo>
                <a:lnTo>
                  <a:pt x="8" y="362"/>
                </a:lnTo>
                <a:lnTo>
                  <a:pt x="2" y="332"/>
                </a:lnTo>
                <a:lnTo>
                  <a:pt x="0" y="302"/>
                </a:lnTo>
                <a:lnTo>
                  <a:pt x="0" y="302"/>
                </a:lnTo>
                <a:lnTo>
                  <a:pt x="2" y="270"/>
                </a:lnTo>
                <a:lnTo>
                  <a:pt x="8" y="240"/>
                </a:lnTo>
                <a:lnTo>
                  <a:pt x="16" y="212"/>
                </a:lnTo>
                <a:lnTo>
                  <a:pt x="26" y="184"/>
                </a:lnTo>
                <a:lnTo>
                  <a:pt x="40" y="158"/>
                </a:lnTo>
                <a:lnTo>
                  <a:pt x="56" y="132"/>
                </a:lnTo>
                <a:lnTo>
                  <a:pt x="74" y="110"/>
                </a:lnTo>
                <a:lnTo>
                  <a:pt x="96" y="88"/>
                </a:lnTo>
                <a:lnTo>
                  <a:pt x="118" y="68"/>
                </a:lnTo>
                <a:lnTo>
                  <a:pt x="144" y="52"/>
                </a:lnTo>
                <a:lnTo>
                  <a:pt x="170" y="36"/>
                </a:lnTo>
                <a:lnTo>
                  <a:pt x="198" y="24"/>
                </a:lnTo>
                <a:lnTo>
                  <a:pt x="228" y="14"/>
                </a:lnTo>
                <a:lnTo>
                  <a:pt x="260" y="6"/>
                </a:lnTo>
                <a:lnTo>
                  <a:pt x="292" y="2"/>
                </a:lnTo>
                <a:lnTo>
                  <a:pt x="326" y="0"/>
                </a:lnTo>
              </a:path>
            </a:pathLst>
          </a:custGeom>
          <a:noFill/>
          <a:ln w="292100" cap="rnd">
            <a:solidFill>
              <a:schemeClr val="accent1">
                <a:lumMod val="20000"/>
                <a:lumOff val="80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2" name="iṡľïḋè"/>
          <p:cNvSpPr/>
          <p:nvPr/>
        </p:nvSpPr>
        <p:spPr bwMode="auto">
          <a:xfrm flipH="1">
            <a:off x="3398027" y="2031800"/>
            <a:ext cx="1200290" cy="0"/>
          </a:xfrm>
          <a:prstGeom prst="line">
            <a:avLst/>
          </a:prstGeom>
          <a:noFill/>
          <a:ln w="292100" cap="rnd">
            <a:solidFill>
              <a:schemeClr val="accent1">
                <a:lumMod val="20000"/>
                <a:lumOff val="80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23" name="ísḻiḓe"/>
          <p:cNvSpPr/>
          <p:nvPr/>
        </p:nvSpPr>
        <p:spPr bwMode="auto">
          <a:xfrm flipH="1">
            <a:off x="3415565" y="2690400"/>
            <a:ext cx="3861540" cy="0"/>
          </a:xfrm>
          <a:prstGeom prst="line">
            <a:avLst/>
          </a:prstGeom>
          <a:noFill/>
          <a:ln w="292100" cap="rnd">
            <a:solidFill>
              <a:schemeClr val="accent1">
                <a:lumMod val="20000"/>
                <a:lumOff val="80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9" name="íśḷiḍé"/>
          <p:cNvSpPr/>
          <p:nvPr/>
        </p:nvSpPr>
        <p:spPr bwMode="auto">
          <a:xfrm>
            <a:off x="4598319" y="1370304"/>
            <a:ext cx="311299" cy="661496"/>
          </a:xfrm>
          <a:custGeom>
            <a:avLst/>
            <a:gdLst>
              <a:gd name="T0" fmla="*/ 0 w 324"/>
              <a:gd name="T1" fmla="*/ 0 h 604"/>
              <a:gd name="T2" fmla="*/ 0 w 324"/>
              <a:gd name="T3" fmla="*/ 0 h 604"/>
              <a:gd name="T4" fmla="*/ 34 w 324"/>
              <a:gd name="T5" fmla="*/ 2 h 604"/>
              <a:gd name="T6" fmla="*/ 66 w 324"/>
              <a:gd name="T7" fmla="*/ 6 h 604"/>
              <a:gd name="T8" fmla="*/ 96 w 324"/>
              <a:gd name="T9" fmla="*/ 14 h 604"/>
              <a:gd name="T10" fmla="*/ 126 w 324"/>
              <a:gd name="T11" fmla="*/ 24 h 604"/>
              <a:gd name="T12" fmla="*/ 154 w 324"/>
              <a:gd name="T13" fmla="*/ 36 h 604"/>
              <a:gd name="T14" fmla="*/ 182 w 324"/>
              <a:gd name="T15" fmla="*/ 52 h 604"/>
              <a:gd name="T16" fmla="*/ 206 w 324"/>
              <a:gd name="T17" fmla="*/ 70 h 604"/>
              <a:gd name="T18" fmla="*/ 230 w 324"/>
              <a:gd name="T19" fmla="*/ 88 h 604"/>
              <a:gd name="T20" fmla="*/ 250 w 324"/>
              <a:gd name="T21" fmla="*/ 110 h 604"/>
              <a:gd name="T22" fmla="*/ 270 w 324"/>
              <a:gd name="T23" fmla="*/ 134 h 604"/>
              <a:gd name="T24" fmla="*/ 286 w 324"/>
              <a:gd name="T25" fmla="*/ 158 h 604"/>
              <a:gd name="T26" fmla="*/ 300 w 324"/>
              <a:gd name="T27" fmla="*/ 184 h 604"/>
              <a:gd name="T28" fmla="*/ 310 w 324"/>
              <a:gd name="T29" fmla="*/ 212 h 604"/>
              <a:gd name="T30" fmla="*/ 318 w 324"/>
              <a:gd name="T31" fmla="*/ 242 h 604"/>
              <a:gd name="T32" fmla="*/ 324 w 324"/>
              <a:gd name="T33" fmla="*/ 272 h 604"/>
              <a:gd name="T34" fmla="*/ 324 w 324"/>
              <a:gd name="T35" fmla="*/ 302 h 604"/>
              <a:gd name="T36" fmla="*/ 324 w 324"/>
              <a:gd name="T37" fmla="*/ 302 h 604"/>
              <a:gd name="T38" fmla="*/ 324 w 324"/>
              <a:gd name="T39" fmla="*/ 332 h 604"/>
              <a:gd name="T40" fmla="*/ 318 w 324"/>
              <a:gd name="T41" fmla="*/ 362 h 604"/>
              <a:gd name="T42" fmla="*/ 310 w 324"/>
              <a:gd name="T43" fmla="*/ 392 h 604"/>
              <a:gd name="T44" fmla="*/ 300 w 324"/>
              <a:gd name="T45" fmla="*/ 420 h 604"/>
              <a:gd name="T46" fmla="*/ 286 w 324"/>
              <a:gd name="T47" fmla="*/ 446 h 604"/>
              <a:gd name="T48" fmla="*/ 270 w 324"/>
              <a:gd name="T49" fmla="*/ 470 h 604"/>
              <a:gd name="T50" fmla="*/ 250 w 324"/>
              <a:gd name="T51" fmla="*/ 494 h 604"/>
              <a:gd name="T52" fmla="*/ 230 w 324"/>
              <a:gd name="T53" fmla="*/ 516 h 604"/>
              <a:gd name="T54" fmla="*/ 206 w 324"/>
              <a:gd name="T55" fmla="*/ 534 h 604"/>
              <a:gd name="T56" fmla="*/ 182 w 324"/>
              <a:gd name="T57" fmla="*/ 552 h 604"/>
              <a:gd name="T58" fmla="*/ 154 w 324"/>
              <a:gd name="T59" fmla="*/ 568 h 604"/>
              <a:gd name="T60" fmla="*/ 126 w 324"/>
              <a:gd name="T61" fmla="*/ 580 h 604"/>
              <a:gd name="T62" fmla="*/ 96 w 324"/>
              <a:gd name="T63" fmla="*/ 590 h 604"/>
              <a:gd name="T64" fmla="*/ 66 w 324"/>
              <a:gd name="T65" fmla="*/ 598 h 604"/>
              <a:gd name="T66" fmla="*/ 34 w 324"/>
              <a:gd name="T67" fmla="*/ 602 h 604"/>
              <a:gd name="T68" fmla="*/ 0 w 324"/>
              <a:gd name="T69" fmla="*/ 604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4" h="604">
                <a:moveTo>
                  <a:pt x="0" y="0"/>
                </a:moveTo>
                <a:lnTo>
                  <a:pt x="0" y="0"/>
                </a:lnTo>
                <a:lnTo>
                  <a:pt x="34" y="2"/>
                </a:lnTo>
                <a:lnTo>
                  <a:pt x="66" y="6"/>
                </a:lnTo>
                <a:lnTo>
                  <a:pt x="96" y="14"/>
                </a:lnTo>
                <a:lnTo>
                  <a:pt x="126" y="24"/>
                </a:lnTo>
                <a:lnTo>
                  <a:pt x="154" y="36"/>
                </a:lnTo>
                <a:lnTo>
                  <a:pt x="182" y="52"/>
                </a:lnTo>
                <a:lnTo>
                  <a:pt x="206" y="70"/>
                </a:lnTo>
                <a:lnTo>
                  <a:pt x="230" y="88"/>
                </a:lnTo>
                <a:lnTo>
                  <a:pt x="250" y="110"/>
                </a:lnTo>
                <a:lnTo>
                  <a:pt x="270" y="134"/>
                </a:lnTo>
                <a:lnTo>
                  <a:pt x="286" y="158"/>
                </a:lnTo>
                <a:lnTo>
                  <a:pt x="300" y="184"/>
                </a:lnTo>
                <a:lnTo>
                  <a:pt x="310" y="212"/>
                </a:lnTo>
                <a:lnTo>
                  <a:pt x="318" y="242"/>
                </a:lnTo>
                <a:lnTo>
                  <a:pt x="324" y="272"/>
                </a:lnTo>
                <a:lnTo>
                  <a:pt x="324" y="302"/>
                </a:lnTo>
                <a:lnTo>
                  <a:pt x="324" y="302"/>
                </a:lnTo>
                <a:lnTo>
                  <a:pt x="324" y="332"/>
                </a:lnTo>
                <a:lnTo>
                  <a:pt x="318" y="362"/>
                </a:lnTo>
                <a:lnTo>
                  <a:pt x="310" y="392"/>
                </a:lnTo>
                <a:lnTo>
                  <a:pt x="300" y="420"/>
                </a:lnTo>
                <a:lnTo>
                  <a:pt x="286" y="446"/>
                </a:lnTo>
                <a:lnTo>
                  <a:pt x="270" y="470"/>
                </a:lnTo>
                <a:lnTo>
                  <a:pt x="250" y="494"/>
                </a:lnTo>
                <a:lnTo>
                  <a:pt x="230" y="516"/>
                </a:lnTo>
                <a:lnTo>
                  <a:pt x="206" y="534"/>
                </a:lnTo>
                <a:lnTo>
                  <a:pt x="182" y="552"/>
                </a:lnTo>
                <a:lnTo>
                  <a:pt x="154" y="568"/>
                </a:lnTo>
                <a:lnTo>
                  <a:pt x="126" y="580"/>
                </a:lnTo>
                <a:lnTo>
                  <a:pt x="96" y="590"/>
                </a:lnTo>
                <a:lnTo>
                  <a:pt x="66" y="598"/>
                </a:lnTo>
                <a:lnTo>
                  <a:pt x="34" y="602"/>
                </a:lnTo>
                <a:lnTo>
                  <a:pt x="0" y="604"/>
                </a:lnTo>
              </a:path>
            </a:pathLst>
          </a:custGeom>
          <a:noFill/>
          <a:ln w="292100" cap="rnd">
            <a:solidFill>
              <a:schemeClr val="accent1">
                <a:lumMod val="20000"/>
                <a:lumOff val="80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pic>
        <p:nvPicPr>
          <p:cNvPr id="19" name="Picture 6" descr="http://www.gov.cn/govweb/c3070f/201801/5256716/images/e9adeaf92d754253bb702f38add5dc2e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7" y="371986"/>
            <a:ext cx="4462932" cy="24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081525" y="853150"/>
            <a:ext cx="196717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2017.03</a:t>
            </a:r>
            <a:endParaRPr lang="en-US" altLang="zh-CN" sz="12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城市管理像绣花一样</a:t>
            </a:r>
            <a:r>
              <a:rPr lang="zh-CN" altLang="en-US" sz="1200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精细</a:t>
            </a:r>
            <a:endParaRPr lang="zh-CN" altLang="en-US" sz="1200" b="1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081525" y="1583643"/>
            <a:ext cx="2079726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2018.11</a:t>
            </a:r>
            <a:endParaRPr lang="en-US" altLang="zh-CN" sz="12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12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城市治理是国家治理体系和治理能力现代化的重要内容</a:t>
            </a:r>
            <a:endParaRPr lang="zh-CN" altLang="en-US" sz="1200" b="1" dirty="0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88775" y="1937520"/>
            <a:ext cx="1390124" cy="832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2019.11</a:t>
            </a:r>
            <a:endParaRPr lang="en-US" altLang="zh-CN" sz="12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政务服务一网通办</a:t>
            </a:r>
            <a:endParaRPr lang="en-US" altLang="zh-CN" sz="1200" b="1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城市治理一网统管</a:t>
            </a:r>
            <a:endParaRPr lang="zh-CN" altLang="en-US" sz="1200" b="1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88844" y="2922718"/>
            <a:ext cx="4820655" cy="59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2020.03</a:t>
            </a:r>
            <a:endParaRPr lang="en-US" altLang="zh-CN" sz="12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从信息化、智能化再到智慧化，是建设智慧城市的必由之路</a:t>
            </a:r>
            <a:endParaRPr lang="zh-CN" altLang="en-US" sz="1200" b="1" dirty="0">
              <a:solidFill>
                <a:schemeClr val="accen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4221603" y="1234551"/>
            <a:ext cx="335842" cy="27150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61" name="燕尾形 60"/>
          <p:cNvSpPr/>
          <p:nvPr/>
        </p:nvSpPr>
        <p:spPr>
          <a:xfrm>
            <a:off x="3401918" y="2558800"/>
            <a:ext cx="335842" cy="27150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62" name="燕尾形 61"/>
          <p:cNvSpPr/>
          <p:nvPr/>
        </p:nvSpPr>
        <p:spPr>
          <a:xfrm rot="5400000">
            <a:off x="4741697" y="1624446"/>
            <a:ext cx="335842" cy="27150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63" name="燕尾形 62"/>
          <p:cNvSpPr/>
          <p:nvPr/>
        </p:nvSpPr>
        <p:spPr>
          <a:xfrm rot="10800000">
            <a:off x="3217724" y="1899250"/>
            <a:ext cx="335842" cy="27150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92920" y="4027114"/>
            <a:ext cx="11462769" cy="0"/>
          </a:xfrm>
          <a:prstGeom prst="line">
            <a:avLst/>
          </a:prstGeom>
          <a:ln w="1270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10662" y="1792223"/>
            <a:ext cx="43299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总书记的城市观</a:t>
            </a:r>
            <a:endParaRPr lang="zh-CN" altLang="en-US" sz="16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312362" y="4838043"/>
            <a:ext cx="43299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相关政策</a:t>
            </a:r>
            <a:endParaRPr lang="zh-CN" altLang="en-US" sz="1600" b="1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92920" y="269609"/>
            <a:ext cx="94074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发展趋势</a:t>
            </a:r>
            <a:endParaRPr lang="zh-CN" altLang="en-US" sz="3200" b="1" spc="300" dirty="0" smtClean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36101" y="962182"/>
            <a:ext cx="9522043" cy="4174276"/>
            <a:chOff x="1236101" y="428860"/>
            <a:chExt cx="9522043" cy="4174276"/>
          </a:xfrm>
        </p:grpSpPr>
        <p:sp>
          <p:nvSpPr>
            <p:cNvPr id="73" name="矩形 72"/>
            <p:cNvSpPr/>
            <p:nvPr/>
          </p:nvSpPr>
          <p:spPr>
            <a:xfrm>
              <a:off x="1572733" y="2848810"/>
              <a:ext cx="303519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治理模式：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分散治理各自领域，“各自为政”</a:t>
              </a:r>
              <a:endPara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信息化：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各自“割裂”建设，不协同、不互通、不共享</a:t>
              </a:r>
              <a:endPara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面临问题：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资源利用率低，成本和管理耗资巨大，治理模式落后</a:t>
              </a:r>
              <a:endParaRPr lang="zh-CN" altLang="en-US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74" name="TextBox 1"/>
            <p:cNvSpPr txBox="1"/>
            <p:nvPr/>
          </p:nvSpPr>
          <p:spPr>
            <a:xfrm>
              <a:off x="1921534" y="1951288"/>
              <a:ext cx="17472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分散治理</a:t>
              </a:r>
              <a:endParaRPr lang="zh-CN" altLang="en-US" sz="2400" b="1" dirty="0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4725286" y="2075000"/>
              <a:ext cx="303977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治理模式：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从分散到集中，协同治理，社会共治</a:t>
              </a:r>
              <a:endPara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信息化：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统筹规划、集成统建、协同共享，结合高新技术</a:t>
              </a:r>
              <a:endPara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面临问题：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治理范围片面，以人和平安维稳事件为主</a:t>
              </a:r>
              <a:endParaRPr lang="zh-CN" altLang="en-US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7831176" y="1270844"/>
              <a:ext cx="292696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治理模式：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从“人治”到“数治”，从经验驱动治理到数据驱动治理</a:t>
              </a:r>
              <a:endPara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  <a:p>
              <a:pPr marL="171450" indent="-171450" algn="just">
                <a:lnSpc>
                  <a:spcPct val="150000"/>
                </a:lnSpc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zh-CN" altLang="en-US" sz="1200" b="1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信息化：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共建</a:t>
              </a:r>
              <a:r>
                <a:rPr lang="zh-CN" altLang="en-US" sz="120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共治共享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，深度数据挖掘，</a:t>
              </a:r>
              <a:r>
                <a:rPr lang="en-US" altLang="zh-CN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AI</a:t>
              </a:r>
              <a:r>
                <a:rPr lang="zh-CN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rPr>
                <a:t>支撑，领域更全，涉及更广，实现“观、管、防”有机统一</a:t>
              </a:r>
              <a:endPara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1236101" y="1022591"/>
              <a:ext cx="9360894" cy="2669855"/>
              <a:chOff x="2338238" y="3333216"/>
              <a:chExt cx="5370528" cy="2299591"/>
            </a:xfrm>
          </p:grpSpPr>
          <p:sp>
            <p:nvSpPr>
              <p:cNvPr id="90" name="ïslíďê"/>
              <p:cNvSpPr/>
              <p:nvPr/>
            </p:nvSpPr>
            <p:spPr bwMode="auto">
              <a:xfrm>
                <a:off x="2340862" y="4718480"/>
                <a:ext cx="215136" cy="914327"/>
              </a:xfrm>
              <a:custGeom>
                <a:avLst/>
                <a:gdLst>
                  <a:gd name="T0" fmla="*/ 161 w 161"/>
                  <a:gd name="T1" fmla="*/ 533 h 696"/>
                  <a:gd name="T2" fmla="*/ 0 w 161"/>
                  <a:gd name="T3" fmla="*/ 696 h 696"/>
                  <a:gd name="T4" fmla="*/ 0 w 161"/>
                  <a:gd name="T5" fmla="*/ 166 h 696"/>
                  <a:gd name="T6" fmla="*/ 161 w 161"/>
                  <a:gd name="T7" fmla="*/ 0 h 696"/>
                  <a:gd name="T8" fmla="*/ 161 w 161"/>
                  <a:gd name="T9" fmla="*/ 533 h 696"/>
                  <a:gd name="T10" fmla="*/ 161 w 161"/>
                  <a:gd name="T11" fmla="*/ 533 h 696"/>
                  <a:gd name="T12" fmla="*/ 161 w 161"/>
                  <a:gd name="T13" fmla="*/ 533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696">
                    <a:moveTo>
                      <a:pt x="161" y="533"/>
                    </a:moveTo>
                    <a:lnTo>
                      <a:pt x="0" y="696"/>
                    </a:lnTo>
                    <a:lnTo>
                      <a:pt x="0" y="166"/>
                    </a:lnTo>
                    <a:lnTo>
                      <a:pt x="161" y="0"/>
                    </a:lnTo>
                    <a:lnTo>
                      <a:pt x="161" y="533"/>
                    </a:lnTo>
                    <a:lnTo>
                      <a:pt x="161" y="533"/>
                    </a:lnTo>
                    <a:lnTo>
                      <a:pt x="161" y="533"/>
                    </a:lnTo>
                    <a:close/>
                  </a:path>
                </a:pathLst>
              </a:custGeom>
              <a:solidFill>
                <a:srgbClr val="3271C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  <p:sp>
            <p:nvSpPr>
              <p:cNvPr id="98" name="i$1îḍê"/>
              <p:cNvSpPr/>
              <p:nvPr/>
            </p:nvSpPr>
            <p:spPr bwMode="auto">
              <a:xfrm>
                <a:off x="2338238" y="4718481"/>
                <a:ext cx="1791926" cy="213824"/>
              </a:xfrm>
              <a:custGeom>
                <a:avLst/>
                <a:gdLst>
                  <a:gd name="connsiteX0" fmla="*/ 1840830 w 2015162"/>
                  <a:gd name="connsiteY0" fmla="*/ 0 h 240462"/>
                  <a:gd name="connsiteX1" fmla="*/ 2015162 w 2015162"/>
                  <a:gd name="connsiteY1" fmla="*/ 0 h 240462"/>
                  <a:gd name="connsiteX2" fmla="*/ 2015162 w 2015162"/>
                  <a:gd name="connsiteY2" fmla="*/ 240462 h 240462"/>
                  <a:gd name="connsiteX3" fmla="*/ 1840830 w 2015162"/>
                  <a:gd name="connsiteY3" fmla="*/ 240462 h 240462"/>
                  <a:gd name="connsiteX4" fmla="*/ 1963454 w 2015162"/>
                  <a:gd name="connsiteY4" fmla="*/ 120231 h 240462"/>
                  <a:gd name="connsiteX5" fmla="*/ 240815 w 2015162"/>
                  <a:gd name="connsiteY5" fmla="*/ 0 h 240462"/>
                  <a:gd name="connsiteX6" fmla="*/ 1784688 w 2015162"/>
                  <a:gd name="connsiteY6" fmla="*/ 0 h 240462"/>
                  <a:gd name="connsiteX7" fmla="*/ 1907312 w 2015162"/>
                  <a:gd name="connsiteY7" fmla="*/ 120231 h 240462"/>
                  <a:gd name="connsiteX8" fmla="*/ 1784688 w 2015162"/>
                  <a:gd name="connsiteY8" fmla="*/ 240462 h 240462"/>
                  <a:gd name="connsiteX9" fmla="*/ 0 w 2015162"/>
                  <a:gd name="connsiteY9" fmla="*/ 240462 h 24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5162" h="240462">
                    <a:moveTo>
                      <a:pt x="1840830" y="0"/>
                    </a:moveTo>
                    <a:lnTo>
                      <a:pt x="2015162" y="0"/>
                    </a:lnTo>
                    <a:lnTo>
                      <a:pt x="2015162" y="240462"/>
                    </a:lnTo>
                    <a:lnTo>
                      <a:pt x="1840830" y="240462"/>
                    </a:lnTo>
                    <a:lnTo>
                      <a:pt x="1963454" y="120231"/>
                    </a:lnTo>
                    <a:close/>
                    <a:moveTo>
                      <a:pt x="240815" y="0"/>
                    </a:moveTo>
                    <a:lnTo>
                      <a:pt x="1784688" y="0"/>
                    </a:lnTo>
                    <a:lnTo>
                      <a:pt x="1907312" y="120231"/>
                    </a:lnTo>
                    <a:lnTo>
                      <a:pt x="1784688" y="240462"/>
                    </a:lnTo>
                    <a:lnTo>
                      <a:pt x="0" y="240462"/>
                    </a:lnTo>
                    <a:close/>
                  </a:path>
                </a:pathLst>
              </a:custGeom>
              <a:solidFill>
                <a:srgbClr val="1B4C8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62500" lnSpcReduction="2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  <p:sp>
            <p:nvSpPr>
              <p:cNvPr id="102" name="îşḻíḑe"/>
              <p:cNvSpPr/>
              <p:nvPr/>
            </p:nvSpPr>
            <p:spPr bwMode="auto">
              <a:xfrm>
                <a:off x="4127540" y="4025849"/>
                <a:ext cx="215136" cy="914327"/>
              </a:xfrm>
              <a:custGeom>
                <a:avLst/>
                <a:gdLst>
                  <a:gd name="T0" fmla="*/ 163 w 163"/>
                  <a:gd name="T1" fmla="*/ 533 h 696"/>
                  <a:gd name="T2" fmla="*/ 0 w 163"/>
                  <a:gd name="T3" fmla="*/ 696 h 696"/>
                  <a:gd name="T4" fmla="*/ 0 w 163"/>
                  <a:gd name="T5" fmla="*/ 166 h 696"/>
                  <a:gd name="T6" fmla="*/ 163 w 163"/>
                  <a:gd name="T7" fmla="*/ 0 h 696"/>
                  <a:gd name="T8" fmla="*/ 163 w 163"/>
                  <a:gd name="T9" fmla="*/ 533 h 696"/>
                  <a:gd name="T10" fmla="*/ 163 w 163"/>
                  <a:gd name="T11" fmla="*/ 533 h 696"/>
                  <a:gd name="T12" fmla="*/ 163 w 163"/>
                  <a:gd name="T13" fmla="*/ 533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696">
                    <a:moveTo>
                      <a:pt x="163" y="533"/>
                    </a:moveTo>
                    <a:lnTo>
                      <a:pt x="0" y="696"/>
                    </a:lnTo>
                    <a:lnTo>
                      <a:pt x="0" y="166"/>
                    </a:lnTo>
                    <a:lnTo>
                      <a:pt x="163" y="0"/>
                    </a:lnTo>
                    <a:lnTo>
                      <a:pt x="163" y="533"/>
                    </a:lnTo>
                    <a:lnTo>
                      <a:pt x="163" y="533"/>
                    </a:lnTo>
                    <a:lnTo>
                      <a:pt x="163" y="533"/>
                    </a:lnTo>
                    <a:close/>
                  </a:path>
                </a:pathLst>
              </a:custGeom>
              <a:solidFill>
                <a:srgbClr val="3271C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  <p:sp>
            <p:nvSpPr>
              <p:cNvPr id="106" name="iṧľiḋè"/>
              <p:cNvSpPr/>
              <p:nvPr/>
            </p:nvSpPr>
            <p:spPr bwMode="auto">
              <a:xfrm>
                <a:off x="4127540" y="4025850"/>
                <a:ext cx="1791926" cy="213824"/>
              </a:xfrm>
              <a:custGeom>
                <a:avLst/>
                <a:gdLst>
                  <a:gd name="connsiteX0" fmla="*/ 1840830 w 2015162"/>
                  <a:gd name="connsiteY0" fmla="*/ 0 h 240462"/>
                  <a:gd name="connsiteX1" fmla="*/ 2015162 w 2015162"/>
                  <a:gd name="connsiteY1" fmla="*/ 0 h 240462"/>
                  <a:gd name="connsiteX2" fmla="*/ 2015162 w 2015162"/>
                  <a:gd name="connsiteY2" fmla="*/ 240462 h 240462"/>
                  <a:gd name="connsiteX3" fmla="*/ 1840830 w 2015162"/>
                  <a:gd name="connsiteY3" fmla="*/ 240462 h 240462"/>
                  <a:gd name="connsiteX4" fmla="*/ 1963454 w 2015162"/>
                  <a:gd name="connsiteY4" fmla="*/ 121697 h 240462"/>
                  <a:gd name="connsiteX5" fmla="*/ 240815 w 2015162"/>
                  <a:gd name="connsiteY5" fmla="*/ 0 h 240462"/>
                  <a:gd name="connsiteX6" fmla="*/ 1784689 w 2015162"/>
                  <a:gd name="connsiteY6" fmla="*/ 0 h 240462"/>
                  <a:gd name="connsiteX7" fmla="*/ 1907313 w 2015162"/>
                  <a:gd name="connsiteY7" fmla="*/ 121697 h 240462"/>
                  <a:gd name="connsiteX8" fmla="*/ 1784689 w 2015162"/>
                  <a:gd name="connsiteY8" fmla="*/ 240462 h 240462"/>
                  <a:gd name="connsiteX9" fmla="*/ 0 w 2015162"/>
                  <a:gd name="connsiteY9" fmla="*/ 240462 h 24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5162" h="240462">
                    <a:moveTo>
                      <a:pt x="1840830" y="0"/>
                    </a:moveTo>
                    <a:lnTo>
                      <a:pt x="2015162" y="0"/>
                    </a:lnTo>
                    <a:lnTo>
                      <a:pt x="2015162" y="240462"/>
                    </a:lnTo>
                    <a:lnTo>
                      <a:pt x="1840830" y="240462"/>
                    </a:lnTo>
                    <a:lnTo>
                      <a:pt x="1963454" y="121697"/>
                    </a:lnTo>
                    <a:close/>
                    <a:moveTo>
                      <a:pt x="240815" y="0"/>
                    </a:moveTo>
                    <a:lnTo>
                      <a:pt x="1784689" y="0"/>
                    </a:lnTo>
                    <a:lnTo>
                      <a:pt x="1907313" y="121697"/>
                    </a:lnTo>
                    <a:lnTo>
                      <a:pt x="1784689" y="240462"/>
                    </a:lnTo>
                    <a:lnTo>
                      <a:pt x="0" y="240462"/>
                    </a:lnTo>
                    <a:close/>
                  </a:path>
                </a:pathLst>
              </a:custGeom>
              <a:solidFill>
                <a:srgbClr val="1B4C8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62500" lnSpcReduction="2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  <p:sp>
            <p:nvSpPr>
              <p:cNvPr id="109" name="ïśļïḓê"/>
              <p:cNvSpPr/>
              <p:nvPr/>
            </p:nvSpPr>
            <p:spPr bwMode="auto">
              <a:xfrm>
                <a:off x="5916841" y="3333216"/>
                <a:ext cx="215136" cy="914327"/>
              </a:xfrm>
              <a:custGeom>
                <a:avLst/>
                <a:gdLst>
                  <a:gd name="T0" fmla="*/ 163 w 163"/>
                  <a:gd name="T1" fmla="*/ 533 h 696"/>
                  <a:gd name="T2" fmla="*/ 0 w 163"/>
                  <a:gd name="T3" fmla="*/ 696 h 696"/>
                  <a:gd name="T4" fmla="*/ 0 w 163"/>
                  <a:gd name="T5" fmla="*/ 164 h 696"/>
                  <a:gd name="T6" fmla="*/ 163 w 163"/>
                  <a:gd name="T7" fmla="*/ 0 h 696"/>
                  <a:gd name="T8" fmla="*/ 163 w 163"/>
                  <a:gd name="T9" fmla="*/ 533 h 696"/>
                  <a:gd name="T10" fmla="*/ 163 w 163"/>
                  <a:gd name="T11" fmla="*/ 533 h 696"/>
                  <a:gd name="T12" fmla="*/ 163 w 163"/>
                  <a:gd name="T13" fmla="*/ 533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696">
                    <a:moveTo>
                      <a:pt x="163" y="533"/>
                    </a:moveTo>
                    <a:lnTo>
                      <a:pt x="0" y="696"/>
                    </a:lnTo>
                    <a:lnTo>
                      <a:pt x="0" y="164"/>
                    </a:lnTo>
                    <a:lnTo>
                      <a:pt x="163" y="0"/>
                    </a:lnTo>
                    <a:lnTo>
                      <a:pt x="163" y="533"/>
                    </a:lnTo>
                    <a:lnTo>
                      <a:pt x="163" y="533"/>
                    </a:lnTo>
                    <a:lnTo>
                      <a:pt x="163" y="533"/>
                    </a:lnTo>
                    <a:close/>
                  </a:path>
                </a:pathLst>
              </a:custGeom>
              <a:solidFill>
                <a:srgbClr val="3271C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  <p:sp>
            <p:nvSpPr>
              <p:cNvPr id="110" name="iṩ1iḍé"/>
              <p:cNvSpPr/>
              <p:nvPr/>
            </p:nvSpPr>
            <p:spPr bwMode="auto">
              <a:xfrm>
                <a:off x="5916840" y="3333217"/>
                <a:ext cx="1791926" cy="213824"/>
              </a:xfrm>
              <a:custGeom>
                <a:avLst/>
                <a:gdLst>
                  <a:gd name="connsiteX0" fmla="*/ 1840830 w 2015162"/>
                  <a:gd name="connsiteY0" fmla="*/ 0 h 240462"/>
                  <a:gd name="connsiteX1" fmla="*/ 2015162 w 2015162"/>
                  <a:gd name="connsiteY1" fmla="*/ 0 h 240462"/>
                  <a:gd name="connsiteX2" fmla="*/ 2015162 w 2015162"/>
                  <a:gd name="connsiteY2" fmla="*/ 240462 h 240462"/>
                  <a:gd name="connsiteX3" fmla="*/ 1840830 w 2015162"/>
                  <a:gd name="connsiteY3" fmla="*/ 240462 h 240462"/>
                  <a:gd name="connsiteX4" fmla="*/ 1963453 w 2015162"/>
                  <a:gd name="connsiteY4" fmla="*/ 121697 h 240462"/>
                  <a:gd name="connsiteX5" fmla="*/ 240815 w 2015162"/>
                  <a:gd name="connsiteY5" fmla="*/ 0 h 240462"/>
                  <a:gd name="connsiteX6" fmla="*/ 1784689 w 2015162"/>
                  <a:gd name="connsiteY6" fmla="*/ 0 h 240462"/>
                  <a:gd name="connsiteX7" fmla="*/ 1907312 w 2015162"/>
                  <a:gd name="connsiteY7" fmla="*/ 121697 h 240462"/>
                  <a:gd name="connsiteX8" fmla="*/ 1784689 w 2015162"/>
                  <a:gd name="connsiteY8" fmla="*/ 240462 h 240462"/>
                  <a:gd name="connsiteX9" fmla="*/ 0 w 2015162"/>
                  <a:gd name="connsiteY9" fmla="*/ 240462 h 24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5162" h="240462">
                    <a:moveTo>
                      <a:pt x="1840830" y="0"/>
                    </a:moveTo>
                    <a:lnTo>
                      <a:pt x="2015162" y="0"/>
                    </a:lnTo>
                    <a:lnTo>
                      <a:pt x="2015162" y="240462"/>
                    </a:lnTo>
                    <a:lnTo>
                      <a:pt x="1840830" y="240462"/>
                    </a:lnTo>
                    <a:lnTo>
                      <a:pt x="1963453" y="121697"/>
                    </a:lnTo>
                    <a:close/>
                    <a:moveTo>
                      <a:pt x="240815" y="0"/>
                    </a:moveTo>
                    <a:lnTo>
                      <a:pt x="1784689" y="0"/>
                    </a:lnTo>
                    <a:lnTo>
                      <a:pt x="1907312" y="121697"/>
                    </a:lnTo>
                    <a:lnTo>
                      <a:pt x="1784689" y="240462"/>
                    </a:lnTo>
                    <a:lnTo>
                      <a:pt x="0" y="240462"/>
                    </a:lnTo>
                    <a:close/>
                  </a:path>
                </a:pathLst>
              </a:custGeom>
              <a:solidFill>
                <a:srgbClr val="1B4C8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62500" lnSpcReduction="2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</p:grpSp>
        <p:sp>
          <p:nvSpPr>
            <p:cNvPr id="111" name="TextBox 1"/>
            <p:cNvSpPr txBox="1"/>
            <p:nvPr/>
          </p:nvSpPr>
          <p:spPr>
            <a:xfrm>
              <a:off x="5042939" y="1140649"/>
              <a:ext cx="17472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协同联动</a:t>
              </a:r>
              <a:endParaRPr lang="zh-CN" altLang="en-US" sz="2400" b="1" dirty="0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2" name="TextBox 1"/>
            <p:cNvSpPr txBox="1"/>
            <p:nvPr/>
          </p:nvSpPr>
          <p:spPr>
            <a:xfrm>
              <a:off x="8255921" y="428860"/>
              <a:ext cx="17472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400" b="1" smtClean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一网统管</a:t>
              </a:r>
              <a:endParaRPr lang="zh-CN" altLang="en-US" sz="2400" b="1" dirty="0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12812" y="3025439"/>
            <a:ext cx="469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业务趋势</a:t>
            </a:r>
            <a:endParaRPr lang="zh-CN" altLang="en-US" smtClean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412812" y="5432646"/>
            <a:ext cx="469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技术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趋势</a:t>
            </a: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236101" y="6114174"/>
            <a:ext cx="9554189" cy="470387"/>
            <a:chOff x="1236101" y="4759641"/>
            <a:chExt cx="9554189" cy="470387"/>
          </a:xfrm>
        </p:grpSpPr>
        <p:grpSp>
          <p:nvGrpSpPr>
            <p:cNvPr id="130" name="组合 129"/>
            <p:cNvGrpSpPr/>
            <p:nvPr/>
          </p:nvGrpSpPr>
          <p:grpSpPr>
            <a:xfrm>
              <a:off x="8140158" y="4759641"/>
              <a:ext cx="2650132" cy="468540"/>
              <a:chOff x="4251661" y="5186937"/>
              <a:chExt cx="2650132" cy="468540"/>
            </a:xfrm>
          </p:grpSpPr>
          <p:sp>
            <p:nvSpPr>
              <p:cNvPr id="131" name="右箭头 130"/>
              <p:cNvSpPr/>
              <p:nvPr/>
            </p:nvSpPr>
            <p:spPr>
              <a:xfrm>
                <a:off x="4251661" y="5186938"/>
                <a:ext cx="2650132" cy="468539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      智慧化</a:t>
                </a:r>
                <a:endParaRPr lang="zh-CN" altLang="en-US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32" name="右箭头 131"/>
              <p:cNvSpPr/>
              <p:nvPr/>
            </p:nvSpPr>
            <p:spPr>
              <a:xfrm>
                <a:off x="4251661" y="5186937"/>
                <a:ext cx="468283" cy="468539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127" name="组合 126"/>
            <p:cNvGrpSpPr/>
            <p:nvPr/>
          </p:nvGrpSpPr>
          <p:grpSpPr>
            <a:xfrm>
              <a:off x="5779054" y="4760564"/>
              <a:ext cx="2650132" cy="468540"/>
              <a:chOff x="4251661" y="5186937"/>
              <a:chExt cx="2650132" cy="468540"/>
            </a:xfrm>
          </p:grpSpPr>
          <p:sp>
            <p:nvSpPr>
              <p:cNvPr id="128" name="右箭头 127"/>
              <p:cNvSpPr/>
              <p:nvPr/>
            </p:nvSpPr>
            <p:spPr>
              <a:xfrm>
                <a:off x="4251661" y="5186938"/>
                <a:ext cx="2650132" cy="468539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      智能化</a:t>
                </a:r>
                <a:endParaRPr lang="zh-CN" altLang="en-US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29" name="右箭头 128"/>
              <p:cNvSpPr/>
              <p:nvPr/>
            </p:nvSpPr>
            <p:spPr>
              <a:xfrm>
                <a:off x="4251661" y="5186937"/>
                <a:ext cx="468283" cy="468539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417950" y="4761488"/>
              <a:ext cx="2650132" cy="468540"/>
              <a:chOff x="4251661" y="5186937"/>
              <a:chExt cx="2650132" cy="468540"/>
            </a:xfrm>
          </p:grpSpPr>
          <p:sp>
            <p:nvSpPr>
              <p:cNvPr id="121" name="右箭头 120"/>
              <p:cNvSpPr/>
              <p:nvPr/>
            </p:nvSpPr>
            <p:spPr>
              <a:xfrm>
                <a:off x="4251661" y="5186938"/>
                <a:ext cx="2650132" cy="468539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smtClean="0"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      网络化</a:t>
                </a:r>
                <a:endParaRPr lang="zh-CN" altLang="en-US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26" name="右箭头 125"/>
              <p:cNvSpPr/>
              <p:nvPr/>
            </p:nvSpPr>
            <p:spPr>
              <a:xfrm>
                <a:off x="4251661" y="5186937"/>
                <a:ext cx="468283" cy="468539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4" name="右箭头 3"/>
            <p:cNvSpPr/>
            <p:nvPr/>
          </p:nvSpPr>
          <p:spPr>
            <a:xfrm>
              <a:off x="1236101" y="4760564"/>
              <a:ext cx="2436482" cy="46853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smtClean="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数字化</a:t>
              </a:r>
              <a:endParaRPr lang="zh-CN" altLang="en-US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1294727" y="5649042"/>
            <a:ext cx="2240588" cy="343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B0F0"/>
              </a:buClr>
            </a:pPr>
            <a:r>
              <a:rPr lang="zh-CN" altLang="en-US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单体数字化业务系统建设</a:t>
            </a:r>
            <a:endParaRPr lang="zh-CN" altLang="en-US" sz="1200" smtClean="0">
              <a:solidFill>
                <a:srgbClr val="000000">
                  <a:lumMod val="65000"/>
                  <a:lumOff val="35000"/>
                </a:srgb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3725303" y="5641882"/>
            <a:ext cx="2342779" cy="343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B0F0"/>
              </a:buClr>
            </a:pPr>
            <a:r>
              <a:rPr lang="zh-CN" altLang="en-US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政务网、互联网、云计算</a:t>
            </a:r>
            <a:r>
              <a: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…</a:t>
            </a:r>
            <a:endParaRPr lang="en-US" altLang="zh-CN" sz="1200" smtClean="0">
              <a:solidFill>
                <a:srgbClr val="000000">
                  <a:lumMod val="65000"/>
                  <a:lumOff val="35000"/>
                </a:srgb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068082" y="5654239"/>
            <a:ext cx="2240588" cy="343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B0F0"/>
              </a:buClr>
            </a:pPr>
            <a:r>
              <a:rPr lang="zh-CN" altLang="en-US" sz="120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物</a:t>
            </a:r>
            <a:r>
              <a:rPr lang="zh-CN" altLang="en-US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联感知</a:t>
            </a:r>
            <a:r>
              <a:rPr lang="zh-CN" altLang="en-US" sz="120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、</a:t>
            </a:r>
            <a:r>
              <a:rPr lang="zh-CN" altLang="en-US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大数据分析</a:t>
            </a:r>
            <a:r>
              <a: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…</a:t>
            </a:r>
            <a:endParaRPr lang="en-US" altLang="zh-CN" sz="1200" smtClean="0">
              <a:solidFill>
                <a:srgbClr val="000000">
                  <a:lumMod val="65000"/>
                  <a:lumOff val="35000"/>
                </a:srgb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8484156" y="5654239"/>
            <a:ext cx="2240588" cy="343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B0F0"/>
              </a:buClr>
            </a:pPr>
            <a:r>
              <a: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AI</a:t>
            </a:r>
            <a:r>
              <a:rPr lang="zh-CN" altLang="en-US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赋能、万物互联</a:t>
            </a:r>
            <a:r>
              <a:rPr lang="en-US" altLang="zh-CN" sz="1200" smtClean="0">
                <a:solidFill>
                  <a:srgbClr val="000000">
                    <a:lumMod val="65000"/>
                    <a:lumOff val="35000"/>
                  </a:srgb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…</a:t>
            </a:r>
            <a:endParaRPr lang="en-US" altLang="zh-CN" sz="1200" smtClean="0">
              <a:solidFill>
                <a:srgbClr val="000000">
                  <a:lumMod val="65000"/>
                  <a:lumOff val="35000"/>
                </a:srgb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38547" y="5201814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</a:pP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无</a:t>
            </a:r>
            <a:r>
              <a:rPr lang="zh-CN" altLang="en-US" sz="1600" b="1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纸化</a:t>
            </a: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办公</a:t>
            </a:r>
            <a:endParaRPr lang="en-US" altLang="zh-CN" sz="1600" b="1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45459" y="4980193"/>
            <a:ext cx="1194558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buClr>
                <a:srgbClr val="00B0F0"/>
              </a:buClr>
            </a:pP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多</a:t>
            </a:r>
            <a:r>
              <a:rPr lang="zh-CN" altLang="en-US" sz="1600" b="1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系统</a:t>
            </a: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互联</a:t>
            </a:r>
            <a:endParaRPr lang="en-US" altLang="zh-CN" sz="1600" b="1" smtClean="0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  <a:p>
            <a:pPr algn="just">
              <a:lnSpc>
                <a:spcPct val="130000"/>
              </a:lnSpc>
              <a:buClr>
                <a:srgbClr val="00B0F0"/>
              </a:buClr>
            </a:pP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多</a:t>
            </a:r>
            <a:r>
              <a:rPr lang="zh-CN" altLang="en-US" sz="1600" b="1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主体</a:t>
            </a: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协同</a:t>
            </a:r>
            <a:endParaRPr lang="en-US" altLang="zh-CN" sz="1600" b="1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07830" y="4976238"/>
            <a:ext cx="992579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buClr>
                <a:srgbClr val="00B0F0"/>
              </a:buClr>
            </a:pP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基础互联</a:t>
            </a:r>
            <a:endParaRPr lang="en-US" altLang="zh-CN" sz="1600" b="1" smtClean="0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  <a:p>
            <a:pPr algn="just">
              <a:lnSpc>
                <a:spcPct val="130000"/>
              </a:lnSpc>
              <a:buClr>
                <a:srgbClr val="00B0F0"/>
              </a:buClr>
            </a:pP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整合联动</a:t>
            </a:r>
            <a:endParaRPr lang="en-US" altLang="zh-CN" sz="1600" b="1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67517" y="4976238"/>
            <a:ext cx="2357227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00B0F0"/>
              </a:buClr>
            </a:pP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“</a:t>
            </a:r>
            <a:r>
              <a:rPr lang="zh-CN" altLang="en-US" sz="1600" b="1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三融五跨</a:t>
            </a: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”</a:t>
            </a:r>
            <a:endParaRPr lang="en-US" altLang="zh-CN" sz="1600" b="1" smtClean="0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  <a:p>
            <a:pPr algn="ctr">
              <a:lnSpc>
                <a:spcPct val="130000"/>
              </a:lnSpc>
              <a:buClr>
                <a:srgbClr val="00B0F0"/>
              </a:buClr>
            </a:pPr>
            <a:r>
              <a:rPr lang="zh-CN" altLang="en-US" sz="1600" b="1" smtClean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 以</a:t>
            </a:r>
            <a:r>
              <a:rPr lang="zh-CN" altLang="en-US" sz="1600" b="1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数据驱动业务</a:t>
            </a:r>
            <a:endParaRPr lang="en-US" altLang="zh-CN" sz="1600" b="1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5" name="上箭头 14"/>
          <p:cNvSpPr/>
          <p:nvPr/>
        </p:nvSpPr>
        <p:spPr>
          <a:xfrm>
            <a:off x="2248334" y="5113420"/>
            <a:ext cx="333374" cy="240946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147675" y="4432604"/>
            <a:ext cx="1607391" cy="591017"/>
            <a:chOff x="5075147" y="4075304"/>
            <a:chExt cx="1607391" cy="878361"/>
          </a:xfrm>
        </p:grpSpPr>
        <p:sp>
          <p:nvSpPr>
            <p:cNvPr id="140" name="上箭头 139"/>
            <p:cNvSpPr/>
            <p:nvPr/>
          </p:nvSpPr>
          <p:spPr>
            <a:xfrm rot="1770327">
              <a:off x="5075147" y="4089620"/>
              <a:ext cx="333374" cy="864045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41" name="上箭头 140"/>
            <p:cNvSpPr/>
            <p:nvPr/>
          </p:nvSpPr>
          <p:spPr>
            <a:xfrm rot="19791122">
              <a:off x="6349164" y="4075304"/>
              <a:ext cx="333374" cy="864045"/>
            </a:xfrm>
            <a:prstGeom prst="up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142" name="上箭头 141"/>
          <p:cNvSpPr/>
          <p:nvPr/>
        </p:nvSpPr>
        <p:spPr>
          <a:xfrm rot="2353462">
            <a:off x="7819252" y="3658412"/>
            <a:ext cx="333374" cy="140847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43" name="上箭头 142"/>
          <p:cNvSpPr/>
          <p:nvPr/>
        </p:nvSpPr>
        <p:spPr>
          <a:xfrm>
            <a:off x="9379443" y="3790604"/>
            <a:ext cx="333374" cy="109503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2920" y="269609"/>
            <a:ext cx="9407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困难和挑战</a:t>
            </a:r>
            <a:endParaRPr lang="zh-CN" altLang="en-US" sz="32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471776" y="1992284"/>
            <a:ext cx="2943860" cy="2943860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4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4" name="椭圆 3"/>
          <p:cNvSpPr/>
          <p:nvPr/>
        </p:nvSpPr>
        <p:spPr>
          <a:xfrm flipH="1" flipV="1">
            <a:off x="5166591" y="1992284"/>
            <a:ext cx="2943860" cy="2943860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4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27731" y="3664874"/>
            <a:ext cx="1452880" cy="70675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CN" altLang="en-US" sz="20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体制机制</a:t>
            </a:r>
            <a:endParaRPr lang="zh-CN" alt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lvl="0" algn="ctr"/>
            <a:r>
              <a:rPr lang="zh-CN" altLang="en-US" sz="20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困难与挑战</a:t>
            </a:r>
            <a:endParaRPr lang="zh-CN" alt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95876" y="2808259"/>
            <a:ext cx="1960880" cy="70675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CN" altLang="en-US" sz="20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治理能力的科</a:t>
            </a:r>
            <a:endParaRPr lang="zh-CN" alt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lvl="0" algn="ctr"/>
            <a:r>
              <a:rPr lang="zh-CN" altLang="en-US" sz="20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技支撑程度不高</a:t>
            </a:r>
            <a:endParaRPr lang="zh-CN" alt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067281" y="1397289"/>
            <a:ext cx="3996690" cy="4134485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/>
                </a:gs>
                <a:gs pos="34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4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5160876" y="1397289"/>
            <a:ext cx="3573780" cy="4134485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/>
                </a:gs>
                <a:gs pos="34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40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9" name="图形 13"/>
          <p:cNvGrpSpPr/>
          <p:nvPr/>
        </p:nvGrpSpPr>
        <p:grpSpPr>
          <a:xfrm>
            <a:off x="6423256" y="3635664"/>
            <a:ext cx="561340" cy="567690"/>
            <a:chOff x="9717074" y="2999624"/>
            <a:chExt cx="801502" cy="801502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</p:grpSpPr>
        <p:sp>
          <p:nvSpPr>
            <p:cNvPr id="10" name="任意多边形: 形状 61"/>
            <p:cNvSpPr/>
            <p:nvPr/>
          </p:nvSpPr>
          <p:spPr>
            <a:xfrm>
              <a:off x="9706340" y="3160640"/>
              <a:ext cx="815815" cy="644064"/>
            </a:xfrm>
            <a:custGeom>
              <a:avLst/>
              <a:gdLst>
                <a:gd name="connsiteX0" fmla="*/ 797924 w 815814"/>
                <a:gd name="connsiteY0" fmla="*/ 10734 h 644064"/>
                <a:gd name="connsiteX1" fmla="*/ 540298 w 815814"/>
                <a:gd name="connsiteY1" fmla="*/ 10734 h 644064"/>
                <a:gd name="connsiteX2" fmla="*/ 525986 w 815814"/>
                <a:gd name="connsiteY2" fmla="*/ 25047 h 644064"/>
                <a:gd name="connsiteX3" fmla="*/ 525986 w 815814"/>
                <a:gd name="connsiteY3" fmla="*/ 168172 h 644064"/>
                <a:gd name="connsiteX4" fmla="*/ 525986 w 815814"/>
                <a:gd name="connsiteY4" fmla="*/ 182485 h 644064"/>
                <a:gd name="connsiteX5" fmla="*/ 282673 w 815814"/>
                <a:gd name="connsiteY5" fmla="*/ 182485 h 644064"/>
                <a:gd name="connsiteX6" fmla="*/ 268360 w 815814"/>
                <a:gd name="connsiteY6" fmla="*/ 196797 h 644064"/>
                <a:gd name="connsiteX7" fmla="*/ 268360 w 815814"/>
                <a:gd name="connsiteY7" fmla="*/ 339923 h 644064"/>
                <a:gd name="connsiteX8" fmla="*/ 268360 w 815814"/>
                <a:gd name="connsiteY8" fmla="*/ 354235 h 644064"/>
                <a:gd name="connsiteX9" fmla="*/ 25047 w 815814"/>
                <a:gd name="connsiteY9" fmla="*/ 354235 h 644064"/>
                <a:gd name="connsiteX10" fmla="*/ 10734 w 815814"/>
                <a:gd name="connsiteY10" fmla="*/ 368548 h 644064"/>
                <a:gd name="connsiteX11" fmla="*/ 10734 w 815814"/>
                <a:gd name="connsiteY11" fmla="*/ 511673 h 644064"/>
                <a:gd name="connsiteX12" fmla="*/ 10734 w 815814"/>
                <a:gd name="connsiteY12" fmla="*/ 568923 h 644064"/>
                <a:gd name="connsiteX13" fmla="*/ 10734 w 815814"/>
                <a:gd name="connsiteY13" fmla="*/ 626173 h 644064"/>
                <a:gd name="connsiteX14" fmla="*/ 25047 w 815814"/>
                <a:gd name="connsiteY14" fmla="*/ 640486 h 644064"/>
                <a:gd name="connsiteX15" fmla="*/ 282673 w 815814"/>
                <a:gd name="connsiteY15" fmla="*/ 640486 h 644064"/>
                <a:gd name="connsiteX16" fmla="*/ 540298 w 815814"/>
                <a:gd name="connsiteY16" fmla="*/ 640486 h 644064"/>
                <a:gd name="connsiteX17" fmla="*/ 797924 w 815814"/>
                <a:gd name="connsiteY17" fmla="*/ 640486 h 644064"/>
                <a:gd name="connsiteX18" fmla="*/ 812236 w 815814"/>
                <a:gd name="connsiteY18" fmla="*/ 626173 h 644064"/>
                <a:gd name="connsiteX19" fmla="*/ 812236 w 815814"/>
                <a:gd name="connsiteY19" fmla="*/ 568923 h 644064"/>
                <a:gd name="connsiteX20" fmla="*/ 812236 w 815814"/>
                <a:gd name="connsiteY20" fmla="*/ 511673 h 644064"/>
                <a:gd name="connsiteX21" fmla="*/ 812236 w 815814"/>
                <a:gd name="connsiteY21" fmla="*/ 454423 h 644064"/>
                <a:gd name="connsiteX22" fmla="*/ 812236 w 815814"/>
                <a:gd name="connsiteY22" fmla="*/ 397173 h 644064"/>
                <a:gd name="connsiteX23" fmla="*/ 812236 w 815814"/>
                <a:gd name="connsiteY23" fmla="*/ 339923 h 644064"/>
                <a:gd name="connsiteX24" fmla="*/ 812236 w 815814"/>
                <a:gd name="connsiteY24" fmla="*/ 282673 h 644064"/>
                <a:gd name="connsiteX25" fmla="*/ 812236 w 815814"/>
                <a:gd name="connsiteY25" fmla="*/ 225422 h 644064"/>
                <a:gd name="connsiteX26" fmla="*/ 812236 w 815814"/>
                <a:gd name="connsiteY26" fmla="*/ 168172 h 644064"/>
                <a:gd name="connsiteX27" fmla="*/ 812236 w 815814"/>
                <a:gd name="connsiteY27" fmla="*/ 25047 h 644064"/>
                <a:gd name="connsiteX28" fmla="*/ 797924 w 815814"/>
                <a:gd name="connsiteY28" fmla="*/ 10734 h 644064"/>
                <a:gd name="connsiteX29" fmla="*/ 554611 w 815814"/>
                <a:gd name="connsiteY29" fmla="*/ 39359 h 644064"/>
                <a:gd name="connsiteX30" fmla="*/ 783611 w 815814"/>
                <a:gd name="connsiteY30" fmla="*/ 39359 h 644064"/>
                <a:gd name="connsiteX31" fmla="*/ 783611 w 815814"/>
                <a:gd name="connsiteY31" fmla="*/ 153860 h 644064"/>
                <a:gd name="connsiteX32" fmla="*/ 554611 w 815814"/>
                <a:gd name="connsiteY32" fmla="*/ 153860 h 644064"/>
                <a:gd name="connsiteX33" fmla="*/ 554611 w 815814"/>
                <a:gd name="connsiteY33" fmla="*/ 39359 h 644064"/>
                <a:gd name="connsiteX34" fmla="*/ 39359 w 815814"/>
                <a:gd name="connsiteY34" fmla="*/ 525986 h 644064"/>
                <a:gd name="connsiteX35" fmla="*/ 268360 w 815814"/>
                <a:gd name="connsiteY35" fmla="*/ 525986 h 644064"/>
                <a:gd name="connsiteX36" fmla="*/ 268360 w 815814"/>
                <a:gd name="connsiteY36" fmla="*/ 554611 h 644064"/>
                <a:gd name="connsiteX37" fmla="*/ 39359 w 815814"/>
                <a:gd name="connsiteY37" fmla="*/ 554611 h 644064"/>
                <a:gd name="connsiteX38" fmla="*/ 39359 w 815814"/>
                <a:gd name="connsiteY38" fmla="*/ 525986 h 644064"/>
                <a:gd name="connsiteX39" fmla="*/ 296985 w 815814"/>
                <a:gd name="connsiteY39" fmla="*/ 468736 h 644064"/>
                <a:gd name="connsiteX40" fmla="*/ 525986 w 815814"/>
                <a:gd name="connsiteY40" fmla="*/ 468736 h 644064"/>
                <a:gd name="connsiteX41" fmla="*/ 525986 w 815814"/>
                <a:gd name="connsiteY41" fmla="*/ 497361 h 644064"/>
                <a:gd name="connsiteX42" fmla="*/ 296985 w 815814"/>
                <a:gd name="connsiteY42" fmla="*/ 497361 h 644064"/>
                <a:gd name="connsiteX43" fmla="*/ 296985 w 815814"/>
                <a:gd name="connsiteY43" fmla="*/ 468736 h 644064"/>
                <a:gd name="connsiteX44" fmla="*/ 296985 w 815814"/>
                <a:gd name="connsiteY44" fmla="*/ 411485 h 644064"/>
                <a:gd name="connsiteX45" fmla="*/ 525986 w 815814"/>
                <a:gd name="connsiteY45" fmla="*/ 411485 h 644064"/>
                <a:gd name="connsiteX46" fmla="*/ 525986 w 815814"/>
                <a:gd name="connsiteY46" fmla="*/ 440110 h 644064"/>
                <a:gd name="connsiteX47" fmla="*/ 296985 w 815814"/>
                <a:gd name="connsiteY47" fmla="*/ 440110 h 644064"/>
                <a:gd name="connsiteX48" fmla="*/ 296985 w 815814"/>
                <a:gd name="connsiteY48" fmla="*/ 411485 h 644064"/>
                <a:gd name="connsiteX49" fmla="*/ 525986 w 815814"/>
                <a:gd name="connsiteY49" fmla="*/ 382860 h 644064"/>
                <a:gd name="connsiteX50" fmla="*/ 296985 w 815814"/>
                <a:gd name="connsiteY50" fmla="*/ 382860 h 644064"/>
                <a:gd name="connsiteX51" fmla="*/ 296985 w 815814"/>
                <a:gd name="connsiteY51" fmla="*/ 368548 h 644064"/>
                <a:gd name="connsiteX52" fmla="*/ 296985 w 815814"/>
                <a:gd name="connsiteY52" fmla="*/ 354235 h 644064"/>
                <a:gd name="connsiteX53" fmla="*/ 525986 w 815814"/>
                <a:gd name="connsiteY53" fmla="*/ 354235 h 644064"/>
                <a:gd name="connsiteX54" fmla="*/ 525986 w 815814"/>
                <a:gd name="connsiteY54" fmla="*/ 382860 h 644064"/>
                <a:gd name="connsiteX55" fmla="*/ 296985 w 815814"/>
                <a:gd name="connsiteY55" fmla="*/ 525986 h 644064"/>
                <a:gd name="connsiteX56" fmla="*/ 525986 w 815814"/>
                <a:gd name="connsiteY56" fmla="*/ 525986 h 644064"/>
                <a:gd name="connsiteX57" fmla="*/ 525986 w 815814"/>
                <a:gd name="connsiteY57" fmla="*/ 554611 h 644064"/>
                <a:gd name="connsiteX58" fmla="*/ 296985 w 815814"/>
                <a:gd name="connsiteY58" fmla="*/ 554611 h 644064"/>
                <a:gd name="connsiteX59" fmla="*/ 296985 w 815814"/>
                <a:gd name="connsiteY59" fmla="*/ 525986 h 644064"/>
                <a:gd name="connsiteX60" fmla="*/ 554611 w 815814"/>
                <a:gd name="connsiteY60" fmla="*/ 525986 h 644064"/>
                <a:gd name="connsiteX61" fmla="*/ 783611 w 815814"/>
                <a:gd name="connsiteY61" fmla="*/ 525986 h 644064"/>
                <a:gd name="connsiteX62" fmla="*/ 783611 w 815814"/>
                <a:gd name="connsiteY62" fmla="*/ 554611 h 644064"/>
                <a:gd name="connsiteX63" fmla="*/ 554611 w 815814"/>
                <a:gd name="connsiteY63" fmla="*/ 554611 h 644064"/>
                <a:gd name="connsiteX64" fmla="*/ 554611 w 815814"/>
                <a:gd name="connsiteY64" fmla="*/ 525986 h 644064"/>
                <a:gd name="connsiteX65" fmla="*/ 554611 w 815814"/>
                <a:gd name="connsiteY65" fmla="*/ 468736 h 644064"/>
                <a:gd name="connsiteX66" fmla="*/ 783611 w 815814"/>
                <a:gd name="connsiteY66" fmla="*/ 468736 h 644064"/>
                <a:gd name="connsiteX67" fmla="*/ 783611 w 815814"/>
                <a:gd name="connsiteY67" fmla="*/ 497361 h 644064"/>
                <a:gd name="connsiteX68" fmla="*/ 554611 w 815814"/>
                <a:gd name="connsiteY68" fmla="*/ 497361 h 644064"/>
                <a:gd name="connsiteX69" fmla="*/ 554611 w 815814"/>
                <a:gd name="connsiteY69" fmla="*/ 468736 h 644064"/>
                <a:gd name="connsiteX70" fmla="*/ 554611 w 815814"/>
                <a:gd name="connsiteY70" fmla="*/ 411485 h 644064"/>
                <a:gd name="connsiteX71" fmla="*/ 783611 w 815814"/>
                <a:gd name="connsiteY71" fmla="*/ 411485 h 644064"/>
                <a:gd name="connsiteX72" fmla="*/ 783611 w 815814"/>
                <a:gd name="connsiteY72" fmla="*/ 440110 h 644064"/>
                <a:gd name="connsiteX73" fmla="*/ 554611 w 815814"/>
                <a:gd name="connsiteY73" fmla="*/ 440110 h 644064"/>
                <a:gd name="connsiteX74" fmla="*/ 554611 w 815814"/>
                <a:gd name="connsiteY74" fmla="*/ 411485 h 644064"/>
                <a:gd name="connsiteX75" fmla="*/ 554611 w 815814"/>
                <a:gd name="connsiteY75" fmla="*/ 354235 h 644064"/>
                <a:gd name="connsiteX76" fmla="*/ 783611 w 815814"/>
                <a:gd name="connsiteY76" fmla="*/ 354235 h 644064"/>
                <a:gd name="connsiteX77" fmla="*/ 783611 w 815814"/>
                <a:gd name="connsiteY77" fmla="*/ 382860 h 644064"/>
                <a:gd name="connsiteX78" fmla="*/ 554611 w 815814"/>
                <a:gd name="connsiteY78" fmla="*/ 382860 h 644064"/>
                <a:gd name="connsiteX79" fmla="*/ 554611 w 815814"/>
                <a:gd name="connsiteY79" fmla="*/ 354235 h 644064"/>
                <a:gd name="connsiteX80" fmla="*/ 554611 w 815814"/>
                <a:gd name="connsiteY80" fmla="*/ 296985 h 644064"/>
                <a:gd name="connsiteX81" fmla="*/ 783611 w 815814"/>
                <a:gd name="connsiteY81" fmla="*/ 296985 h 644064"/>
                <a:gd name="connsiteX82" fmla="*/ 783611 w 815814"/>
                <a:gd name="connsiteY82" fmla="*/ 325610 h 644064"/>
                <a:gd name="connsiteX83" fmla="*/ 554611 w 815814"/>
                <a:gd name="connsiteY83" fmla="*/ 325610 h 644064"/>
                <a:gd name="connsiteX84" fmla="*/ 554611 w 815814"/>
                <a:gd name="connsiteY84" fmla="*/ 296985 h 644064"/>
                <a:gd name="connsiteX85" fmla="*/ 554611 w 815814"/>
                <a:gd name="connsiteY85" fmla="*/ 239735 h 644064"/>
                <a:gd name="connsiteX86" fmla="*/ 783611 w 815814"/>
                <a:gd name="connsiteY86" fmla="*/ 239735 h 644064"/>
                <a:gd name="connsiteX87" fmla="*/ 783611 w 815814"/>
                <a:gd name="connsiteY87" fmla="*/ 268360 h 644064"/>
                <a:gd name="connsiteX88" fmla="*/ 554611 w 815814"/>
                <a:gd name="connsiteY88" fmla="*/ 268360 h 644064"/>
                <a:gd name="connsiteX89" fmla="*/ 554611 w 815814"/>
                <a:gd name="connsiteY89" fmla="*/ 239735 h 644064"/>
                <a:gd name="connsiteX90" fmla="*/ 554611 w 815814"/>
                <a:gd name="connsiteY90" fmla="*/ 196797 h 644064"/>
                <a:gd name="connsiteX91" fmla="*/ 554611 w 815814"/>
                <a:gd name="connsiteY91" fmla="*/ 182485 h 644064"/>
                <a:gd name="connsiteX92" fmla="*/ 783611 w 815814"/>
                <a:gd name="connsiteY92" fmla="*/ 182485 h 644064"/>
                <a:gd name="connsiteX93" fmla="*/ 783611 w 815814"/>
                <a:gd name="connsiteY93" fmla="*/ 211110 h 644064"/>
                <a:gd name="connsiteX94" fmla="*/ 554611 w 815814"/>
                <a:gd name="connsiteY94" fmla="*/ 211110 h 644064"/>
                <a:gd name="connsiteX95" fmla="*/ 554611 w 815814"/>
                <a:gd name="connsiteY95" fmla="*/ 196797 h 644064"/>
                <a:gd name="connsiteX96" fmla="*/ 296985 w 815814"/>
                <a:gd name="connsiteY96" fmla="*/ 211110 h 644064"/>
                <a:gd name="connsiteX97" fmla="*/ 525986 w 815814"/>
                <a:gd name="connsiteY97" fmla="*/ 211110 h 644064"/>
                <a:gd name="connsiteX98" fmla="*/ 525986 w 815814"/>
                <a:gd name="connsiteY98" fmla="*/ 225422 h 644064"/>
                <a:gd name="connsiteX99" fmla="*/ 525986 w 815814"/>
                <a:gd name="connsiteY99" fmla="*/ 282673 h 644064"/>
                <a:gd name="connsiteX100" fmla="*/ 525986 w 815814"/>
                <a:gd name="connsiteY100" fmla="*/ 325610 h 644064"/>
                <a:gd name="connsiteX101" fmla="*/ 296985 w 815814"/>
                <a:gd name="connsiteY101" fmla="*/ 325610 h 644064"/>
                <a:gd name="connsiteX102" fmla="*/ 296985 w 815814"/>
                <a:gd name="connsiteY102" fmla="*/ 211110 h 644064"/>
                <a:gd name="connsiteX103" fmla="*/ 39359 w 815814"/>
                <a:gd name="connsiteY103" fmla="*/ 382860 h 644064"/>
                <a:gd name="connsiteX104" fmla="*/ 268360 w 815814"/>
                <a:gd name="connsiteY104" fmla="*/ 382860 h 644064"/>
                <a:gd name="connsiteX105" fmla="*/ 268360 w 815814"/>
                <a:gd name="connsiteY105" fmla="*/ 397173 h 644064"/>
                <a:gd name="connsiteX106" fmla="*/ 268360 w 815814"/>
                <a:gd name="connsiteY106" fmla="*/ 454423 h 644064"/>
                <a:gd name="connsiteX107" fmla="*/ 268360 w 815814"/>
                <a:gd name="connsiteY107" fmla="*/ 497361 h 644064"/>
                <a:gd name="connsiteX108" fmla="*/ 39359 w 815814"/>
                <a:gd name="connsiteY108" fmla="*/ 497361 h 644064"/>
                <a:gd name="connsiteX109" fmla="*/ 39359 w 815814"/>
                <a:gd name="connsiteY109" fmla="*/ 382860 h 644064"/>
                <a:gd name="connsiteX110" fmla="*/ 39359 w 815814"/>
                <a:gd name="connsiteY110" fmla="*/ 583236 h 644064"/>
                <a:gd name="connsiteX111" fmla="*/ 268360 w 815814"/>
                <a:gd name="connsiteY111" fmla="*/ 583236 h 644064"/>
                <a:gd name="connsiteX112" fmla="*/ 268360 w 815814"/>
                <a:gd name="connsiteY112" fmla="*/ 611861 h 644064"/>
                <a:gd name="connsiteX113" fmla="*/ 39359 w 815814"/>
                <a:gd name="connsiteY113" fmla="*/ 611861 h 644064"/>
                <a:gd name="connsiteX114" fmla="*/ 39359 w 815814"/>
                <a:gd name="connsiteY114" fmla="*/ 583236 h 644064"/>
                <a:gd name="connsiteX115" fmla="*/ 296985 w 815814"/>
                <a:gd name="connsiteY115" fmla="*/ 583236 h 644064"/>
                <a:gd name="connsiteX116" fmla="*/ 525986 w 815814"/>
                <a:gd name="connsiteY116" fmla="*/ 583236 h 644064"/>
                <a:gd name="connsiteX117" fmla="*/ 525986 w 815814"/>
                <a:gd name="connsiteY117" fmla="*/ 611861 h 644064"/>
                <a:gd name="connsiteX118" fmla="*/ 296985 w 815814"/>
                <a:gd name="connsiteY118" fmla="*/ 611861 h 644064"/>
                <a:gd name="connsiteX119" fmla="*/ 296985 w 815814"/>
                <a:gd name="connsiteY119" fmla="*/ 583236 h 644064"/>
                <a:gd name="connsiteX120" fmla="*/ 554611 w 815814"/>
                <a:gd name="connsiteY120" fmla="*/ 611861 h 644064"/>
                <a:gd name="connsiteX121" fmla="*/ 554611 w 815814"/>
                <a:gd name="connsiteY121" fmla="*/ 583236 h 644064"/>
                <a:gd name="connsiteX122" fmla="*/ 783611 w 815814"/>
                <a:gd name="connsiteY122" fmla="*/ 583236 h 644064"/>
                <a:gd name="connsiteX123" fmla="*/ 783611 w 815814"/>
                <a:gd name="connsiteY123" fmla="*/ 611861 h 644064"/>
                <a:gd name="connsiteX124" fmla="*/ 554611 w 815814"/>
                <a:gd name="connsiteY124" fmla="*/ 611861 h 6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815814" h="644064">
                  <a:moveTo>
                    <a:pt x="797924" y="10734"/>
                  </a:moveTo>
                  <a:lnTo>
                    <a:pt x="540298" y="10734"/>
                  </a:lnTo>
                  <a:cubicBezTo>
                    <a:pt x="532383" y="10734"/>
                    <a:pt x="525986" y="17146"/>
                    <a:pt x="525986" y="25047"/>
                  </a:cubicBezTo>
                  <a:lnTo>
                    <a:pt x="525986" y="168172"/>
                  </a:lnTo>
                  <a:lnTo>
                    <a:pt x="525986" y="182485"/>
                  </a:lnTo>
                  <a:lnTo>
                    <a:pt x="282673" y="182485"/>
                  </a:lnTo>
                  <a:cubicBezTo>
                    <a:pt x="274758" y="182485"/>
                    <a:pt x="268360" y="188897"/>
                    <a:pt x="268360" y="196797"/>
                  </a:cubicBezTo>
                  <a:lnTo>
                    <a:pt x="268360" y="339923"/>
                  </a:lnTo>
                  <a:lnTo>
                    <a:pt x="268360" y="354235"/>
                  </a:lnTo>
                  <a:lnTo>
                    <a:pt x="25047" y="354235"/>
                  </a:lnTo>
                  <a:cubicBezTo>
                    <a:pt x="17132" y="354235"/>
                    <a:pt x="10734" y="360647"/>
                    <a:pt x="10734" y="368548"/>
                  </a:cubicBezTo>
                  <a:lnTo>
                    <a:pt x="10734" y="511673"/>
                  </a:lnTo>
                  <a:lnTo>
                    <a:pt x="10734" y="568923"/>
                  </a:lnTo>
                  <a:lnTo>
                    <a:pt x="10734" y="626173"/>
                  </a:lnTo>
                  <a:cubicBezTo>
                    <a:pt x="10734" y="634074"/>
                    <a:pt x="17132" y="640486"/>
                    <a:pt x="25047" y="640486"/>
                  </a:cubicBezTo>
                  <a:lnTo>
                    <a:pt x="282673" y="640486"/>
                  </a:lnTo>
                  <a:lnTo>
                    <a:pt x="540298" y="640486"/>
                  </a:lnTo>
                  <a:lnTo>
                    <a:pt x="797924" y="640486"/>
                  </a:lnTo>
                  <a:cubicBezTo>
                    <a:pt x="805839" y="640486"/>
                    <a:pt x="812236" y="634074"/>
                    <a:pt x="812236" y="626173"/>
                  </a:cubicBezTo>
                  <a:lnTo>
                    <a:pt x="812236" y="568923"/>
                  </a:lnTo>
                  <a:lnTo>
                    <a:pt x="812236" y="511673"/>
                  </a:lnTo>
                  <a:lnTo>
                    <a:pt x="812236" y="454423"/>
                  </a:lnTo>
                  <a:lnTo>
                    <a:pt x="812236" y="397173"/>
                  </a:lnTo>
                  <a:lnTo>
                    <a:pt x="812236" y="339923"/>
                  </a:lnTo>
                  <a:lnTo>
                    <a:pt x="812236" y="282673"/>
                  </a:lnTo>
                  <a:lnTo>
                    <a:pt x="812236" y="225422"/>
                  </a:lnTo>
                  <a:lnTo>
                    <a:pt x="812236" y="168172"/>
                  </a:lnTo>
                  <a:lnTo>
                    <a:pt x="812236" y="25047"/>
                  </a:lnTo>
                  <a:cubicBezTo>
                    <a:pt x="812236" y="17146"/>
                    <a:pt x="805839" y="10734"/>
                    <a:pt x="797924" y="10734"/>
                  </a:cubicBezTo>
                  <a:close/>
                  <a:moveTo>
                    <a:pt x="554611" y="39359"/>
                  </a:moveTo>
                  <a:lnTo>
                    <a:pt x="783611" y="39359"/>
                  </a:lnTo>
                  <a:lnTo>
                    <a:pt x="783611" y="153860"/>
                  </a:lnTo>
                  <a:lnTo>
                    <a:pt x="554611" y="153860"/>
                  </a:lnTo>
                  <a:lnTo>
                    <a:pt x="554611" y="39359"/>
                  </a:lnTo>
                  <a:close/>
                  <a:moveTo>
                    <a:pt x="39359" y="525986"/>
                  </a:moveTo>
                  <a:lnTo>
                    <a:pt x="268360" y="525986"/>
                  </a:lnTo>
                  <a:lnTo>
                    <a:pt x="268360" y="554611"/>
                  </a:lnTo>
                  <a:lnTo>
                    <a:pt x="39359" y="554611"/>
                  </a:lnTo>
                  <a:lnTo>
                    <a:pt x="39359" y="525986"/>
                  </a:lnTo>
                  <a:close/>
                  <a:moveTo>
                    <a:pt x="296985" y="468736"/>
                  </a:moveTo>
                  <a:lnTo>
                    <a:pt x="525986" y="468736"/>
                  </a:lnTo>
                  <a:lnTo>
                    <a:pt x="525986" y="497361"/>
                  </a:lnTo>
                  <a:lnTo>
                    <a:pt x="296985" y="497361"/>
                  </a:lnTo>
                  <a:lnTo>
                    <a:pt x="296985" y="468736"/>
                  </a:lnTo>
                  <a:close/>
                  <a:moveTo>
                    <a:pt x="296985" y="411485"/>
                  </a:moveTo>
                  <a:lnTo>
                    <a:pt x="525986" y="411485"/>
                  </a:lnTo>
                  <a:lnTo>
                    <a:pt x="525986" y="440110"/>
                  </a:lnTo>
                  <a:lnTo>
                    <a:pt x="296985" y="440110"/>
                  </a:lnTo>
                  <a:lnTo>
                    <a:pt x="296985" y="411485"/>
                  </a:lnTo>
                  <a:close/>
                  <a:moveTo>
                    <a:pt x="525986" y="382860"/>
                  </a:moveTo>
                  <a:lnTo>
                    <a:pt x="296985" y="382860"/>
                  </a:lnTo>
                  <a:lnTo>
                    <a:pt x="296985" y="368548"/>
                  </a:lnTo>
                  <a:lnTo>
                    <a:pt x="296985" y="354235"/>
                  </a:lnTo>
                  <a:lnTo>
                    <a:pt x="525986" y="354235"/>
                  </a:lnTo>
                  <a:lnTo>
                    <a:pt x="525986" y="382860"/>
                  </a:lnTo>
                  <a:close/>
                  <a:moveTo>
                    <a:pt x="296985" y="525986"/>
                  </a:moveTo>
                  <a:lnTo>
                    <a:pt x="525986" y="525986"/>
                  </a:lnTo>
                  <a:lnTo>
                    <a:pt x="525986" y="554611"/>
                  </a:lnTo>
                  <a:lnTo>
                    <a:pt x="296985" y="554611"/>
                  </a:lnTo>
                  <a:lnTo>
                    <a:pt x="296985" y="525986"/>
                  </a:lnTo>
                  <a:close/>
                  <a:moveTo>
                    <a:pt x="554611" y="525986"/>
                  </a:moveTo>
                  <a:lnTo>
                    <a:pt x="783611" y="525986"/>
                  </a:lnTo>
                  <a:lnTo>
                    <a:pt x="783611" y="554611"/>
                  </a:lnTo>
                  <a:lnTo>
                    <a:pt x="554611" y="554611"/>
                  </a:lnTo>
                  <a:lnTo>
                    <a:pt x="554611" y="525986"/>
                  </a:lnTo>
                  <a:close/>
                  <a:moveTo>
                    <a:pt x="554611" y="468736"/>
                  </a:moveTo>
                  <a:lnTo>
                    <a:pt x="783611" y="468736"/>
                  </a:lnTo>
                  <a:lnTo>
                    <a:pt x="783611" y="497361"/>
                  </a:lnTo>
                  <a:lnTo>
                    <a:pt x="554611" y="497361"/>
                  </a:lnTo>
                  <a:lnTo>
                    <a:pt x="554611" y="468736"/>
                  </a:lnTo>
                  <a:close/>
                  <a:moveTo>
                    <a:pt x="554611" y="411485"/>
                  </a:moveTo>
                  <a:lnTo>
                    <a:pt x="783611" y="411485"/>
                  </a:lnTo>
                  <a:lnTo>
                    <a:pt x="783611" y="440110"/>
                  </a:lnTo>
                  <a:lnTo>
                    <a:pt x="554611" y="440110"/>
                  </a:lnTo>
                  <a:lnTo>
                    <a:pt x="554611" y="411485"/>
                  </a:lnTo>
                  <a:close/>
                  <a:moveTo>
                    <a:pt x="554611" y="354235"/>
                  </a:moveTo>
                  <a:lnTo>
                    <a:pt x="783611" y="354235"/>
                  </a:lnTo>
                  <a:lnTo>
                    <a:pt x="783611" y="382860"/>
                  </a:lnTo>
                  <a:lnTo>
                    <a:pt x="554611" y="382860"/>
                  </a:lnTo>
                  <a:lnTo>
                    <a:pt x="554611" y="354235"/>
                  </a:lnTo>
                  <a:close/>
                  <a:moveTo>
                    <a:pt x="554611" y="296985"/>
                  </a:moveTo>
                  <a:lnTo>
                    <a:pt x="783611" y="296985"/>
                  </a:lnTo>
                  <a:lnTo>
                    <a:pt x="783611" y="325610"/>
                  </a:lnTo>
                  <a:lnTo>
                    <a:pt x="554611" y="325610"/>
                  </a:lnTo>
                  <a:lnTo>
                    <a:pt x="554611" y="296985"/>
                  </a:lnTo>
                  <a:close/>
                  <a:moveTo>
                    <a:pt x="554611" y="239735"/>
                  </a:moveTo>
                  <a:lnTo>
                    <a:pt x="783611" y="239735"/>
                  </a:lnTo>
                  <a:lnTo>
                    <a:pt x="783611" y="268360"/>
                  </a:lnTo>
                  <a:lnTo>
                    <a:pt x="554611" y="268360"/>
                  </a:lnTo>
                  <a:lnTo>
                    <a:pt x="554611" y="239735"/>
                  </a:lnTo>
                  <a:close/>
                  <a:moveTo>
                    <a:pt x="554611" y="196797"/>
                  </a:moveTo>
                  <a:lnTo>
                    <a:pt x="554611" y="182485"/>
                  </a:lnTo>
                  <a:lnTo>
                    <a:pt x="783611" y="182485"/>
                  </a:lnTo>
                  <a:lnTo>
                    <a:pt x="783611" y="211110"/>
                  </a:lnTo>
                  <a:lnTo>
                    <a:pt x="554611" y="211110"/>
                  </a:lnTo>
                  <a:lnTo>
                    <a:pt x="554611" y="196797"/>
                  </a:lnTo>
                  <a:close/>
                  <a:moveTo>
                    <a:pt x="296985" y="211110"/>
                  </a:moveTo>
                  <a:lnTo>
                    <a:pt x="525986" y="211110"/>
                  </a:lnTo>
                  <a:lnTo>
                    <a:pt x="525986" y="225422"/>
                  </a:lnTo>
                  <a:lnTo>
                    <a:pt x="525986" y="282673"/>
                  </a:lnTo>
                  <a:lnTo>
                    <a:pt x="525986" y="325610"/>
                  </a:lnTo>
                  <a:lnTo>
                    <a:pt x="296985" y="325610"/>
                  </a:lnTo>
                  <a:lnTo>
                    <a:pt x="296985" y="211110"/>
                  </a:lnTo>
                  <a:close/>
                  <a:moveTo>
                    <a:pt x="39359" y="382860"/>
                  </a:moveTo>
                  <a:lnTo>
                    <a:pt x="268360" y="382860"/>
                  </a:lnTo>
                  <a:lnTo>
                    <a:pt x="268360" y="397173"/>
                  </a:lnTo>
                  <a:lnTo>
                    <a:pt x="268360" y="454423"/>
                  </a:lnTo>
                  <a:lnTo>
                    <a:pt x="268360" y="497361"/>
                  </a:lnTo>
                  <a:lnTo>
                    <a:pt x="39359" y="497361"/>
                  </a:lnTo>
                  <a:lnTo>
                    <a:pt x="39359" y="382860"/>
                  </a:lnTo>
                  <a:close/>
                  <a:moveTo>
                    <a:pt x="39359" y="583236"/>
                  </a:moveTo>
                  <a:lnTo>
                    <a:pt x="268360" y="583236"/>
                  </a:lnTo>
                  <a:lnTo>
                    <a:pt x="268360" y="611861"/>
                  </a:lnTo>
                  <a:lnTo>
                    <a:pt x="39359" y="611861"/>
                  </a:lnTo>
                  <a:lnTo>
                    <a:pt x="39359" y="583236"/>
                  </a:lnTo>
                  <a:close/>
                  <a:moveTo>
                    <a:pt x="296985" y="583236"/>
                  </a:moveTo>
                  <a:lnTo>
                    <a:pt x="525986" y="583236"/>
                  </a:lnTo>
                  <a:lnTo>
                    <a:pt x="525986" y="611861"/>
                  </a:lnTo>
                  <a:lnTo>
                    <a:pt x="296985" y="611861"/>
                  </a:lnTo>
                  <a:lnTo>
                    <a:pt x="296985" y="583236"/>
                  </a:lnTo>
                  <a:close/>
                  <a:moveTo>
                    <a:pt x="554611" y="611861"/>
                  </a:moveTo>
                  <a:lnTo>
                    <a:pt x="554611" y="583236"/>
                  </a:lnTo>
                  <a:lnTo>
                    <a:pt x="783611" y="583236"/>
                  </a:lnTo>
                  <a:lnTo>
                    <a:pt x="783611" y="611861"/>
                  </a:lnTo>
                  <a:lnTo>
                    <a:pt x="554611" y="6118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1" name="任意多边形: 形状 62"/>
            <p:cNvSpPr/>
            <p:nvPr/>
          </p:nvSpPr>
          <p:spPr>
            <a:xfrm>
              <a:off x="9806527" y="3547078"/>
              <a:ext cx="100188" cy="100188"/>
            </a:xfrm>
            <a:custGeom>
              <a:avLst/>
              <a:gdLst>
                <a:gd name="connsiteX0" fmla="*/ 53672 w 100187"/>
                <a:gd name="connsiteY0" fmla="*/ 10734 h 100187"/>
                <a:gd name="connsiteX1" fmla="*/ 10734 w 100187"/>
                <a:gd name="connsiteY1" fmla="*/ 53672 h 100187"/>
                <a:gd name="connsiteX2" fmla="*/ 53672 w 100187"/>
                <a:gd name="connsiteY2" fmla="*/ 96610 h 100187"/>
                <a:gd name="connsiteX3" fmla="*/ 96610 w 100187"/>
                <a:gd name="connsiteY3" fmla="*/ 53672 h 100187"/>
                <a:gd name="connsiteX4" fmla="*/ 53672 w 100187"/>
                <a:gd name="connsiteY4" fmla="*/ 10734 h 100187"/>
                <a:gd name="connsiteX5" fmla="*/ 53672 w 100187"/>
                <a:gd name="connsiteY5" fmla="*/ 67985 h 100187"/>
                <a:gd name="connsiteX6" fmla="*/ 39359 w 100187"/>
                <a:gd name="connsiteY6" fmla="*/ 53672 h 100187"/>
                <a:gd name="connsiteX7" fmla="*/ 53672 w 100187"/>
                <a:gd name="connsiteY7" fmla="*/ 39359 h 100187"/>
                <a:gd name="connsiteX8" fmla="*/ 67985 w 100187"/>
                <a:gd name="connsiteY8" fmla="*/ 53672 h 100187"/>
                <a:gd name="connsiteX9" fmla="*/ 53672 w 100187"/>
                <a:gd name="connsiteY9" fmla="*/ 67985 h 10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187" h="100187">
                  <a:moveTo>
                    <a:pt x="53672" y="10734"/>
                  </a:moveTo>
                  <a:cubicBezTo>
                    <a:pt x="29999" y="10734"/>
                    <a:pt x="10734" y="29999"/>
                    <a:pt x="10734" y="53672"/>
                  </a:cubicBezTo>
                  <a:cubicBezTo>
                    <a:pt x="10734" y="77345"/>
                    <a:pt x="29999" y="96610"/>
                    <a:pt x="53672" y="96610"/>
                  </a:cubicBezTo>
                  <a:cubicBezTo>
                    <a:pt x="77345" y="96610"/>
                    <a:pt x="96610" y="77345"/>
                    <a:pt x="96610" y="53672"/>
                  </a:cubicBezTo>
                  <a:cubicBezTo>
                    <a:pt x="96610" y="29999"/>
                    <a:pt x="77345" y="10734"/>
                    <a:pt x="53672" y="10734"/>
                  </a:cubicBezTo>
                  <a:close/>
                  <a:moveTo>
                    <a:pt x="53672" y="67985"/>
                  </a:moveTo>
                  <a:cubicBezTo>
                    <a:pt x="45771" y="67985"/>
                    <a:pt x="39359" y="61558"/>
                    <a:pt x="39359" y="53672"/>
                  </a:cubicBezTo>
                  <a:cubicBezTo>
                    <a:pt x="39359" y="45786"/>
                    <a:pt x="45771" y="39359"/>
                    <a:pt x="53672" y="39359"/>
                  </a:cubicBezTo>
                  <a:cubicBezTo>
                    <a:pt x="61573" y="39359"/>
                    <a:pt x="67985" y="45786"/>
                    <a:pt x="67985" y="53672"/>
                  </a:cubicBezTo>
                  <a:cubicBezTo>
                    <a:pt x="67985" y="61558"/>
                    <a:pt x="61573" y="67985"/>
                    <a:pt x="53672" y="679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2" name="任意多边形: 形状 63"/>
            <p:cNvSpPr/>
            <p:nvPr/>
          </p:nvSpPr>
          <p:spPr>
            <a:xfrm>
              <a:off x="10064153" y="3375328"/>
              <a:ext cx="100188" cy="100188"/>
            </a:xfrm>
            <a:custGeom>
              <a:avLst/>
              <a:gdLst>
                <a:gd name="connsiteX0" fmla="*/ 53672 w 100187"/>
                <a:gd name="connsiteY0" fmla="*/ 10734 h 100187"/>
                <a:gd name="connsiteX1" fmla="*/ 10734 w 100187"/>
                <a:gd name="connsiteY1" fmla="*/ 53672 h 100187"/>
                <a:gd name="connsiteX2" fmla="*/ 53672 w 100187"/>
                <a:gd name="connsiteY2" fmla="*/ 96610 h 100187"/>
                <a:gd name="connsiteX3" fmla="*/ 96610 w 100187"/>
                <a:gd name="connsiteY3" fmla="*/ 53672 h 100187"/>
                <a:gd name="connsiteX4" fmla="*/ 53672 w 100187"/>
                <a:gd name="connsiteY4" fmla="*/ 10734 h 100187"/>
                <a:gd name="connsiteX5" fmla="*/ 53672 w 100187"/>
                <a:gd name="connsiteY5" fmla="*/ 67985 h 100187"/>
                <a:gd name="connsiteX6" fmla="*/ 39359 w 100187"/>
                <a:gd name="connsiteY6" fmla="*/ 53672 h 100187"/>
                <a:gd name="connsiteX7" fmla="*/ 53672 w 100187"/>
                <a:gd name="connsiteY7" fmla="*/ 39359 h 100187"/>
                <a:gd name="connsiteX8" fmla="*/ 67985 w 100187"/>
                <a:gd name="connsiteY8" fmla="*/ 53672 h 100187"/>
                <a:gd name="connsiteX9" fmla="*/ 53672 w 100187"/>
                <a:gd name="connsiteY9" fmla="*/ 67985 h 10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187" h="100187">
                  <a:moveTo>
                    <a:pt x="53672" y="10734"/>
                  </a:moveTo>
                  <a:cubicBezTo>
                    <a:pt x="29999" y="10734"/>
                    <a:pt x="10734" y="29999"/>
                    <a:pt x="10734" y="53672"/>
                  </a:cubicBezTo>
                  <a:cubicBezTo>
                    <a:pt x="10734" y="77345"/>
                    <a:pt x="29999" y="96610"/>
                    <a:pt x="53672" y="96610"/>
                  </a:cubicBezTo>
                  <a:cubicBezTo>
                    <a:pt x="77345" y="96610"/>
                    <a:pt x="96610" y="77345"/>
                    <a:pt x="96610" y="53672"/>
                  </a:cubicBezTo>
                  <a:cubicBezTo>
                    <a:pt x="96610" y="29999"/>
                    <a:pt x="77345" y="10734"/>
                    <a:pt x="53672" y="10734"/>
                  </a:cubicBezTo>
                  <a:close/>
                  <a:moveTo>
                    <a:pt x="53672" y="67985"/>
                  </a:moveTo>
                  <a:cubicBezTo>
                    <a:pt x="45771" y="67985"/>
                    <a:pt x="39359" y="61558"/>
                    <a:pt x="39359" y="53672"/>
                  </a:cubicBezTo>
                  <a:cubicBezTo>
                    <a:pt x="39359" y="45786"/>
                    <a:pt x="45771" y="39359"/>
                    <a:pt x="53672" y="39359"/>
                  </a:cubicBezTo>
                  <a:cubicBezTo>
                    <a:pt x="61573" y="39359"/>
                    <a:pt x="67985" y="45786"/>
                    <a:pt x="67985" y="53672"/>
                  </a:cubicBezTo>
                  <a:cubicBezTo>
                    <a:pt x="67985" y="61558"/>
                    <a:pt x="61573" y="67985"/>
                    <a:pt x="53672" y="679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3" name="任意多边形: 形状 64"/>
            <p:cNvSpPr/>
            <p:nvPr/>
          </p:nvSpPr>
          <p:spPr>
            <a:xfrm>
              <a:off x="10321779" y="3203578"/>
              <a:ext cx="100188" cy="100188"/>
            </a:xfrm>
            <a:custGeom>
              <a:avLst/>
              <a:gdLst>
                <a:gd name="connsiteX0" fmla="*/ 53672 w 100187"/>
                <a:gd name="connsiteY0" fmla="*/ 10734 h 100187"/>
                <a:gd name="connsiteX1" fmla="*/ 10734 w 100187"/>
                <a:gd name="connsiteY1" fmla="*/ 53672 h 100187"/>
                <a:gd name="connsiteX2" fmla="*/ 53672 w 100187"/>
                <a:gd name="connsiteY2" fmla="*/ 96610 h 100187"/>
                <a:gd name="connsiteX3" fmla="*/ 96610 w 100187"/>
                <a:gd name="connsiteY3" fmla="*/ 53672 h 100187"/>
                <a:gd name="connsiteX4" fmla="*/ 53672 w 100187"/>
                <a:gd name="connsiteY4" fmla="*/ 10734 h 100187"/>
                <a:gd name="connsiteX5" fmla="*/ 53672 w 100187"/>
                <a:gd name="connsiteY5" fmla="*/ 67985 h 100187"/>
                <a:gd name="connsiteX6" fmla="*/ 39359 w 100187"/>
                <a:gd name="connsiteY6" fmla="*/ 53672 h 100187"/>
                <a:gd name="connsiteX7" fmla="*/ 53672 w 100187"/>
                <a:gd name="connsiteY7" fmla="*/ 39359 h 100187"/>
                <a:gd name="connsiteX8" fmla="*/ 67985 w 100187"/>
                <a:gd name="connsiteY8" fmla="*/ 53672 h 100187"/>
                <a:gd name="connsiteX9" fmla="*/ 53672 w 100187"/>
                <a:gd name="connsiteY9" fmla="*/ 67985 h 10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187" h="100187">
                  <a:moveTo>
                    <a:pt x="53672" y="10734"/>
                  </a:moveTo>
                  <a:cubicBezTo>
                    <a:pt x="29999" y="10734"/>
                    <a:pt x="10734" y="29999"/>
                    <a:pt x="10734" y="53672"/>
                  </a:cubicBezTo>
                  <a:cubicBezTo>
                    <a:pt x="10734" y="77345"/>
                    <a:pt x="29999" y="96610"/>
                    <a:pt x="53672" y="96610"/>
                  </a:cubicBezTo>
                  <a:cubicBezTo>
                    <a:pt x="77345" y="96610"/>
                    <a:pt x="96610" y="77345"/>
                    <a:pt x="96610" y="53672"/>
                  </a:cubicBezTo>
                  <a:cubicBezTo>
                    <a:pt x="96610" y="29999"/>
                    <a:pt x="77345" y="10734"/>
                    <a:pt x="53672" y="10734"/>
                  </a:cubicBezTo>
                  <a:close/>
                  <a:moveTo>
                    <a:pt x="53672" y="67985"/>
                  </a:moveTo>
                  <a:cubicBezTo>
                    <a:pt x="45772" y="67985"/>
                    <a:pt x="39359" y="61558"/>
                    <a:pt x="39359" y="53672"/>
                  </a:cubicBezTo>
                  <a:cubicBezTo>
                    <a:pt x="39359" y="45786"/>
                    <a:pt x="45772" y="39359"/>
                    <a:pt x="53672" y="39359"/>
                  </a:cubicBezTo>
                  <a:cubicBezTo>
                    <a:pt x="61573" y="39359"/>
                    <a:pt x="67985" y="45786"/>
                    <a:pt x="67985" y="53672"/>
                  </a:cubicBezTo>
                  <a:cubicBezTo>
                    <a:pt x="67985" y="61558"/>
                    <a:pt x="61573" y="67985"/>
                    <a:pt x="53672" y="679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4" name="任意多边形: 形状 65"/>
            <p:cNvSpPr/>
            <p:nvPr/>
          </p:nvSpPr>
          <p:spPr>
            <a:xfrm>
              <a:off x="9710533" y="2988890"/>
              <a:ext cx="615439" cy="443689"/>
            </a:xfrm>
            <a:custGeom>
              <a:avLst/>
              <a:gdLst>
                <a:gd name="connsiteX0" fmla="*/ 278479 w 615439"/>
                <a:gd name="connsiteY0" fmla="*/ 188410 h 443688"/>
                <a:gd name="connsiteX1" fmla="*/ 354235 w 615439"/>
                <a:gd name="connsiteY1" fmla="*/ 264166 h 443688"/>
                <a:gd name="connsiteX2" fmla="*/ 374473 w 615439"/>
                <a:gd name="connsiteY2" fmla="*/ 264166 h 443688"/>
                <a:gd name="connsiteX3" fmla="*/ 579042 w 615439"/>
                <a:gd name="connsiteY3" fmla="*/ 59597 h 443688"/>
                <a:gd name="connsiteX4" fmla="*/ 579042 w 615439"/>
                <a:gd name="connsiteY4" fmla="*/ 96610 h 443688"/>
                <a:gd name="connsiteX5" fmla="*/ 607667 w 615439"/>
                <a:gd name="connsiteY5" fmla="*/ 96610 h 443688"/>
                <a:gd name="connsiteX6" fmla="*/ 607667 w 615439"/>
                <a:gd name="connsiteY6" fmla="*/ 25047 h 443688"/>
                <a:gd name="connsiteX7" fmla="*/ 593355 w 615439"/>
                <a:gd name="connsiteY7" fmla="*/ 10734 h 443688"/>
                <a:gd name="connsiteX8" fmla="*/ 521792 w 615439"/>
                <a:gd name="connsiteY8" fmla="*/ 10734 h 443688"/>
                <a:gd name="connsiteX9" fmla="*/ 521792 w 615439"/>
                <a:gd name="connsiteY9" fmla="*/ 39359 h 443688"/>
                <a:gd name="connsiteX10" fmla="*/ 558804 w 615439"/>
                <a:gd name="connsiteY10" fmla="*/ 39359 h 443688"/>
                <a:gd name="connsiteX11" fmla="*/ 364354 w 615439"/>
                <a:gd name="connsiteY11" fmla="*/ 233810 h 443688"/>
                <a:gd name="connsiteX12" fmla="*/ 288598 w 615439"/>
                <a:gd name="connsiteY12" fmla="*/ 158053 h 443688"/>
                <a:gd name="connsiteX13" fmla="*/ 268360 w 615439"/>
                <a:gd name="connsiteY13" fmla="*/ 158053 h 443688"/>
                <a:gd name="connsiteX14" fmla="*/ 10734 w 615439"/>
                <a:gd name="connsiteY14" fmla="*/ 415679 h 443688"/>
                <a:gd name="connsiteX15" fmla="*/ 30972 w 615439"/>
                <a:gd name="connsiteY15" fmla="*/ 435917 h 443688"/>
                <a:gd name="connsiteX16" fmla="*/ 278479 w 615439"/>
                <a:gd name="connsiteY16" fmla="*/ 188410 h 44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5439" h="443688">
                  <a:moveTo>
                    <a:pt x="278479" y="188410"/>
                  </a:moveTo>
                  <a:lnTo>
                    <a:pt x="354235" y="264166"/>
                  </a:lnTo>
                  <a:cubicBezTo>
                    <a:pt x="359831" y="269763"/>
                    <a:pt x="368877" y="269763"/>
                    <a:pt x="374473" y="264166"/>
                  </a:cubicBezTo>
                  <a:lnTo>
                    <a:pt x="579042" y="59597"/>
                  </a:lnTo>
                  <a:lnTo>
                    <a:pt x="579042" y="96610"/>
                  </a:lnTo>
                  <a:lnTo>
                    <a:pt x="607667" y="96610"/>
                  </a:lnTo>
                  <a:lnTo>
                    <a:pt x="607667" y="25047"/>
                  </a:lnTo>
                  <a:cubicBezTo>
                    <a:pt x="607667" y="17146"/>
                    <a:pt x="601270" y="10734"/>
                    <a:pt x="593355" y="10734"/>
                  </a:cubicBezTo>
                  <a:lnTo>
                    <a:pt x="521792" y="10734"/>
                  </a:lnTo>
                  <a:lnTo>
                    <a:pt x="521792" y="39359"/>
                  </a:lnTo>
                  <a:lnTo>
                    <a:pt x="558804" y="39359"/>
                  </a:lnTo>
                  <a:lnTo>
                    <a:pt x="364354" y="233810"/>
                  </a:lnTo>
                  <a:lnTo>
                    <a:pt x="288598" y="158053"/>
                  </a:lnTo>
                  <a:cubicBezTo>
                    <a:pt x="283002" y="152457"/>
                    <a:pt x="273956" y="152457"/>
                    <a:pt x="268360" y="158053"/>
                  </a:cubicBezTo>
                  <a:lnTo>
                    <a:pt x="10734" y="415679"/>
                  </a:lnTo>
                  <a:lnTo>
                    <a:pt x="30972" y="435917"/>
                  </a:lnTo>
                  <a:lnTo>
                    <a:pt x="278479" y="1884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15" name="图形 18"/>
          <p:cNvGrpSpPr/>
          <p:nvPr/>
        </p:nvGrpSpPr>
        <p:grpSpPr>
          <a:xfrm>
            <a:off x="4569056" y="2989869"/>
            <a:ext cx="594995" cy="567055"/>
            <a:chOff x="8085444" y="4631253"/>
            <a:chExt cx="801502" cy="801502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</p:grpSpPr>
        <p:sp>
          <p:nvSpPr>
            <p:cNvPr id="16" name="任意多边形: 形状 67"/>
            <p:cNvSpPr/>
            <p:nvPr/>
          </p:nvSpPr>
          <p:spPr>
            <a:xfrm>
              <a:off x="8246460" y="4792269"/>
              <a:ext cx="472314" cy="644064"/>
            </a:xfrm>
            <a:custGeom>
              <a:avLst/>
              <a:gdLst>
                <a:gd name="connsiteX0" fmla="*/ 454423 w 472313"/>
                <a:gd name="connsiteY0" fmla="*/ 67985 h 644064"/>
                <a:gd name="connsiteX1" fmla="*/ 367102 w 472313"/>
                <a:gd name="connsiteY1" fmla="*/ 67985 h 644064"/>
                <a:gd name="connsiteX2" fmla="*/ 296985 w 472313"/>
                <a:gd name="connsiteY2" fmla="*/ 10734 h 644064"/>
                <a:gd name="connsiteX3" fmla="*/ 182485 w 472313"/>
                <a:gd name="connsiteY3" fmla="*/ 10734 h 644064"/>
                <a:gd name="connsiteX4" fmla="*/ 112368 w 472313"/>
                <a:gd name="connsiteY4" fmla="*/ 67985 h 644064"/>
                <a:gd name="connsiteX5" fmla="*/ 25047 w 472313"/>
                <a:gd name="connsiteY5" fmla="*/ 67985 h 644064"/>
                <a:gd name="connsiteX6" fmla="*/ 10734 w 472313"/>
                <a:gd name="connsiteY6" fmla="*/ 82297 h 644064"/>
                <a:gd name="connsiteX7" fmla="*/ 10734 w 472313"/>
                <a:gd name="connsiteY7" fmla="*/ 640486 h 644064"/>
                <a:gd name="connsiteX8" fmla="*/ 39359 w 472313"/>
                <a:gd name="connsiteY8" fmla="*/ 640486 h 644064"/>
                <a:gd name="connsiteX9" fmla="*/ 39359 w 472313"/>
                <a:gd name="connsiteY9" fmla="*/ 96610 h 644064"/>
                <a:gd name="connsiteX10" fmla="*/ 440110 w 472313"/>
                <a:gd name="connsiteY10" fmla="*/ 96610 h 644064"/>
                <a:gd name="connsiteX11" fmla="*/ 440110 w 472313"/>
                <a:gd name="connsiteY11" fmla="*/ 640486 h 644064"/>
                <a:gd name="connsiteX12" fmla="*/ 468736 w 472313"/>
                <a:gd name="connsiteY12" fmla="*/ 640486 h 644064"/>
                <a:gd name="connsiteX13" fmla="*/ 468736 w 472313"/>
                <a:gd name="connsiteY13" fmla="*/ 82297 h 644064"/>
                <a:gd name="connsiteX14" fmla="*/ 454423 w 472313"/>
                <a:gd name="connsiteY14" fmla="*/ 67985 h 644064"/>
                <a:gd name="connsiteX15" fmla="*/ 182485 w 472313"/>
                <a:gd name="connsiteY15" fmla="*/ 39359 h 644064"/>
                <a:gd name="connsiteX16" fmla="*/ 296985 w 472313"/>
                <a:gd name="connsiteY16" fmla="*/ 39359 h 644064"/>
                <a:gd name="connsiteX17" fmla="*/ 337289 w 472313"/>
                <a:gd name="connsiteY17" fmla="*/ 67985 h 644064"/>
                <a:gd name="connsiteX18" fmla="*/ 142181 w 472313"/>
                <a:gd name="connsiteY18" fmla="*/ 67985 h 644064"/>
                <a:gd name="connsiteX19" fmla="*/ 182485 w 472313"/>
                <a:gd name="connsiteY19" fmla="*/ 39359 h 6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2313" h="644064">
                  <a:moveTo>
                    <a:pt x="454423" y="67985"/>
                  </a:moveTo>
                  <a:lnTo>
                    <a:pt x="367102" y="67985"/>
                  </a:lnTo>
                  <a:cubicBezTo>
                    <a:pt x="360447" y="35366"/>
                    <a:pt x="331550" y="10734"/>
                    <a:pt x="296985" y="10734"/>
                  </a:cubicBezTo>
                  <a:lnTo>
                    <a:pt x="182485" y="10734"/>
                  </a:lnTo>
                  <a:cubicBezTo>
                    <a:pt x="147934" y="10734"/>
                    <a:pt x="119023" y="35366"/>
                    <a:pt x="112368" y="67985"/>
                  </a:cubicBezTo>
                  <a:lnTo>
                    <a:pt x="25047" y="67985"/>
                  </a:lnTo>
                  <a:cubicBezTo>
                    <a:pt x="17146" y="67985"/>
                    <a:pt x="10734" y="74397"/>
                    <a:pt x="10734" y="82297"/>
                  </a:cubicBezTo>
                  <a:lnTo>
                    <a:pt x="10734" y="640486"/>
                  </a:lnTo>
                  <a:lnTo>
                    <a:pt x="39359" y="640486"/>
                  </a:lnTo>
                  <a:lnTo>
                    <a:pt x="39359" y="96610"/>
                  </a:lnTo>
                  <a:lnTo>
                    <a:pt x="440110" y="96610"/>
                  </a:lnTo>
                  <a:lnTo>
                    <a:pt x="440110" y="640486"/>
                  </a:lnTo>
                  <a:lnTo>
                    <a:pt x="468736" y="640486"/>
                  </a:lnTo>
                  <a:lnTo>
                    <a:pt x="468736" y="82297"/>
                  </a:lnTo>
                  <a:cubicBezTo>
                    <a:pt x="468736" y="74397"/>
                    <a:pt x="462324" y="67985"/>
                    <a:pt x="454423" y="67985"/>
                  </a:cubicBezTo>
                  <a:close/>
                  <a:moveTo>
                    <a:pt x="182485" y="39359"/>
                  </a:moveTo>
                  <a:lnTo>
                    <a:pt x="296985" y="39359"/>
                  </a:lnTo>
                  <a:cubicBezTo>
                    <a:pt x="315620" y="39359"/>
                    <a:pt x="331364" y="51368"/>
                    <a:pt x="337289" y="67985"/>
                  </a:cubicBezTo>
                  <a:lnTo>
                    <a:pt x="142181" y="67985"/>
                  </a:lnTo>
                  <a:cubicBezTo>
                    <a:pt x="148106" y="51368"/>
                    <a:pt x="163850" y="39359"/>
                    <a:pt x="182485" y="39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7" name="任意多边形: 形状 68"/>
            <p:cNvSpPr/>
            <p:nvPr/>
          </p:nvSpPr>
          <p:spPr>
            <a:xfrm>
              <a:off x="8403898" y="4620519"/>
              <a:ext cx="157438" cy="157438"/>
            </a:xfrm>
            <a:custGeom>
              <a:avLst/>
              <a:gdLst>
                <a:gd name="connsiteX0" fmla="*/ 82297 w 157437"/>
                <a:gd name="connsiteY0" fmla="*/ 153860 h 157437"/>
                <a:gd name="connsiteX1" fmla="*/ 153860 w 157437"/>
                <a:gd name="connsiteY1" fmla="*/ 82297 h 157437"/>
                <a:gd name="connsiteX2" fmla="*/ 82297 w 157437"/>
                <a:gd name="connsiteY2" fmla="*/ 10734 h 157437"/>
                <a:gd name="connsiteX3" fmla="*/ 10734 w 157437"/>
                <a:gd name="connsiteY3" fmla="*/ 82297 h 157437"/>
                <a:gd name="connsiteX4" fmla="*/ 82297 w 157437"/>
                <a:gd name="connsiteY4" fmla="*/ 153860 h 157437"/>
                <a:gd name="connsiteX5" fmla="*/ 82297 w 157437"/>
                <a:gd name="connsiteY5" fmla="*/ 39359 h 157437"/>
                <a:gd name="connsiteX6" fmla="*/ 125235 w 157437"/>
                <a:gd name="connsiteY6" fmla="*/ 82297 h 157437"/>
                <a:gd name="connsiteX7" fmla="*/ 82297 w 157437"/>
                <a:gd name="connsiteY7" fmla="*/ 125235 h 157437"/>
                <a:gd name="connsiteX8" fmla="*/ 39359 w 157437"/>
                <a:gd name="connsiteY8" fmla="*/ 82297 h 157437"/>
                <a:gd name="connsiteX9" fmla="*/ 82297 w 157437"/>
                <a:gd name="connsiteY9" fmla="*/ 39359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7" h="157437">
                  <a:moveTo>
                    <a:pt x="82297" y="153860"/>
                  </a:moveTo>
                  <a:cubicBezTo>
                    <a:pt x="121757" y="153860"/>
                    <a:pt x="153860" y="121757"/>
                    <a:pt x="153860" y="82297"/>
                  </a:cubicBezTo>
                  <a:cubicBezTo>
                    <a:pt x="153860" y="42837"/>
                    <a:pt x="121757" y="10734"/>
                    <a:pt x="82297" y="10734"/>
                  </a:cubicBezTo>
                  <a:cubicBezTo>
                    <a:pt x="42837" y="10734"/>
                    <a:pt x="10734" y="42837"/>
                    <a:pt x="10734" y="82297"/>
                  </a:cubicBezTo>
                  <a:cubicBezTo>
                    <a:pt x="10734" y="121757"/>
                    <a:pt x="42837" y="153860"/>
                    <a:pt x="82297" y="153860"/>
                  </a:cubicBezTo>
                  <a:close/>
                  <a:moveTo>
                    <a:pt x="82297" y="39359"/>
                  </a:moveTo>
                  <a:cubicBezTo>
                    <a:pt x="105970" y="39359"/>
                    <a:pt x="125235" y="58624"/>
                    <a:pt x="125235" y="82297"/>
                  </a:cubicBezTo>
                  <a:cubicBezTo>
                    <a:pt x="125235" y="105970"/>
                    <a:pt x="105970" y="125235"/>
                    <a:pt x="82297" y="125235"/>
                  </a:cubicBezTo>
                  <a:cubicBezTo>
                    <a:pt x="58624" y="125235"/>
                    <a:pt x="39359" y="105970"/>
                    <a:pt x="39359" y="82297"/>
                  </a:cubicBezTo>
                  <a:cubicBezTo>
                    <a:pt x="39359" y="58624"/>
                    <a:pt x="58624" y="39359"/>
                    <a:pt x="82297" y="39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8" name="任意多边形: 形状 69"/>
            <p:cNvSpPr/>
            <p:nvPr/>
          </p:nvSpPr>
          <p:spPr>
            <a:xfrm>
              <a:off x="8733086" y="4892457"/>
              <a:ext cx="157438" cy="157438"/>
            </a:xfrm>
            <a:custGeom>
              <a:avLst/>
              <a:gdLst>
                <a:gd name="connsiteX0" fmla="*/ 10734 w 157437"/>
                <a:gd name="connsiteY0" fmla="*/ 82297 h 157437"/>
                <a:gd name="connsiteX1" fmla="*/ 82297 w 157437"/>
                <a:gd name="connsiteY1" fmla="*/ 153860 h 157437"/>
                <a:gd name="connsiteX2" fmla="*/ 153860 w 157437"/>
                <a:gd name="connsiteY2" fmla="*/ 82297 h 157437"/>
                <a:gd name="connsiteX3" fmla="*/ 82297 w 157437"/>
                <a:gd name="connsiteY3" fmla="*/ 10734 h 157437"/>
                <a:gd name="connsiteX4" fmla="*/ 10734 w 157437"/>
                <a:gd name="connsiteY4" fmla="*/ 82297 h 157437"/>
                <a:gd name="connsiteX5" fmla="*/ 125235 w 157437"/>
                <a:gd name="connsiteY5" fmla="*/ 82297 h 157437"/>
                <a:gd name="connsiteX6" fmla="*/ 82297 w 157437"/>
                <a:gd name="connsiteY6" fmla="*/ 125235 h 157437"/>
                <a:gd name="connsiteX7" fmla="*/ 39359 w 157437"/>
                <a:gd name="connsiteY7" fmla="*/ 82297 h 157437"/>
                <a:gd name="connsiteX8" fmla="*/ 82297 w 157437"/>
                <a:gd name="connsiteY8" fmla="*/ 39359 h 157437"/>
                <a:gd name="connsiteX9" fmla="*/ 125235 w 157437"/>
                <a:gd name="connsiteY9" fmla="*/ 82297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7" h="157437">
                  <a:moveTo>
                    <a:pt x="10734" y="82297"/>
                  </a:moveTo>
                  <a:cubicBezTo>
                    <a:pt x="10734" y="121757"/>
                    <a:pt x="42837" y="153860"/>
                    <a:pt x="82297" y="153860"/>
                  </a:cubicBezTo>
                  <a:cubicBezTo>
                    <a:pt x="121757" y="153860"/>
                    <a:pt x="153860" y="121757"/>
                    <a:pt x="153860" y="82297"/>
                  </a:cubicBezTo>
                  <a:cubicBezTo>
                    <a:pt x="153860" y="42837"/>
                    <a:pt x="121757" y="10734"/>
                    <a:pt x="82297" y="10734"/>
                  </a:cubicBezTo>
                  <a:cubicBezTo>
                    <a:pt x="42837" y="10734"/>
                    <a:pt x="10734" y="42837"/>
                    <a:pt x="10734" y="82297"/>
                  </a:cubicBezTo>
                  <a:close/>
                  <a:moveTo>
                    <a:pt x="125235" y="82297"/>
                  </a:moveTo>
                  <a:cubicBezTo>
                    <a:pt x="125235" y="105970"/>
                    <a:pt x="105970" y="125235"/>
                    <a:pt x="82297" y="125235"/>
                  </a:cubicBezTo>
                  <a:cubicBezTo>
                    <a:pt x="58624" y="125235"/>
                    <a:pt x="39359" y="105970"/>
                    <a:pt x="39359" y="82297"/>
                  </a:cubicBezTo>
                  <a:cubicBezTo>
                    <a:pt x="39359" y="58624"/>
                    <a:pt x="58624" y="39359"/>
                    <a:pt x="82297" y="39359"/>
                  </a:cubicBezTo>
                  <a:cubicBezTo>
                    <a:pt x="105970" y="39359"/>
                    <a:pt x="125235" y="58624"/>
                    <a:pt x="125235" y="82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9" name="任意多边形: 形状 70"/>
            <p:cNvSpPr/>
            <p:nvPr/>
          </p:nvSpPr>
          <p:spPr>
            <a:xfrm>
              <a:off x="8074710" y="4892457"/>
              <a:ext cx="157438" cy="157438"/>
            </a:xfrm>
            <a:custGeom>
              <a:avLst/>
              <a:gdLst>
                <a:gd name="connsiteX0" fmla="*/ 82297 w 157437"/>
                <a:gd name="connsiteY0" fmla="*/ 10734 h 157437"/>
                <a:gd name="connsiteX1" fmla="*/ 10734 w 157437"/>
                <a:gd name="connsiteY1" fmla="*/ 82297 h 157437"/>
                <a:gd name="connsiteX2" fmla="*/ 82297 w 157437"/>
                <a:gd name="connsiteY2" fmla="*/ 153860 h 157437"/>
                <a:gd name="connsiteX3" fmla="*/ 153860 w 157437"/>
                <a:gd name="connsiteY3" fmla="*/ 82297 h 157437"/>
                <a:gd name="connsiteX4" fmla="*/ 82297 w 157437"/>
                <a:gd name="connsiteY4" fmla="*/ 10734 h 157437"/>
                <a:gd name="connsiteX5" fmla="*/ 82297 w 157437"/>
                <a:gd name="connsiteY5" fmla="*/ 125235 h 157437"/>
                <a:gd name="connsiteX6" fmla="*/ 39359 w 157437"/>
                <a:gd name="connsiteY6" fmla="*/ 82297 h 157437"/>
                <a:gd name="connsiteX7" fmla="*/ 82297 w 157437"/>
                <a:gd name="connsiteY7" fmla="*/ 39359 h 157437"/>
                <a:gd name="connsiteX8" fmla="*/ 125235 w 157437"/>
                <a:gd name="connsiteY8" fmla="*/ 82297 h 157437"/>
                <a:gd name="connsiteX9" fmla="*/ 82297 w 157437"/>
                <a:gd name="connsiteY9" fmla="*/ 125235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7" h="157437">
                  <a:moveTo>
                    <a:pt x="82297" y="10734"/>
                  </a:moveTo>
                  <a:cubicBezTo>
                    <a:pt x="42837" y="10734"/>
                    <a:pt x="10734" y="42837"/>
                    <a:pt x="10734" y="82297"/>
                  </a:cubicBezTo>
                  <a:cubicBezTo>
                    <a:pt x="10734" y="121757"/>
                    <a:pt x="42837" y="153860"/>
                    <a:pt x="82297" y="153860"/>
                  </a:cubicBezTo>
                  <a:cubicBezTo>
                    <a:pt x="121757" y="153860"/>
                    <a:pt x="153860" y="121757"/>
                    <a:pt x="153860" y="82297"/>
                  </a:cubicBezTo>
                  <a:cubicBezTo>
                    <a:pt x="153860" y="42837"/>
                    <a:pt x="121757" y="10734"/>
                    <a:pt x="82297" y="10734"/>
                  </a:cubicBezTo>
                  <a:close/>
                  <a:moveTo>
                    <a:pt x="82297" y="125235"/>
                  </a:moveTo>
                  <a:cubicBezTo>
                    <a:pt x="58624" y="125235"/>
                    <a:pt x="39359" y="105970"/>
                    <a:pt x="39359" y="82297"/>
                  </a:cubicBezTo>
                  <a:cubicBezTo>
                    <a:pt x="39359" y="58624"/>
                    <a:pt x="58624" y="39359"/>
                    <a:pt x="82297" y="39359"/>
                  </a:cubicBezTo>
                  <a:cubicBezTo>
                    <a:pt x="105970" y="39359"/>
                    <a:pt x="125235" y="58624"/>
                    <a:pt x="125235" y="82297"/>
                  </a:cubicBezTo>
                  <a:cubicBezTo>
                    <a:pt x="125235" y="105970"/>
                    <a:pt x="105970" y="125235"/>
                    <a:pt x="82297" y="1252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0" name="任意多边形: 形状 71"/>
            <p:cNvSpPr/>
            <p:nvPr/>
          </p:nvSpPr>
          <p:spPr>
            <a:xfrm>
              <a:off x="8733086" y="5078520"/>
              <a:ext cx="157438" cy="157438"/>
            </a:xfrm>
            <a:custGeom>
              <a:avLst/>
              <a:gdLst>
                <a:gd name="connsiteX0" fmla="*/ 82297 w 157437"/>
                <a:gd name="connsiteY0" fmla="*/ 10734 h 157437"/>
                <a:gd name="connsiteX1" fmla="*/ 10734 w 157437"/>
                <a:gd name="connsiteY1" fmla="*/ 82297 h 157437"/>
                <a:gd name="connsiteX2" fmla="*/ 82297 w 157437"/>
                <a:gd name="connsiteY2" fmla="*/ 153860 h 157437"/>
                <a:gd name="connsiteX3" fmla="*/ 153860 w 157437"/>
                <a:gd name="connsiteY3" fmla="*/ 82297 h 157437"/>
                <a:gd name="connsiteX4" fmla="*/ 82297 w 157437"/>
                <a:gd name="connsiteY4" fmla="*/ 10734 h 157437"/>
                <a:gd name="connsiteX5" fmla="*/ 82297 w 157437"/>
                <a:gd name="connsiteY5" fmla="*/ 125235 h 157437"/>
                <a:gd name="connsiteX6" fmla="*/ 39359 w 157437"/>
                <a:gd name="connsiteY6" fmla="*/ 82297 h 157437"/>
                <a:gd name="connsiteX7" fmla="*/ 82297 w 157437"/>
                <a:gd name="connsiteY7" fmla="*/ 39359 h 157437"/>
                <a:gd name="connsiteX8" fmla="*/ 125235 w 157437"/>
                <a:gd name="connsiteY8" fmla="*/ 82297 h 157437"/>
                <a:gd name="connsiteX9" fmla="*/ 82297 w 157437"/>
                <a:gd name="connsiteY9" fmla="*/ 125235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7" h="157437">
                  <a:moveTo>
                    <a:pt x="82297" y="10734"/>
                  </a:moveTo>
                  <a:cubicBezTo>
                    <a:pt x="42837" y="10734"/>
                    <a:pt x="10734" y="42837"/>
                    <a:pt x="10734" y="82297"/>
                  </a:cubicBezTo>
                  <a:cubicBezTo>
                    <a:pt x="10734" y="121757"/>
                    <a:pt x="42837" y="153860"/>
                    <a:pt x="82297" y="153860"/>
                  </a:cubicBezTo>
                  <a:cubicBezTo>
                    <a:pt x="121757" y="153860"/>
                    <a:pt x="153860" y="121757"/>
                    <a:pt x="153860" y="82297"/>
                  </a:cubicBezTo>
                  <a:cubicBezTo>
                    <a:pt x="153860" y="42837"/>
                    <a:pt x="121757" y="10734"/>
                    <a:pt x="82297" y="10734"/>
                  </a:cubicBezTo>
                  <a:close/>
                  <a:moveTo>
                    <a:pt x="82297" y="125235"/>
                  </a:moveTo>
                  <a:cubicBezTo>
                    <a:pt x="58624" y="125235"/>
                    <a:pt x="39359" y="105970"/>
                    <a:pt x="39359" y="82297"/>
                  </a:cubicBezTo>
                  <a:cubicBezTo>
                    <a:pt x="39359" y="58624"/>
                    <a:pt x="58624" y="39359"/>
                    <a:pt x="82297" y="39359"/>
                  </a:cubicBezTo>
                  <a:cubicBezTo>
                    <a:pt x="105970" y="39359"/>
                    <a:pt x="125235" y="58624"/>
                    <a:pt x="125235" y="82297"/>
                  </a:cubicBezTo>
                  <a:cubicBezTo>
                    <a:pt x="125235" y="105970"/>
                    <a:pt x="105970" y="125235"/>
                    <a:pt x="82297" y="1252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1" name="任意多边形: 形状 72"/>
            <p:cNvSpPr/>
            <p:nvPr/>
          </p:nvSpPr>
          <p:spPr>
            <a:xfrm>
              <a:off x="8074710" y="5078520"/>
              <a:ext cx="157438" cy="157438"/>
            </a:xfrm>
            <a:custGeom>
              <a:avLst/>
              <a:gdLst>
                <a:gd name="connsiteX0" fmla="*/ 82297 w 157437"/>
                <a:gd name="connsiteY0" fmla="*/ 10734 h 157437"/>
                <a:gd name="connsiteX1" fmla="*/ 10734 w 157437"/>
                <a:gd name="connsiteY1" fmla="*/ 82297 h 157437"/>
                <a:gd name="connsiteX2" fmla="*/ 82297 w 157437"/>
                <a:gd name="connsiteY2" fmla="*/ 153860 h 157437"/>
                <a:gd name="connsiteX3" fmla="*/ 153860 w 157437"/>
                <a:gd name="connsiteY3" fmla="*/ 82297 h 157437"/>
                <a:gd name="connsiteX4" fmla="*/ 82297 w 157437"/>
                <a:gd name="connsiteY4" fmla="*/ 10734 h 157437"/>
                <a:gd name="connsiteX5" fmla="*/ 82297 w 157437"/>
                <a:gd name="connsiteY5" fmla="*/ 125235 h 157437"/>
                <a:gd name="connsiteX6" fmla="*/ 39359 w 157437"/>
                <a:gd name="connsiteY6" fmla="*/ 82297 h 157437"/>
                <a:gd name="connsiteX7" fmla="*/ 82297 w 157437"/>
                <a:gd name="connsiteY7" fmla="*/ 39359 h 157437"/>
                <a:gd name="connsiteX8" fmla="*/ 125235 w 157437"/>
                <a:gd name="connsiteY8" fmla="*/ 82297 h 157437"/>
                <a:gd name="connsiteX9" fmla="*/ 82297 w 157437"/>
                <a:gd name="connsiteY9" fmla="*/ 125235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7" h="157437">
                  <a:moveTo>
                    <a:pt x="82297" y="10734"/>
                  </a:moveTo>
                  <a:cubicBezTo>
                    <a:pt x="42837" y="10734"/>
                    <a:pt x="10734" y="42837"/>
                    <a:pt x="10734" y="82297"/>
                  </a:cubicBezTo>
                  <a:cubicBezTo>
                    <a:pt x="10734" y="121757"/>
                    <a:pt x="42837" y="153860"/>
                    <a:pt x="82297" y="153860"/>
                  </a:cubicBezTo>
                  <a:cubicBezTo>
                    <a:pt x="121757" y="153860"/>
                    <a:pt x="153860" y="121757"/>
                    <a:pt x="153860" y="82297"/>
                  </a:cubicBezTo>
                  <a:cubicBezTo>
                    <a:pt x="153860" y="42837"/>
                    <a:pt x="121757" y="10734"/>
                    <a:pt x="82297" y="10734"/>
                  </a:cubicBezTo>
                  <a:close/>
                  <a:moveTo>
                    <a:pt x="82297" y="125235"/>
                  </a:moveTo>
                  <a:cubicBezTo>
                    <a:pt x="58624" y="125235"/>
                    <a:pt x="39359" y="105970"/>
                    <a:pt x="39359" y="82297"/>
                  </a:cubicBezTo>
                  <a:cubicBezTo>
                    <a:pt x="39359" y="58624"/>
                    <a:pt x="58624" y="39359"/>
                    <a:pt x="82297" y="39359"/>
                  </a:cubicBezTo>
                  <a:cubicBezTo>
                    <a:pt x="105970" y="39359"/>
                    <a:pt x="125235" y="58624"/>
                    <a:pt x="125235" y="82297"/>
                  </a:cubicBezTo>
                  <a:cubicBezTo>
                    <a:pt x="125235" y="105970"/>
                    <a:pt x="105970" y="125235"/>
                    <a:pt x="82297" y="1252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2" name="任意多边形: 形状 73"/>
            <p:cNvSpPr/>
            <p:nvPr/>
          </p:nvSpPr>
          <p:spPr>
            <a:xfrm>
              <a:off x="8733086" y="5264583"/>
              <a:ext cx="157438" cy="157438"/>
            </a:xfrm>
            <a:custGeom>
              <a:avLst/>
              <a:gdLst>
                <a:gd name="connsiteX0" fmla="*/ 82297 w 157437"/>
                <a:gd name="connsiteY0" fmla="*/ 10734 h 157437"/>
                <a:gd name="connsiteX1" fmla="*/ 10734 w 157437"/>
                <a:gd name="connsiteY1" fmla="*/ 82297 h 157437"/>
                <a:gd name="connsiteX2" fmla="*/ 82297 w 157437"/>
                <a:gd name="connsiteY2" fmla="*/ 153860 h 157437"/>
                <a:gd name="connsiteX3" fmla="*/ 153860 w 157437"/>
                <a:gd name="connsiteY3" fmla="*/ 82297 h 157437"/>
                <a:gd name="connsiteX4" fmla="*/ 82297 w 157437"/>
                <a:gd name="connsiteY4" fmla="*/ 10734 h 157437"/>
                <a:gd name="connsiteX5" fmla="*/ 82297 w 157437"/>
                <a:gd name="connsiteY5" fmla="*/ 125235 h 157437"/>
                <a:gd name="connsiteX6" fmla="*/ 39359 w 157437"/>
                <a:gd name="connsiteY6" fmla="*/ 82297 h 157437"/>
                <a:gd name="connsiteX7" fmla="*/ 82297 w 157437"/>
                <a:gd name="connsiteY7" fmla="*/ 39359 h 157437"/>
                <a:gd name="connsiteX8" fmla="*/ 125235 w 157437"/>
                <a:gd name="connsiteY8" fmla="*/ 82297 h 157437"/>
                <a:gd name="connsiteX9" fmla="*/ 82297 w 157437"/>
                <a:gd name="connsiteY9" fmla="*/ 125235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7" h="157437">
                  <a:moveTo>
                    <a:pt x="82297" y="10734"/>
                  </a:moveTo>
                  <a:cubicBezTo>
                    <a:pt x="42837" y="10734"/>
                    <a:pt x="10734" y="42837"/>
                    <a:pt x="10734" y="82297"/>
                  </a:cubicBezTo>
                  <a:cubicBezTo>
                    <a:pt x="10734" y="121757"/>
                    <a:pt x="42837" y="153860"/>
                    <a:pt x="82297" y="153860"/>
                  </a:cubicBezTo>
                  <a:cubicBezTo>
                    <a:pt x="121757" y="153860"/>
                    <a:pt x="153860" y="121757"/>
                    <a:pt x="153860" y="82297"/>
                  </a:cubicBezTo>
                  <a:cubicBezTo>
                    <a:pt x="153860" y="42837"/>
                    <a:pt x="121757" y="10734"/>
                    <a:pt x="82297" y="10734"/>
                  </a:cubicBezTo>
                  <a:close/>
                  <a:moveTo>
                    <a:pt x="82297" y="125235"/>
                  </a:moveTo>
                  <a:cubicBezTo>
                    <a:pt x="58624" y="125235"/>
                    <a:pt x="39359" y="105970"/>
                    <a:pt x="39359" y="82297"/>
                  </a:cubicBezTo>
                  <a:cubicBezTo>
                    <a:pt x="39359" y="58624"/>
                    <a:pt x="58624" y="39359"/>
                    <a:pt x="82297" y="39359"/>
                  </a:cubicBezTo>
                  <a:cubicBezTo>
                    <a:pt x="105970" y="39359"/>
                    <a:pt x="125235" y="58624"/>
                    <a:pt x="125235" y="82297"/>
                  </a:cubicBezTo>
                  <a:cubicBezTo>
                    <a:pt x="125235" y="105970"/>
                    <a:pt x="105970" y="125235"/>
                    <a:pt x="82297" y="1252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3" name="任意多边形: 形状 74"/>
            <p:cNvSpPr/>
            <p:nvPr/>
          </p:nvSpPr>
          <p:spPr>
            <a:xfrm>
              <a:off x="8074710" y="5264583"/>
              <a:ext cx="157438" cy="157438"/>
            </a:xfrm>
            <a:custGeom>
              <a:avLst/>
              <a:gdLst>
                <a:gd name="connsiteX0" fmla="*/ 82297 w 157437"/>
                <a:gd name="connsiteY0" fmla="*/ 10734 h 157437"/>
                <a:gd name="connsiteX1" fmla="*/ 10734 w 157437"/>
                <a:gd name="connsiteY1" fmla="*/ 82297 h 157437"/>
                <a:gd name="connsiteX2" fmla="*/ 82297 w 157437"/>
                <a:gd name="connsiteY2" fmla="*/ 153860 h 157437"/>
                <a:gd name="connsiteX3" fmla="*/ 153860 w 157437"/>
                <a:gd name="connsiteY3" fmla="*/ 82297 h 157437"/>
                <a:gd name="connsiteX4" fmla="*/ 82297 w 157437"/>
                <a:gd name="connsiteY4" fmla="*/ 10734 h 157437"/>
                <a:gd name="connsiteX5" fmla="*/ 82297 w 157437"/>
                <a:gd name="connsiteY5" fmla="*/ 125235 h 157437"/>
                <a:gd name="connsiteX6" fmla="*/ 39359 w 157437"/>
                <a:gd name="connsiteY6" fmla="*/ 82297 h 157437"/>
                <a:gd name="connsiteX7" fmla="*/ 82297 w 157437"/>
                <a:gd name="connsiteY7" fmla="*/ 39359 h 157437"/>
                <a:gd name="connsiteX8" fmla="*/ 125235 w 157437"/>
                <a:gd name="connsiteY8" fmla="*/ 82297 h 157437"/>
                <a:gd name="connsiteX9" fmla="*/ 82297 w 157437"/>
                <a:gd name="connsiteY9" fmla="*/ 125235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437" h="157437">
                  <a:moveTo>
                    <a:pt x="82297" y="10734"/>
                  </a:moveTo>
                  <a:cubicBezTo>
                    <a:pt x="42837" y="10734"/>
                    <a:pt x="10734" y="42837"/>
                    <a:pt x="10734" y="82297"/>
                  </a:cubicBezTo>
                  <a:cubicBezTo>
                    <a:pt x="10734" y="121757"/>
                    <a:pt x="42837" y="153860"/>
                    <a:pt x="82297" y="153860"/>
                  </a:cubicBezTo>
                  <a:cubicBezTo>
                    <a:pt x="121757" y="153860"/>
                    <a:pt x="153860" y="121757"/>
                    <a:pt x="153860" y="82297"/>
                  </a:cubicBezTo>
                  <a:cubicBezTo>
                    <a:pt x="153860" y="42837"/>
                    <a:pt x="121757" y="10734"/>
                    <a:pt x="82297" y="10734"/>
                  </a:cubicBezTo>
                  <a:close/>
                  <a:moveTo>
                    <a:pt x="82297" y="125235"/>
                  </a:moveTo>
                  <a:cubicBezTo>
                    <a:pt x="58624" y="125235"/>
                    <a:pt x="39359" y="105970"/>
                    <a:pt x="39359" y="82297"/>
                  </a:cubicBezTo>
                  <a:cubicBezTo>
                    <a:pt x="39359" y="58624"/>
                    <a:pt x="58624" y="39359"/>
                    <a:pt x="82297" y="39359"/>
                  </a:cubicBezTo>
                  <a:cubicBezTo>
                    <a:pt x="105970" y="39359"/>
                    <a:pt x="125235" y="58624"/>
                    <a:pt x="125235" y="82297"/>
                  </a:cubicBezTo>
                  <a:cubicBezTo>
                    <a:pt x="125235" y="105970"/>
                    <a:pt x="105970" y="125235"/>
                    <a:pt x="82297" y="1252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4" name="任意多边形: 形状 75"/>
            <p:cNvSpPr/>
            <p:nvPr/>
          </p:nvSpPr>
          <p:spPr>
            <a:xfrm>
              <a:off x="8131960" y="4720706"/>
              <a:ext cx="128813" cy="42938"/>
            </a:xfrm>
            <a:custGeom>
              <a:avLst/>
              <a:gdLst>
                <a:gd name="connsiteX0" fmla="*/ 10734 w 128812"/>
                <a:gd name="connsiteY0" fmla="*/ 10734 h 42937"/>
                <a:gd name="connsiteX1" fmla="*/ 125235 w 128812"/>
                <a:gd name="connsiteY1" fmla="*/ 10734 h 42937"/>
                <a:gd name="connsiteX2" fmla="*/ 125235 w 128812"/>
                <a:gd name="connsiteY2" fmla="*/ 39359 h 42937"/>
                <a:gd name="connsiteX3" fmla="*/ 10734 w 128812"/>
                <a:gd name="connsiteY3" fmla="*/ 39359 h 4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812" h="42937">
                  <a:moveTo>
                    <a:pt x="10734" y="10734"/>
                  </a:moveTo>
                  <a:lnTo>
                    <a:pt x="125235" y="10734"/>
                  </a:lnTo>
                  <a:lnTo>
                    <a:pt x="125235" y="39359"/>
                  </a:lnTo>
                  <a:lnTo>
                    <a:pt x="10734" y="39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5" name="任意多边形: 形状 76"/>
            <p:cNvSpPr/>
            <p:nvPr/>
          </p:nvSpPr>
          <p:spPr>
            <a:xfrm>
              <a:off x="8675836" y="4677769"/>
              <a:ext cx="128813" cy="42938"/>
            </a:xfrm>
            <a:custGeom>
              <a:avLst/>
              <a:gdLst>
                <a:gd name="connsiteX0" fmla="*/ 10734 w 128812"/>
                <a:gd name="connsiteY0" fmla="*/ 10734 h 42937"/>
                <a:gd name="connsiteX1" fmla="*/ 125235 w 128812"/>
                <a:gd name="connsiteY1" fmla="*/ 10734 h 42937"/>
                <a:gd name="connsiteX2" fmla="*/ 125235 w 128812"/>
                <a:gd name="connsiteY2" fmla="*/ 39359 h 42937"/>
                <a:gd name="connsiteX3" fmla="*/ 10734 w 128812"/>
                <a:gd name="connsiteY3" fmla="*/ 39359 h 4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812" h="42937">
                  <a:moveTo>
                    <a:pt x="10734" y="10734"/>
                  </a:moveTo>
                  <a:lnTo>
                    <a:pt x="125235" y="10734"/>
                  </a:lnTo>
                  <a:lnTo>
                    <a:pt x="125235" y="39359"/>
                  </a:lnTo>
                  <a:lnTo>
                    <a:pt x="10734" y="39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6" name="任意多边形: 形状 77"/>
            <p:cNvSpPr/>
            <p:nvPr/>
          </p:nvSpPr>
          <p:spPr>
            <a:xfrm>
              <a:off x="8074710" y="4663456"/>
              <a:ext cx="243313" cy="214688"/>
            </a:xfrm>
            <a:custGeom>
              <a:avLst/>
              <a:gdLst>
                <a:gd name="connsiteX0" fmla="*/ 56535 w 243313"/>
                <a:gd name="connsiteY0" fmla="*/ 205385 h 214688"/>
                <a:gd name="connsiteX1" fmla="*/ 67985 w 243313"/>
                <a:gd name="connsiteY1" fmla="*/ 211110 h 214688"/>
                <a:gd name="connsiteX2" fmla="*/ 72507 w 243313"/>
                <a:gd name="connsiteY2" fmla="*/ 210380 h 214688"/>
                <a:gd name="connsiteX3" fmla="*/ 82297 w 243313"/>
                <a:gd name="connsiteY3" fmla="*/ 196797 h 214688"/>
                <a:gd name="connsiteX4" fmla="*/ 82297 w 243313"/>
                <a:gd name="connsiteY4" fmla="*/ 153860 h 214688"/>
                <a:gd name="connsiteX5" fmla="*/ 225422 w 243313"/>
                <a:gd name="connsiteY5" fmla="*/ 153860 h 214688"/>
                <a:gd name="connsiteX6" fmla="*/ 239735 w 243313"/>
                <a:gd name="connsiteY6" fmla="*/ 139547 h 214688"/>
                <a:gd name="connsiteX7" fmla="*/ 239735 w 243313"/>
                <a:gd name="connsiteY7" fmla="*/ 25047 h 214688"/>
                <a:gd name="connsiteX8" fmla="*/ 225422 w 243313"/>
                <a:gd name="connsiteY8" fmla="*/ 10734 h 214688"/>
                <a:gd name="connsiteX9" fmla="*/ 25047 w 243313"/>
                <a:gd name="connsiteY9" fmla="*/ 10734 h 214688"/>
                <a:gd name="connsiteX10" fmla="*/ 10734 w 243313"/>
                <a:gd name="connsiteY10" fmla="*/ 25047 h 214688"/>
                <a:gd name="connsiteX11" fmla="*/ 10734 w 243313"/>
                <a:gd name="connsiteY11" fmla="*/ 139547 h 214688"/>
                <a:gd name="connsiteX12" fmla="*/ 13597 w 243313"/>
                <a:gd name="connsiteY12" fmla="*/ 148135 h 214688"/>
                <a:gd name="connsiteX13" fmla="*/ 56535 w 243313"/>
                <a:gd name="connsiteY13" fmla="*/ 205385 h 214688"/>
                <a:gd name="connsiteX14" fmla="*/ 39359 w 243313"/>
                <a:gd name="connsiteY14" fmla="*/ 39359 h 214688"/>
                <a:gd name="connsiteX15" fmla="*/ 211110 w 243313"/>
                <a:gd name="connsiteY15" fmla="*/ 39359 h 214688"/>
                <a:gd name="connsiteX16" fmla="*/ 211110 w 243313"/>
                <a:gd name="connsiteY16" fmla="*/ 125235 h 214688"/>
                <a:gd name="connsiteX17" fmla="*/ 67985 w 243313"/>
                <a:gd name="connsiteY17" fmla="*/ 125235 h 214688"/>
                <a:gd name="connsiteX18" fmla="*/ 53672 w 243313"/>
                <a:gd name="connsiteY18" fmla="*/ 139547 h 214688"/>
                <a:gd name="connsiteX19" fmla="*/ 53672 w 243313"/>
                <a:gd name="connsiteY19" fmla="*/ 153860 h 214688"/>
                <a:gd name="connsiteX20" fmla="*/ 39359 w 243313"/>
                <a:gd name="connsiteY20" fmla="*/ 134781 h 214688"/>
                <a:gd name="connsiteX21" fmla="*/ 39359 w 243313"/>
                <a:gd name="connsiteY21" fmla="*/ 39359 h 2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3313" h="214688">
                  <a:moveTo>
                    <a:pt x="56535" y="205385"/>
                  </a:moveTo>
                  <a:cubicBezTo>
                    <a:pt x="59297" y="209049"/>
                    <a:pt x="63562" y="211110"/>
                    <a:pt x="67985" y="211110"/>
                  </a:cubicBezTo>
                  <a:cubicBezTo>
                    <a:pt x="69487" y="211110"/>
                    <a:pt x="71019" y="210867"/>
                    <a:pt x="72507" y="210380"/>
                  </a:cubicBezTo>
                  <a:cubicBezTo>
                    <a:pt x="78361" y="208419"/>
                    <a:pt x="82297" y="202966"/>
                    <a:pt x="82297" y="196797"/>
                  </a:cubicBezTo>
                  <a:lnTo>
                    <a:pt x="82297" y="153860"/>
                  </a:lnTo>
                  <a:lnTo>
                    <a:pt x="225422" y="153860"/>
                  </a:lnTo>
                  <a:cubicBezTo>
                    <a:pt x="233323" y="153860"/>
                    <a:pt x="239735" y="147448"/>
                    <a:pt x="239735" y="139547"/>
                  </a:cubicBezTo>
                  <a:lnTo>
                    <a:pt x="239735" y="25047"/>
                  </a:lnTo>
                  <a:cubicBezTo>
                    <a:pt x="239735" y="17146"/>
                    <a:pt x="233323" y="10734"/>
                    <a:pt x="225422" y="10734"/>
                  </a:cubicBezTo>
                  <a:lnTo>
                    <a:pt x="25047" y="10734"/>
                  </a:lnTo>
                  <a:cubicBezTo>
                    <a:pt x="17146" y="10734"/>
                    <a:pt x="10734" y="17146"/>
                    <a:pt x="10734" y="25047"/>
                  </a:cubicBezTo>
                  <a:lnTo>
                    <a:pt x="10734" y="139547"/>
                  </a:lnTo>
                  <a:cubicBezTo>
                    <a:pt x="10734" y="142639"/>
                    <a:pt x="11736" y="145659"/>
                    <a:pt x="13597" y="148135"/>
                  </a:cubicBezTo>
                  <a:lnTo>
                    <a:pt x="56535" y="205385"/>
                  </a:lnTo>
                  <a:close/>
                  <a:moveTo>
                    <a:pt x="39359" y="39359"/>
                  </a:moveTo>
                  <a:lnTo>
                    <a:pt x="211110" y="39359"/>
                  </a:lnTo>
                  <a:lnTo>
                    <a:pt x="211110" y="125235"/>
                  </a:lnTo>
                  <a:lnTo>
                    <a:pt x="67985" y="125235"/>
                  </a:lnTo>
                  <a:cubicBezTo>
                    <a:pt x="60084" y="125235"/>
                    <a:pt x="53672" y="131647"/>
                    <a:pt x="53672" y="139547"/>
                  </a:cubicBezTo>
                  <a:lnTo>
                    <a:pt x="53672" y="153860"/>
                  </a:lnTo>
                  <a:lnTo>
                    <a:pt x="39359" y="134781"/>
                  </a:lnTo>
                  <a:lnTo>
                    <a:pt x="39359" y="39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7" name="任意多边形: 形状 78"/>
            <p:cNvSpPr/>
            <p:nvPr/>
          </p:nvSpPr>
          <p:spPr>
            <a:xfrm>
              <a:off x="8561332" y="4620519"/>
              <a:ext cx="300563" cy="157438"/>
            </a:xfrm>
            <a:custGeom>
              <a:avLst/>
              <a:gdLst>
                <a:gd name="connsiteX0" fmla="*/ 25050 w 300563"/>
                <a:gd name="connsiteY0" fmla="*/ 153860 h 157437"/>
                <a:gd name="connsiteX1" fmla="*/ 282676 w 300563"/>
                <a:gd name="connsiteY1" fmla="*/ 153860 h 157437"/>
                <a:gd name="connsiteX2" fmla="*/ 296988 w 300563"/>
                <a:gd name="connsiteY2" fmla="*/ 139547 h 157437"/>
                <a:gd name="connsiteX3" fmla="*/ 296988 w 300563"/>
                <a:gd name="connsiteY3" fmla="*/ 25047 h 157437"/>
                <a:gd name="connsiteX4" fmla="*/ 282676 w 300563"/>
                <a:gd name="connsiteY4" fmla="*/ 10734 h 157437"/>
                <a:gd name="connsiteX5" fmla="*/ 82300 w 300563"/>
                <a:gd name="connsiteY5" fmla="*/ 10734 h 157437"/>
                <a:gd name="connsiteX6" fmla="*/ 67988 w 300563"/>
                <a:gd name="connsiteY6" fmla="*/ 25047 h 157437"/>
                <a:gd name="connsiteX7" fmla="*/ 67988 w 300563"/>
                <a:gd name="connsiteY7" fmla="*/ 89453 h 157437"/>
                <a:gd name="connsiteX8" fmla="*/ 16463 w 300563"/>
                <a:gd name="connsiteY8" fmla="*/ 128097 h 157437"/>
                <a:gd name="connsiteX9" fmla="*/ 11468 w 300563"/>
                <a:gd name="connsiteY9" fmla="*/ 144070 h 157437"/>
                <a:gd name="connsiteX10" fmla="*/ 25050 w 300563"/>
                <a:gd name="connsiteY10" fmla="*/ 153860 h 157437"/>
                <a:gd name="connsiteX11" fmla="*/ 90888 w 300563"/>
                <a:gd name="connsiteY11" fmla="*/ 108060 h 157437"/>
                <a:gd name="connsiteX12" fmla="*/ 96613 w 300563"/>
                <a:gd name="connsiteY12" fmla="*/ 96610 h 157437"/>
                <a:gd name="connsiteX13" fmla="*/ 96613 w 300563"/>
                <a:gd name="connsiteY13" fmla="*/ 39359 h 157437"/>
                <a:gd name="connsiteX14" fmla="*/ 268363 w 300563"/>
                <a:gd name="connsiteY14" fmla="*/ 39359 h 157437"/>
                <a:gd name="connsiteX15" fmla="*/ 268363 w 300563"/>
                <a:gd name="connsiteY15" fmla="*/ 125235 h 157437"/>
                <a:gd name="connsiteX16" fmla="*/ 67988 w 300563"/>
                <a:gd name="connsiteY16" fmla="*/ 125235 h 157437"/>
                <a:gd name="connsiteX17" fmla="*/ 90888 w 300563"/>
                <a:gd name="connsiteY17" fmla="*/ 108060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0563" h="157437">
                  <a:moveTo>
                    <a:pt x="25050" y="153860"/>
                  </a:moveTo>
                  <a:lnTo>
                    <a:pt x="282676" y="153860"/>
                  </a:lnTo>
                  <a:cubicBezTo>
                    <a:pt x="290576" y="153860"/>
                    <a:pt x="296988" y="147448"/>
                    <a:pt x="296988" y="139547"/>
                  </a:cubicBezTo>
                  <a:lnTo>
                    <a:pt x="296988" y="25047"/>
                  </a:lnTo>
                  <a:cubicBezTo>
                    <a:pt x="296988" y="17146"/>
                    <a:pt x="290576" y="10734"/>
                    <a:pt x="282676" y="10734"/>
                  </a:cubicBezTo>
                  <a:lnTo>
                    <a:pt x="82300" y="10734"/>
                  </a:lnTo>
                  <a:cubicBezTo>
                    <a:pt x="74400" y="10734"/>
                    <a:pt x="67988" y="17146"/>
                    <a:pt x="67988" y="25047"/>
                  </a:cubicBezTo>
                  <a:lnTo>
                    <a:pt x="67988" y="89453"/>
                  </a:lnTo>
                  <a:lnTo>
                    <a:pt x="16463" y="128097"/>
                  </a:lnTo>
                  <a:cubicBezTo>
                    <a:pt x="11539" y="131790"/>
                    <a:pt x="9521" y="138230"/>
                    <a:pt x="11468" y="144070"/>
                  </a:cubicBezTo>
                  <a:cubicBezTo>
                    <a:pt x="13428" y="149924"/>
                    <a:pt x="18882" y="153860"/>
                    <a:pt x="25050" y="153860"/>
                  </a:cubicBezTo>
                  <a:close/>
                  <a:moveTo>
                    <a:pt x="90888" y="108060"/>
                  </a:moveTo>
                  <a:cubicBezTo>
                    <a:pt x="94495" y="105369"/>
                    <a:pt x="96613" y="101118"/>
                    <a:pt x="96613" y="96610"/>
                  </a:cubicBezTo>
                  <a:lnTo>
                    <a:pt x="96613" y="39359"/>
                  </a:lnTo>
                  <a:lnTo>
                    <a:pt x="268363" y="39359"/>
                  </a:lnTo>
                  <a:lnTo>
                    <a:pt x="268363" y="125235"/>
                  </a:lnTo>
                  <a:lnTo>
                    <a:pt x="67988" y="125235"/>
                  </a:lnTo>
                  <a:lnTo>
                    <a:pt x="90888" y="1080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8" name="任意多边形: 形状 79"/>
            <p:cNvSpPr/>
            <p:nvPr/>
          </p:nvSpPr>
          <p:spPr>
            <a:xfrm>
              <a:off x="8314559" y="4935809"/>
              <a:ext cx="114500" cy="157438"/>
            </a:xfrm>
            <a:custGeom>
              <a:avLst/>
              <a:gdLst>
                <a:gd name="connsiteX0" fmla="*/ 85618 w 114500"/>
                <a:gd name="connsiteY0" fmla="*/ 36912 h 157437"/>
                <a:gd name="connsiteX1" fmla="*/ 74926 w 114500"/>
                <a:gd name="connsiteY1" fmla="*/ 25047 h 157437"/>
                <a:gd name="connsiteX2" fmla="*/ 17676 w 114500"/>
                <a:gd name="connsiteY2" fmla="*/ 10734 h 157437"/>
                <a:gd name="connsiteX3" fmla="*/ 10734 w 114500"/>
                <a:gd name="connsiteY3" fmla="*/ 38501 h 157437"/>
                <a:gd name="connsiteX4" fmla="*/ 58653 w 114500"/>
                <a:gd name="connsiteY4" fmla="*/ 50480 h 157437"/>
                <a:gd name="connsiteX5" fmla="*/ 69258 w 114500"/>
                <a:gd name="connsiteY5" fmla="*/ 124820 h 157437"/>
                <a:gd name="connsiteX6" fmla="*/ 57136 w 114500"/>
                <a:gd name="connsiteY6" fmla="*/ 124820 h 157437"/>
                <a:gd name="connsiteX7" fmla="*/ 57136 w 114500"/>
                <a:gd name="connsiteY7" fmla="*/ 153445 h 157437"/>
                <a:gd name="connsiteX8" fmla="*/ 114386 w 114500"/>
                <a:gd name="connsiteY8" fmla="*/ 153445 h 157437"/>
                <a:gd name="connsiteX9" fmla="*/ 114386 w 114500"/>
                <a:gd name="connsiteY9" fmla="*/ 124820 h 157437"/>
                <a:gd name="connsiteX10" fmla="*/ 98170 w 114500"/>
                <a:gd name="connsiteY10" fmla="*/ 124820 h 157437"/>
                <a:gd name="connsiteX11" fmla="*/ 85618 w 114500"/>
                <a:gd name="connsiteY11" fmla="*/ 36912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00" h="157437">
                  <a:moveTo>
                    <a:pt x="85618" y="36912"/>
                  </a:moveTo>
                  <a:cubicBezTo>
                    <a:pt x="84802" y="31158"/>
                    <a:pt x="80565" y="26464"/>
                    <a:pt x="74926" y="25047"/>
                  </a:cubicBezTo>
                  <a:lnTo>
                    <a:pt x="17676" y="10734"/>
                  </a:lnTo>
                  <a:lnTo>
                    <a:pt x="10734" y="38501"/>
                  </a:lnTo>
                  <a:lnTo>
                    <a:pt x="58653" y="50480"/>
                  </a:lnTo>
                  <a:lnTo>
                    <a:pt x="69258" y="124820"/>
                  </a:lnTo>
                  <a:lnTo>
                    <a:pt x="57136" y="124820"/>
                  </a:lnTo>
                  <a:lnTo>
                    <a:pt x="57136" y="153445"/>
                  </a:lnTo>
                  <a:lnTo>
                    <a:pt x="114386" y="153445"/>
                  </a:lnTo>
                  <a:lnTo>
                    <a:pt x="114386" y="124820"/>
                  </a:lnTo>
                  <a:lnTo>
                    <a:pt x="98170" y="124820"/>
                  </a:lnTo>
                  <a:lnTo>
                    <a:pt x="85618" y="3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29" name="任意多边形: 形状 80"/>
            <p:cNvSpPr/>
            <p:nvPr/>
          </p:nvSpPr>
          <p:spPr>
            <a:xfrm>
              <a:off x="8314559" y="5107560"/>
              <a:ext cx="114500" cy="157438"/>
            </a:xfrm>
            <a:custGeom>
              <a:avLst/>
              <a:gdLst>
                <a:gd name="connsiteX0" fmla="*/ 85618 w 114500"/>
                <a:gd name="connsiteY0" fmla="*/ 36912 h 157437"/>
                <a:gd name="connsiteX1" fmla="*/ 74926 w 114500"/>
                <a:gd name="connsiteY1" fmla="*/ 25047 h 157437"/>
                <a:gd name="connsiteX2" fmla="*/ 17676 w 114500"/>
                <a:gd name="connsiteY2" fmla="*/ 10734 h 157437"/>
                <a:gd name="connsiteX3" fmla="*/ 10734 w 114500"/>
                <a:gd name="connsiteY3" fmla="*/ 38501 h 157437"/>
                <a:gd name="connsiteX4" fmla="*/ 58653 w 114500"/>
                <a:gd name="connsiteY4" fmla="*/ 50480 h 157437"/>
                <a:gd name="connsiteX5" fmla="*/ 69258 w 114500"/>
                <a:gd name="connsiteY5" fmla="*/ 124820 h 157437"/>
                <a:gd name="connsiteX6" fmla="*/ 57136 w 114500"/>
                <a:gd name="connsiteY6" fmla="*/ 124820 h 157437"/>
                <a:gd name="connsiteX7" fmla="*/ 57136 w 114500"/>
                <a:gd name="connsiteY7" fmla="*/ 153445 h 157437"/>
                <a:gd name="connsiteX8" fmla="*/ 114386 w 114500"/>
                <a:gd name="connsiteY8" fmla="*/ 153445 h 157437"/>
                <a:gd name="connsiteX9" fmla="*/ 114386 w 114500"/>
                <a:gd name="connsiteY9" fmla="*/ 124820 h 157437"/>
                <a:gd name="connsiteX10" fmla="*/ 98170 w 114500"/>
                <a:gd name="connsiteY10" fmla="*/ 124820 h 157437"/>
                <a:gd name="connsiteX11" fmla="*/ 85618 w 114500"/>
                <a:gd name="connsiteY11" fmla="*/ 36912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00" h="157437">
                  <a:moveTo>
                    <a:pt x="85618" y="36912"/>
                  </a:moveTo>
                  <a:cubicBezTo>
                    <a:pt x="84802" y="31158"/>
                    <a:pt x="80565" y="26464"/>
                    <a:pt x="74926" y="25047"/>
                  </a:cubicBezTo>
                  <a:lnTo>
                    <a:pt x="17676" y="10734"/>
                  </a:lnTo>
                  <a:lnTo>
                    <a:pt x="10734" y="38501"/>
                  </a:lnTo>
                  <a:lnTo>
                    <a:pt x="58653" y="50480"/>
                  </a:lnTo>
                  <a:lnTo>
                    <a:pt x="69258" y="124820"/>
                  </a:lnTo>
                  <a:lnTo>
                    <a:pt x="57136" y="124820"/>
                  </a:lnTo>
                  <a:lnTo>
                    <a:pt x="57136" y="153445"/>
                  </a:lnTo>
                  <a:lnTo>
                    <a:pt x="114386" y="153445"/>
                  </a:lnTo>
                  <a:lnTo>
                    <a:pt x="114386" y="124820"/>
                  </a:lnTo>
                  <a:lnTo>
                    <a:pt x="98170" y="124820"/>
                  </a:lnTo>
                  <a:lnTo>
                    <a:pt x="85618" y="3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1" name="任意多边形: 形状 81"/>
            <p:cNvSpPr/>
            <p:nvPr/>
          </p:nvSpPr>
          <p:spPr>
            <a:xfrm>
              <a:off x="8314559" y="5279310"/>
              <a:ext cx="114500" cy="157438"/>
            </a:xfrm>
            <a:custGeom>
              <a:avLst/>
              <a:gdLst>
                <a:gd name="connsiteX0" fmla="*/ 85618 w 114500"/>
                <a:gd name="connsiteY0" fmla="*/ 36912 h 157437"/>
                <a:gd name="connsiteX1" fmla="*/ 74926 w 114500"/>
                <a:gd name="connsiteY1" fmla="*/ 25047 h 157437"/>
                <a:gd name="connsiteX2" fmla="*/ 17676 w 114500"/>
                <a:gd name="connsiteY2" fmla="*/ 10734 h 157437"/>
                <a:gd name="connsiteX3" fmla="*/ 10734 w 114500"/>
                <a:gd name="connsiteY3" fmla="*/ 38501 h 157437"/>
                <a:gd name="connsiteX4" fmla="*/ 58653 w 114500"/>
                <a:gd name="connsiteY4" fmla="*/ 50480 h 157437"/>
                <a:gd name="connsiteX5" fmla="*/ 69258 w 114500"/>
                <a:gd name="connsiteY5" fmla="*/ 124820 h 157437"/>
                <a:gd name="connsiteX6" fmla="*/ 57136 w 114500"/>
                <a:gd name="connsiteY6" fmla="*/ 124820 h 157437"/>
                <a:gd name="connsiteX7" fmla="*/ 57136 w 114500"/>
                <a:gd name="connsiteY7" fmla="*/ 153445 h 157437"/>
                <a:gd name="connsiteX8" fmla="*/ 114386 w 114500"/>
                <a:gd name="connsiteY8" fmla="*/ 153445 h 157437"/>
                <a:gd name="connsiteX9" fmla="*/ 114386 w 114500"/>
                <a:gd name="connsiteY9" fmla="*/ 124820 h 157437"/>
                <a:gd name="connsiteX10" fmla="*/ 98170 w 114500"/>
                <a:gd name="connsiteY10" fmla="*/ 124820 h 157437"/>
                <a:gd name="connsiteX11" fmla="*/ 85618 w 114500"/>
                <a:gd name="connsiteY11" fmla="*/ 36912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00" h="157437">
                  <a:moveTo>
                    <a:pt x="85618" y="36912"/>
                  </a:moveTo>
                  <a:cubicBezTo>
                    <a:pt x="84802" y="31158"/>
                    <a:pt x="80565" y="26464"/>
                    <a:pt x="74926" y="25047"/>
                  </a:cubicBezTo>
                  <a:lnTo>
                    <a:pt x="17676" y="10734"/>
                  </a:lnTo>
                  <a:lnTo>
                    <a:pt x="10734" y="38501"/>
                  </a:lnTo>
                  <a:lnTo>
                    <a:pt x="58653" y="50480"/>
                  </a:lnTo>
                  <a:lnTo>
                    <a:pt x="69258" y="124820"/>
                  </a:lnTo>
                  <a:lnTo>
                    <a:pt x="57136" y="124820"/>
                  </a:lnTo>
                  <a:lnTo>
                    <a:pt x="57136" y="153445"/>
                  </a:lnTo>
                  <a:lnTo>
                    <a:pt x="114386" y="153445"/>
                  </a:lnTo>
                  <a:lnTo>
                    <a:pt x="114386" y="124820"/>
                  </a:lnTo>
                  <a:lnTo>
                    <a:pt x="98170" y="124820"/>
                  </a:lnTo>
                  <a:lnTo>
                    <a:pt x="85618" y="3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2" name="任意多边形: 形状 82"/>
            <p:cNvSpPr/>
            <p:nvPr/>
          </p:nvSpPr>
          <p:spPr>
            <a:xfrm>
              <a:off x="8532711" y="4935824"/>
              <a:ext cx="114500" cy="157438"/>
            </a:xfrm>
            <a:custGeom>
              <a:avLst/>
              <a:gdLst>
                <a:gd name="connsiteX0" fmla="*/ 50194 w 114500"/>
                <a:gd name="connsiteY0" fmla="*/ 25047 h 157437"/>
                <a:gd name="connsiteX1" fmla="*/ 39503 w 114500"/>
                <a:gd name="connsiteY1" fmla="*/ 36912 h 157437"/>
                <a:gd name="connsiteX2" fmla="*/ 26950 w 114500"/>
                <a:gd name="connsiteY2" fmla="*/ 124805 h 157437"/>
                <a:gd name="connsiteX3" fmla="*/ 10734 w 114500"/>
                <a:gd name="connsiteY3" fmla="*/ 124805 h 157437"/>
                <a:gd name="connsiteX4" fmla="*/ 10734 w 114500"/>
                <a:gd name="connsiteY4" fmla="*/ 153430 h 157437"/>
                <a:gd name="connsiteX5" fmla="*/ 67985 w 114500"/>
                <a:gd name="connsiteY5" fmla="*/ 153430 h 157437"/>
                <a:gd name="connsiteX6" fmla="*/ 67985 w 114500"/>
                <a:gd name="connsiteY6" fmla="*/ 124805 h 157437"/>
                <a:gd name="connsiteX7" fmla="*/ 55862 w 114500"/>
                <a:gd name="connsiteY7" fmla="*/ 124805 h 157437"/>
                <a:gd name="connsiteX8" fmla="*/ 66482 w 114500"/>
                <a:gd name="connsiteY8" fmla="*/ 50480 h 157437"/>
                <a:gd name="connsiteX9" fmla="*/ 114400 w 114500"/>
                <a:gd name="connsiteY9" fmla="*/ 38501 h 157437"/>
                <a:gd name="connsiteX10" fmla="*/ 107459 w 114500"/>
                <a:gd name="connsiteY10" fmla="*/ 10734 h 157437"/>
                <a:gd name="connsiteX11" fmla="*/ 50194 w 114500"/>
                <a:gd name="connsiteY11" fmla="*/ 25047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00" h="157437">
                  <a:moveTo>
                    <a:pt x="50194" y="25047"/>
                  </a:moveTo>
                  <a:cubicBezTo>
                    <a:pt x="44541" y="26464"/>
                    <a:pt x="40318" y="31144"/>
                    <a:pt x="39503" y="36912"/>
                  </a:cubicBezTo>
                  <a:lnTo>
                    <a:pt x="26950" y="124805"/>
                  </a:lnTo>
                  <a:lnTo>
                    <a:pt x="10734" y="124805"/>
                  </a:lnTo>
                  <a:lnTo>
                    <a:pt x="10734" y="153430"/>
                  </a:lnTo>
                  <a:lnTo>
                    <a:pt x="67985" y="153430"/>
                  </a:lnTo>
                  <a:lnTo>
                    <a:pt x="67985" y="124805"/>
                  </a:lnTo>
                  <a:lnTo>
                    <a:pt x="55862" y="124805"/>
                  </a:lnTo>
                  <a:lnTo>
                    <a:pt x="66482" y="50480"/>
                  </a:lnTo>
                  <a:lnTo>
                    <a:pt x="114400" y="38501"/>
                  </a:lnTo>
                  <a:lnTo>
                    <a:pt x="107459" y="10734"/>
                  </a:lnTo>
                  <a:lnTo>
                    <a:pt x="50194" y="250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3" name="任意多边形: 形状 83"/>
            <p:cNvSpPr/>
            <p:nvPr/>
          </p:nvSpPr>
          <p:spPr>
            <a:xfrm>
              <a:off x="8532711" y="5107574"/>
              <a:ext cx="114500" cy="157438"/>
            </a:xfrm>
            <a:custGeom>
              <a:avLst/>
              <a:gdLst>
                <a:gd name="connsiteX0" fmla="*/ 50194 w 114500"/>
                <a:gd name="connsiteY0" fmla="*/ 25047 h 157437"/>
                <a:gd name="connsiteX1" fmla="*/ 39503 w 114500"/>
                <a:gd name="connsiteY1" fmla="*/ 36912 h 157437"/>
                <a:gd name="connsiteX2" fmla="*/ 26950 w 114500"/>
                <a:gd name="connsiteY2" fmla="*/ 124805 h 157437"/>
                <a:gd name="connsiteX3" fmla="*/ 10734 w 114500"/>
                <a:gd name="connsiteY3" fmla="*/ 124805 h 157437"/>
                <a:gd name="connsiteX4" fmla="*/ 10734 w 114500"/>
                <a:gd name="connsiteY4" fmla="*/ 153430 h 157437"/>
                <a:gd name="connsiteX5" fmla="*/ 67985 w 114500"/>
                <a:gd name="connsiteY5" fmla="*/ 153430 h 157437"/>
                <a:gd name="connsiteX6" fmla="*/ 67985 w 114500"/>
                <a:gd name="connsiteY6" fmla="*/ 124805 h 157437"/>
                <a:gd name="connsiteX7" fmla="*/ 55862 w 114500"/>
                <a:gd name="connsiteY7" fmla="*/ 124805 h 157437"/>
                <a:gd name="connsiteX8" fmla="*/ 66482 w 114500"/>
                <a:gd name="connsiteY8" fmla="*/ 50480 h 157437"/>
                <a:gd name="connsiteX9" fmla="*/ 114400 w 114500"/>
                <a:gd name="connsiteY9" fmla="*/ 38501 h 157437"/>
                <a:gd name="connsiteX10" fmla="*/ 107459 w 114500"/>
                <a:gd name="connsiteY10" fmla="*/ 10734 h 157437"/>
                <a:gd name="connsiteX11" fmla="*/ 50194 w 114500"/>
                <a:gd name="connsiteY11" fmla="*/ 25047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00" h="157437">
                  <a:moveTo>
                    <a:pt x="50194" y="25047"/>
                  </a:moveTo>
                  <a:cubicBezTo>
                    <a:pt x="44541" y="26464"/>
                    <a:pt x="40318" y="31144"/>
                    <a:pt x="39503" y="36912"/>
                  </a:cubicBezTo>
                  <a:lnTo>
                    <a:pt x="26950" y="124805"/>
                  </a:lnTo>
                  <a:lnTo>
                    <a:pt x="10734" y="124805"/>
                  </a:lnTo>
                  <a:lnTo>
                    <a:pt x="10734" y="153430"/>
                  </a:lnTo>
                  <a:lnTo>
                    <a:pt x="67985" y="153430"/>
                  </a:lnTo>
                  <a:lnTo>
                    <a:pt x="67985" y="124805"/>
                  </a:lnTo>
                  <a:lnTo>
                    <a:pt x="55862" y="124805"/>
                  </a:lnTo>
                  <a:lnTo>
                    <a:pt x="66482" y="50480"/>
                  </a:lnTo>
                  <a:lnTo>
                    <a:pt x="114400" y="38501"/>
                  </a:lnTo>
                  <a:lnTo>
                    <a:pt x="107459" y="10734"/>
                  </a:lnTo>
                  <a:lnTo>
                    <a:pt x="50194" y="250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4" name="任意多边形: 形状 84"/>
            <p:cNvSpPr/>
            <p:nvPr/>
          </p:nvSpPr>
          <p:spPr>
            <a:xfrm>
              <a:off x="8532711" y="5279325"/>
              <a:ext cx="114500" cy="157438"/>
            </a:xfrm>
            <a:custGeom>
              <a:avLst/>
              <a:gdLst>
                <a:gd name="connsiteX0" fmla="*/ 114400 w 114500"/>
                <a:gd name="connsiteY0" fmla="*/ 38501 h 157437"/>
                <a:gd name="connsiteX1" fmla="*/ 107459 w 114500"/>
                <a:gd name="connsiteY1" fmla="*/ 10734 h 157437"/>
                <a:gd name="connsiteX2" fmla="*/ 50208 w 114500"/>
                <a:gd name="connsiteY2" fmla="*/ 25047 h 157437"/>
                <a:gd name="connsiteX3" fmla="*/ 39517 w 114500"/>
                <a:gd name="connsiteY3" fmla="*/ 36912 h 157437"/>
                <a:gd name="connsiteX4" fmla="*/ 26950 w 114500"/>
                <a:gd name="connsiteY4" fmla="*/ 124805 h 157437"/>
                <a:gd name="connsiteX5" fmla="*/ 10734 w 114500"/>
                <a:gd name="connsiteY5" fmla="*/ 124805 h 157437"/>
                <a:gd name="connsiteX6" fmla="*/ 10734 w 114500"/>
                <a:gd name="connsiteY6" fmla="*/ 153430 h 157437"/>
                <a:gd name="connsiteX7" fmla="*/ 67985 w 114500"/>
                <a:gd name="connsiteY7" fmla="*/ 153430 h 157437"/>
                <a:gd name="connsiteX8" fmla="*/ 67985 w 114500"/>
                <a:gd name="connsiteY8" fmla="*/ 124805 h 157437"/>
                <a:gd name="connsiteX9" fmla="*/ 55862 w 114500"/>
                <a:gd name="connsiteY9" fmla="*/ 124805 h 157437"/>
                <a:gd name="connsiteX10" fmla="*/ 66482 w 114500"/>
                <a:gd name="connsiteY10" fmla="*/ 50480 h 157437"/>
                <a:gd name="connsiteX11" fmla="*/ 114400 w 114500"/>
                <a:gd name="connsiteY11" fmla="*/ 38501 h 15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500" h="157437">
                  <a:moveTo>
                    <a:pt x="114400" y="38501"/>
                  </a:moveTo>
                  <a:lnTo>
                    <a:pt x="107459" y="10734"/>
                  </a:lnTo>
                  <a:lnTo>
                    <a:pt x="50208" y="25047"/>
                  </a:lnTo>
                  <a:cubicBezTo>
                    <a:pt x="44555" y="26464"/>
                    <a:pt x="40333" y="31144"/>
                    <a:pt x="39517" y="36912"/>
                  </a:cubicBezTo>
                  <a:lnTo>
                    <a:pt x="26950" y="124805"/>
                  </a:lnTo>
                  <a:lnTo>
                    <a:pt x="10734" y="124805"/>
                  </a:lnTo>
                  <a:lnTo>
                    <a:pt x="10734" y="153430"/>
                  </a:lnTo>
                  <a:lnTo>
                    <a:pt x="67985" y="153430"/>
                  </a:lnTo>
                  <a:lnTo>
                    <a:pt x="67985" y="124805"/>
                  </a:lnTo>
                  <a:lnTo>
                    <a:pt x="55862" y="124805"/>
                  </a:lnTo>
                  <a:lnTo>
                    <a:pt x="66482" y="50480"/>
                  </a:lnTo>
                  <a:lnTo>
                    <a:pt x="114400" y="385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5" name="任意多边形: 形状 85"/>
            <p:cNvSpPr/>
            <p:nvPr/>
          </p:nvSpPr>
          <p:spPr>
            <a:xfrm>
              <a:off x="8446836" y="4906769"/>
              <a:ext cx="71563" cy="128813"/>
            </a:xfrm>
            <a:custGeom>
              <a:avLst/>
              <a:gdLst>
                <a:gd name="connsiteX0" fmla="*/ 53672 w 71562"/>
                <a:gd name="connsiteY0" fmla="*/ 10734 h 128812"/>
                <a:gd name="connsiteX1" fmla="*/ 25047 w 71562"/>
                <a:gd name="connsiteY1" fmla="*/ 10734 h 128812"/>
                <a:gd name="connsiteX2" fmla="*/ 25047 w 71562"/>
                <a:gd name="connsiteY2" fmla="*/ 96610 h 128812"/>
                <a:gd name="connsiteX3" fmla="*/ 10734 w 71562"/>
                <a:gd name="connsiteY3" fmla="*/ 96610 h 128812"/>
                <a:gd name="connsiteX4" fmla="*/ 10734 w 71562"/>
                <a:gd name="connsiteY4" fmla="*/ 125235 h 128812"/>
                <a:gd name="connsiteX5" fmla="*/ 67985 w 71562"/>
                <a:gd name="connsiteY5" fmla="*/ 125235 h 128812"/>
                <a:gd name="connsiteX6" fmla="*/ 67985 w 71562"/>
                <a:gd name="connsiteY6" fmla="*/ 96610 h 128812"/>
                <a:gd name="connsiteX7" fmla="*/ 53672 w 71562"/>
                <a:gd name="connsiteY7" fmla="*/ 96610 h 12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562" h="128812">
                  <a:moveTo>
                    <a:pt x="53672" y="10734"/>
                  </a:moveTo>
                  <a:lnTo>
                    <a:pt x="25047" y="10734"/>
                  </a:lnTo>
                  <a:lnTo>
                    <a:pt x="25047" y="96610"/>
                  </a:lnTo>
                  <a:lnTo>
                    <a:pt x="10734" y="96610"/>
                  </a:lnTo>
                  <a:lnTo>
                    <a:pt x="10734" y="125235"/>
                  </a:lnTo>
                  <a:lnTo>
                    <a:pt x="67985" y="125235"/>
                  </a:lnTo>
                  <a:lnTo>
                    <a:pt x="67985" y="96610"/>
                  </a:lnTo>
                  <a:lnTo>
                    <a:pt x="53672" y="966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6" name="任意多边形: 形状 86"/>
            <p:cNvSpPr/>
            <p:nvPr/>
          </p:nvSpPr>
          <p:spPr>
            <a:xfrm>
              <a:off x="8461148" y="5049895"/>
              <a:ext cx="42938" cy="42938"/>
            </a:xfrm>
            <a:custGeom>
              <a:avLst/>
              <a:gdLst>
                <a:gd name="connsiteX0" fmla="*/ 10734 w 42937"/>
                <a:gd name="connsiteY0" fmla="*/ 10734 h 42937"/>
                <a:gd name="connsiteX1" fmla="*/ 39359 w 42937"/>
                <a:gd name="connsiteY1" fmla="*/ 10734 h 42937"/>
                <a:gd name="connsiteX2" fmla="*/ 39359 w 42937"/>
                <a:gd name="connsiteY2" fmla="*/ 39359 h 42937"/>
                <a:gd name="connsiteX3" fmla="*/ 10734 w 42937"/>
                <a:gd name="connsiteY3" fmla="*/ 39359 h 4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37" h="42937">
                  <a:moveTo>
                    <a:pt x="10734" y="10734"/>
                  </a:moveTo>
                  <a:lnTo>
                    <a:pt x="39359" y="10734"/>
                  </a:lnTo>
                  <a:lnTo>
                    <a:pt x="39359" y="39359"/>
                  </a:lnTo>
                  <a:lnTo>
                    <a:pt x="10734" y="39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7" name="任意多边形: 形状 87"/>
            <p:cNvSpPr/>
            <p:nvPr/>
          </p:nvSpPr>
          <p:spPr>
            <a:xfrm>
              <a:off x="8461148" y="5107145"/>
              <a:ext cx="42938" cy="42938"/>
            </a:xfrm>
            <a:custGeom>
              <a:avLst/>
              <a:gdLst>
                <a:gd name="connsiteX0" fmla="*/ 10734 w 42937"/>
                <a:gd name="connsiteY0" fmla="*/ 10734 h 42937"/>
                <a:gd name="connsiteX1" fmla="*/ 39359 w 42937"/>
                <a:gd name="connsiteY1" fmla="*/ 10734 h 42937"/>
                <a:gd name="connsiteX2" fmla="*/ 39359 w 42937"/>
                <a:gd name="connsiteY2" fmla="*/ 39359 h 42937"/>
                <a:gd name="connsiteX3" fmla="*/ 10734 w 42937"/>
                <a:gd name="connsiteY3" fmla="*/ 39359 h 4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37" h="42937">
                  <a:moveTo>
                    <a:pt x="10734" y="10734"/>
                  </a:moveTo>
                  <a:lnTo>
                    <a:pt x="39359" y="10734"/>
                  </a:lnTo>
                  <a:lnTo>
                    <a:pt x="39359" y="39359"/>
                  </a:lnTo>
                  <a:lnTo>
                    <a:pt x="10734" y="39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8" name="任意多边形: 形状 88"/>
            <p:cNvSpPr/>
            <p:nvPr/>
          </p:nvSpPr>
          <p:spPr>
            <a:xfrm>
              <a:off x="8461148" y="5164395"/>
              <a:ext cx="42938" cy="42938"/>
            </a:xfrm>
            <a:custGeom>
              <a:avLst/>
              <a:gdLst>
                <a:gd name="connsiteX0" fmla="*/ 10734 w 42937"/>
                <a:gd name="connsiteY0" fmla="*/ 10734 h 42937"/>
                <a:gd name="connsiteX1" fmla="*/ 39359 w 42937"/>
                <a:gd name="connsiteY1" fmla="*/ 10734 h 42937"/>
                <a:gd name="connsiteX2" fmla="*/ 39359 w 42937"/>
                <a:gd name="connsiteY2" fmla="*/ 39359 h 42937"/>
                <a:gd name="connsiteX3" fmla="*/ 10734 w 42937"/>
                <a:gd name="connsiteY3" fmla="*/ 39359 h 4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37" h="42937">
                  <a:moveTo>
                    <a:pt x="10734" y="10734"/>
                  </a:moveTo>
                  <a:lnTo>
                    <a:pt x="39359" y="10734"/>
                  </a:lnTo>
                  <a:lnTo>
                    <a:pt x="39359" y="39359"/>
                  </a:lnTo>
                  <a:lnTo>
                    <a:pt x="10734" y="39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pPr algn="ctr"/>
              <a:endParaRPr lang="zh-CN" altLang="en-US" sz="4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969616" y="2535209"/>
            <a:ext cx="1654175" cy="1731645"/>
            <a:chOff x="3430248" y="1429853"/>
            <a:chExt cx="687938" cy="720061"/>
          </a:xfrm>
        </p:grpSpPr>
        <p:grpSp>
          <p:nvGrpSpPr>
            <p:cNvPr id="40" name="组合 39"/>
            <p:cNvGrpSpPr/>
            <p:nvPr/>
          </p:nvGrpSpPr>
          <p:grpSpPr>
            <a:xfrm>
              <a:off x="3498962" y="1529658"/>
              <a:ext cx="36000" cy="394699"/>
              <a:chOff x="3498962" y="1529658"/>
              <a:chExt cx="36000" cy="394699"/>
            </a:xfrm>
          </p:grpSpPr>
          <p:cxnSp>
            <p:nvCxnSpPr>
              <p:cNvPr id="50" name="直接连接符 49"/>
              <p:cNvCxnSpPr/>
              <p:nvPr/>
            </p:nvCxnSpPr>
            <p:spPr>
              <a:xfrm flipV="1">
                <a:off x="3516962" y="1568709"/>
                <a:ext cx="0" cy="355648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椭圆 50"/>
              <p:cNvSpPr/>
              <p:nvPr/>
            </p:nvSpPr>
            <p:spPr>
              <a:xfrm>
                <a:off x="3498962" y="1529658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4082186" y="1831461"/>
              <a:ext cx="36000" cy="231114"/>
              <a:chOff x="3498962" y="1529658"/>
              <a:chExt cx="36000" cy="231114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V="1">
                <a:off x="3516962" y="1568710"/>
                <a:ext cx="0" cy="192062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3498962" y="1529658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4073186" y="1429853"/>
              <a:ext cx="18000" cy="200948"/>
              <a:chOff x="3509485" y="1559824"/>
              <a:chExt cx="18000" cy="200948"/>
            </a:xfrm>
          </p:grpSpPr>
          <p:cxnSp>
            <p:nvCxnSpPr>
              <p:cNvPr id="46" name="直接连接符 45"/>
              <p:cNvCxnSpPr/>
              <p:nvPr/>
            </p:nvCxnSpPr>
            <p:spPr>
              <a:xfrm flipV="1">
                <a:off x="3516962" y="1568710"/>
                <a:ext cx="0" cy="192062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46"/>
              <p:cNvSpPr/>
              <p:nvPr/>
            </p:nvSpPr>
            <p:spPr>
              <a:xfrm>
                <a:off x="3509485" y="1559824"/>
                <a:ext cx="18000" cy="18000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3430248" y="1941822"/>
              <a:ext cx="18000" cy="208092"/>
              <a:chOff x="3507104" y="1552680"/>
              <a:chExt cx="18000" cy="208092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V="1">
                <a:off x="3516962" y="1568710"/>
                <a:ext cx="0" cy="192062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>
                <a:off x="3507104" y="1552680"/>
                <a:ext cx="18000" cy="18000"/>
              </a:xfrm>
              <a:prstGeom prst="ellips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 flipH="1">
            <a:off x="6054956" y="2535209"/>
            <a:ext cx="1654175" cy="1731645"/>
            <a:chOff x="3430248" y="1429853"/>
            <a:chExt cx="687938" cy="720061"/>
          </a:xfrm>
        </p:grpSpPr>
        <p:grpSp>
          <p:nvGrpSpPr>
            <p:cNvPr id="53" name="组合 52"/>
            <p:cNvGrpSpPr/>
            <p:nvPr/>
          </p:nvGrpSpPr>
          <p:grpSpPr>
            <a:xfrm>
              <a:off x="3498962" y="1529658"/>
              <a:ext cx="36000" cy="394699"/>
              <a:chOff x="3498962" y="1529658"/>
              <a:chExt cx="36000" cy="394699"/>
            </a:xfrm>
          </p:grpSpPr>
          <p:cxnSp>
            <p:nvCxnSpPr>
              <p:cNvPr id="63" name="直接连接符 62"/>
              <p:cNvCxnSpPr/>
              <p:nvPr/>
            </p:nvCxnSpPr>
            <p:spPr>
              <a:xfrm flipV="1">
                <a:off x="3516962" y="1568709"/>
                <a:ext cx="0" cy="355648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椭圆 63"/>
              <p:cNvSpPr/>
              <p:nvPr/>
            </p:nvSpPr>
            <p:spPr>
              <a:xfrm>
                <a:off x="3498962" y="1529658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4082186" y="1831461"/>
              <a:ext cx="36000" cy="231114"/>
              <a:chOff x="3498962" y="1529658"/>
              <a:chExt cx="36000" cy="231114"/>
            </a:xfrm>
          </p:grpSpPr>
          <p:cxnSp>
            <p:nvCxnSpPr>
              <p:cNvPr id="61" name="直接连接符 60"/>
              <p:cNvCxnSpPr/>
              <p:nvPr/>
            </p:nvCxnSpPr>
            <p:spPr>
              <a:xfrm flipV="1">
                <a:off x="3516962" y="1568710"/>
                <a:ext cx="0" cy="192062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椭圆 61"/>
              <p:cNvSpPr/>
              <p:nvPr/>
            </p:nvSpPr>
            <p:spPr>
              <a:xfrm>
                <a:off x="3498962" y="1529658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4073186" y="1429853"/>
              <a:ext cx="18000" cy="200948"/>
              <a:chOff x="3509485" y="1559824"/>
              <a:chExt cx="18000" cy="200948"/>
            </a:xfrm>
          </p:grpSpPr>
          <p:cxnSp>
            <p:nvCxnSpPr>
              <p:cNvPr id="59" name="直接连接符 58"/>
              <p:cNvCxnSpPr/>
              <p:nvPr/>
            </p:nvCxnSpPr>
            <p:spPr>
              <a:xfrm flipV="1">
                <a:off x="3516962" y="1568710"/>
                <a:ext cx="0" cy="192062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椭圆 59"/>
              <p:cNvSpPr/>
              <p:nvPr/>
            </p:nvSpPr>
            <p:spPr>
              <a:xfrm>
                <a:off x="3509485" y="1559824"/>
                <a:ext cx="18000" cy="18000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3430248" y="1941822"/>
              <a:ext cx="18000" cy="208092"/>
              <a:chOff x="3507104" y="1552680"/>
              <a:chExt cx="18000" cy="208092"/>
            </a:xfrm>
          </p:grpSpPr>
          <p:cxnSp>
            <p:nvCxnSpPr>
              <p:cNvPr id="57" name="直接连接符 56"/>
              <p:cNvCxnSpPr/>
              <p:nvPr/>
            </p:nvCxnSpPr>
            <p:spPr>
              <a:xfrm flipV="1">
                <a:off x="3516962" y="1568710"/>
                <a:ext cx="0" cy="192062"/>
              </a:xfrm>
              <a:prstGeom prst="line">
                <a:avLst/>
              </a:prstGeom>
              <a:ln>
                <a:gradFill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椭圆 57"/>
              <p:cNvSpPr/>
              <p:nvPr/>
            </p:nvSpPr>
            <p:spPr>
              <a:xfrm>
                <a:off x="3507104" y="1552680"/>
                <a:ext cx="18000" cy="18000"/>
              </a:xfrm>
              <a:prstGeom prst="ellips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zh-CN" altLang="en-US" sz="4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7653886" y="1298864"/>
            <a:ext cx="3992880" cy="495935"/>
            <a:chOff x="13379" y="2923"/>
            <a:chExt cx="6288" cy="781"/>
          </a:xfrm>
        </p:grpSpPr>
        <p:sp>
          <p:nvSpPr>
            <p:cNvPr id="66" name="矩形 65"/>
            <p:cNvSpPr/>
            <p:nvPr/>
          </p:nvSpPr>
          <p:spPr>
            <a:xfrm flipH="1">
              <a:off x="13729" y="2930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4067" y="3073"/>
              <a:ext cx="5600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数据来源分散，缺乏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“集中受理”</a:t>
              </a:r>
              <a:endParaRPr lang="zh-CN" altLang="en-US" sz="1600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13379" y="2923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1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298411" y="2236759"/>
            <a:ext cx="3500120" cy="494665"/>
            <a:chOff x="14108" y="4134"/>
            <a:chExt cx="5512" cy="779"/>
          </a:xfrm>
        </p:grpSpPr>
        <p:sp>
          <p:nvSpPr>
            <p:cNvPr id="70" name="文本框 69"/>
            <p:cNvSpPr txBox="1"/>
            <p:nvPr/>
          </p:nvSpPr>
          <p:spPr>
            <a:xfrm>
              <a:off x="14796" y="4286"/>
              <a:ext cx="4824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l">
                <a:buClrTx/>
                <a:buSzTx/>
                <a:buFontTx/>
                <a:buNone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事项权责不清，缺乏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“精细管理”</a:t>
              </a:r>
              <a:endParaRPr lang="zh-CN" altLang="en-US" sz="1600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4108" y="4134"/>
              <a:ext cx="3350" cy="779"/>
              <a:chOff x="14108" y="4134"/>
              <a:chExt cx="3350" cy="779"/>
            </a:xfrm>
          </p:grpSpPr>
          <p:sp>
            <p:nvSpPr>
              <p:cNvPr id="72" name="矩形 71"/>
              <p:cNvSpPr/>
              <p:nvPr/>
            </p:nvSpPr>
            <p:spPr>
              <a:xfrm flipH="1">
                <a:off x="14873" y="4134"/>
                <a:ext cx="2585" cy="774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alpha val="43000"/>
                    </a:schemeClr>
                  </a:gs>
                  <a:gs pos="0">
                    <a:schemeClr val="accent1">
                      <a:alpha val="0"/>
                    </a:scheme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14108" y="4139"/>
                <a:ext cx="774" cy="77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2</a:t>
                </a:r>
                <a:endParaRPr lang="zh-CN" altLang="en-US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8239356" y="4111279"/>
            <a:ext cx="3592830" cy="495300"/>
            <a:chOff x="14022" y="6864"/>
            <a:chExt cx="5658" cy="780"/>
          </a:xfrm>
        </p:grpSpPr>
        <p:sp>
          <p:nvSpPr>
            <p:cNvPr id="75" name="文本框 74"/>
            <p:cNvSpPr txBox="1"/>
            <p:nvPr/>
          </p:nvSpPr>
          <p:spPr>
            <a:xfrm>
              <a:off x="14748" y="7013"/>
              <a:ext cx="4932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处置被动滞后，缺乏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“科学评价”</a:t>
              </a:r>
              <a:endParaRPr lang="zh-CN" altLang="en-US" sz="1600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4022" y="6864"/>
              <a:ext cx="2785" cy="780"/>
              <a:chOff x="14108" y="6570"/>
              <a:chExt cx="2785" cy="780"/>
            </a:xfrm>
          </p:grpSpPr>
          <p:sp>
            <p:nvSpPr>
              <p:cNvPr id="77" name="矩形 76"/>
              <p:cNvSpPr/>
              <p:nvPr/>
            </p:nvSpPr>
            <p:spPr>
              <a:xfrm flipH="1">
                <a:off x="14459" y="6576"/>
                <a:ext cx="2434" cy="774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alpha val="43000"/>
                    </a:schemeClr>
                  </a:gs>
                  <a:gs pos="0">
                    <a:schemeClr val="accent1">
                      <a:alpha val="0"/>
                    </a:scheme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4108" y="6570"/>
                <a:ext cx="774" cy="77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4</a:t>
                </a:r>
                <a:endParaRPr lang="zh-CN" altLang="en-US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7659601" y="5048539"/>
            <a:ext cx="3688715" cy="509270"/>
            <a:chOff x="12682" y="8411"/>
            <a:chExt cx="5809" cy="802"/>
          </a:xfrm>
        </p:grpSpPr>
        <p:sp>
          <p:nvSpPr>
            <p:cNvPr id="80" name="矩形 79"/>
            <p:cNvSpPr/>
            <p:nvPr/>
          </p:nvSpPr>
          <p:spPr>
            <a:xfrm flipH="1">
              <a:off x="13456" y="8439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12682" y="8411"/>
              <a:ext cx="5809" cy="774"/>
              <a:chOff x="13379" y="7785"/>
              <a:chExt cx="5809" cy="774"/>
            </a:xfrm>
          </p:grpSpPr>
          <p:sp>
            <p:nvSpPr>
              <p:cNvPr id="82" name="文本框 81"/>
              <p:cNvSpPr txBox="1"/>
              <p:nvPr/>
            </p:nvSpPr>
            <p:spPr>
              <a:xfrm>
                <a:off x="14067" y="7935"/>
                <a:ext cx="5121" cy="53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lvl="0">
                  <a:defRPr>
                    <a:solidFill>
                      <a:prstClr val="black"/>
                    </a:solidFill>
                  </a:defRPr>
                </a:lvl1pPr>
              </a:lstStyle>
              <a:p>
                <a:pPr algn="l">
                  <a:buClrTx/>
                  <a:buSzTx/>
                  <a:buFontTx/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依赖经验管理，缺乏</a:t>
                </a:r>
                <a:r>
                  <a:rPr lang="zh-CN" altLang="en-US" sz="1600" b="1">
                    <a:solidFill>
                      <a:srgbClr val="FF0000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“分析决策”</a:t>
                </a:r>
                <a:endPara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3379" y="7785"/>
                <a:ext cx="774" cy="77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5</a:t>
                </a:r>
                <a:endParaRPr lang="zh-CN" altLang="en-US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621896" y="1358554"/>
            <a:ext cx="3696970" cy="495935"/>
            <a:chOff x="-1" y="3045"/>
            <a:chExt cx="5822" cy="781"/>
          </a:xfrm>
        </p:grpSpPr>
        <p:sp>
          <p:nvSpPr>
            <p:cNvPr id="85" name="矩形 84"/>
            <p:cNvSpPr/>
            <p:nvPr/>
          </p:nvSpPr>
          <p:spPr>
            <a:xfrm>
              <a:off x="3037" y="3052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 flipH="1">
              <a:off x="-1" y="3194"/>
              <a:ext cx="5136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基层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党组织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核心作用发挥有待增强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 flipH="1">
              <a:off x="5047" y="3045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1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10441" y="1992284"/>
            <a:ext cx="3315335" cy="583565"/>
            <a:chOff x="-129" y="4218"/>
            <a:chExt cx="5221" cy="919"/>
          </a:xfrm>
        </p:grpSpPr>
        <p:sp>
          <p:nvSpPr>
            <p:cNvPr id="89" name="矩形 88"/>
            <p:cNvSpPr/>
            <p:nvPr/>
          </p:nvSpPr>
          <p:spPr>
            <a:xfrm>
              <a:off x="2308" y="4267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 flipH="1">
              <a:off x="-129" y="4218"/>
              <a:ext cx="4571" cy="91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群众参与社会治理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积极性不足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社会多元主体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协同配合不足</a:t>
              </a:r>
              <a:endParaRPr lang="zh-CN" altLang="en-US" sz="1600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 flipH="1">
              <a:off x="4318" y="4261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2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-44219" y="2713644"/>
            <a:ext cx="3388360" cy="495935"/>
            <a:chOff x="-688" y="5476"/>
            <a:chExt cx="5336" cy="781"/>
          </a:xfrm>
        </p:grpSpPr>
        <p:sp>
          <p:nvSpPr>
            <p:cNvPr id="93" name="矩形 92"/>
            <p:cNvSpPr/>
            <p:nvPr/>
          </p:nvSpPr>
          <p:spPr>
            <a:xfrm>
              <a:off x="1836" y="5483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 flipH="1">
              <a:off x="-688" y="5625"/>
              <a:ext cx="4622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政府组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织和流程再造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挑战较大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 flipH="1">
              <a:off x="3874" y="5476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3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21896" y="3347374"/>
            <a:ext cx="2672715" cy="495300"/>
            <a:chOff x="883" y="6692"/>
            <a:chExt cx="4209" cy="780"/>
          </a:xfrm>
        </p:grpSpPr>
        <p:sp>
          <p:nvSpPr>
            <p:cNvPr id="97" name="矩形 96"/>
            <p:cNvSpPr/>
            <p:nvPr/>
          </p:nvSpPr>
          <p:spPr>
            <a:xfrm>
              <a:off x="2308" y="6698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 flipH="1">
              <a:off x="883" y="6851"/>
              <a:ext cx="3573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缺乏统一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标准规范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借鉴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 flipH="1">
              <a:off x="4318" y="6692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4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42496" y="3980469"/>
            <a:ext cx="3093720" cy="495935"/>
            <a:chOff x="949" y="7907"/>
            <a:chExt cx="4872" cy="781"/>
          </a:xfrm>
        </p:grpSpPr>
        <p:sp>
          <p:nvSpPr>
            <p:cNvPr id="101" name="矩形 100"/>
            <p:cNvSpPr/>
            <p:nvPr/>
          </p:nvSpPr>
          <p:spPr>
            <a:xfrm>
              <a:off x="3037" y="7914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 flipH="1">
              <a:off x="949" y="8036"/>
              <a:ext cx="4142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跨部门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数据共享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机制不顺畅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 flipH="1">
              <a:off x="5047" y="7907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5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8327621" y="1854489"/>
            <a:ext cx="31845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系统分建、数据分散，一件多派、效率低下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8667981" y="2791749"/>
            <a:ext cx="31845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底数不清、情况不明，权责不清、推诿扯皮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8662266" y="3729009"/>
            <a:ext cx="31845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监管一体、各自为政，层层审批、缺乏统筹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8288251" y="4666269"/>
            <a:ext cx="31845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被动处置、缺乏长效化科学化考核评价机制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7824701" y="5603529"/>
            <a:ext cx="31845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依赖传统经验管理，缺乏数据决策支持能力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1009881" y="4614199"/>
            <a:ext cx="2873375" cy="495935"/>
            <a:chOff x="2105" y="8853"/>
            <a:chExt cx="4525" cy="781"/>
          </a:xfrm>
        </p:grpSpPr>
        <p:sp>
          <p:nvSpPr>
            <p:cNvPr id="110" name="矩形 109"/>
            <p:cNvSpPr/>
            <p:nvPr/>
          </p:nvSpPr>
          <p:spPr>
            <a:xfrm>
              <a:off x="3846" y="8860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 flipH="1">
              <a:off x="2105" y="9002"/>
              <a:ext cx="3916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智慧化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风险预测预防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不够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 flipH="1">
              <a:off x="5856" y="8853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6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1165456" y="5247929"/>
            <a:ext cx="3290570" cy="495935"/>
            <a:chOff x="2528" y="9799"/>
            <a:chExt cx="5182" cy="781"/>
          </a:xfrm>
        </p:grpSpPr>
        <p:sp>
          <p:nvSpPr>
            <p:cNvPr id="114" name="矩形 113"/>
            <p:cNvSpPr/>
            <p:nvPr/>
          </p:nvSpPr>
          <p:spPr>
            <a:xfrm>
              <a:off x="4926" y="9806"/>
              <a:ext cx="2434" cy="774"/>
            </a:xfrm>
            <a:prstGeom prst="rect">
              <a:avLst/>
            </a:prstGeom>
            <a:gradFill>
              <a:gsLst>
                <a:gs pos="100000">
                  <a:schemeClr val="accent1">
                    <a:alpha val="43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 flipH="1">
              <a:off x="2528" y="9948"/>
              <a:ext cx="4496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市区街三级</a:t>
              </a:r>
              <a:r>
                <a:rPr lang="zh-CN" altLang="en-US" sz="1600" b="1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政府权责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不够清晰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 flipH="1">
              <a:off x="6936" y="9799"/>
              <a:ext cx="774" cy="7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7</a:t>
              </a:r>
              <a:endParaRPr lang="zh-CN" altLang="en-US" sz="2000" dirty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sp>
        <p:nvSpPr>
          <p:cNvPr id="117" name="矩形 116"/>
          <p:cNvSpPr/>
          <p:nvPr/>
        </p:nvSpPr>
        <p:spPr>
          <a:xfrm>
            <a:off x="0" y="6041378"/>
            <a:ext cx="12192000" cy="461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体制机制不</a:t>
            </a:r>
            <a:r>
              <a:rPr lang="zh-CN" altLang="en-US" sz="20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顺畅，科技</a:t>
            </a:r>
            <a:r>
              <a:rPr lang="zh-CN" altLang="en-US"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对治理能力的支撑程度不高</a:t>
            </a:r>
            <a:endParaRPr lang="zh-CN" altLang="en-US" sz="2000" b="0" spc="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8469861" y="3160835"/>
            <a:ext cx="3592830" cy="495300"/>
            <a:chOff x="14022" y="6864"/>
            <a:chExt cx="5658" cy="780"/>
          </a:xfrm>
        </p:grpSpPr>
        <p:sp>
          <p:nvSpPr>
            <p:cNvPr id="119" name="文本框 118"/>
            <p:cNvSpPr txBox="1"/>
            <p:nvPr/>
          </p:nvSpPr>
          <p:spPr>
            <a:xfrm>
              <a:off x="14748" y="7013"/>
              <a:ext cx="4932" cy="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lvl="0">
                <a:defRPr>
                  <a:solidFill>
                    <a:prstClr val="black"/>
                  </a:solidFill>
                </a:defRPr>
              </a:lvl1pPr>
            </a:lstStyle>
            <a:p>
              <a:pPr algn="l">
                <a:buClrTx/>
                <a:buSzTx/>
                <a:buFontTx/>
              </a:pPr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部门各自为政，缺乏</a:t>
              </a:r>
              <a:r>
                <a:rPr lang="zh-CN" altLang="en-US" sz="1600" b="1" smtClean="0">
                  <a:solidFill>
                    <a:srgbClr val="FF0000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“联动协调”</a:t>
              </a:r>
              <a:endParaRPr lang="zh-CN" altLang="en-US" sz="1600" b="1">
                <a:solidFill>
                  <a:srgbClr val="FF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14022" y="6864"/>
              <a:ext cx="2785" cy="780"/>
              <a:chOff x="14108" y="6570"/>
              <a:chExt cx="2785" cy="780"/>
            </a:xfrm>
          </p:grpSpPr>
          <p:sp>
            <p:nvSpPr>
              <p:cNvPr id="121" name="矩形 120"/>
              <p:cNvSpPr/>
              <p:nvPr/>
            </p:nvSpPr>
            <p:spPr>
              <a:xfrm flipH="1">
                <a:off x="14459" y="6576"/>
                <a:ext cx="2434" cy="774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alpha val="43000"/>
                    </a:schemeClr>
                  </a:gs>
                  <a:gs pos="0">
                    <a:schemeClr val="accent1">
                      <a:alpha val="0"/>
                    </a:scheme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14108" y="6570"/>
                <a:ext cx="774" cy="77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01" tIns="21601" rIns="43201" bIns="21601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000" smtClean="0">
                    <a:solidFill>
                      <a:schemeClr val="accent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3</a:t>
                </a:r>
                <a:endParaRPr lang="zh-CN" altLang="en-US" sz="2000" dirty="0">
                  <a:solidFill>
                    <a:schemeClr val="accent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 hidden="1"/>
          <p:cNvSpPr>
            <a:spLocks noGrp="1"/>
          </p:cNvSpPr>
          <p:nvPr>
            <p:ph type="body" sz="quarter" idx="4294967295"/>
          </p:nvPr>
        </p:nvSpPr>
        <p:spPr>
          <a:xfrm>
            <a:off x="0" y="2784475"/>
            <a:ext cx="7854950" cy="573088"/>
          </a:xfrm>
          <a:prstGeom prst="rect">
            <a:avLst/>
          </a:prstGeom>
        </p:spPr>
        <p:txBody>
          <a:bodyPr/>
          <a:lstStyle/>
          <a:p>
            <a:r>
              <a:rPr lang="en-US" altLang="zh-CN" sz="2800" dirty="0"/>
              <a:t>New Journey, New Leap</a:t>
            </a:r>
            <a:endParaRPr lang="en-US" altLang="zh-CN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41977" y="2530710"/>
            <a:ext cx="1797287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Part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61154" y="3484273"/>
            <a:ext cx="2722880" cy="76835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spc="600" noProof="0" smtClean="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解决</a:t>
            </a:r>
            <a:r>
              <a:rPr lang="zh-CN" altLang="en-US" sz="4400" b="1" spc="600" noProof="0" smtClean="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方案</a:t>
            </a:r>
            <a:endParaRPr lang="zh-CN" altLang="en-US" sz="4400" b="1" spc="600" noProof="0" smtClean="0">
              <a:solidFill>
                <a:prstClr val="white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70846" y="4372191"/>
            <a:ext cx="7164380" cy="0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矩形 146"/>
          <p:cNvSpPr/>
          <p:nvPr/>
        </p:nvSpPr>
        <p:spPr>
          <a:xfrm>
            <a:off x="385960" y="265082"/>
            <a:ext cx="10032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一网统管的整体目标定位</a:t>
            </a:r>
            <a:endParaRPr lang="zh-CN" altLang="en-US" sz="32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232589" y="1138362"/>
            <a:ext cx="972682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>
              <a:lnSpc>
                <a:spcPct val="150000"/>
              </a:lnSpc>
            </a:pP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利用</a:t>
            </a:r>
            <a:r>
              <a:rPr lang="zh-CN" altLang="en-US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在线数据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和</a:t>
            </a:r>
            <a:r>
              <a:rPr lang="zh-CN" altLang="en-US" b="1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智能方法</a:t>
            </a:r>
            <a:r>
              <a:rPr lang="zh-CN" altLang="zh-CN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通过</a:t>
            </a:r>
            <a:r>
              <a:rPr lang="zh-CN" altLang="zh-CN" sz="24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数据赋能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和</a:t>
            </a:r>
            <a:r>
              <a:rPr lang="zh-CN" altLang="zh-CN" sz="2400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多维协同</a:t>
            </a:r>
            <a:r>
              <a:rPr lang="zh-CN" altLang="zh-CN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帮助</a:t>
            </a:r>
            <a:r>
              <a:rPr lang="zh-CN" altLang="zh-CN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综合态势全面感知、事件趋势智能研判、区域资源统筹调度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和</a:t>
            </a:r>
            <a:r>
              <a:rPr lang="zh-CN" altLang="zh-CN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处置行动人机协同</a:t>
            </a:r>
            <a:r>
              <a:rPr lang="zh-CN" altLang="zh-CN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，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并致力于挖掘城市问题的根因，力求在源头上解决问题。达成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治理</a:t>
            </a:r>
            <a:r>
              <a:rPr lang="zh-CN" altLang="zh-CN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“</a:t>
            </a:r>
            <a:r>
              <a:rPr lang="zh-CN" altLang="zh-CN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观</a:t>
            </a:r>
            <a:r>
              <a:rPr lang="zh-CN" altLang="zh-CN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、</a:t>
            </a:r>
            <a:r>
              <a:rPr lang="zh-CN" altLang="zh-CN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管</a:t>
            </a:r>
            <a:r>
              <a:rPr lang="zh-CN" altLang="zh-CN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、</a:t>
            </a:r>
            <a:r>
              <a:rPr lang="zh-CN" altLang="zh-CN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防</a:t>
            </a:r>
            <a:r>
              <a:rPr lang="zh-CN" altLang="zh-CN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”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有机统一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的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成效，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从而</a:t>
            </a:r>
            <a:r>
              <a:rPr lang="zh-CN" altLang="zh-CN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实现</a:t>
            </a:r>
            <a:r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城市</a:t>
            </a:r>
            <a:r>
              <a:rPr lang="zh-CN" altLang="zh-CN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治理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的</a:t>
            </a:r>
            <a:r>
              <a:rPr lang="zh-CN" altLang="zh-CN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科学化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、</a:t>
            </a:r>
            <a:r>
              <a:rPr lang="zh-CN" altLang="zh-CN" b="1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精细化</a:t>
            </a:r>
            <a:r>
              <a:rPr lang="zh-CN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和</a:t>
            </a:r>
            <a:r>
              <a:rPr lang="zh-CN" altLang="zh-CN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智能</a:t>
            </a:r>
            <a:r>
              <a:rPr lang="zh-CN" altLang="en-US" b="1" smtClean="0">
                <a:solidFill>
                  <a:schemeClr val="accen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化</a:t>
            </a:r>
            <a:r>
              <a:rPr lang="zh-CN" altLang="zh-CN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。</a:t>
            </a:r>
            <a:endParaRPr lang="zh-CN" altLang="en-US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5" name="任意多边形: 形状 40"/>
          <p:cNvSpPr/>
          <p:nvPr/>
        </p:nvSpPr>
        <p:spPr>
          <a:xfrm flipH="1">
            <a:off x="7816011" y="3164378"/>
            <a:ext cx="3143400" cy="2687782"/>
          </a:xfrm>
          <a:custGeom>
            <a:avLst/>
            <a:gdLst>
              <a:gd name="connsiteX0" fmla="*/ 2856674 w 3143400"/>
              <a:gd name="connsiteY0" fmla="*/ 0 h 3955011"/>
              <a:gd name="connsiteX1" fmla="*/ 2743410 w 3143400"/>
              <a:gd name="connsiteY1" fmla="*/ 339577 h 3955011"/>
              <a:gd name="connsiteX2" fmla="*/ 3097946 w 3143400"/>
              <a:gd name="connsiteY2" fmla="*/ 339577 h 3955011"/>
              <a:gd name="connsiteX3" fmla="*/ 3143400 w 3143400"/>
              <a:gd name="connsiteY3" fmla="*/ 385031 h 3955011"/>
              <a:gd name="connsiteX4" fmla="*/ 3143400 w 3143400"/>
              <a:gd name="connsiteY4" fmla="*/ 3909557 h 3955011"/>
              <a:gd name="connsiteX5" fmla="*/ 3097946 w 3143400"/>
              <a:gd name="connsiteY5" fmla="*/ 3955011 h 3955011"/>
              <a:gd name="connsiteX6" fmla="*/ 45454 w 3143400"/>
              <a:gd name="connsiteY6" fmla="*/ 3955011 h 3955011"/>
              <a:gd name="connsiteX7" fmla="*/ 0 w 3143400"/>
              <a:gd name="connsiteY7" fmla="*/ 3909557 h 3955011"/>
              <a:gd name="connsiteX8" fmla="*/ 0 w 3143400"/>
              <a:gd name="connsiteY8" fmla="*/ 385031 h 3955011"/>
              <a:gd name="connsiteX9" fmla="*/ 45454 w 3143400"/>
              <a:gd name="connsiteY9" fmla="*/ 339577 h 3955011"/>
              <a:gd name="connsiteX10" fmla="*/ 2497472 w 3143400"/>
              <a:gd name="connsiteY10" fmla="*/ 339577 h 395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3400" h="3955011">
                <a:moveTo>
                  <a:pt x="2856674" y="0"/>
                </a:moveTo>
                <a:lnTo>
                  <a:pt x="2743410" y="339577"/>
                </a:lnTo>
                <a:lnTo>
                  <a:pt x="3097946" y="339577"/>
                </a:lnTo>
                <a:cubicBezTo>
                  <a:pt x="3123050" y="339577"/>
                  <a:pt x="3143400" y="359927"/>
                  <a:pt x="3143400" y="385031"/>
                </a:cubicBezTo>
                <a:lnTo>
                  <a:pt x="3143400" y="3909557"/>
                </a:lnTo>
                <a:cubicBezTo>
                  <a:pt x="3143400" y="3934661"/>
                  <a:pt x="3123050" y="3955011"/>
                  <a:pt x="3097946" y="3955011"/>
                </a:cubicBezTo>
                <a:lnTo>
                  <a:pt x="45454" y="3955011"/>
                </a:lnTo>
                <a:cubicBezTo>
                  <a:pt x="20350" y="3955011"/>
                  <a:pt x="0" y="3934661"/>
                  <a:pt x="0" y="3909557"/>
                </a:cubicBezTo>
                <a:lnTo>
                  <a:pt x="0" y="385031"/>
                </a:lnTo>
                <a:cubicBezTo>
                  <a:pt x="0" y="359927"/>
                  <a:pt x="20350" y="339577"/>
                  <a:pt x="45454" y="339577"/>
                </a:cubicBezTo>
                <a:lnTo>
                  <a:pt x="2497472" y="339577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gradFill flip="none" rotWithShape="1">
              <a:gsLst>
                <a:gs pos="45000">
                  <a:srgbClr val="3271CC"/>
                </a:gs>
                <a:gs pos="0">
                  <a:schemeClr val="bg1"/>
                </a:gs>
                <a:gs pos="100000">
                  <a:srgbClr val="3271CC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6" name="PA-102267"/>
          <p:cNvSpPr/>
          <p:nvPr>
            <p:custDataLst>
              <p:tags r:id="rId1"/>
            </p:custDataLst>
          </p:nvPr>
        </p:nvSpPr>
        <p:spPr>
          <a:xfrm>
            <a:off x="7983818" y="4322030"/>
            <a:ext cx="281560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 prstMaterial="powder">
              <a:bevelT w="38100" h="107950" prst="angle"/>
              <a:extrusionClr>
                <a:schemeClr val="bg1">
                  <a:lumMod val="95000"/>
                </a:schemeClr>
              </a:extrusionClr>
            </a:sp3d>
          </a:bodyPr>
          <a:lstStyle/>
          <a:p>
            <a:pPr algn="ctr"/>
            <a:r>
              <a:rPr lang="zh-CN" altLang="en-US" b="1" kern="22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防未然</a:t>
            </a:r>
            <a:endParaRPr lang="zh-CN" altLang="en-US" b="1" kern="2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955543" y="4829862"/>
            <a:ext cx="2872157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30000"/>
              </a:lnSpc>
            </a:pPr>
            <a:r>
              <a:rPr lang="zh-CN" altLang="zh-CN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结合城运专题事件，有效运用大数据分析和人工智能技术，及时识别风险，进行有效的预防。</a:t>
            </a:r>
            <a:endParaRPr lang="zh-CN" altLang="en-US" sz="1400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9" name="任意多边形: 形状 46"/>
          <p:cNvSpPr/>
          <p:nvPr/>
        </p:nvSpPr>
        <p:spPr>
          <a:xfrm>
            <a:off x="1232589" y="3125585"/>
            <a:ext cx="3143400" cy="2726575"/>
          </a:xfrm>
          <a:custGeom>
            <a:avLst/>
            <a:gdLst>
              <a:gd name="connsiteX0" fmla="*/ 2856674 w 3143400"/>
              <a:gd name="connsiteY0" fmla="*/ 0 h 3955011"/>
              <a:gd name="connsiteX1" fmla="*/ 2743410 w 3143400"/>
              <a:gd name="connsiteY1" fmla="*/ 339577 h 3955011"/>
              <a:gd name="connsiteX2" fmla="*/ 3097946 w 3143400"/>
              <a:gd name="connsiteY2" fmla="*/ 339577 h 3955011"/>
              <a:gd name="connsiteX3" fmla="*/ 3143400 w 3143400"/>
              <a:gd name="connsiteY3" fmla="*/ 385031 h 3955011"/>
              <a:gd name="connsiteX4" fmla="*/ 3143400 w 3143400"/>
              <a:gd name="connsiteY4" fmla="*/ 3909557 h 3955011"/>
              <a:gd name="connsiteX5" fmla="*/ 3097946 w 3143400"/>
              <a:gd name="connsiteY5" fmla="*/ 3955011 h 3955011"/>
              <a:gd name="connsiteX6" fmla="*/ 45454 w 3143400"/>
              <a:gd name="connsiteY6" fmla="*/ 3955011 h 3955011"/>
              <a:gd name="connsiteX7" fmla="*/ 0 w 3143400"/>
              <a:gd name="connsiteY7" fmla="*/ 3909557 h 3955011"/>
              <a:gd name="connsiteX8" fmla="*/ 0 w 3143400"/>
              <a:gd name="connsiteY8" fmla="*/ 385031 h 3955011"/>
              <a:gd name="connsiteX9" fmla="*/ 45454 w 3143400"/>
              <a:gd name="connsiteY9" fmla="*/ 339577 h 3955011"/>
              <a:gd name="connsiteX10" fmla="*/ 2497472 w 3143400"/>
              <a:gd name="connsiteY10" fmla="*/ 339577 h 395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3400" h="3955011">
                <a:moveTo>
                  <a:pt x="2856674" y="0"/>
                </a:moveTo>
                <a:lnTo>
                  <a:pt x="2743410" y="339577"/>
                </a:lnTo>
                <a:lnTo>
                  <a:pt x="3097946" y="339577"/>
                </a:lnTo>
                <a:cubicBezTo>
                  <a:pt x="3123050" y="339577"/>
                  <a:pt x="3143400" y="359927"/>
                  <a:pt x="3143400" y="385031"/>
                </a:cubicBezTo>
                <a:lnTo>
                  <a:pt x="3143400" y="3909557"/>
                </a:lnTo>
                <a:cubicBezTo>
                  <a:pt x="3143400" y="3934661"/>
                  <a:pt x="3123050" y="3955011"/>
                  <a:pt x="3097946" y="3955011"/>
                </a:cubicBezTo>
                <a:lnTo>
                  <a:pt x="45454" y="3955011"/>
                </a:lnTo>
                <a:cubicBezTo>
                  <a:pt x="20350" y="3955011"/>
                  <a:pt x="0" y="3934661"/>
                  <a:pt x="0" y="3909557"/>
                </a:cubicBezTo>
                <a:lnTo>
                  <a:pt x="0" y="385031"/>
                </a:lnTo>
                <a:cubicBezTo>
                  <a:pt x="0" y="359927"/>
                  <a:pt x="20350" y="339577"/>
                  <a:pt x="45454" y="339577"/>
                </a:cubicBezTo>
                <a:lnTo>
                  <a:pt x="2497472" y="339577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gradFill flip="none" rotWithShape="1">
              <a:gsLst>
                <a:gs pos="50000">
                  <a:srgbClr val="3271CC"/>
                </a:gs>
                <a:gs pos="0">
                  <a:schemeClr val="bg1"/>
                </a:gs>
                <a:gs pos="100000">
                  <a:srgbClr val="3271CC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0" name="PA-102267"/>
          <p:cNvSpPr/>
          <p:nvPr>
            <p:custDataLst>
              <p:tags r:id="rId2"/>
            </p:custDataLst>
          </p:nvPr>
        </p:nvSpPr>
        <p:spPr>
          <a:xfrm>
            <a:off x="1396486" y="4322030"/>
            <a:ext cx="281560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 prstMaterial="powder">
              <a:bevelT w="38100" h="107950" prst="angle"/>
              <a:extrusionClr>
                <a:schemeClr val="bg1">
                  <a:lumMod val="95000"/>
                </a:schemeClr>
              </a:extrusionClr>
            </a:sp3d>
          </a:bodyPr>
          <a:lstStyle/>
          <a:p>
            <a:pPr algn="ctr"/>
            <a:r>
              <a:rPr lang="zh-CN" altLang="en-US" b="1" kern="22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观天下</a:t>
            </a:r>
            <a:endParaRPr lang="zh-CN" altLang="en-US" b="1" kern="2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368211" y="4829862"/>
            <a:ext cx="2872157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30000"/>
              </a:lnSpc>
            </a:pPr>
            <a:r>
              <a:rPr lang="zh-CN" altLang="zh-CN" sz="14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在大</a:t>
            </a:r>
            <a:r>
              <a:rPr lang="zh-CN" altLang="zh-CN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中小</a:t>
            </a:r>
            <a:r>
              <a:rPr lang="zh-CN" altLang="zh-CN" sz="14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屏上</a:t>
            </a:r>
            <a:r>
              <a:rPr lang="zh-CN" altLang="zh-CN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实现城市治理要素、对象、过程、结果等各类信息的全息全景呈现。</a:t>
            </a:r>
            <a:endParaRPr lang="zh-CN" altLang="en-US" sz="1400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3" name="任意多边形: 形状 52"/>
          <p:cNvSpPr/>
          <p:nvPr/>
        </p:nvSpPr>
        <p:spPr>
          <a:xfrm flipH="1">
            <a:off x="4524300" y="3164378"/>
            <a:ext cx="3143400" cy="2687782"/>
          </a:xfrm>
          <a:custGeom>
            <a:avLst/>
            <a:gdLst>
              <a:gd name="connsiteX0" fmla="*/ 1571699 w 3143400"/>
              <a:gd name="connsiteY0" fmla="*/ 0 h 3955013"/>
              <a:gd name="connsiteX1" fmla="*/ 1492540 w 3143400"/>
              <a:gd name="connsiteY1" fmla="*/ 339579 h 3955013"/>
              <a:gd name="connsiteX2" fmla="*/ 45454 w 3143400"/>
              <a:gd name="connsiteY2" fmla="*/ 339579 h 3955013"/>
              <a:gd name="connsiteX3" fmla="*/ 0 w 3143400"/>
              <a:gd name="connsiteY3" fmla="*/ 385033 h 3955013"/>
              <a:gd name="connsiteX4" fmla="*/ 0 w 3143400"/>
              <a:gd name="connsiteY4" fmla="*/ 3909559 h 3955013"/>
              <a:gd name="connsiteX5" fmla="*/ 45454 w 3143400"/>
              <a:gd name="connsiteY5" fmla="*/ 3955013 h 3955013"/>
              <a:gd name="connsiteX6" fmla="*/ 3097946 w 3143400"/>
              <a:gd name="connsiteY6" fmla="*/ 3955013 h 3955013"/>
              <a:gd name="connsiteX7" fmla="*/ 3143400 w 3143400"/>
              <a:gd name="connsiteY7" fmla="*/ 3909559 h 3955013"/>
              <a:gd name="connsiteX8" fmla="*/ 3143400 w 3143400"/>
              <a:gd name="connsiteY8" fmla="*/ 385033 h 3955013"/>
              <a:gd name="connsiteX9" fmla="*/ 3097946 w 3143400"/>
              <a:gd name="connsiteY9" fmla="*/ 339579 h 3955013"/>
              <a:gd name="connsiteX10" fmla="*/ 2743410 w 3143400"/>
              <a:gd name="connsiteY10" fmla="*/ 339579 h 3955013"/>
              <a:gd name="connsiteX11" fmla="*/ 2497472 w 3143400"/>
              <a:gd name="connsiteY11" fmla="*/ 339579 h 3955013"/>
              <a:gd name="connsiteX12" fmla="*/ 1650859 w 3143400"/>
              <a:gd name="connsiteY12" fmla="*/ 339579 h 395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3400" h="3955013">
                <a:moveTo>
                  <a:pt x="1571699" y="0"/>
                </a:moveTo>
                <a:lnTo>
                  <a:pt x="1492540" y="339579"/>
                </a:lnTo>
                <a:lnTo>
                  <a:pt x="45454" y="339579"/>
                </a:lnTo>
                <a:cubicBezTo>
                  <a:pt x="20350" y="339579"/>
                  <a:pt x="0" y="359929"/>
                  <a:pt x="0" y="385033"/>
                </a:cubicBezTo>
                <a:lnTo>
                  <a:pt x="0" y="3909559"/>
                </a:lnTo>
                <a:cubicBezTo>
                  <a:pt x="0" y="3934663"/>
                  <a:pt x="20350" y="3955013"/>
                  <a:pt x="45454" y="3955013"/>
                </a:cubicBezTo>
                <a:lnTo>
                  <a:pt x="3097946" y="3955013"/>
                </a:lnTo>
                <a:cubicBezTo>
                  <a:pt x="3123050" y="3955013"/>
                  <a:pt x="3143400" y="3934663"/>
                  <a:pt x="3143400" y="3909559"/>
                </a:cubicBezTo>
                <a:lnTo>
                  <a:pt x="3143400" y="385033"/>
                </a:lnTo>
                <a:cubicBezTo>
                  <a:pt x="3143400" y="359929"/>
                  <a:pt x="3123050" y="339579"/>
                  <a:pt x="3097946" y="339579"/>
                </a:cubicBezTo>
                <a:lnTo>
                  <a:pt x="2743410" y="339579"/>
                </a:lnTo>
                <a:lnTo>
                  <a:pt x="2497472" y="339579"/>
                </a:lnTo>
                <a:lnTo>
                  <a:pt x="1650859" y="339579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solidFill>
              <a:srgbClr val="3271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4" name="PA-102267"/>
          <p:cNvSpPr/>
          <p:nvPr>
            <p:custDataLst>
              <p:tags r:id="rId3"/>
            </p:custDataLst>
          </p:nvPr>
        </p:nvSpPr>
        <p:spPr>
          <a:xfrm>
            <a:off x="4691907" y="4322030"/>
            <a:ext cx="281560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 prstMaterial="powder">
              <a:bevelT w="38100" h="107950" prst="angle"/>
              <a:extrusionClr>
                <a:schemeClr val="bg1">
                  <a:lumMod val="95000"/>
                </a:schemeClr>
              </a:extrusionClr>
            </a:sp3d>
          </a:bodyPr>
          <a:lstStyle/>
          <a:p>
            <a:pPr algn="ctr"/>
            <a:r>
              <a:rPr lang="zh-CN" altLang="en-US" b="1" kern="2200" smtClean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管全城</a:t>
            </a:r>
            <a:endParaRPr lang="zh-CN" altLang="en-US" b="1" kern="2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663632" y="4829862"/>
            <a:ext cx="2872157" cy="91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30000"/>
              </a:lnSpc>
            </a:pPr>
            <a:r>
              <a:rPr lang="zh-CN" altLang="zh-CN" sz="1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在统一平台上对城市治理各类事项进行集成化、协同化、闭环化处置。</a:t>
            </a:r>
            <a:endParaRPr lang="zh-CN" altLang="en-US" sz="1400" dirty="0">
              <a:solidFill>
                <a:srgbClr val="40404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29" y="3370558"/>
            <a:ext cx="922720" cy="9227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27" y="3452883"/>
            <a:ext cx="775946" cy="7759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161" y="3525917"/>
            <a:ext cx="731099" cy="731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2920" y="269609"/>
            <a:ext cx="94074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“管理</a:t>
            </a:r>
            <a:r>
              <a:rPr lang="en-US" altLang="zh-CN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+</a:t>
            </a:r>
            <a:r>
              <a:rPr lang="zh-CN" altLang="en-US" sz="3200" b="1" spc="30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技术”双轮</a:t>
            </a:r>
            <a:r>
              <a:rPr lang="zh-CN" altLang="en-US" sz="3200" b="1" spc="300" smtClean="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驱动一</a:t>
            </a:r>
            <a:r>
              <a:rPr lang="zh-CN" altLang="en-US" sz="3200" b="1" spc="300">
                <a:solidFill>
                  <a:srgbClr val="2D6BB4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网统管</a:t>
            </a:r>
            <a:endParaRPr lang="zh-CN" altLang="en-US" sz="3200" b="1" spc="300" dirty="0">
              <a:solidFill>
                <a:srgbClr val="2D6BB4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7690" y="5831205"/>
            <a:ext cx="1105662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管理模式的创新</a:t>
            </a:r>
            <a:r>
              <a:rPr lang="zh-CN" altLang="en-US" sz="16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是基础和根本，涉及到政府行政体制机制的变革，和业务流程的重塑，目的是倒逼政府部门更好履职</a:t>
            </a:r>
            <a:endParaRPr lang="zh-CN" altLang="en-US" sz="16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技术的创新</a:t>
            </a:r>
            <a:r>
              <a:rPr lang="zh-CN" altLang="en-US" sz="16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可以帮助政府更加标准化、精细化、高效化的解决问题，形成事实依据，更高效的处置“一件事”</a:t>
            </a:r>
            <a:endParaRPr lang="en-US" altLang="zh-CN" sz="160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5615" y="1303655"/>
            <a:ext cx="11378565" cy="4280535"/>
            <a:chOff x="1421" y="2053"/>
            <a:chExt cx="17919" cy="6741"/>
          </a:xfrm>
        </p:grpSpPr>
        <p:grpSp>
          <p:nvGrpSpPr>
            <p:cNvPr id="5" name="组合 4"/>
            <p:cNvGrpSpPr/>
            <p:nvPr/>
          </p:nvGrpSpPr>
          <p:grpSpPr>
            <a:xfrm>
              <a:off x="1421" y="2054"/>
              <a:ext cx="3402" cy="3402"/>
              <a:chOff x="11511" y="1305"/>
              <a:chExt cx="3402" cy="3402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11511" y="1305"/>
                <a:ext cx="3402" cy="3402"/>
                <a:chOff x="12512" y="7313"/>
                <a:chExt cx="2618" cy="2616"/>
              </a:xfrm>
            </p:grpSpPr>
            <p:sp>
              <p:nvSpPr>
                <p:cNvPr id="54" name="Freeform 679"/>
                <p:cNvSpPr>
                  <a:spLocks noEditPoints="1"/>
                </p:cNvSpPr>
                <p:nvPr/>
              </p:nvSpPr>
              <p:spPr bwMode="auto">
                <a:xfrm rot="4026370">
                  <a:off x="12513" y="7312"/>
                  <a:ext cx="2616" cy="2618"/>
                </a:xfrm>
                <a:custGeom>
                  <a:avLst/>
                  <a:gdLst>
                    <a:gd name="T0" fmla="*/ 2147483647 w 1816"/>
                    <a:gd name="T1" fmla="*/ 2147483647 h 1816"/>
                    <a:gd name="T2" fmla="*/ 2147483647 w 1816"/>
                    <a:gd name="T3" fmla="*/ 2147483647 h 1816"/>
                    <a:gd name="T4" fmla="*/ 2147483647 w 1816"/>
                    <a:gd name="T5" fmla="*/ 2147483647 h 1816"/>
                    <a:gd name="T6" fmla="*/ 2147483647 w 1816"/>
                    <a:gd name="T7" fmla="*/ 2147483647 h 1816"/>
                    <a:gd name="T8" fmla="*/ 2147483647 w 1816"/>
                    <a:gd name="T9" fmla="*/ 2147483647 h 1816"/>
                    <a:gd name="T10" fmla="*/ 2147483647 w 1816"/>
                    <a:gd name="T11" fmla="*/ 2147483647 h 1816"/>
                    <a:gd name="T12" fmla="*/ 2147483647 w 1816"/>
                    <a:gd name="T13" fmla="*/ 2147483647 h 1816"/>
                    <a:gd name="T14" fmla="*/ 2147483647 w 1816"/>
                    <a:gd name="T15" fmla="*/ 2147483647 h 1816"/>
                    <a:gd name="T16" fmla="*/ 2147483647 w 1816"/>
                    <a:gd name="T17" fmla="*/ 2147483647 h 1816"/>
                    <a:gd name="T18" fmla="*/ 2147483647 w 1816"/>
                    <a:gd name="T19" fmla="*/ 2147483647 h 1816"/>
                    <a:gd name="T20" fmla="*/ 2147483647 w 1816"/>
                    <a:gd name="T21" fmla="*/ 2147483647 h 1816"/>
                    <a:gd name="T22" fmla="*/ 2147483647 w 1816"/>
                    <a:gd name="T23" fmla="*/ 2147483647 h 1816"/>
                    <a:gd name="T24" fmla="*/ 0 w 1816"/>
                    <a:gd name="T25" fmla="*/ 2147483647 h 1816"/>
                    <a:gd name="T26" fmla="*/ 2147483647 w 1816"/>
                    <a:gd name="T27" fmla="*/ 2147483647 h 1816"/>
                    <a:gd name="T28" fmla="*/ 2147483647 w 1816"/>
                    <a:gd name="T29" fmla="*/ 2147483647 h 1816"/>
                    <a:gd name="T30" fmla="*/ 2147483647 w 1816"/>
                    <a:gd name="T31" fmla="*/ 2147483647 h 1816"/>
                    <a:gd name="T32" fmla="*/ 2147483647 w 1816"/>
                    <a:gd name="T33" fmla="*/ 2147483647 h 1816"/>
                    <a:gd name="T34" fmla="*/ 2147483647 w 1816"/>
                    <a:gd name="T35" fmla="*/ 2147483647 h 1816"/>
                    <a:gd name="T36" fmla="*/ 2147483647 w 1816"/>
                    <a:gd name="T37" fmla="*/ 2147483647 h 1816"/>
                    <a:gd name="T38" fmla="*/ 2147483647 w 1816"/>
                    <a:gd name="T39" fmla="*/ 2147483647 h 1816"/>
                    <a:gd name="T40" fmla="*/ 2147483647 w 1816"/>
                    <a:gd name="T41" fmla="*/ 2147483647 h 1816"/>
                    <a:gd name="T42" fmla="*/ 2147483647 w 1816"/>
                    <a:gd name="T43" fmla="*/ 2147483647 h 1816"/>
                    <a:gd name="T44" fmla="*/ 2147483647 w 1816"/>
                    <a:gd name="T45" fmla="*/ 2147483647 h 1816"/>
                    <a:gd name="T46" fmla="*/ 2147483647 w 1816"/>
                    <a:gd name="T47" fmla="*/ 2147483647 h 1816"/>
                    <a:gd name="T48" fmla="*/ 2147483647 w 1816"/>
                    <a:gd name="T49" fmla="*/ 2147483647 h 1816"/>
                    <a:gd name="T50" fmla="*/ 2147483647 w 1816"/>
                    <a:gd name="T51" fmla="*/ 2147483647 h 1816"/>
                    <a:gd name="T52" fmla="*/ 2147483647 w 1816"/>
                    <a:gd name="T53" fmla="*/ 2147483647 h 1816"/>
                    <a:gd name="T54" fmla="*/ 2147483647 w 1816"/>
                    <a:gd name="T55" fmla="*/ 2147483647 h 1816"/>
                    <a:gd name="T56" fmla="*/ 2147483647 w 1816"/>
                    <a:gd name="T57" fmla="*/ 2147483647 h 1816"/>
                    <a:gd name="T58" fmla="*/ 2147483647 w 1816"/>
                    <a:gd name="T59" fmla="*/ 2147483647 h 1816"/>
                    <a:gd name="T60" fmla="*/ 2147483647 w 1816"/>
                    <a:gd name="T61" fmla="*/ 2147483647 h 1816"/>
                    <a:gd name="T62" fmla="*/ 2147483647 w 1816"/>
                    <a:gd name="T63" fmla="*/ 2147483647 h 1816"/>
                    <a:gd name="T64" fmla="*/ 2147483647 w 1816"/>
                    <a:gd name="T65" fmla="*/ 2147483647 h 1816"/>
                    <a:gd name="T66" fmla="*/ 2147483647 w 1816"/>
                    <a:gd name="T67" fmla="*/ 2147483647 h 1816"/>
                    <a:gd name="T68" fmla="*/ 2147483647 w 1816"/>
                    <a:gd name="T69" fmla="*/ 2147483647 h 1816"/>
                    <a:gd name="T70" fmla="*/ 2147483647 w 1816"/>
                    <a:gd name="T71" fmla="*/ 2147483647 h 1816"/>
                    <a:gd name="T72" fmla="*/ 2147483647 w 1816"/>
                    <a:gd name="T73" fmla="*/ 2147483647 h 1816"/>
                    <a:gd name="T74" fmla="*/ 2147483647 w 1816"/>
                    <a:gd name="T75" fmla="*/ 2147483647 h 1816"/>
                    <a:gd name="T76" fmla="*/ 2147483647 w 1816"/>
                    <a:gd name="T77" fmla="*/ 2147483647 h 1816"/>
                    <a:gd name="T78" fmla="*/ 2147483647 w 1816"/>
                    <a:gd name="T79" fmla="*/ 2147483647 h 1816"/>
                    <a:gd name="T80" fmla="*/ 2147483647 w 1816"/>
                    <a:gd name="T81" fmla="*/ 2147483647 h 1816"/>
                    <a:gd name="T82" fmla="*/ 2147483647 w 1816"/>
                    <a:gd name="T83" fmla="*/ 2147483647 h 1816"/>
                    <a:gd name="T84" fmla="*/ 2147483647 w 1816"/>
                    <a:gd name="T85" fmla="*/ 2147483647 h 1816"/>
                    <a:gd name="T86" fmla="*/ 2147483647 w 1816"/>
                    <a:gd name="T87" fmla="*/ 2147483647 h 1816"/>
                    <a:gd name="T88" fmla="*/ 2147483647 w 1816"/>
                    <a:gd name="T89" fmla="*/ 2147483647 h 1816"/>
                    <a:gd name="T90" fmla="*/ 2147483647 w 1816"/>
                    <a:gd name="T91" fmla="*/ 2147483647 h 1816"/>
                    <a:gd name="T92" fmla="*/ 2147483647 w 1816"/>
                    <a:gd name="T93" fmla="*/ 2147483647 h 1816"/>
                    <a:gd name="T94" fmla="*/ 2147483647 w 1816"/>
                    <a:gd name="T95" fmla="*/ 2147483647 h 1816"/>
                    <a:gd name="T96" fmla="*/ 2147483647 w 1816"/>
                    <a:gd name="T97" fmla="*/ 2147483647 h 1816"/>
                    <a:gd name="T98" fmla="*/ 2147483647 w 1816"/>
                    <a:gd name="T99" fmla="*/ 2147483647 h 1816"/>
                    <a:gd name="T100" fmla="*/ 2147483647 w 1816"/>
                    <a:gd name="T101" fmla="*/ 2147483647 h 1816"/>
                    <a:gd name="T102" fmla="*/ 2147483647 w 1816"/>
                    <a:gd name="T103" fmla="*/ 2147483647 h 181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816"/>
                    <a:gd name="T157" fmla="*/ 0 h 1816"/>
                    <a:gd name="T158" fmla="*/ 1816 w 1816"/>
                    <a:gd name="T159" fmla="*/ 1816 h 181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816" h="1816">
                      <a:moveTo>
                        <a:pt x="1816" y="978"/>
                      </a:moveTo>
                      <a:lnTo>
                        <a:pt x="1816" y="836"/>
                      </a:lnTo>
                      <a:lnTo>
                        <a:pt x="1710" y="836"/>
                      </a:lnTo>
                      <a:lnTo>
                        <a:pt x="1706" y="792"/>
                      </a:lnTo>
                      <a:lnTo>
                        <a:pt x="1698" y="750"/>
                      </a:lnTo>
                      <a:lnTo>
                        <a:pt x="1688" y="708"/>
                      </a:lnTo>
                      <a:lnTo>
                        <a:pt x="1678" y="666"/>
                      </a:lnTo>
                      <a:lnTo>
                        <a:pt x="1774" y="626"/>
                      </a:lnTo>
                      <a:lnTo>
                        <a:pt x="1718" y="494"/>
                      </a:lnTo>
                      <a:lnTo>
                        <a:pt x="1622" y="534"/>
                      </a:lnTo>
                      <a:lnTo>
                        <a:pt x="1602" y="496"/>
                      </a:lnTo>
                      <a:lnTo>
                        <a:pt x="1578" y="460"/>
                      </a:lnTo>
                      <a:lnTo>
                        <a:pt x="1552" y="424"/>
                      </a:lnTo>
                      <a:lnTo>
                        <a:pt x="1526" y="390"/>
                      </a:lnTo>
                      <a:lnTo>
                        <a:pt x="1600" y="316"/>
                      </a:lnTo>
                      <a:lnTo>
                        <a:pt x="1498" y="216"/>
                      </a:lnTo>
                      <a:lnTo>
                        <a:pt x="1426" y="290"/>
                      </a:lnTo>
                      <a:lnTo>
                        <a:pt x="1392" y="262"/>
                      </a:lnTo>
                      <a:lnTo>
                        <a:pt x="1356" y="236"/>
                      </a:lnTo>
                      <a:lnTo>
                        <a:pt x="1318" y="214"/>
                      </a:lnTo>
                      <a:lnTo>
                        <a:pt x="1280" y="192"/>
                      </a:lnTo>
                      <a:lnTo>
                        <a:pt x="1320" y="96"/>
                      </a:lnTo>
                      <a:lnTo>
                        <a:pt x="1188" y="42"/>
                      </a:lnTo>
                      <a:lnTo>
                        <a:pt x="1150" y="138"/>
                      </a:lnTo>
                      <a:lnTo>
                        <a:pt x="1108" y="126"/>
                      </a:lnTo>
                      <a:lnTo>
                        <a:pt x="1066" y="116"/>
                      </a:lnTo>
                      <a:lnTo>
                        <a:pt x="1022" y="110"/>
                      </a:lnTo>
                      <a:lnTo>
                        <a:pt x="978" y="104"/>
                      </a:lnTo>
                      <a:lnTo>
                        <a:pt x="978" y="0"/>
                      </a:lnTo>
                      <a:lnTo>
                        <a:pt x="836" y="0"/>
                      </a:lnTo>
                      <a:lnTo>
                        <a:pt x="836" y="104"/>
                      </a:lnTo>
                      <a:lnTo>
                        <a:pt x="792" y="110"/>
                      </a:lnTo>
                      <a:lnTo>
                        <a:pt x="750" y="116"/>
                      </a:lnTo>
                      <a:lnTo>
                        <a:pt x="706" y="126"/>
                      </a:lnTo>
                      <a:lnTo>
                        <a:pt x="666" y="138"/>
                      </a:lnTo>
                      <a:lnTo>
                        <a:pt x="626" y="42"/>
                      </a:lnTo>
                      <a:lnTo>
                        <a:pt x="494" y="96"/>
                      </a:lnTo>
                      <a:lnTo>
                        <a:pt x="534" y="192"/>
                      </a:lnTo>
                      <a:lnTo>
                        <a:pt x="496" y="214"/>
                      </a:lnTo>
                      <a:lnTo>
                        <a:pt x="460" y="236"/>
                      </a:lnTo>
                      <a:lnTo>
                        <a:pt x="424" y="262"/>
                      </a:lnTo>
                      <a:lnTo>
                        <a:pt x="390" y="290"/>
                      </a:lnTo>
                      <a:lnTo>
                        <a:pt x="316" y="216"/>
                      </a:lnTo>
                      <a:lnTo>
                        <a:pt x="216" y="316"/>
                      </a:lnTo>
                      <a:lnTo>
                        <a:pt x="288" y="390"/>
                      </a:lnTo>
                      <a:lnTo>
                        <a:pt x="262" y="424"/>
                      </a:lnTo>
                      <a:lnTo>
                        <a:pt x="236" y="460"/>
                      </a:lnTo>
                      <a:lnTo>
                        <a:pt x="214" y="496"/>
                      </a:lnTo>
                      <a:lnTo>
                        <a:pt x="192" y="534"/>
                      </a:lnTo>
                      <a:lnTo>
                        <a:pt x="96" y="494"/>
                      </a:lnTo>
                      <a:lnTo>
                        <a:pt x="42" y="626"/>
                      </a:lnTo>
                      <a:lnTo>
                        <a:pt x="138" y="666"/>
                      </a:lnTo>
                      <a:lnTo>
                        <a:pt x="126" y="708"/>
                      </a:lnTo>
                      <a:lnTo>
                        <a:pt x="116" y="750"/>
                      </a:lnTo>
                      <a:lnTo>
                        <a:pt x="108" y="792"/>
                      </a:lnTo>
                      <a:lnTo>
                        <a:pt x="104" y="836"/>
                      </a:lnTo>
                      <a:lnTo>
                        <a:pt x="0" y="836"/>
                      </a:lnTo>
                      <a:lnTo>
                        <a:pt x="0" y="978"/>
                      </a:lnTo>
                      <a:lnTo>
                        <a:pt x="104" y="978"/>
                      </a:lnTo>
                      <a:lnTo>
                        <a:pt x="108" y="1022"/>
                      </a:lnTo>
                      <a:lnTo>
                        <a:pt x="116" y="1066"/>
                      </a:lnTo>
                      <a:lnTo>
                        <a:pt x="126" y="1108"/>
                      </a:lnTo>
                      <a:lnTo>
                        <a:pt x="138" y="1150"/>
                      </a:lnTo>
                      <a:lnTo>
                        <a:pt x="42" y="1190"/>
                      </a:lnTo>
                      <a:lnTo>
                        <a:pt x="96" y="1320"/>
                      </a:lnTo>
                      <a:lnTo>
                        <a:pt x="192" y="1280"/>
                      </a:lnTo>
                      <a:lnTo>
                        <a:pt x="214" y="1320"/>
                      </a:lnTo>
                      <a:lnTo>
                        <a:pt x="236" y="1356"/>
                      </a:lnTo>
                      <a:lnTo>
                        <a:pt x="262" y="1392"/>
                      </a:lnTo>
                      <a:lnTo>
                        <a:pt x="288" y="1426"/>
                      </a:lnTo>
                      <a:lnTo>
                        <a:pt x="216" y="1500"/>
                      </a:lnTo>
                      <a:lnTo>
                        <a:pt x="316" y="1600"/>
                      </a:lnTo>
                      <a:lnTo>
                        <a:pt x="390" y="1526"/>
                      </a:lnTo>
                      <a:lnTo>
                        <a:pt x="424" y="1554"/>
                      </a:lnTo>
                      <a:lnTo>
                        <a:pt x="460" y="1578"/>
                      </a:lnTo>
                      <a:lnTo>
                        <a:pt x="496" y="1602"/>
                      </a:lnTo>
                      <a:lnTo>
                        <a:pt x="534" y="1622"/>
                      </a:lnTo>
                      <a:lnTo>
                        <a:pt x="494" y="1718"/>
                      </a:lnTo>
                      <a:lnTo>
                        <a:pt x="626" y="1774"/>
                      </a:lnTo>
                      <a:lnTo>
                        <a:pt x="666" y="1678"/>
                      </a:lnTo>
                      <a:lnTo>
                        <a:pt x="706" y="1690"/>
                      </a:lnTo>
                      <a:lnTo>
                        <a:pt x="750" y="1698"/>
                      </a:lnTo>
                      <a:lnTo>
                        <a:pt x="792" y="1706"/>
                      </a:lnTo>
                      <a:lnTo>
                        <a:pt x="836" y="1712"/>
                      </a:lnTo>
                      <a:lnTo>
                        <a:pt x="836" y="1816"/>
                      </a:lnTo>
                      <a:lnTo>
                        <a:pt x="978" y="1816"/>
                      </a:lnTo>
                      <a:lnTo>
                        <a:pt x="978" y="1712"/>
                      </a:lnTo>
                      <a:lnTo>
                        <a:pt x="1022" y="1706"/>
                      </a:lnTo>
                      <a:lnTo>
                        <a:pt x="1066" y="1698"/>
                      </a:lnTo>
                      <a:lnTo>
                        <a:pt x="1108" y="1690"/>
                      </a:lnTo>
                      <a:lnTo>
                        <a:pt x="1150" y="1678"/>
                      </a:lnTo>
                      <a:lnTo>
                        <a:pt x="1188" y="1774"/>
                      </a:lnTo>
                      <a:lnTo>
                        <a:pt x="1320" y="1718"/>
                      </a:lnTo>
                      <a:lnTo>
                        <a:pt x="1280" y="1622"/>
                      </a:lnTo>
                      <a:lnTo>
                        <a:pt x="1318" y="1602"/>
                      </a:lnTo>
                      <a:lnTo>
                        <a:pt x="1356" y="1578"/>
                      </a:lnTo>
                      <a:lnTo>
                        <a:pt x="1392" y="1554"/>
                      </a:lnTo>
                      <a:lnTo>
                        <a:pt x="1426" y="1526"/>
                      </a:lnTo>
                      <a:lnTo>
                        <a:pt x="1498" y="1600"/>
                      </a:lnTo>
                      <a:lnTo>
                        <a:pt x="1600" y="1500"/>
                      </a:lnTo>
                      <a:lnTo>
                        <a:pt x="1526" y="1426"/>
                      </a:lnTo>
                      <a:lnTo>
                        <a:pt x="1552" y="1392"/>
                      </a:lnTo>
                      <a:lnTo>
                        <a:pt x="1578" y="1356"/>
                      </a:lnTo>
                      <a:lnTo>
                        <a:pt x="1602" y="1320"/>
                      </a:lnTo>
                      <a:lnTo>
                        <a:pt x="1622" y="1280"/>
                      </a:lnTo>
                      <a:lnTo>
                        <a:pt x="1718" y="1320"/>
                      </a:lnTo>
                      <a:lnTo>
                        <a:pt x="1774" y="1190"/>
                      </a:lnTo>
                      <a:lnTo>
                        <a:pt x="1678" y="1150"/>
                      </a:lnTo>
                      <a:lnTo>
                        <a:pt x="1688" y="1108"/>
                      </a:lnTo>
                      <a:lnTo>
                        <a:pt x="1698" y="1066"/>
                      </a:lnTo>
                      <a:lnTo>
                        <a:pt x="1706" y="1022"/>
                      </a:lnTo>
                      <a:lnTo>
                        <a:pt x="1710" y="978"/>
                      </a:lnTo>
                      <a:lnTo>
                        <a:pt x="1816" y="978"/>
                      </a:lnTo>
                      <a:close/>
                      <a:moveTo>
                        <a:pt x="908" y="1614"/>
                      </a:moveTo>
                      <a:lnTo>
                        <a:pt x="908" y="1614"/>
                      </a:lnTo>
                      <a:lnTo>
                        <a:pt x="872" y="1612"/>
                      </a:lnTo>
                      <a:lnTo>
                        <a:pt x="836" y="1610"/>
                      </a:lnTo>
                      <a:lnTo>
                        <a:pt x="800" y="1606"/>
                      </a:lnTo>
                      <a:lnTo>
                        <a:pt x="766" y="1600"/>
                      </a:lnTo>
                      <a:lnTo>
                        <a:pt x="730" y="1592"/>
                      </a:lnTo>
                      <a:lnTo>
                        <a:pt x="698" y="1582"/>
                      </a:lnTo>
                      <a:lnTo>
                        <a:pt x="664" y="1570"/>
                      </a:lnTo>
                      <a:lnTo>
                        <a:pt x="632" y="1558"/>
                      </a:lnTo>
                      <a:lnTo>
                        <a:pt x="602" y="1544"/>
                      </a:lnTo>
                      <a:lnTo>
                        <a:pt x="570" y="1528"/>
                      </a:lnTo>
                      <a:lnTo>
                        <a:pt x="542" y="1512"/>
                      </a:lnTo>
                      <a:lnTo>
                        <a:pt x="512" y="1492"/>
                      </a:lnTo>
                      <a:lnTo>
                        <a:pt x="484" y="1474"/>
                      </a:lnTo>
                      <a:lnTo>
                        <a:pt x="458" y="1452"/>
                      </a:lnTo>
                      <a:lnTo>
                        <a:pt x="432" y="1430"/>
                      </a:lnTo>
                      <a:lnTo>
                        <a:pt x="408" y="1406"/>
                      </a:lnTo>
                      <a:lnTo>
                        <a:pt x="384" y="1382"/>
                      </a:lnTo>
                      <a:lnTo>
                        <a:pt x="362" y="1356"/>
                      </a:lnTo>
                      <a:lnTo>
                        <a:pt x="342" y="1330"/>
                      </a:lnTo>
                      <a:lnTo>
                        <a:pt x="322" y="1302"/>
                      </a:lnTo>
                      <a:lnTo>
                        <a:pt x="304" y="1274"/>
                      </a:lnTo>
                      <a:lnTo>
                        <a:pt x="286" y="1244"/>
                      </a:lnTo>
                      <a:lnTo>
                        <a:pt x="272" y="1214"/>
                      </a:lnTo>
                      <a:lnTo>
                        <a:pt x="256" y="1182"/>
                      </a:lnTo>
                      <a:lnTo>
                        <a:pt x="244" y="1150"/>
                      </a:lnTo>
                      <a:lnTo>
                        <a:pt x="234" y="1118"/>
                      </a:lnTo>
                      <a:lnTo>
                        <a:pt x="224" y="1084"/>
                      </a:lnTo>
                      <a:lnTo>
                        <a:pt x="216" y="1050"/>
                      </a:lnTo>
                      <a:lnTo>
                        <a:pt x="210" y="1016"/>
                      </a:lnTo>
                      <a:lnTo>
                        <a:pt x="206" y="980"/>
                      </a:lnTo>
                      <a:lnTo>
                        <a:pt x="202" y="944"/>
                      </a:lnTo>
                      <a:lnTo>
                        <a:pt x="202" y="908"/>
                      </a:lnTo>
                      <a:lnTo>
                        <a:pt x="202" y="872"/>
                      </a:lnTo>
                      <a:lnTo>
                        <a:pt x="206" y="836"/>
                      </a:lnTo>
                      <a:lnTo>
                        <a:pt x="210" y="800"/>
                      </a:lnTo>
                      <a:lnTo>
                        <a:pt x="216" y="766"/>
                      </a:lnTo>
                      <a:lnTo>
                        <a:pt x="224" y="732"/>
                      </a:lnTo>
                      <a:lnTo>
                        <a:pt x="234" y="698"/>
                      </a:lnTo>
                      <a:lnTo>
                        <a:pt x="244" y="664"/>
                      </a:lnTo>
                      <a:lnTo>
                        <a:pt x="256" y="632"/>
                      </a:lnTo>
                      <a:lnTo>
                        <a:pt x="272" y="602"/>
                      </a:lnTo>
                      <a:lnTo>
                        <a:pt x="286" y="572"/>
                      </a:lnTo>
                      <a:lnTo>
                        <a:pt x="304" y="542"/>
                      </a:lnTo>
                      <a:lnTo>
                        <a:pt x="322" y="512"/>
                      </a:lnTo>
                      <a:lnTo>
                        <a:pt x="342" y="486"/>
                      </a:lnTo>
                      <a:lnTo>
                        <a:pt x="362" y="458"/>
                      </a:lnTo>
                      <a:lnTo>
                        <a:pt x="384" y="432"/>
                      </a:lnTo>
                      <a:lnTo>
                        <a:pt x="408" y="408"/>
                      </a:lnTo>
                      <a:lnTo>
                        <a:pt x="432" y="386"/>
                      </a:lnTo>
                      <a:lnTo>
                        <a:pt x="458" y="362"/>
                      </a:lnTo>
                      <a:lnTo>
                        <a:pt x="484" y="342"/>
                      </a:lnTo>
                      <a:lnTo>
                        <a:pt x="512" y="322"/>
                      </a:lnTo>
                      <a:lnTo>
                        <a:pt x="542" y="304"/>
                      </a:lnTo>
                      <a:lnTo>
                        <a:pt x="570" y="286"/>
                      </a:lnTo>
                      <a:lnTo>
                        <a:pt x="602" y="272"/>
                      </a:lnTo>
                      <a:lnTo>
                        <a:pt x="632" y="258"/>
                      </a:lnTo>
                      <a:lnTo>
                        <a:pt x="664" y="244"/>
                      </a:lnTo>
                      <a:lnTo>
                        <a:pt x="698" y="234"/>
                      </a:lnTo>
                      <a:lnTo>
                        <a:pt x="730" y="224"/>
                      </a:lnTo>
                      <a:lnTo>
                        <a:pt x="766" y="216"/>
                      </a:lnTo>
                      <a:lnTo>
                        <a:pt x="800" y="210"/>
                      </a:lnTo>
                      <a:lnTo>
                        <a:pt x="836" y="206"/>
                      </a:lnTo>
                      <a:lnTo>
                        <a:pt x="872" y="202"/>
                      </a:lnTo>
                      <a:lnTo>
                        <a:pt x="908" y="202"/>
                      </a:lnTo>
                      <a:lnTo>
                        <a:pt x="944" y="202"/>
                      </a:lnTo>
                      <a:lnTo>
                        <a:pt x="980" y="206"/>
                      </a:lnTo>
                      <a:lnTo>
                        <a:pt x="1014" y="210"/>
                      </a:lnTo>
                      <a:lnTo>
                        <a:pt x="1050" y="216"/>
                      </a:lnTo>
                      <a:lnTo>
                        <a:pt x="1084" y="224"/>
                      </a:lnTo>
                      <a:lnTo>
                        <a:pt x="1118" y="234"/>
                      </a:lnTo>
                      <a:lnTo>
                        <a:pt x="1150" y="244"/>
                      </a:lnTo>
                      <a:lnTo>
                        <a:pt x="1182" y="258"/>
                      </a:lnTo>
                      <a:lnTo>
                        <a:pt x="1214" y="272"/>
                      </a:lnTo>
                      <a:lnTo>
                        <a:pt x="1244" y="286"/>
                      </a:lnTo>
                      <a:lnTo>
                        <a:pt x="1274" y="304"/>
                      </a:lnTo>
                      <a:lnTo>
                        <a:pt x="1302" y="322"/>
                      </a:lnTo>
                      <a:lnTo>
                        <a:pt x="1330" y="342"/>
                      </a:lnTo>
                      <a:lnTo>
                        <a:pt x="1356" y="362"/>
                      </a:lnTo>
                      <a:lnTo>
                        <a:pt x="1382" y="386"/>
                      </a:lnTo>
                      <a:lnTo>
                        <a:pt x="1406" y="408"/>
                      </a:lnTo>
                      <a:lnTo>
                        <a:pt x="1430" y="432"/>
                      </a:lnTo>
                      <a:lnTo>
                        <a:pt x="1452" y="458"/>
                      </a:lnTo>
                      <a:lnTo>
                        <a:pt x="1474" y="486"/>
                      </a:lnTo>
                      <a:lnTo>
                        <a:pt x="1492" y="512"/>
                      </a:lnTo>
                      <a:lnTo>
                        <a:pt x="1512" y="542"/>
                      </a:lnTo>
                      <a:lnTo>
                        <a:pt x="1528" y="572"/>
                      </a:lnTo>
                      <a:lnTo>
                        <a:pt x="1544" y="602"/>
                      </a:lnTo>
                      <a:lnTo>
                        <a:pt x="1558" y="632"/>
                      </a:lnTo>
                      <a:lnTo>
                        <a:pt x="1570" y="664"/>
                      </a:lnTo>
                      <a:lnTo>
                        <a:pt x="1582" y="698"/>
                      </a:lnTo>
                      <a:lnTo>
                        <a:pt x="1592" y="732"/>
                      </a:lnTo>
                      <a:lnTo>
                        <a:pt x="1598" y="766"/>
                      </a:lnTo>
                      <a:lnTo>
                        <a:pt x="1606" y="800"/>
                      </a:lnTo>
                      <a:lnTo>
                        <a:pt x="1610" y="836"/>
                      </a:lnTo>
                      <a:lnTo>
                        <a:pt x="1612" y="872"/>
                      </a:lnTo>
                      <a:lnTo>
                        <a:pt x="1614" y="908"/>
                      </a:lnTo>
                      <a:lnTo>
                        <a:pt x="1612" y="944"/>
                      </a:lnTo>
                      <a:lnTo>
                        <a:pt x="1610" y="980"/>
                      </a:lnTo>
                      <a:lnTo>
                        <a:pt x="1606" y="1016"/>
                      </a:lnTo>
                      <a:lnTo>
                        <a:pt x="1598" y="1050"/>
                      </a:lnTo>
                      <a:lnTo>
                        <a:pt x="1592" y="1084"/>
                      </a:lnTo>
                      <a:lnTo>
                        <a:pt x="1582" y="1118"/>
                      </a:lnTo>
                      <a:lnTo>
                        <a:pt x="1570" y="1150"/>
                      </a:lnTo>
                      <a:lnTo>
                        <a:pt x="1558" y="1182"/>
                      </a:lnTo>
                      <a:lnTo>
                        <a:pt x="1544" y="1214"/>
                      </a:lnTo>
                      <a:lnTo>
                        <a:pt x="1528" y="1244"/>
                      </a:lnTo>
                      <a:lnTo>
                        <a:pt x="1512" y="1274"/>
                      </a:lnTo>
                      <a:lnTo>
                        <a:pt x="1492" y="1302"/>
                      </a:lnTo>
                      <a:lnTo>
                        <a:pt x="1474" y="1330"/>
                      </a:lnTo>
                      <a:lnTo>
                        <a:pt x="1452" y="1356"/>
                      </a:lnTo>
                      <a:lnTo>
                        <a:pt x="1430" y="1382"/>
                      </a:lnTo>
                      <a:lnTo>
                        <a:pt x="1406" y="1406"/>
                      </a:lnTo>
                      <a:lnTo>
                        <a:pt x="1382" y="1430"/>
                      </a:lnTo>
                      <a:lnTo>
                        <a:pt x="1356" y="1452"/>
                      </a:lnTo>
                      <a:lnTo>
                        <a:pt x="1330" y="1474"/>
                      </a:lnTo>
                      <a:lnTo>
                        <a:pt x="1302" y="1492"/>
                      </a:lnTo>
                      <a:lnTo>
                        <a:pt x="1274" y="1512"/>
                      </a:lnTo>
                      <a:lnTo>
                        <a:pt x="1244" y="1528"/>
                      </a:lnTo>
                      <a:lnTo>
                        <a:pt x="1214" y="1544"/>
                      </a:lnTo>
                      <a:lnTo>
                        <a:pt x="1182" y="1558"/>
                      </a:lnTo>
                      <a:lnTo>
                        <a:pt x="1150" y="1570"/>
                      </a:lnTo>
                      <a:lnTo>
                        <a:pt x="1118" y="1582"/>
                      </a:lnTo>
                      <a:lnTo>
                        <a:pt x="1084" y="1592"/>
                      </a:lnTo>
                      <a:lnTo>
                        <a:pt x="1050" y="1600"/>
                      </a:lnTo>
                      <a:lnTo>
                        <a:pt x="1014" y="1606"/>
                      </a:lnTo>
                      <a:lnTo>
                        <a:pt x="980" y="1610"/>
                      </a:lnTo>
                      <a:lnTo>
                        <a:pt x="944" y="1612"/>
                      </a:lnTo>
                      <a:lnTo>
                        <a:pt x="908" y="1614"/>
                      </a:lnTo>
                      <a:close/>
                    </a:path>
                  </a:pathLst>
                </a:custGeom>
                <a:solidFill>
                  <a:srgbClr val="808080">
                    <a:alpha val="7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prstDash val="sysDot"/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sz="2400" smtClean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  <p:sp>
              <p:nvSpPr>
                <p:cNvPr id="55" name="Oval 680"/>
                <p:cNvSpPr>
                  <a:spLocks noChangeArrowheads="1"/>
                </p:cNvSpPr>
                <p:nvPr/>
              </p:nvSpPr>
              <p:spPr bwMode="auto">
                <a:xfrm rot="4026370">
                  <a:off x="12924" y="7724"/>
                  <a:ext cx="1792" cy="179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2400" smtClean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</p:grpSp>
          <p:grpSp>
            <p:nvGrpSpPr>
              <p:cNvPr id="50" name="Group 17"/>
              <p:cNvGrpSpPr/>
              <p:nvPr/>
            </p:nvGrpSpPr>
            <p:grpSpPr>
              <a:xfrm>
                <a:off x="12823" y="2617"/>
                <a:ext cx="775" cy="775"/>
                <a:chOff x="5607370" y="3562829"/>
                <a:chExt cx="587140" cy="587140"/>
              </a:xfrm>
              <a:noFill/>
            </p:grpSpPr>
            <p:sp>
              <p:nvSpPr>
                <p:cNvPr id="52" name="Freeform 15"/>
                <p:cNvSpPr>
                  <a:spLocks noEditPoints="1"/>
                </p:cNvSpPr>
                <p:nvPr/>
              </p:nvSpPr>
              <p:spPr bwMode="auto">
                <a:xfrm>
                  <a:off x="5746497" y="3702123"/>
                  <a:ext cx="308897" cy="308544"/>
                </a:xfrm>
                <a:custGeom>
                  <a:avLst/>
                  <a:gdLst>
                    <a:gd name="T0" fmla="*/ 183 w 371"/>
                    <a:gd name="T1" fmla="*/ 1 h 370"/>
                    <a:gd name="T2" fmla="*/ 2 w 371"/>
                    <a:gd name="T3" fmla="*/ 187 h 370"/>
                    <a:gd name="T4" fmla="*/ 188 w 371"/>
                    <a:gd name="T5" fmla="*/ 369 h 370"/>
                    <a:gd name="T6" fmla="*/ 370 w 371"/>
                    <a:gd name="T7" fmla="*/ 182 h 370"/>
                    <a:gd name="T8" fmla="*/ 183 w 371"/>
                    <a:gd name="T9" fmla="*/ 1 h 370"/>
                    <a:gd name="T10" fmla="*/ 184 w 371"/>
                    <a:gd name="T11" fmla="*/ 25 h 370"/>
                    <a:gd name="T12" fmla="*/ 260 w 371"/>
                    <a:gd name="T13" fmla="*/ 43 h 370"/>
                    <a:gd name="T14" fmla="*/ 235 w 371"/>
                    <a:gd name="T15" fmla="*/ 84 h 370"/>
                    <a:gd name="T16" fmla="*/ 186 w 371"/>
                    <a:gd name="T17" fmla="*/ 73 h 370"/>
                    <a:gd name="T18" fmla="*/ 137 w 371"/>
                    <a:gd name="T19" fmla="*/ 84 h 370"/>
                    <a:gd name="T20" fmla="*/ 112 w 371"/>
                    <a:gd name="T21" fmla="*/ 43 h 370"/>
                    <a:gd name="T22" fmla="*/ 184 w 371"/>
                    <a:gd name="T23" fmla="*/ 25 h 370"/>
                    <a:gd name="T24" fmla="*/ 85 w 371"/>
                    <a:gd name="T25" fmla="*/ 234 h 370"/>
                    <a:gd name="T26" fmla="*/ 44 w 371"/>
                    <a:gd name="T27" fmla="*/ 259 h 370"/>
                    <a:gd name="T28" fmla="*/ 26 w 371"/>
                    <a:gd name="T29" fmla="*/ 187 h 370"/>
                    <a:gd name="T30" fmla="*/ 44 w 371"/>
                    <a:gd name="T31" fmla="*/ 111 h 370"/>
                    <a:gd name="T32" fmla="*/ 85 w 371"/>
                    <a:gd name="T33" fmla="*/ 136 h 370"/>
                    <a:gd name="T34" fmla="*/ 74 w 371"/>
                    <a:gd name="T35" fmla="*/ 185 h 370"/>
                    <a:gd name="T36" fmla="*/ 85 w 371"/>
                    <a:gd name="T37" fmla="*/ 234 h 370"/>
                    <a:gd name="T38" fmla="*/ 188 w 371"/>
                    <a:gd name="T39" fmla="*/ 345 h 370"/>
                    <a:gd name="T40" fmla="*/ 112 w 371"/>
                    <a:gd name="T41" fmla="*/ 327 h 370"/>
                    <a:gd name="T42" fmla="*/ 137 w 371"/>
                    <a:gd name="T43" fmla="*/ 286 h 370"/>
                    <a:gd name="T44" fmla="*/ 186 w 371"/>
                    <a:gd name="T45" fmla="*/ 297 h 370"/>
                    <a:gd name="T46" fmla="*/ 235 w 371"/>
                    <a:gd name="T47" fmla="*/ 286 h 370"/>
                    <a:gd name="T48" fmla="*/ 260 w 371"/>
                    <a:gd name="T49" fmla="*/ 327 h 370"/>
                    <a:gd name="T50" fmla="*/ 188 w 371"/>
                    <a:gd name="T51" fmla="*/ 345 h 370"/>
                    <a:gd name="T52" fmla="*/ 186 w 371"/>
                    <a:gd name="T53" fmla="*/ 273 h 370"/>
                    <a:gd name="T54" fmla="*/ 98 w 371"/>
                    <a:gd name="T55" fmla="*/ 185 h 370"/>
                    <a:gd name="T56" fmla="*/ 186 w 371"/>
                    <a:gd name="T57" fmla="*/ 97 h 370"/>
                    <a:gd name="T58" fmla="*/ 274 w 371"/>
                    <a:gd name="T59" fmla="*/ 185 h 370"/>
                    <a:gd name="T60" fmla="*/ 186 w 371"/>
                    <a:gd name="T61" fmla="*/ 273 h 370"/>
                    <a:gd name="T62" fmla="*/ 286 w 371"/>
                    <a:gd name="T63" fmla="*/ 234 h 370"/>
                    <a:gd name="T64" fmla="*/ 298 w 371"/>
                    <a:gd name="T65" fmla="*/ 185 h 370"/>
                    <a:gd name="T66" fmla="*/ 286 w 371"/>
                    <a:gd name="T67" fmla="*/ 136 h 370"/>
                    <a:gd name="T68" fmla="*/ 328 w 371"/>
                    <a:gd name="T69" fmla="*/ 111 h 370"/>
                    <a:gd name="T70" fmla="*/ 346 w 371"/>
                    <a:gd name="T71" fmla="*/ 183 h 370"/>
                    <a:gd name="T72" fmla="*/ 328 w 371"/>
                    <a:gd name="T73" fmla="*/ 259 h 370"/>
                    <a:gd name="T74" fmla="*/ 286 w 371"/>
                    <a:gd name="T75" fmla="*/ 234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71" h="370">
                      <a:moveTo>
                        <a:pt x="183" y="1"/>
                      </a:moveTo>
                      <a:cubicBezTo>
                        <a:pt x="82" y="2"/>
                        <a:pt x="0" y="86"/>
                        <a:pt x="2" y="187"/>
                      </a:cubicBezTo>
                      <a:cubicBezTo>
                        <a:pt x="3" y="289"/>
                        <a:pt x="87" y="370"/>
                        <a:pt x="188" y="369"/>
                      </a:cubicBezTo>
                      <a:cubicBezTo>
                        <a:pt x="290" y="368"/>
                        <a:pt x="371" y="284"/>
                        <a:pt x="370" y="182"/>
                      </a:cubicBezTo>
                      <a:cubicBezTo>
                        <a:pt x="368" y="81"/>
                        <a:pt x="285" y="0"/>
                        <a:pt x="183" y="1"/>
                      </a:cubicBezTo>
                      <a:close/>
                      <a:moveTo>
                        <a:pt x="184" y="25"/>
                      </a:moveTo>
                      <a:cubicBezTo>
                        <a:pt x="211" y="25"/>
                        <a:pt x="237" y="31"/>
                        <a:pt x="260" y="43"/>
                      </a:cubicBezTo>
                      <a:cubicBezTo>
                        <a:pt x="235" y="84"/>
                        <a:pt x="235" y="84"/>
                        <a:pt x="235" y="84"/>
                      </a:cubicBezTo>
                      <a:cubicBezTo>
                        <a:pt x="220" y="77"/>
                        <a:pt x="203" y="73"/>
                        <a:pt x="186" y="73"/>
                      </a:cubicBezTo>
                      <a:cubicBezTo>
                        <a:pt x="168" y="73"/>
                        <a:pt x="151" y="77"/>
                        <a:pt x="137" y="84"/>
                      </a:cubicBezTo>
                      <a:cubicBezTo>
                        <a:pt x="112" y="43"/>
                        <a:pt x="112" y="43"/>
                        <a:pt x="112" y="43"/>
                      </a:cubicBezTo>
                      <a:cubicBezTo>
                        <a:pt x="133" y="32"/>
                        <a:pt x="158" y="25"/>
                        <a:pt x="184" y="25"/>
                      </a:cubicBezTo>
                      <a:close/>
                      <a:moveTo>
                        <a:pt x="85" y="234"/>
                      </a:moveTo>
                      <a:cubicBezTo>
                        <a:pt x="44" y="259"/>
                        <a:pt x="44" y="259"/>
                        <a:pt x="44" y="259"/>
                      </a:cubicBezTo>
                      <a:cubicBezTo>
                        <a:pt x="33" y="237"/>
                        <a:pt x="26" y="213"/>
                        <a:pt x="26" y="187"/>
                      </a:cubicBezTo>
                      <a:cubicBezTo>
                        <a:pt x="25" y="160"/>
                        <a:pt x="32" y="134"/>
                        <a:pt x="44" y="111"/>
                      </a:cubicBezTo>
                      <a:cubicBezTo>
                        <a:pt x="85" y="136"/>
                        <a:pt x="85" y="136"/>
                        <a:pt x="85" y="136"/>
                      </a:cubicBezTo>
                      <a:cubicBezTo>
                        <a:pt x="78" y="151"/>
                        <a:pt x="74" y="167"/>
                        <a:pt x="74" y="185"/>
                      </a:cubicBezTo>
                      <a:cubicBezTo>
                        <a:pt x="74" y="203"/>
                        <a:pt x="78" y="219"/>
                        <a:pt x="85" y="234"/>
                      </a:cubicBezTo>
                      <a:close/>
                      <a:moveTo>
                        <a:pt x="188" y="345"/>
                      </a:moveTo>
                      <a:cubicBezTo>
                        <a:pt x="161" y="345"/>
                        <a:pt x="135" y="339"/>
                        <a:pt x="112" y="327"/>
                      </a:cubicBezTo>
                      <a:cubicBezTo>
                        <a:pt x="137" y="286"/>
                        <a:pt x="137" y="286"/>
                        <a:pt x="137" y="286"/>
                      </a:cubicBezTo>
                      <a:cubicBezTo>
                        <a:pt x="151" y="293"/>
                        <a:pt x="168" y="297"/>
                        <a:pt x="186" y="297"/>
                      </a:cubicBezTo>
                      <a:cubicBezTo>
                        <a:pt x="203" y="297"/>
                        <a:pt x="220" y="293"/>
                        <a:pt x="235" y="286"/>
                      </a:cubicBezTo>
                      <a:cubicBezTo>
                        <a:pt x="260" y="327"/>
                        <a:pt x="260" y="327"/>
                        <a:pt x="260" y="327"/>
                      </a:cubicBezTo>
                      <a:cubicBezTo>
                        <a:pt x="238" y="338"/>
                        <a:pt x="214" y="345"/>
                        <a:pt x="188" y="345"/>
                      </a:cubicBezTo>
                      <a:close/>
                      <a:moveTo>
                        <a:pt x="186" y="273"/>
                      </a:moveTo>
                      <a:cubicBezTo>
                        <a:pt x="137" y="273"/>
                        <a:pt x="98" y="233"/>
                        <a:pt x="98" y="185"/>
                      </a:cubicBezTo>
                      <a:cubicBezTo>
                        <a:pt x="98" y="136"/>
                        <a:pt x="137" y="97"/>
                        <a:pt x="186" y="97"/>
                      </a:cubicBezTo>
                      <a:cubicBezTo>
                        <a:pt x="234" y="97"/>
                        <a:pt x="274" y="136"/>
                        <a:pt x="274" y="185"/>
                      </a:cubicBezTo>
                      <a:cubicBezTo>
                        <a:pt x="274" y="233"/>
                        <a:pt x="234" y="273"/>
                        <a:pt x="186" y="273"/>
                      </a:cubicBezTo>
                      <a:close/>
                      <a:moveTo>
                        <a:pt x="286" y="234"/>
                      </a:moveTo>
                      <a:cubicBezTo>
                        <a:pt x="294" y="219"/>
                        <a:pt x="298" y="203"/>
                        <a:pt x="298" y="185"/>
                      </a:cubicBezTo>
                      <a:cubicBezTo>
                        <a:pt x="298" y="167"/>
                        <a:pt x="294" y="151"/>
                        <a:pt x="286" y="136"/>
                      </a:cubicBezTo>
                      <a:cubicBezTo>
                        <a:pt x="328" y="111"/>
                        <a:pt x="328" y="111"/>
                        <a:pt x="328" y="111"/>
                      </a:cubicBezTo>
                      <a:cubicBezTo>
                        <a:pt x="339" y="133"/>
                        <a:pt x="345" y="157"/>
                        <a:pt x="346" y="183"/>
                      </a:cubicBezTo>
                      <a:cubicBezTo>
                        <a:pt x="346" y="210"/>
                        <a:pt x="340" y="236"/>
                        <a:pt x="328" y="259"/>
                      </a:cubicBezTo>
                      <a:lnTo>
                        <a:pt x="286" y="234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sz="2800" dirty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  <p:sp>
              <p:nvSpPr>
                <p:cNvPr id="53" name="Freeform 23"/>
                <p:cNvSpPr>
                  <a:spLocks noEditPoints="1"/>
                </p:cNvSpPr>
                <p:nvPr/>
              </p:nvSpPr>
              <p:spPr bwMode="auto">
                <a:xfrm>
                  <a:off x="5607370" y="3562829"/>
                  <a:ext cx="587140" cy="587140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49 h 384"/>
                    <a:gd name="T12" fmla="*/ 35 w 384"/>
                    <a:gd name="T13" fmla="*/ 192 h 384"/>
                    <a:gd name="T14" fmla="*/ 192 w 384"/>
                    <a:gd name="T15" fmla="*/ 35 h 384"/>
                    <a:gd name="T16" fmla="*/ 349 w 384"/>
                    <a:gd name="T17" fmla="*/ 192 h 384"/>
                    <a:gd name="T18" fmla="*/ 192 w 384"/>
                    <a:gd name="T19" fmla="*/ 349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49"/>
                      </a:moveTo>
                      <a:cubicBezTo>
                        <a:pt x="105" y="349"/>
                        <a:pt x="35" y="278"/>
                        <a:pt x="35" y="192"/>
                      </a:cubicBezTo>
                      <a:cubicBezTo>
                        <a:pt x="35" y="105"/>
                        <a:pt x="105" y="35"/>
                        <a:pt x="192" y="35"/>
                      </a:cubicBezTo>
                      <a:cubicBezTo>
                        <a:pt x="278" y="35"/>
                        <a:pt x="349" y="105"/>
                        <a:pt x="349" y="192"/>
                      </a:cubicBezTo>
                      <a:cubicBezTo>
                        <a:pt x="349" y="278"/>
                        <a:pt x="278" y="349"/>
                        <a:pt x="192" y="349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sz="2800" dirty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51" name="文本框 50"/>
              <p:cNvSpPr txBox="1"/>
              <p:nvPr/>
            </p:nvSpPr>
            <p:spPr>
              <a:xfrm>
                <a:off x="12287" y="2535"/>
                <a:ext cx="1841" cy="94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400">
                    <a:latin typeface="阿里巴巴普惠体" panose="00020600040101010101" pitchFamily="18" charset="-122"/>
                    <a:ea typeface="阿里巴巴普惠体" panose="00020600040101010101" pitchFamily="18" charset="-122"/>
                  </a:rPr>
                  <a:t>管理</a:t>
                </a:r>
                <a:endParaRPr lang="zh-CN" altLang="en-US" sz="2400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6213" y="2053"/>
              <a:ext cx="3402" cy="3402"/>
              <a:chOff x="15647" y="2728"/>
              <a:chExt cx="2836" cy="2836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15647" y="2728"/>
                <a:ext cx="2836" cy="2836"/>
                <a:chOff x="14008" y="5026"/>
                <a:chExt cx="2987" cy="2985"/>
              </a:xfrm>
            </p:grpSpPr>
            <p:sp>
              <p:nvSpPr>
                <p:cNvPr id="45" name="Freeform 673"/>
                <p:cNvSpPr>
                  <a:spLocks noEditPoints="1"/>
                </p:cNvSpPr>
                <p:nvPr/>
              </p:nvSpPr>
              <p:spPr bwMode="auto">
                <a:xfrm rot="4026370">
                  <a:off x="14009" y="5025"/>
                  <a:ext cx="2985" cy="2987"/>
                </a:xfrm>
                <a:custGeom>
                  <a:avLst/>
                  <a:gdLst>
                    <a:gd name="T0" fmla="*/ 2147483647 w 1816"/>
                    <a:gd name="T1" fmla="*/ 2147483647 h 1816"/>
                    <a:gd name="T2" fmla="*/ 2147483647 w 1816"/>
                    <a:gd name="T3" fmla="*/ 2147483647 h 1816"/>
                    <a:gd name="T4" fmla="*/ 2147483647 w 1816"/>
                    <a:gd name="T5" fmla="*/ 2147483647 h 1816"/>
                    <a:gd name="T6" fmla="*/ 2147483647 w 1816"/>
                    <a:gd name="T7" fmla="*/ 2147483647 h 1816"/>
                    <a:gd name="T8" fmla="*/ 2147483647 w 1816"/>
                    <a:gd name="T9" fmla="*/ 2147483647 h 1816"/>
                    <a:gd name="T10" fmla="*/ 2147483647 w 1816"/>
                    <a:gd name="T11" fmla="*/ 2147483647 h 1816"/>
                    <a:gd name="T12" fmla="*/ 2147483647 w 1816"/>
                    <a:gd name="T13" fmla="*/ 2147483647 h 1816"/>
                    <a:gd name="T14" fmla="*/ 2147483647 w 1816"/>
                    <a:gd name="T15" fmla="*/ 2147483647 h 1816"/>
                    <a:gd name="T16" fmla="*/ 2147483647 w 1816"/>
                    <a:gd name="T17" fmla="*/ 2147483647 h 1816"/>
                    <a:gd name="T18" fmla="*/ 2147483647 w 1816"/>
                    <a:gd name="T19" fmla="*/ 2147483647 h 1816"/>
                    <a:gd name="T20" fmla="*/ 2147483647 w 1816"/>
                    <a:gd name="T21" fmla="*/ 2147483647 h 1816"/>
                    <a:gd name="T22" fmla="*/ 2147483647 w 1816"/>
                    <a:gd name="T23" fmla="*/ 2147483647 h 1816"/>
                    <a:gd name="T24" fmla="*/ 0 w 1816"/>
                    <a:gd name="T25" fmla="*/ 2147483647 h 1816"/>
                    <a:gd name="T26" fmla="*/ 2147483647 w 1816"/>
                    <a:gd name="T27" fmla="*/ 2147483647 h 1816"/>
                    <a:gd name="T28" fmla="*/ 2147483647 w 1816"/>
                    <a:gd name="T29" fmla="*/ 2147483647 h 1816"/>
                    <a:gd name="T30" fmla="*/ 2147483647 w 1816"/>
                    <a:gd name="T31" fmla="*/ 2147483647 h 1816"/>
                    <a:gd name="T32" fmla="*/ 2147483647 w 1816"/>
                    <a:gd name="T33" fmla="*/ 2147483647 h 1816"/>
                    <a:gd name="T34" fmla="*/ 2147483647 w 1816"/>
                    <a:gd name="T35" fmla="*/ 2147483647 h 1816"/>
                    <a:gd name="T36" fmla="*/ 2147483647 w 1816"/>
                    <a:gd name="T37" fmla="*/ 2147483647 h 1816"/>
                    <a:gd name="T38" fmla="*/ 2147483647 w 1816"/>
                    <a:gd name="T39" fmla="*/ 2147483647 h 1816"/>
                    <a:gd name="T40" fmla="*/ 2147483647 w 1816"/>
                    <a:gd name="T41" fmla="*/ 2147483647 h 1816"/>
                    <a:gd name="T42" fmla="*/ 2147483647 w 1816"/>
                    <a:gd name="T43" fmla="*/ 2147483647 h 1816"/>
                    <a:gd name="T44" fmla="*/ 2147483647 w 1816"/>
                    <a:gd name="T45" fmla="*/ 2147483647 h 1816"/>
                    <a:gd name="T46" fmla="*/ 2147483647 w 1816"/>
                    <a:gd name="T47" fmla="*/ 2147483647 h 1816"/>
                    <a:gd name="T48" fmla="*/ 2147483647 w 1816"/>
                    <a:gd name="T49" fmla="*/ 2147483647 h 1816"/>
                    <a:gd name="T50" fmla="*/ 2147483647 w 1816"/>
                    <a:gd name="T51" fmla="*/ 2147483647 h 1816"/>
                    <a:gd name="T52" fmla="*/ 2147483647 w 1816"/>
                    <a:gd name="T53" fmla="*/ 2147483647 h 1816"/>
                    <a:gd name="T54" fmla="*/ 2147483647 w 1816"/>
                    <a:gd name="T55" fmla="*/ 2147483647 h 1816"/>
                    <a:gd name="T56" fmla="*/ 2147483647 w 1816"/>
                    <a:gd name="T57" fmla="*/ 2147483647 h 1816"/>
                    <a:gd name="T58" fmla="*/ 2147483647 w 1816"/>
                    <a:gd name="T59" fmla="*/ 2147483647 h 1816"/>
                    <a:gd name="T60" fmla="*/ 2147483647 w 1816"/>
                    <a:gd name="T61" fmla="*/ 2147483647 h 1816"/>
                    <a:gd name="T62" fmla="*/ 2147483647 w 1816"/>
                    <a:gd name="T63" fmla="*/ 2147483647 h 1816"/>
                    <a:gd name="T64" fmla="*/ 2147483647 w 1816"/>
                    <a:gd name="T65" fmla="*/ 2147483647 h 1816"/>
                    <a:gd name="T66" fmla="*/ 2147483647 w 1816"/>
                    <a:gd name="T67" fmla="*/ 2147483647 h 1816"/>
                    <a:gd name="T68" fmla="*/ 2147483647 w 1816"/>
                    <a:gd name="T69" fmla="*/ 2147483647 h 1816"/>
                    <a:gd name="T70" fmla="*/ 2147483647 w 1816"/>
                    <a:gd name="T71" fmla="*/ 2147483647 h 1816"/>
                    <a:gd name="T72" fmla="*/ 2147483647 w 1816"/>
                    <a:gd name="T73" fmla="*/ 2147483647 h 1816"/>
                    <a:gd name="T74" fmla="*/ 2147483647 w 1816"/>
                    <a:gd name="T75" fmla="*/ 2147483647 h 1816"/>
                    <a:gd name="T76" fmla="*/ 2147483647 w 1816"/>
                    <a:gd name="T77" fmla="*/ 2147483647 h 1816"/>
                    <a:gd name="T78" fmla="*/ 2147483647 w 1816"/>
                    <a:gd name="T79" fmla="*/ 2147483647 h 1816"/>
                    <a:gd name="T80" fmla="*/ 2147483647 w 1816"/>
                    <a:gd name="T81" fmla="*/ 2147483647 h 1816"/>
                    <a:gd name="T82" fmla="*/ 2147483647 w 1816"/>
                    <a:gd name="T83" fmla="*/ 2147483647 h 1816"/>
                    <a:gd name="T84" fmla="*/ 2147483647 w 1816"/>
                    <a:gd name="T85" fmla="*/ 2147483647 h 1816"/>
                    <a:gd name="T86" fmla="*/ 2147483647 w 1816"/>
                    <a:gd name="T87" fmla="*/ 2147483647 h 1816"/>
                    <a:gd name="T88" fmla="*/ 2147483647 w 1816"/>
                    <a:gd name="T89" fmla="*/ 2147483647 h 1816"/>
                    <a:gd name="T90" fmla="*/ 2147483647 w 1816"/>
                    <a:gd name="T91" fmla="*/ 2147483647 h 1816"/>
                    <a:gd name="T92" fmla="*/ 2147483647 w 1816"/>
                    <a:gd name="T93" fmla="*/ 2147483647 h 1816"/>
                    <a:gd name="T94" fmla="*/ 2147483647 w 1816"/>
                    <a:gd name="T95" fmla="*/ 2147483647 h 1816"/>
                    <a:gd name="T96" fmla="*/ 2147483647 w 1816"/>
                    <a:gd name="T97" fmla="*/ 2147483647 h 1816"/>
                    <a:gd name="T98" fmla="*/ 2147483647 w 1816"/>
                    <a:gd name="T99" fmla="*/ 2147483647 h 1816"/>
                    <a:gd name="T100" fmla="*/ 2147483647 w 1816"/>
                    <a:gd name="T101" fmla="*/ 2147483647 h 1816"/>
                    <a:gd name="T102" fmla="*/ 2147483647 w 1816"/>
                    <a:gd name="T103" fmla="*/ 2147483647 h 181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816"/>
                    <a:gd name="T157" fmla="*/ 0 h 1816"/>
                    <a:gd name="T158" fmla="*/ 1816 w 1816"/>
                    <a:gd name="T159" fmla="*/ 1816 h 181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816" h="1816">
                      <a:moveTo>
                        <a:pt x="1816" y="978"/>
                      </a:moveTo>
                      <a:lnTo>
                        <a:pt x="1816" y="836"/>
                      </a:lnTo>
                      <a:lnTo>
                        <a:pt x="1710" y="836"/>
                      </a:lnTo>
                      <a:lnTo>
                        <a:pt x="1706" y="792"/>
                      </a:lnTo>
                      <a:lnTo>
                        <a:pt x="1698" y="750"/>
                      </a:lnTo>
                      <a:lnTo>
                        <a:pt x="1688" y="708"/>
                      </a:lnTo>
                      <a:lnTo>
                        <a:pt x="1678" y="666"/>
                      </a:lnTo>
                      <a:lnTo>
                        <a:pt x="1774" y="626"/>
                      </a:lnTo>
                      <a:lnTo>
                        <a:pt x="1718" y="494"/>
                      </a:lnTo>
                      <a:lnTo>
                        <a:pt x="1622" y="534"/>
                      </a:lnTo>
                      <a:lnTo>
                        <a:pt x="1602" y="496"/>
                      </a:lnTo>
                      <a:lnTo>
                        <a:pt x="1578" y="460"/>
                      </a:lnTo>
                      <a:lnTo>
                        <a:pt x="1552" y="424"/>
                      </a:lnTo>
                      <a:lnTo>
                        <a:pt x="1526" y="390"/>
                      </a:lnTo>
                      <a:lnTo>
                        <a:pt x="1600" y="316"/>
                      </a:lnTo>
                      <a:lnTo>
                        <a:pt x="1498" y="216"/>
                      </a:lnTo>
                      <a:lnTo>
                        <a:pt x="1426" y="290"/>
                      </a:lnTo>
                      <a:lnTo>
                        <a:pt x="1392" y="262"/>
                      </a:lnTo>
                      <a:lnTo>
                        <a:pt x="1356" y="236"/>
                      </a:lnTo>
                      <a:lnTo>
                        <a:pt x="1318" y="214"/>
                      </a:lnTo>
                      <a:lnTo>
                        <a:pt x="1280" y="192"/>
                      </a:lnTo>
                      <a:lnTo>
                        <a:pt x="1320" y="96"/>
                      </a:lnTo>
                      <a:lnTo>
                        <a:pt x="1188" y="42"/>
                      </a:lnTo>
                      <a:lnTo>
                        <a:pt x="1150" y="138"/>
                      </a:lnTo>
                      <a:lnTo>
                        <a:pt x="1108" y="126"/>
                      </a:lnTo>
                      <a:lnTo>
                        <a:pt x="1066" y="116"/>
                      </a:lnTo>
                      <a:lnTo>
                        <a:pt x="1022" y="110"/>
                      </a:lnTo>
                      <a:lnTo>
                        <a:pt x="978" y="104"/>
                      </a:lnTo>
                      <a:lnTo>
                        <a:pt x="978" y="0"/>
                      </a:lnTo>
                      <a:lnTo>
                        <a:pt x="836" y="0"/>
                      </a:lnTo>
                      <a:lnTo>
                        <a:pt x="836" y="104"/>
                      </a:lnTo>
                      <a:lnTo>
                        <a:pt x="792" y="110"/>
                      </a:lnTo>
                      <a:lnTo>
                        <a:pt x="750" y="116"/>
                      </a:lnTo>
                      <a:lnTo>
                        <a:pt x="706" y="126"/>
                      </a:lnTo>
                      <a:lnTo>
                        <a:pt x="666" y="138"/>
                      </a:lnTo>
                      <a:lnTo>
                        <a:pt x="626" y="42"/>
                      </a:lnTo>
                      <a:lnTo>
                        <a:pt x="494" y="96"/>
                      </a:lnTo>
                      <a:lnTo>
                        <a:pt x="534" y="192"/>
                      </a:lnTo>
                      <a:lnTo>
                        <a:pt x="496" y="214"/>
                      </a:lnTo>
                      <a:lnTo>
                        <a:pt x="460" y="236"/>
                      </a:lnTo>
                      <a:lnTo>
                        <a:pt x="424" y="262"/>
                      </a:lnTo>
                      <a:lnTo>
                        <a:pt x="390" y="290"/>
                      </a:lnTo>
                      <a:lnTo>
                        <a:pt x="316" y="216"/>
                      </a:lnTo>
                      <a:lnTo>
                        <a:pt x="216" y="316"/>
                      </a:lnTo>
                      <a:lnTo>
                        <a:pt x="288" y="390"/>
                      </a:lnTo>
                      <a:lnTo>
                        <a:pt x="262" y="424"/>
                      </a:lnTo>
                      <a:lnTo>
                        <a:pt x="236" y="460"/>
                      </a:lnTo>
                      <a:lnTo>
                        <a:pt x="214" y="496"/>
                      </a:lnTo>
                      <a:lnTo>
                        <a:pt x="192" y="534"/>
                      </a:lnTo>
                      <a:lnTo>
                        <a:pt x="96" y="494"/>
                      </a:lnTo>
                      <a:lnTo>
                        <a:pt x="42" y="626"/>
                      </a:lnTo>
                      <a:lnTo>
                        <a:pt x="138" y="666"/>
                      </a:lnTo>
                      <a:lnTo>
                        <a:pt x="126" y="708"/>
                      </a:lnTo>
                      <a:lnTo>
                        <a:pt x="116" y="750"/>
                      </a:lnTo>
                      <a:lnTo>
                        <a:pt x="108" y="792"/>
                      </a:lnTo>
                      <a:lnTo>
                        <a:pt x="104" y="836"/>
                      </a:lnTo>
                      <a:lnTo>
                        <a:pt x="0" y="836"/>
                      </a:lnTo>
                      <a:lnTo>
                        <a:pt x="0" y="978"/>
                      </a:lnTo>
                      <a:lnTo>
                        <a:pt x="104" y="978"/>
                      </a:lnTo>
                      <a:lnTo>
                        <a:pt x="108" y="1022"/>
                      </a:lnTo>
                      <a:lnTo>
                        <a:pt x="116" y="1066"/>
                      </a:lnTo>
                      <a:lnTo>
                        <a:pt x="126" y="1108"/>
                      </a:lnTo>
                      <a:lnTo>
                        <a:pt x="138" y="1150"/>
                      </a:lnTo>
                      <a:lnTo>
                        <a:pt x="42" y="1190"/>
                      </a:lnTo>
                      <a:lnTo>
                        <a:pt x="96" y="1320"/>
                      </a:lnTo>
                      <a:lnTo>
                        <a:pt x="192" y="1280"/>
                      </a:lnTo>
                      <a:lnTo>
                        <a:pt x="214" y="1320"/>
                      </a:lnTo>
                      <a:lnTo>
                        <a:pt x="236" y="1356"/>
                      </a:lnTo>
                      <a:lnTo>
                        <a:pt x="262" y="1392"/>
                      </a:lnTo>
                      <a:lnTo>
                        <a:pt x="288" y="1426"/>
                      </a:lnTo>
                      <a:lnTo>
                        <a:pt x="216" y="1500"/>
                      </a:lnTo>
                      <a:lnTo>
                        <a:pt x="316" y="1600"/>
                      </a:lnTo>
                      <a:lnTo>
                        <a:pt x="390" y="1526"/>
                      </a:lnTo>
                      <a:lnTo>
                        <a:pt x="424" y="1554"/>
                      </a:lnTo>
                      <a:lnTo>
                        <a:pt x="460" y="1578"/>
                      </a:lnTo>
                      <a:lnTo>
                        <a:pt x="496" y="1602"/>
                      </a:lnTo>
                      <a:lnTo>
                        <a:pt x="534" y="1622"/>
                      </a:lnTo>
                      <a:lnTo>
                        <a:pt x="494" y="1718"/>
                      </a:lnTo>
                      <a:lnTo>
                        <a:pt x="626" y="1774"/>
                      </a:lnTo>
                      <a:lnTo>
                        <a:pt x="666" y="1678"/>
                      </a:lnTo>
                      <a:lnTo>
                        <a:pt x="706" y="1690"/>
                      </a:lnTo>
                      <a:lnTo>
                        <a:pt x="750" y="1698"/>
                      </a:lnTo>
                      <a:lnTo>
                        <a:pt x="792" y="1706"/>
                      </a:lnTo>
                      <a:lnTo>
                        <a:pt x="836" y="1712"/>
                      </a:lnTo>
                      <a:lnTo>
                        <a:pt x="836" y="1816"/>
                      </a:lnTo>
                      <a:lnTo>
                        <a:pt x="978" y="1816"/>
                      </a:lnTo>
                      <a:lnTo>
                        <a:pt x="978" y="1712"/>
                      </a:lnTo>
                      <a:lnTo>
                        <a:pt x="1022" y="1706"/>
                      </a:lnTo>
                      <a:lnTo>
                        <a:pt x="1066" y="1698"/>
                      </a:lnTo>
                      <a:lnTo>
                        <a:pt x="1108" y="1690"/>
                      </a:lnTo>
                      <a:lnTo>
                        <a:pt x="1150" y="1678"/>
                      </a:lnTo>
                      <a:lnTo>
                        <a:pt x="1188" y="1774"/>
                      </a:lnTo>
                      <a:lnTo>
                        <a:pt x="1320" y="1718"/>
                      </a:lnTo>
                      <a:lnTo>
                        <a:pt x="1280" y="1622"/>
                      </a:lnTo>
                      <a:lnTo>
                        <a:pt x="1318" y="1602"/>
                      </a:lnTo>
                      <a:lnTo>
                        <a:pt x="1356" y="1578"/>
                      </a:lnTo>
                      <a:lnTo>
                        <a:pt x="1392" y="1554"/>
                      </a:lnTo>
                      <a:lnTo>
                        <a:pt x="1426" y="1526"/>
                      </a:lnTo>
                      <a:lnTo>
                        <a:pt x="1498" y="1600"/>
                      </a:lnTo>
                      <a:lnTo>
                        <a:pt x="1600" y="1500"/>
                      </a:lnTo>
                      <a:lnTo>
                        <a:pt x="1526" y="1426"/>
                      </a:lnTo>
                      <a:lnTo>
                        <a:pt x="1552" y="1392"/>
                      </a:lnTo>
                      <a:lnTo>
                        <a:pt x="1578" y="1356"/>
                      </a:lnTo>
                      <a:lnTo>
                        <a:pt x="1602" y="1320"/>
                      </a:lnTo>
                      <a:lnTo>
                        <a:pt x="1622" y="1280"/>
                      </a:lnTo>
                      <a:lnTo>
                        <a:pt x="1718" y="1320"/>
                      </a:lnTo>
                      <a:lnTo>
                        <a:pt x="1774" y="1190"/>
                      </a:lnTo>
                      <a:lnTo>
                        <a:pt x="1678" y="1150"/>
                      </a:lnTo>
                      <a:lnTo>
                        <a:pt x="1688" y="1108"/>
                      </a:lnTo>
                      <a:lnTo>
                        <a:pt x="1698" y="1066"/>
                      </a:lnTo>
                      <a:lnTo>
                        <a:pt x="1706" y="1022"/>
                      </a:lnTo>
                      <a:lnTo>
                        <a:pt x="1710" y="978"/>
                      </a:lnTo>
                      <a:lnTo>
                        <a:pt x="1816" y="978"/>
                      </a:lnTo>
                      <a:close/>
                      <a:moveTo>
                        <a:pt x="908" y="1614"/>
                      </a:moveTo>
                      <a:lnTo>
                        <a:pt x="908" y="1614"/>
                      </a:lnTo>
                      <a:lnTo>
                        <a:pt x="872" y="1612"/>
                      </a:lnTo>
                      <a:lnTo>
                        <a:pt x="836" y="1610"/>
                      </a:lnTo>
                      <a:lnTo>
                        <a:pt x="800" y="1606"/>
                      </a:lnTo>
                      <a:lnTo>
                        <a:pt x="766" y="1600"/>
                      </a:lnTo>
                      <a:lnTo>
                        <a:pt x="730" y="1592"/>
                      </a:lnTo>
                      <a:lnTo>
                        <a:pt x="698" y="1582"/>
                      </a:lnTo>
                      <a:lnTo>
                        <a:pt x="664" y="1570"/>
                      </a:lnTo>
                      <a:lnTo>
                        <a:pt x="632" y="1558"/>
                      </a:lnTo>
                      <a:lnTo>
                        <a:pt x="602" y="1544"/>
                      </a:lnTo>
                      <a:lnTo>
                        <a:pt x="570" y="1528"/>
                      </a:lnTo>
                      <a:lnTo>
                        <a:pt x="542" y="1512"/>
                      </a:lnTo>
                      <a:lnTo>
                        <a:pt x="512" y="1492"/>
                      </a:lnTo>
                      <a:lnTo>
                        <a:pt x="484" y="1474"/>
                      </a:lnTo>
                      <a:lnTo>
                        <a:pt x="458" y="1452"/>
                      </a:lnTo>
                      <a:lnTo>
                        <a:pt x="432" y="1430"/>
                      </a:lnTo>
                      <a:lnTo>
                        <a:pt x="408" y="1406"/>
                      </a:lnTo>
                      <a:lnTo>
                        <a:pt x="384" y="1382"/>
                      </a:lnTo>
                      <a:lnTo>
                        <a:pt x="362" y="1356"/>
                      </a:lnTo>
                      <a:lnTo>
                        <a:pt x="342" y="1330"/>
                      </a:lnTo>
                      <a:lnTo>
                        <a:pt x="322" y="1302"/>
                      </a:lnTo>
                      <a:lnTo>
                        <a:pt x="304" y="1274"/>
                      </a:lnTo>
                      <a:lnTo>
                        <a:pt x="286" y="1244"/>
                      </a:lnTo>
                      <a:lnTo>
                        <a:pt x="272" y="1214"/>
                      </a:lnTo>
                      <a:lnTo>
                        <a:pt x="256" y="1182"/>
                      </a:lnTo>
                      <a:lnTo>
                        <a:pt x="244" y="1150"/>
                      </a:lnTo>
                      <a:lnTo>
                        <a:pt x="234" y="1118"/>
                      </a:lnTo>
                      <a:lnTo>
                        <a:pt x="224" y="1084"/>
                      </a:lnTo>
                      <a:lnTo>
                        <a:pt x="216" y="1050"/>
                      </a:lnTo>
                      <a:lnTo>
                        <a:pt x="210" y="1016"/>
                      </a:lnTo>
                      <a:lnTo>
                        <a:pt x="206" y="980"/>
                      </a:lnTo>
                      <a:lnTo>
                        <a:pt x="202" y="944"/>
                      </a:lnTo>
                      <a:lnTo>
                        <a:pt x="202" y="908"/>
                      </a:lnTo>
                      <a:lnTo>
                        <a:pt x="202" y="872"/>
                      </a:lnTo>
                      <a:lnTo>
                        <a:pt x="206" y="836"/>
                      </a:lnTo>
                      <a:lnTo>
                        <a:pt x="210" y="800"/>
                      </a:lnTo>
                      <a:lnTo>
                        <a:pt x="216" y="766"/>
                      </a:lnTo>
                      <a:lnTo>
                        <a:pt x="224" y="732"/>
                      </a:lnTo>
                      <a:lnTo>
                        <a:pt x="234" y="698"/>
                      </a:lnTo>
                      <a:lnTo>
                        <a:pt x="244" y="664"/>
                      </a:lnTo>
                      <a:lnTo>
                        <a:pt x="256" y="632"/>
                      </a:lnTo>
                      <a:lnTo>
                        <a:pt x="272" y="602"/>
                      </a:lnTo>
                      <a:lnTo>
                        <a:pt x="286" y="572"/>
                      </a:lnTo>
                      <a:lnTo>
                        <a:pt x="304" y="542"/>
                      </a:lnTo>
                      <a:lnTo>
                        <a:pt x="322" y="512"/>
                      </a:lnTo>
                      <a:lnTo>
                        <a:pt x="342" y="486"/>
                      </a:lnTo>
                      <a:lnTo>
                        <a:pt x="362" y="458"/>
                      </a:lnTo>
                      <a:lnTo>
                        <a:pt x="384" y="432"/>
                      </a:lnTo>
                      <a:lnTo>
                        <a:pt x="408" y="408"/>
                      </a:lnTo>
                      <a:lnTo>
                        <a:pt x="432" y="386"/>
                      </a:lnTo>
                      <a:lnTo>
                        <a:pt x="458" y="362"/>
                      </a:lnTo>
                      <a:lnTo>
                        <a:pt x="484" y="342"/>
                      </a:lnTo>
                      <a:lnTo>
                        <a:pt x="512" y="322"/>
                      </a:lnTo>
                      <a:lnTo>
                        <a:pt x="542" y="304"/>
                      </a:lnTo>
                      <a:lnTo>
                        <a:pt x="570" y="286"/>
                      </a:lnTo>
                      <a:lnTo>
                        <a:pt x="602" y="272"/>
                      </a:lnTo>
                      <a:lnTo>
                        <a:pt x="632" y="258"/>
                      </a:lnTo>
                      <a:lnTo>
                        <a:pt x="664" y="244"/>
                      </a:lnTo>
                      <a:lnTo>
                        <a:pt x="698" y="234"/>
                      </a:lnTo>
                      <a:lnTo>
                        <a:pt x="730" y="224"/>
                      </a:lnTo>
                      <a:lnTo>
                        <a:pt x="766" y="216"/>
                      </a:lnTo>
                      <a:lnTo>
                        <a:pt x="800" y="210"/>
                      </a:lnTo>
                      <a:lnTo>
                        <a:pt x="836" y="206"/>
                      </a:lnTo>
                      <a:lnTo>
                        <a:pt x="872" y="202"/>
                      </a:lnTo>
                      <a:lnTo>
                        <a:pt x="908" y="202"/>
                      </a:lnTo>
                      <a:lnTo>
                        <a:pt x="944" y="202"/>
                      </a:lnTo>
                      <a:lnTo>
                        <a:pt x="980" y="206"/>
                      </a:lnTo>
                      <a:lnTo>
                        <a:pt x="1014" y="210"/>
                      </a:lnTo>
                      <a:lnTo>
                        <a:pt x="1050" y="216"/>
                      </a:lnTo>
                      <a:lnTo>
                        <a:pt x="1084" y="224"/>
                      </a:lnTo>
                      <a:lnTo>
                        <a:pt x="1118" y="234"/>
                      </a:lnTo>
                      <a:lnTo>
                        <a:pt x="1150" y="244"/>
                      </a:lnTo>
                      <a:lnTo>
                        <a:pt x="1182" y="258"/>
                      </a:lnTo>
                      <a:lnTo>
                        <a:pt x="1214" y="272"/>
                      </a:lnTo>
                      <a:lnTo>
                        <a:pt x="1244" y="286"/>
                      </a:lnTo>
                      <a:lnTo>
                        <a:pt x="1274" y="304"/>
                      </a:lnTo>
                      <a:lnTo>
                        <a:pt x="1302" y="322"/>
                      </a:lnTo>
                      <a:lnTo>
                        <a:pt x="1330" y="342"/>
                      </a:lnTo>
                      <a:lnTo>
                        <a:pt x="1356" y="362"/>
                      </a:lnTo>
                      <a:lnTo>
                        <a:pt x="1382" y="386"/>
                      </a:lnTo>
                      <a:lnTo>
                        <a:pt x="1406" y="408"/>
                      </a:lnTo>
                      <a:lnTo>
                        <a:pt x="1430" y="432"/>
                      </a:lnTo>
                      <a:lnTo>
                        <a:pt x="1452" y="458"/>
                      </a:lnTo>
                      <a:lnTo>
                        <a:pt x="1474" y="486"/>
                      </a:lnTo>
                      <a:lnTo>
                        <a:pt x="1492" y="512"/>
                      </a:lnTo>
                      <a:lnTo>
                        <a:pt x="1512" y="542"/>
                      </a:lnTo>
                      <a:lnTo>
                        <a:pt x="1528" y="572"/>
                      </a:lnTo>
                      <a:lnTo>
                        <a:pt x="1544" y="602"/>
                      </a:lnTo>
                      <a:lnTo>
                        <a:pt x="1558" y="632"/>
                      </a:lnTo>
                      <a:lnTo>
                        <a:pt x="1570" y="664"/>
                      </a:lnTo>
                      <a:lnTo>
                        <a:pt x="1582" y="698"/>
                      </a:lnTo>
                      <a:lnTo>
                        <a:pt x="1592" y="732"/>
                      </a:lnTo>
                      <a:lnTo>
                        <a:pt x="1598" y="766"/>
                      </a:lnTo>
                      <a:lnTo>
                        <a:pt x="1606" y="800"/>
                      </a:lnTo>
                      <a:lnTo>
                        <a:pt x="1610" y="836"/>
                      </a:lnTo>
                      <a:lnTo>
                        <a:pt x="1612" y="872"/>
                      </a:lnTo>
                      <a:lnTo>
                        <a:pt x="1614" y="908"/>
                      </a:lnTo>
                      <a:lnTo>
                        <a:pt x="1612" y="944"/>
                      </a:lnTo>
                      <a:lnTo>
                        <a:pt x="1610" y="980"/>
                      </a:lnTo>
                      <a:lnTo>
                        <a:pt x="1606" y="1016"/>
                      </a:lnTo>
                      <a:lnTo>
                        <a:pt x="1598" y="1050"/>
                      </a:lnTo>
                      <a:lnTo>
                        <a:pt x="1592" y="1084"/>
                      </a:lnTo>
                      <a:lnTo>
                        <a:pt x="1582" y="1118"/>
                      </a:lnTo>
                      <a:lnTo>
                        <a:pt x="1570" y="1150"/>
                      </a:lnTo>
                      <a:lnTo>
                        <a:pt x="1558" y="1182"/>
                      </a:lnTo>
                      <a:lnTo>
                        <a:pt x="1544" y="1214"/>
                      </a:lnTo>
                      <a:lnTo>
                        <a:pt x="1528" y="1244"/>
                      </a:lnTo>
                      <a:lnTo>
                        <a:pt x="1512" y="1274"/>
                      </a:lnTo>
                      <a:lnTo>
                        <a:pt x="1492" y="1302"/>
                      </a:lnTo>
                      <a:lnTo>
                        <a:pt x="1474" y="1330"/>
                      </a:lnTo>
                      <a:lnTo>
                        <a:pt x="1452" y="1356"/>
                      </a:lnTo>
                      <a:lnTo>
                        <a:pt x="1430" y="1382"/>
                      </a:lnTo>
                      <a:lnTo>
                        <a:pt x="1406" y="1406"/>
                      </a:lnTo>
                      <a:lnTo>
                        <a:pt x="1382" y="1430"/>
                      </a:lnTo>
                      <a:lnTo>
                        <a:pt x="1356" y="1452"/>
                      </a:lnTo>
                      <a:lnTo>
                        <a:pt x="1330" y="1474"/>
                      </a:lnTo>
                      <a:lnTo>
                        <a:pt x="1302" y="1492"/>
                      </a:lnTo>
                      <a:lnTo>
                        <a:pt x="1274" y="1512"/>
                      </a:lnTo>
                      <a:lnTo>
                        <a:pt x="1244" y="1528"/>
                      </a:lnTo>
                      <a:lnTo>
                        <a:pt x="1214" y="1544"/>
                      </a:lnTo>
                      <a:lnTo>
                        <a:pt x="1182" y="1558"/>
                      </a:lnTo>
                      <a:lnTo>
                        <a:pt x="1150" y="1570"/>
                      </a:lnTo>
                      <a:lnTo>
                        <a:pt x="1118" y="1582"/>
                      </a:lnTo>
                      <a:lnTo>
                        <a:pt x="1084" y="1592"/>
                      </a:lnTo>
                      <a:lnTo>
                        <a:pt x="1050" y="1600"/>
                      </a:lnTo>
                      <a:lnTo>
                        <a:pt x="1014" y="1606"/>
                      </a:lnTo>
                      <a:lnTo>
                        <a:pt x="980" y="1610"/>
                      </a:lnTo>
                      <a:lnTo>
                        <a:pt x="944" y="1612"/>
                      </a:lnTo>
                      <a:lnTo>
                        <a:pt x="908" y="1614"/>
                      </a:lnTo>
                      <a:close/>
                    </a:path>
                  </a:pathLst>
                </a:custGeom>
                <a:solidFill>
                  <a:srgbClr val="808080">
                    <a:alpha val="7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prstDash val="sysDot"/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sz="2400" smtClean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  <p:sp>
              <p:nvSpPr>
                <p:cNvPr id="46" name="Oval 677"/>
                <p:cNvSpPr>
                  <a:spLocks noChangeArrowheads="1"/>
                </p:cNvSpPr>
                <p:nvPr/>
              </p:nvSpPr>
              <p:spPr bwMode="auto">
                <a:xfrm rot="4026370">
                  <a:off x="14479" y="5495"/>
                  <a:ext cx="2046" cy="204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2400" dirty="0" smtClean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  <p:sp>
              <p:nvSpPr>
                <p:cNvPr id="47" name="Freeform 24"/>
                <p:cNvSpPr>
                  <a:spLocks noEditPoints="1"/>
                </p:cNvSpPr>
                <p:nvPr/>
              </p:nvSpPr>
              <p:spPr bwMode="auto">
                <a:xfrm>
                  <a:off x="15194" y="6191"/>
                  <a:ext cx="596" cy="596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49 h 384"/>
                    <a:gd name="T12" fmla="*/ 35 w 384"/>
                    <a:gd name="T13" fmla="*/ 192 h 384"/>
                    <a:gd name="T14" fmla="*/ 192 w 384"/>
                    <a:gd name="T15" fmla="*/ 35 h 384"/>
                    <a:gd name="T16" fmla="*/ 349 w 384"/>
                    <a:gd name="T17" fmla="*/ 192 h 384"/>
                    <a:gd name="T18" fmla="*/ 192 w 384"/>
                    <a:gd name="T19" fmla="*/ 349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49"/>
                      </a:moveTo>
                      <a:cubicBezTo>
                        <a:pt x="105" y="349"/>
                        <a:pt x="35" y="278"/>
                        <a:pt x="35" y="192"/>
                      </a:cubicBezTo>
                      <a:cubicBezTo>
                        <a:pt x="35" y="105"/>
                        <a:pt x="105" y="35"/>
                        <a:pt x="192" y="35"/>
                      </a:cubicBezTo>
                      <a:cubicBezTo>
                        <a:pt x="278" y="35"/>
                        <a:pt x="349" y="105"/>
                        <a:pt x="349" y="192"/>
                      </a:cubicBezTo>
                      <a:cubicBezTo>
                        <a:pt x="349" y="278"/>
                        <a:pt x="278" y="349"/>
                        <a:pt x="192" y="349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sz="2800" dirty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  <p:sp>
              <p:nvSpPr>
                <p:cNvPr id="48" name="Freeform 27"/>
                <p:cNvSpPr>
                  <a:spLocks noEditPoints="1"/>
                </p:cNvSpPr>
                <p:nvPr/>
              </p:nvSpPr>
              <p:spPr bwMode="auto">
                <a:xfrm>
                  <a:off x="15389" y="6353"/>
                  <a:ext cx="207" cy="273"/>
                </a:xfrm>
                <a:custGeom>
                  <a:avLst/>
                  <a:gdLst>
                    <a:gd name="T0" fmla="*/ 96 w 256"/>
                    <a:gd name="T1" fmla="*/ 48 h 336"/>
                    <a:gd name="T2" fmla="*/ 48 w 256"/>
                    <a:gd name="T3" fmla="*/ 0 h 336"/>
                    <a:gd name="T4" fmla="*/ 0 w 256"/>
                    <a:gd name="T5" fmla="*/ 48 h 336"/>
                    <a:gd name="T6" fmla="*/ 29 w 256"/>
                    <a:gd name="T7" fmla="*/ 92 h 336"/>
                    <a:gd name="T8" fmla="*/ 29 w 256"/>
                    <a:gd name="T9" fmla="*/ 244 h 336"/>
                    <a:gd name="T10" fmla="*/ 0 w 256"/>
                    <a:gd name="T11" fmla="*/ 288 h 336"/>
                    <a:gd name="T12" fmla="*/ 48 w 256"/>
                    <a:gd name="T13" fmla="*/ 336 h 336"/>
                    <a:gd name="T14" fmla="*/ 96 w 256"/>
                    <a:gd name="T15" fmla="*/ 288 h 336"/>
                    <a:gd name="T16" fmla="*/ 67 w 256"/>
                    <a:gd name="T17" fmla="*/ 244 h 336"/>
                    <a:gd name="T18" fmla="*/ 67 w 256"/>
                    <a:gd name="T19" fmla="*/ 92 h 336"/>
                    <a:gd name="T20" fmla="*/ 96 w 256"/>
                    <a:gd name="T21" fmla="*/ 48 h 336"/>
                    <a:gd name="T22" fmla="*/ 75 w 256"/>
                    <a:gd name="T23" fmla="*/ 288 h 336"/>
                    <a:gd name="T24" fmla="*/ 48 w 256"/>
                    <a:gd name="T25" fmla="*/ 316 h 336"/>
                    <a:gd name="T26" fmla="*/ 20 w 256"/>
                    <a:gd name="T27" fmla="*/ 288 h 336"/>
                    <a:gd name="T28" fmla="*/ 48 w 256"/>
                    <a:gd name="T29" fmla="*/ 260 h 336"/>
                    <a:gd name="T30" fmla="*/ 75 w 256"/>
                    <a:gd name="T31" fmla="*/ 288 h 336"/>
                    <a:gd name="T32" fmla="*/ 48 w 256"/>
                    <a:gd name="T33" fmla="*/ 76 h 336"/>
                    <a:gd name="T34" fmla="*/ 20 w 256"/>
                    <a:gd name="T35" fmla="*/ 48 h 336"/>
                    <a:gd name="T36" fmla="*/ 48 w 256"/>
                    <a:gd name="T37" fmla="*/ 20 h 336"/>
                    <a:gd name="T38" fmla="*/ 75 w 256"/>
                    <a:gd name="T39" fmla="*/ 48 h 336"/>
                    <a:gd name="T40" fmla="*/ 48 w 256"/>
                    <a:gd name="T41" fmla="*/ 76 h 336"/>
                    <a:gd name="T42" fmla="*/ 227 w 256"/>
                    <a:gd name="T43" fmla="*/ 244 h 336"/>
                    <a:gd name="T44" fmla="*/ 227 w 256"/>
                    <a:gd name="T45" fmla="*/ 92 h 336"/>
                    <a:gd name="T46" fmla="*/ 256 w 256"/>
                    <a:gd name="T47" fmla="*/ 48 h 336"/>
                    <a:gd name="T48" fmla="*/ 208 w 256"/>
                    <a:gd name="T49" fmla="*/ 0 h 336"/>
                    <a:gd name="T50" fmla="*/ 160 w 256"/>
                    <a:gd name="T51" fmla="*/ 48 h 336"/>
                    <a:gd name="T52" fmla="*/ 189 w 256"/>
                    <a:gd name="T53" fmla="*/ 92 h 336"/>
                    <a:gd name="T54" fmla="*/ 189 w 256"/>
                    <a:gd name="T55" fmla="*/ 244 h 336"/>
                    <a:gd name="T56" fmla="*/ 160 w 256"/>
                    <a:gd name="T57" fmla="*/ 288 h 336"/>
                    <a:gd name="T58" fmla="*/ 208 w 256"/>
                    <a:gd name="T59" fmla="*/ 336 h 336"/>
                    <a:gd name="T60" fmla="*/ 256 w 256"/>
                    <a:gd name="T61" fmla="*/ 288 h 336"/>
                    <a:gd name="T62" fmla="*/ 227 w 256"/>
                    <a:gd name="T63" fmla="*/ 244 h 336"/>
                    <a:gd name="T64" fmla="*/ 180 w 256"/>
                    <a:gd name="T65" fmla="*/ 48 h 336"/>
                    <a:gd name="T66" fmla="*/ 208 w 256"/>
                    <a:gd name="T67" fmla="*/ 20 h 336"/>
                    <a:gd name="T68" fmla="*/ 235 w 256"/>
                    <a:gd name="T69" fmla="*/ 48 h 336"/>
                    <a:gd name="T70" fmla="*/ 208 w 256"/>
                    <a:gd name="T71" fmla="*/ 76 h 336"/>
                    <a:gd name="T72" fmla="*/ 180 w 256"/>
                    <a:gd name="T73" fmla="*/ 48 h 336"/>
                    <a:gd name="T74" fmla="*/ 208 w 256"/>
                    <a:gd name="T75" fmla="*/ 316 h 336"/>
                    <a:gd name="T76" fmla="*/ 180 w 256"/>
                    <a:gd name="T77" fmla="*/ 288 h 336"/>
                    <a:gd name="T78" fmla="*/ 208 w 256"/>
                    <a:gd name="T79" fmla="*/ 260 h 336"/>
                    <a:gd name="T80" fmla="*/ 235 w 256"/>
                    <a:gd name="T81" fmla="*/ 288 h 336"/>
                    <a:gd name="T82" fmla="*/ 208 w 256"/>
                    <a:gd name="T83" fmla="*/ 31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56" h="336">
                      <a:moveTo>
                        <a:pt x="96" y="48"/>
                      </a:moveTo>
                      <a:cubicBezTo>
                        <a:pt x="96" y="21"/>
                        <a:pt x="74" y="0"/>
                        <a:pt x="48" y="0"/>
                      </a:cubicBezTo>
                      <a:cubicBezTo>
                        <a:pt x="21" y="0"/>
                        <a:pt x="0" y="21"/>
                        <a:pt x="0" y="48"/>
                      </a:cubicBezTo>
                      <a:cubicBezTo>
                        <a:pt x="0" y="68"/>
                        <a:pt x="12" y="85"/>
                        <a:pt x="29" y="92"/>
                      </a:cubicBezTo>
                      <a:cubicBezTo>
                        <a:pt x="29" y="244"/>
                        <a:pt x="29" y="244"/>
                        <a:pt x="29" y="244"/>
                      </a:cubicBezTo>
                      <a:cubicBezTo>
                        <a:pt x="12" y="251"/>
                        <a:pt x="0" y="268"/>
                        <a:pt x="0" y="288"/>
                      </a:cubicBezTo>
                      <a:cubicBezTo>
                        <a:pt x="0" y="314"/>
                        <a:pt x="21" y="336"/>
                        <a:pt x="48" y="336"/>
                      </a:cubicBezTo>
                      <a:cubicBezTo>
                        <a:pt x="74" y="336"/>
                        <a:pt x="96" y="314"/>
                        <a:pt x="96" y="288"/>
                      </a:cubicBezTo>
                      <a:cubicBezTo>
                        <a:pt x="96" y="268"/>
                        <a:pt x="84" y="251"/>
                        <a:pt x="67" y="244"/>
                      </a:cubicBezTo>
                      <a:cubicBezTo>
                        <a:pt x="67" y="92"/>
                        <a:pt x="67" y="92"/>
                        <a:pt x="67" y="92"/>
                      </a:cubicBezTo>
                      <a:cubicBezTo>
                        <a:pt x="84" y="85"/>
                        <a:pt x="96" y="68"/>
                        <a:pt x="96" y="48"/>
                      </a:cubicBezTo>
                      <a:close/>
                      <a:moveTo>
                        <a:pt x="75" y="288"/>
                      </a:moveTo>
                      <a:cubicBezTo>
                        <a:pt x="75" y="303"/>
                        <a:pt x="63" y="316"/>
                        <a:pt x="48" y="316"/>
                      </a:cubicBezTo>
                      <a:cubicBezTo>
                        <a:pt x="32" y="316"/>
                        <a:pt x="20" y="303"/>
                        <a:pt x="20" y="288"/>
                      </a:cubicBezTo>
                      <a:cubicBezTo>
                        <a:pt x="20" y="273"/>
                        <a:pt x="32" y="260"/>
                        <a:pt x="48" y="260"/>
                      </a:cubicBezTo>
                      <a:cubicBezTo>
                        <a:pt x="63" y="260"/>
                        <a:pt x="75" y="273"/>
                        <a:pt x="75" y="288"/>
                      </a:cubicBezTo>
                      <a:close/>
                      <a:moveTo>
                        <a:pt x="48" y="76"/>
                      </a:moveTo>
                      <a:cubicBezTo>
                        <a:pt x="32" y="76"/>
                        <a:pt x="20" y="63"/>
                        <a:pt x="20" y="48"/>
                      </a:cubicBezTo>
                      <a:cubicBezTo>
                        <a:pt x="20" y="33"/>
                        <a:pt x="32" y="20"/>
                        <a:pt x="48" y="20"/>
                      </a:cubicBezTo>
                      <a:cubicBezTo>
                        <a:pt x="63" y="20"/>
                        <a:pt x="75" y="33"/>
                        <a:pt x="75" y="48"/>
                      </a:cubicBezTo>
                      <a:cubicBezTo>
                        <a:pt x="75" y="63"/>
                        <a:pt x="63" y="76"/>
                        <a:pt x="48" y="76"/>
                      </a:cubicBezTo>
                      <a:close/>
                      <a:moveTo>
                        <a:pt x="227" y="244"/>
                      </a:moveTo>
                      <a:cubicBezTo>
                        <a:pt x="227" y="92"/>
                        <a:pt x="227" y="92"/>
                        <a:pt x="227" y="92"/>
                      </a:cubicBezTo>
                      <a:cubicBezTo>
                        <a:pt x="244" y="85"/>
                        <a:pt x="256" y="68"/>
                        <a:pt x="256" y="48"/>
                      </a:cubicBezTo>
                      <a:cubicBezTo>
                        <a:pt x="256" y="21"/>
                        <a:pt x="234" y="0"/>
                        <a:pt x="208" y="0"/>
                      </a:cubicBezTo>
                      <a:cubicBezTo>
                        <a:pt x="181" y="0"/>
                        <a:pt x="160" y="21"/>
                        <a:pt x="160" y="48"/>
                      </a:cubicBezTo>
                      <a:cubicBezTo>
                        <a:pt x="160" y="68"/>
                        <a:pt x="172" y="85"/>
                        <a:pt x="189" y="92"/>
                      </a:cubicBezTo>
                      <a:cubicBezTo>
                        <a:pt x="189" y="244"/>
                        <a:pt x="189" y="244"/>
                        <a:pt x="189" y="244"/>
                      </a:cubicBezTo>
                      <a:cubicBezTo>
                        <a:pt x="172" y="251"/>
                        <a:pt x="160" y="268"/>
                        <a:pt x="160" y="288"/>
                      </a:cubicBezTo>
                      <a:cubicBezTo>
                        <a:pt x="160" y="314"/>
                        <a:pt x="181" y="336"/>
                        <a:pt x="208" y="336"/>
                      </a:cubicBezTo>
                      <a:cubicBezTo>
                        <a:pt x="234" y="336"/>
                        <a:pt x="256" y="314"/>
                        <a:pt x="256" y="288"/>
                      </a:cubicBezTo>
                      <a:cubicBezTo>
                        <a:pt x="256" y="268"/>
                        <a:pt x="244" y="251"/>
                        <a:pt x="227" y="244"/>
                      </a:cubicBezTo>
                      <a:close/>
                      <a:moveTo>
                        <a:pt x="180" y="48"/>
                      </a:moveTo>
                      <a:cubicBezTo>
                        <a:pt x="180" y="33"/>
                        <a:pt x="192" y="20"/>
                        <a:pt x="208" y="20"/>
                      </a:cubicBezTo>
                      <a:cubicBezTo>
                        <a:pt x="223" y="20"/>
                        <a:pt x="235" y="33"/>
                        <a:pt x="235" y="48"/>
                      </a:cubicBezTo>
                      <a:cubicBezTo>
                        <a:pt x="235" y="63"/>
                        <a:pt x="223" y="76"/>
                        <a:pt x="208" y="76"/>
                      </a:cubicBezTo>
                      <a:cubicBezTo>
                        <a:pt x="192" y="76"/>
                        <a:pt x="180" y="63"/>
                        <a:pt x="180" y="48"/>
                      </a:cubicBezTo>
                      <a:close/>
                      <a:moveTo>
                        <a:pt x="208" y="316"/>
                      </a:moveTo>
                      <a:cubicBezTo>
                        <a:pt x="192" y="316"/>
                        <a:pt x="180" y="303"/>
                        <a:pt x="180" y="288"/>
                      </a:cubicBezTo>
                      <a:cubicBezTo>
                        <a:pt x="180" y="273"/>
                        <a:pt x="192" y="260"/>
                        <a:pt x="208" y="260"/>
                      </a:cubicBezTo>
                      <a:cubicBezTo>
                        <a:pt x="223" y="260"/>
                        <a:pt x="235" y="273"/>
                        <a:pt x="235" y="288"/>
                      </a:cubicBezTo>
                      <a:cubicBezTo>
                        <a:pt x="235" y="303"/>
                        <a:pt x="223" y="316"/>
                        <a:pt x="208" y="316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sz="2800" dirty="0">
                    <a:solidFill>
                      <a:schemeClr val="bg1">
                        <a:lumMod val="6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44" name="文本框 43"/>
              <p:cNvSpPr txBox="1"/>
              <p:nvPr/>
            </p:nvSpPr>
            <p:spPr>
              <a:xfrm>
                <a:off x="16384" y="3802"/>
                <a:ext cx="1345" cy="689"/>
              </a:xfrm>
              <a:prstGeom prst="rect">
                <a:avLst/>
              </a:prstGeom>
              <a:solidFill>
                <a:srgbClr val="1B4C8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400">
                    <a:latin typeface="阿里巴巴普惠体" panose="00020600040101010101" pitchFamily="18" charset="-122"/>
                    <a:ea typeface="阿里巴巴普惠体" panose="00020600040101010101" pitchFamily="18" charset="-122"/>
                  </a:rPr>
                  <a:t>技术</a:t>
                </a:r>
                <a:endParaRPr lang="zh-CN" altLang="en-US" sz="2400">
                  <a:latin typeface="阿里巴巴普惠体" panose="00020600040101010101" pitchFamily="18" charset="-122"/>
                  <a:ea typeface="阿里巴巴普惠体" panose="00020600040101010101" pitchFamily="18" charset="-122"/>
                </a:endParaRPr>
              </a:p>
            </p:txBody>
          </p:sp>
        </p:grpSp>
        <p:sp>
          <p:nvSpPr>
            <p:cNvPr id="7" name="加号 6"/>
            <p:cNvSpPr/>
            <p:nvPr/>
          </p:nvSpPr>
          <p:spPr>
            <a:xfrm>
              <a:off x="4843" y="3016"/>
              <a:ext cx="1450" cy="1408"/>
            </a:xfrm>
            <a:prstGeom prst="mathPlu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8" name="右箭头 7"/>
            <p:cNvSpPr/>
            <p:nvPr/>
          </p:nvSpPr>
          <p:spPr>
            <a:xfrm>
              <a:off x="10142" y="3484"/>
              <a:ext cx="1520" cy="54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1031" y="2498"/>
              <a:ext cx="8309" cy="4873"/>
              <a:chOff x="11031" y="3075"/>
              <a:chExt cx="8309" cy="4873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1031" y="5709"/>
                <a:ext cx="8309" cy="223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anchor="b">
                <a:no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reflection blurRad="38100" stA="20000" endPos="58000" dist="38100" dir="5400000" sy="-100000" algn="bl" rotWithShape="0"/>
                    </a:effectLst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行业管理</a:t>
                </a:r>
                <a:endParaRPr lang="zh-CN" altLang="en-US" sz="2400" b="1" dirty="0">
                  <a:solidFill>
                    <a:schemeClr val="bg1"/>
                  </a:solidFill>
                  <a:effectLst>
                    <a:reflection blurRad="38100" stA="20000" endPos="58000" dist="381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19" name="矩形 20"/>
              <p:cNvSpPr/>
              <p:nvPr/>
            </p:nvSpPr>
            <p:spPr>
              <a:xfrm>
                <a:off x="11160" y="5908"/>
                <a:ext cx="8033" cy="1169"/>
              </a:xfrm>
              <a:custGeom>
                <a:avLst/>
                <a:gdLst>
                  <a:gd name="connsiteX0" fmla="*/ 0 w 4926618"/>
                  <a:gd name="connsiteY0" fmla="*/ 0 h 1335249"/>
                  <a:gd name="connsiteX1" fmla="*/ 4926618 w 4926618"/>
                  <a:gd name="connsiteY1" fmla="*/ 0 h 1335249"/>
                  <a:gd name="connsiteX2" fmla="*/ 4926618 w 4926618"/>
                  <a:gd name="connsiteY2" fmla="*/ 1335249 h 1335249"/>
                  <a:gd name="connsiteX3" fmla="*/ 0 w 4926618"/>
                  <a:gd name="connsiteY3" fmla="*/ 1335249 h 1335249"/>
                  <a:gd name="connsiteX4" fmla="*/ 0 w 4926618"/>
                  <a:gd name="connsiteY4" fmla="*/ 0 h 1335249"/>
                  <a:gd name="connsiteX0-1" fmla="*/ 0 w 4926618"/>
                  <a:gd name="connsiteY0-2" fmla="*/ 0 h 1338437"/>
                  <a:gd name="connsiteX1-3" fmla="*/ 4926618 w 4926618"/>
                  <a:gd name="connsiteY1-4" fmla="*/ 0 h 1338437"/>
                  <a:gd name="connsiteX2-5" fmla="*/ 4926618 w 4926618"/>
                  <a:gd name="connsiteY2-6" fmla="*/ 1335249 h 1338437"/>
                  <a:gd name="connsiteX3-7" fmla="*/ 2463309 w 4926618"/>
                  <a:gd name="connsiteY3-8" fmla="*/ 1338437 h 1338437"/>
                  <a:gd name="connsiteX4-9" fmla="*/ 0 w 4926618"/>
                  <a:gd name="connsiteY4-10" fmla="*/ 1335249 h 1338437"/>
                  <a:gd name="connsiteX5" fmla="*/ 0 w 4926618"/>
                  <a:gd name="connsiteY5" fmla="*/ 0 h 13384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26618" h="1338437">
                    <a:moveTo>
                      <a:pt x="0" y="0"/>
                    </a:moveTo>
                    <a:lnTo>
                      <a:pt x="4926618" y="0"/>
                    </a:lnTo>
                    <a:lnTo>
                      <a:pt x="4926618" y="1335249"/>
                    </a:lnTo>
                    <a:lnTo>
                      <a:pt x="2463309" y="1338437"/>
                    </a:lnTo>
                    <a:lnTo>
                      <a:pt x="0" y="13352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6350">
                <a:solidFill>
                  <a:srgbClr val="3271CC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spAutoFit/>
              </a:bodyPr>
              <a:lstStyle/>
              <a:p>
                <a:pPr algn="l">
                  <a:lnSpc>
                    <a:spcPct val="300000"/>
                  </a:lnSpc>
                </a:pPr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20" name="梯形 21"/>
              <p:cNvSpPr/>
              <p:nvPr/>
            </p:nvSpPr>
            <p:spPr>
              <a:xfrm>
                <a:off x="11160" y="5163"/>
                <a:ext cx="8040" cy="546"/>
              </a:xfrm>
              <a:custGeom>
                <a:avLst/>
                <a:gdLst>
                  <a:gd name="connsiteX0" fmla="*/ 0 w 4926619"/>
                  <a:gd name="connsiteY0" fmla="*/ 79295 h 79295"/>
                  <a:gd name="connsiteX1" fmla="*/ 88092 w 4926619"/>
                  <a:gd name="connsiteY1" fmla="*/ 0 h 79295"/>
                  <a:gd name="connsiteX2" fmla="*/ 4838527 w 4926619"/>
                  <a:gd name="connsiteY2" fmla="*/ 0 h 79295"/>
                  <a:gd name="connsiteX3" fmla="*/ 4926619 w 4926619"/>
                  <a:gd name="connsiteY3" fmla="*/ 79295 h 79295"/>
                  <a:gd name="connsiteX4" fmla="*/ 0 w 4926619"/>
                  <a:gd name="connsiteY4" fmla="*/ 79295 h 79295"/>
                  <a:gd name="connsiteX0-1" fmla="*/ 0 w 4926619"/>
                  <a:gd name="connsiteY0-2" fmla="*/ 79295 h 79295"/>
                  <a:gd name="connsiteX1-3" fmla="*/ 183342 w 4926619"/>
                  <a:gd name="connsiteY1-4" fmla="*/ 0 h 79295"/>
                  <a:gd name="connsiteX2-5" fmla="*/ 4838527 w 4926619"/>
                  <a:gd name="connsiteY2-6" fmla="*/ 0 h 79295"/>
                  <a:gd name="connsiteX3-7" fmla="*/ 4926619 w 4926619"/>
                  <a:gd name="connsiteY3-8" fmla="*/ 79295 h 79295"/>
                  <a:gd name="connsiteX4-9" fmla="*/ 0 w 4926619"/>
                  <a:gd name="connsiteY4-10" fmla="*/ 79295 h 79295"/>
                  <a:gd name="connsiteX0-11" fmla="*/ 0 w 4926619"/>
                  <a:gd name="connsiteY0-12" fmla="*/ 79295 h 79295"/>
                  <a:gd name="connsiteX1-13" fmla="*/ 183342 w 4926619"/>
                  <a:gd name="connsiteY1-14" fmla="*/ 0 h 79295"/>
                  <a:gd name="connsiteX2-15" fmla="*/ 4716607 w 4926619"/>
                  <a:gd name="connsiteY2-16" fmla="*/ 3810 h 79295"/>
                  <a:gd name="connsiteX3-17" fmla="*/ 4926619 w 4926619"/>
                  <a:gd name="connsiteY3-18" fmla="*/ 79295 h 79295"/>
                  <a:gd name="connsiteX4-19" fmla="*/ 0 w 4926619"/>
                  <a:gd name="connsiteY4-20" fmla="*/ 79295 h 79295"/>
                  <a:gd name="connsiteX0-21" fmla="*/ 0 w 4926619"/>
                  <a:gd name="connsiteY0-22" fmla="*/ 79295 h 79295"/>
                  <a:gd name="connsiteX1-23" fmla="*/ 183342 w 4926619"/>
                  <a:gd name="connsiteY1-24" fmla="*/ 0 h 79295"/>
                  <a:gd name="connsiteX2-25" fmla="*/ 4747087 w 4926619"/>
                  <a:gd name="connsiteY2-26" fmla="*/ 0 h 79295"/>
                  <a:gd name="connsiteX3-27" fmla="*/ 4926619 w 4926619"/>
                  <a:gd name="connsiteY3-28" fmla="*/ 79295 h 79295"/>
                  <a:gd name="connsiteX4-29" fmla="*/ 0 w 4926619"/>
                  <a:gd name="connsiteY4-30" fmla="*/ 79295 h 79295"/>
                  <a:gd name="connsiteX0-31" fmla="*/ 0 w 4926619"/>
                  <a:gd name="connsiteY0-32" fmla="*/ 106823 h 106823"/>
                  <a:gd name="connsiteX1-33" fmla="*/ 484333 w 4926619"/>
                  <a:gd name="connsiteY1-34" fmla="*/ 0 h 106823"/>
                  <a:gd name="connsiteX2-35" fmla="*/ 4747087 w 4926619"/>
                  <a:gd name="connsiteY2-36" fmla="*/ 27528 h 106823"/>
                  <a:gd name="connsiteX3-37" fmla="*/ 4926619 w 4926619"/>
                  <a:gd name="connsiteY3-38" fmla="*/ 106823 h 106823"/>
                  <a:gd name="connsiteX4-39" fmla="*/ 0 w 4926619"/>
                  <a:gd name="connsiteY4-40" fmla="*/ 106823 h 106823"/>
                  <a:gd name="connsiteX0-41" fmla="*/ 0 w 4926619"/>
                  <a:gd name="connsiteY0-42" fmla="*/ 113705 h 113705"/>
                  <a:gd name="connsiteX1-43" fmla="*/ 484333 w 4926619"/>
                  <a:gd name="connsiteY1-44" fmla="*/ 6882 h 113705"/>
                  <a:gd name="connsiteX2-45" fmla="*/ 4481928 w 4926619"/>
                  <a:gd name="connsiteY2-46" fmla="*/ 0 h 113705"/>
                  <a:gd name="connsiteX3-47" fmla="*/ 4926619 w 4926619"/>
                  <a:gd name="connsiteY3-48" fmla="*/ 113705 h 113705"/>
                  <a:gd name="connsiteX4-49" fmla="*/ 0 w 4926619"/>
                  <a:gd name="connsiteY4-50" fmla="*/ 113705 h 113705"/>
                  <a:gd name="connsiteX0-51" fmla="*/ 0 w 4926619"/>
                  <a:gd name="connsiteY0-52" fmla="*/ 110264 h 110264"/>
                  <a:gd name="connsiteX1-53" fmla="*/ 484333 w 4926619"/>
                  <a:gd name="connsiteY1-54" fmla="*/ 3441 h 110264"/>
                  <a:gd name="connsiteX2-55" fmla="*/ 4474761 w 4926619"/>
                  <a:gd name="connsiteY2-56" fmla="*/ 0 h 110264"/>
                  <a:gd name="connsiteX3-57" fmla="*/ 4926619 w 4926619"/>
                  <a:gd name="connsiteY3-58" fmla="*/ 110264 h 110264"/>
                  <a:gd name="connsiteX4-59" fmla="*/ 0 w 4926619"/>
                  <a:gd name="connsiteY4-60" fmla="*/ 110264 h 110264"/>
                  <a:gd name="connsiteX0-61" fmla="*/ 0 w 4926619"/>
                  <a:gd name="connsiteY0-62" fmla="*/ 106823 h 106823"/>
                  <a:gd name="connsiteX1-63" fmla="*/ 484333 w 4926619"/>
                  <a:gd name="connsiteY1-64" fmla="*/ 0 h 106823"/>
                  <a:gd name="connsiteX2-65" fmla="*/ 4410263 w 4926619"/>
                  <a:gd name="connsiteY2-66" fmla="*/ 0 h 106823"/>
                  <a:gd name="connsiteX3-67" fmla="*/ 4926619 w 4926619"/>
                  <a:gd name="connsiteY3-68" fmla="*/ 106823 h 106823"/>
                  <a:gd name="connsiteX4-69" fmla="*/ 0 w 4926619"/>
                  <a:gd name="connsiteY4-70" fmla="*/ 106823 h 106823"/>
                  <a:gd name="connsiteX0-71" fmla="*/ 0 w 4926619"/>
                  <a:gd name="connsiteY0-72" fmla="*/ 106823 h 106823"/>
                  <a:gd name="connsiteX1-73" fmla="*/ 484333 w 4926619"/>
                  <a:gd name="connsiteY1-74" fmla="*/ 0 h 106823"/>
                  <a:gd name="connsiteX2-75" fmla="*/ 4446095 w 4926619"/>
                  <a:gd name="connsiteY2-76" fmla="*/ 6882 h 106823"/>
                  <a:gd name="connsiteX3-77" fmla="*/ 4926619 w 4926619"/>
                  <a:gd name="connsiteY3-78" fmla="*/ 106823 h 106823"/>
                  <a:gd name="connsiteX4-79" fmla="*/ 0 w 4926619"/>
                  <a:gd name="connsiteY4-80" fmla="*/ 106823 h 106823"/>
                  <a:gd name="connsiteX0-81" fmla="*/ 0 w 4926619"/>
                  <a:gd name="connsiteY0-82" fmla="*/ 110264 h 110264"/>
                  <a:gd name="connsiteX1-83" fmla="*/ 484333 w 4926619"/>
                  <a:gd name="connsiteY1-84" fmla="*/ 3441 h 110264"/>
                  <a:gd name="connsiteX2-85" fmla="*/ 4446095 w 4926619"/>
                  <a:gd name="connsiteY2-86" fmla="*/ 0 h 110264"/>
                  <a:gd name="connsiteX3-87" fmla="*/ 4926619 w 4926619"/>
                  <a:gd name="connsiteY3-88" fmla="*/ 110264 h 110264"/>
                  <a:gd name="connsiteX4-89" fmla="*/ 0 w 4926619"/>
                  <a:gd name="connsiteY4-90" fmla="*/ 110264 h 110264"/>
                  <a:gd name="connsiteX0-91" fmla="*/ 0 w 4926619"/>
                  <a:gd name="connsiteY0-92" fmla="*/ 106823 h 106823"/>
                  <a:gd name="connsiteX1-93" fmla="*/ 484333 w 4926619"/>
                  <a:gd name="connsiteY1-94" fmla="*/ 0 h 106823"/>
                  <a:gd name="connsiteX2-95" fmla="*/ 4446095 w 4926619"/>
                  <a:gd name="connsiteY2-96" fmla="*/ 3441 h 106823"/>
                  <a:gd name="connsiteX3-97" fmla="*/ 4926619 w 4926619"/>
                  <a:gd name="connsiteY3-98" fmla="*/ 106823 h 106823"/>
                  <a:gd name="connsiteX4-99" fmla="*/ 0 w 4926619"/>
                  <a:gd name="connsiteY4-100" fmla="*/ 106823 h 106823"/>
                  <a:gd name="connsiteX0-101" fmla="*/ 0 w 4926619"/>
                  <a:gd name="connsiteY0-102" fmla="*/ 106823 h 106823"/>
                  <a:gd name="connsiteX1-103" fmla="*/ 484333 w 4926619"/>
                  <a:gd name="connsiteY1-104" fmla="*/ 0 h 106823"/>
                  <a:gd name="connsiteX2-105" fmla="*/ 4446095 w 4926619"/>
                  <a:gd name="connsiteY2-106" fmla="*/ 1147 h 106823"/>
                  <a:gd name="connsiteX3-107" fmla="*/ 4926619 w 4926619"/>
                  <a:gd name="connsiteY3-108" fmla="*/ 106823 h 106823"/>
                  <a:gd name="connsiteX4-109" fmla="*/ 0 w 4926619"/>
                  <a:gd name="connsiteY4-110" fmla="*/ 106823 h 106823"/>
                  <a:gd name="connsiteX0-111" fmla="*/ 0 w 4926619"/>
                  <a:gd name="connsiteY0-112" fmla="*/ 106823 h 106823"/>
                  <a:gd name="connsiteX1-113" fmla="*/ 484333 w 4926619"/>
                  <a:gd name="connsiteY1-114" fmla="*/ 0 h 106823"/>
                  <a:gd name="connsiteX2-115" fmla="*/ 4446095 w 4926619"/>
                  <a:gd name="connsiteY2-116" fmla="*/ 1147 h 106823"/>
                  <a:gd name="connsiteX3-117" fmla="*/ 4926619 w 4926619"/>
                  <a:gd name="connsiteY3-118" fmla="*/ 106823 h 106823"/>
                  <a:gd name="connsiteX4-119" fmla="*/ 0 w 4926619"/>
                  <a:gd name="connsiteY4-120" fmla="*/ 106823 h 106823"/>
                  <a:gd name="connsiteX0-121" fmla="*/ 0 w 4926619"/>
                  <a:gd name="connsiteY0-122" fmla="*/ 106823 h 106823"/>
                  <a:gd name="connsiteX1-123" fmla="*/ 484333 w 4926619"/>
                  <a:gd name="connsiteY1-124" fmla="*/ 0 h 106823"/>
                  <a:gd name="connsiteX2-125" fmla="*/ 4455006 w 4926619"/>
                  <a:gd name="connsiteY2-126" fmla="*/ 1147 h 106823"/>
                  <a:gd name="connsiteX3-127" fmla="*/ 4926619 w 4926619"/>
                  <a:gd name="connsiteY3-128" fmla="*/ 106823 h 106823"/>
                  <a:gd name="connsiteX4-129" fmla="*/ 0 w 4926619"/>
                  <a:gd name="connsiteY4-130" fmla="*/ 106823 h 106823"/>
                  <a:gd name="connsiteX0-131" fmla="*/ 0 w 4926619"/>
                  <a:gd name="connsiteY0-132" fmla="*/ 107970 h 107970"/>
                  <a:gd name="connsiteX1-133" fmla="*/ 484333 w 4926619"/>
                  <a:gd name="connsiteY1-134" fmla="*/ 1147 h 107970"/>
                  <a:gd name="connsiteX2-135" fmla="*/ 4452036 w 4926619"/>
                  <a:gd name="connsiteY2-136" fmla="*/ 0 h 107970"/>
                  <a:gd name="connsiteX3-137" fmla="*/ 4926619 w 4926619"/>
                  <a:gd name="connsiteY3-138" fmla="*/ 107970 h 107970"/>
                  <a:gd name="connsiteX4-139" fmla="*/ 0 w 4926619"/>
                  <a:gd name="connsiteY4-140" fmla="*/ 107970 h 10797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926619" h="107970">
                    <a:moveTo>
                      <a:pt x="0" y="107970"/>
                    </a:moveTo>
                    <a:lnTo>
                      <a:pt x="484333" y="1147"/>
                    </a:lnTo>
                    <a:lnTo>
                      <a:pt x="4452036" y="0"/>
                    </a:lnTo>
                    <a:lnTo>
                      <a:pt x="4926619" y="107970"/>
                    </a:lnTo>
                    <a:lnTo>
                      <a:pt x="0" y="107970"/>
                    </a:lnTo>
                    <a:close/>
                  </a:path>
                </a:pathLst>
              </a:custGeom>
              <a:solidFill>
                <a:srgbClr val="3271CC">
                  <a:alpha val="15000"/>
                </a:srgbClr>
              </a:solidFill>
              <a:ln w="0"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spAutoFit/>
              </a:bodyPr>
              <a:lstStyle/>
              <a:p>
                <a:pPr algn="l"/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1284" y="5986"/>
                <a:ext cx="1315" cy="101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城市</a:t>
                </a:r>
                <a:endParaRPr lang="zh-CN" altLang="en-US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  <a:p>
                <a:r>
                  <a:rPr lang="zh-CN" altLang="en-US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管理</a:t>
                </a:r>
                <a:endParaRPr lang="zh-CN" altLang="en-US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2840" y="5986"/>
                <a:ext cx="1048" cy="101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综合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  <a:p>
                <a:pPr algn="l">
                  <a:buClrTx/>
                  <a:buSzTx/>
                  <a:buFontTx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治理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4129" y="5986"/>
                <a:ext cx="1063" cy="101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  <a:buNone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基层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  <a:p>
                <a:pPr algn="l">
                  <a:buClrTx/>
                  <a:buSzTx/>
                  <a:buNone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服务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5433" y="5986"/>
                <a:ext cx="1014" cy="101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  <a:buNone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应急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  <a:p>
                <a:pPr algn="l">
                  <a:buClrTx/>
                  <a:buSzTx/>
                  <a:buNone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管理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25" name="矩形 20"/>
              <p:cNvSpPr/>
              <p:nvPr/>
            </p:nvSpPr>
            <p:spPr>
              <a:xfrm>
                <a:off x="11946" y="4367"/>
                <a:ext cx="6463" cy="715"/>
              </a:xfrm>
              <a:custGeom>
                <a:avLst/>
                <a:gdLst>
                  <a:gd name="connsiteX0" fmla="*/ 0 w 4926618"/>
                  <a:gd name="connsiteY0" fmla="*/ 0 h 1335249"/>
                  <a:gd name="connsiteX1" fmla="*/ 4926618 w 4926618"/>
                  <a:gd name="connsiteY1" fmla="*/ 0 h 1335249"/>
                  <a:gd name="connsiteX2" fmla="*/ 4926618 w 4926618"/>
                  <a:gd name="connsiteY2" fmla="*/ 1335249 h 1335249"/>
                  <a:gd name="connsiteX3" fmla="*/ 0 w 4926618"/>
                  <a:gd name="connsiteY3" fmla="*/ 1335249 h 1335249"/>
                  <a:gd name="connsiteX4" fmla="*/ 0 w 4926618"/>
                  <a:gd name="connsiteY4" fmla="*/ 0 h 1335249"/>
                  <a:gd name="connsiteX0-1" fmla="*/ 0 w 4926618"/>
                  <a:gd name="connsiteY0-2" fmla="*/ 0 h 1338437"/>
                  <a:gd name="connsiteX1-3" fmla="*/ 4926618 w 4926618"/>
                  <a:gd name="connsiteY1-4" fmla="*/ 0 h 1338437"/>
                  <a:gd name="connsiteX2-5" fmla="*/ 4926618 w 4926618"/>
                  <a:gd name="connsiteY2-6" fmla="*/ 1335249 h 1338437"/>
                  <a:gd name="connsiteX3-7" fmla="*/ 2463309 w 4926618"/>
                  <a:gd name="connsiteY3-8" fmla="*/ 1338437 h 1338437"/>
                  <a:gd name="connsiteX4-9" fmla="*/ 0 w 4926618"/>
                  <a:gd name="connsiteY4-10" fmla="*/ 1335249 h 1338437"/>
                  <a:gd name="connsiteX5" fmla="*/ 0 w 4926618"/>
                  <a:gd name="connsiteY5" fmla="*/ 0 h 13384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26618" h="1338437">
                    <a:moveTo>
                      <a:pt x="0" y="0"/>
                    </a:moveTo>
                    <a:lnTo>
                      <a:pt x="4926618" y="0"/>
                    </a:lnTo>
                    <a:lnTo>
                      <a:pt x="4926618" y="1335249"/>
                    </a:lnTo>
                    <a:lnTo>
                      <a:pt x="2463309" y="1338437"/>
                    </a:lnTo>
                    <a:lnTo>
                      <a:pt x="0" y="13352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6350">
                <a:solidFill>
                  <a:srgbClr val="3271CC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spAutoFit/>
              </a:bodyPr>
              <a:lstStyle/>
              <a:p>
                <a:pPr algn="l">
                  <a:lnSpc>
                    <a:spcPct val="300000"/>
                  </a:lnSpc>
                </a:pPr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26" name="梯形 21"/>
              <p:cNvSpPr/>
              <p:nvPr/>
            </p:nvSpPr>
            <p:spPr>
              <a:xfrm>
                <a:off x="11946" y="3964"/>
                <a:ext cx="6468" cy="334"/>
              </a:xfrm>
              <a:custGeom>
                <a:avLst/>
                <a:gdLst>
                  <a:gd name="connsiteX0" fmla="*/ 0 w 4926619"/>
                  <a:gd name="connsiteY0" fmla="*/ 79295 h 79295"/>
                  <a:gd name="connsiteX1" fmla="*/ 88092 w 4926619"/>
                  <a:gd name="connsiteY1" fmla="*/ 0 h 79295"/>
                  <a:gd name="connsiteX2" fmla="*/ 4838527 w 4926619"/>
                  <a:gd name="connsiteY2" fmla="*/ 0 h 79295"/>
                  <a:gd name="connsiteX3" fmla="*/ 4926619 w 4926619"/>
                  <a:gd name="connsiteY3" fmla="*/ 79295 h 79295"/>
                  <a:gd name="connsiteX4" fmla="*/ 0 w 4926619"/>
                  <a:gd name="connsiteY4" fmla="*/ 79295 h 79295"/>
                  <a:gd name="connsiteX0-1" fmla="*/ 0 w 4926619"/>
                  <a:gd name="connsiteY0-2" fmla="*/ 79295 h 79295"/>
                  <a:gd name="connsiteX1-3" fmla="*/ 183342 w 4926619"/>
                  <a:gd name="connsiteY1-4" fmla="*/ 0 h 79295"/>
                  <a:gd name="connsiteX2-5" fmla="*/ 4838527 w 4926619"/>
                  <a:gd name="connsiteY2-6" fmla="*/ 0 h 79295"/>
                  <a:gd name="connsiteX3-7" fmla="*/ 4926619 w 4926619"/>
                  <a:gd name="connsiteY3-8" fmla="*/ 79295 h 79295"/>
                  <a:gd name="connsiteX4-9" fmla="*/ 0 w 4926619"/>
                  <a:gd name="connsiteY4-10" fmla="*/ 79295 h 79295"/>
                  <a:gd name="connsiteX0-11" fmla="*/ 0 w 4926619"/>
                  <a:gd name="connsiteY0-12" fmla="*/ 79295 h 79295"/>
                  <a:gd name="connsiteX1-13" fmla="*/ 183342 w 4926619"/>
                  <a:gd name="connsiteY1-14" fmla="*/ 0 h 79295"/>
                  <a:gd name="connsiteX2-15" fmla="*/ 4716607 w 4926619"/>
                  <a:gd name="connsiteY2-16" fmla="*/ 3810 h 79295"/>
                  <a:gd name="connsiteX3-17" fmla="*/ 4926619 w 4926619"/>
                  <a:gd name="connsiteY3-18" fmla="*/ 79295 h 79295"/>
                  <a:gd name="connsiteX4-19" fmla="*/ 0 w 4926619"/>
                  <a:gd name="connsiteY4-20" fmla="*/ 79295 h 79295"/>
                  <a:gd name="connsiteX0-21" fmla="*/ 0 w 4926619"/>
                  <a:gd name="connsiteY0-22" fmla="*/ 79295 h 79295"/>
                  <a:gd name="connsiteX1-23" fmla="*/ 183342 w 4926619"/>
                  <a:gd name="connsiteY1-24" fmla="*/ 0 h 79295"/>
                  <a:gd name="connsiteX2-25" fmla="*/ 4747087 w 4926619"/>
                  <a:gd name="connsiteY2-26" fmla="*/ 0 h 79295"/>
                  <a:gd name="connsiteX3-27" fmla="*/ 4926619 w 4926619"/>
                  <a:gd name="connsiteY3-28" fmla="*/ 79295 h 79295"/>
                  <a:gd name="connsiteX4-29" fmla="*/ 0 w 4926619"/>
                  <a:gd name="connsiteY4-30" fmla="*/ 79295 h 79295"/>
                  <a:gd name="connsiteX0-31" fmla="*/ 0 w 4926619"/>
                  <a:gd name="connsiteY0-32" fmla="*/ 106823 h 106823"/>
                  <a:gd name="connsiteX1-33" fmla="*/ 484333 w 4926619"/>
                  <a:gd name="connsiteY1-34" fmla="*/ 0 h 106823"/>
                  <a:gd name="connsiteX2-35" fmla="*/ 4747087 w 4926619"/>
                  <a:gd name="connsiteY2-36" fmla="*/ 27528 h 106823"/>
                  <a:gd name="connsiteX3-37" fmla="*/ 4926619 w 4926619"/>
                  <a:gd name="connsiteY3-38" fmla="*/ 106823 h 106823"/>
                  <a:gd name="connsiteX4-39" fmla="*/ 0 w 4926619"/>
                  <a:gd name="connsiteY4-40" fmla="*/ 106823 h 106823"/>
                  <a:gd name="connsiteX0-41" fmla="*/ 0 w 4926619"/>
                  <a:gd name="connsiteY0-42" fmla="*/ 113705 h 113705"/>
                  <a:gd name="connsiteX1-43" fmla="*/ 484333 w 4926619"/>
                  <a:gd name="connsiteY1-44" fmla="*/ 6882 h 113705"/>
                  <a:gd name="connsiteX2-45" fmla="*/ 4481928 w 4926619"/>
                  <a:gd name="connsiteY2-46" fmla="*/ 0 h 113705"/>
                  <a:gd name="connsiteX3-47" fmla="*/ 4926619 w 4926619"/>
                  <a:gd name="connsiteY3-48" fmla="*/ 113705 h 113705"/>
                  <a:gd name="connsiteX4-49" fmla="*/ 0 w 4926619"/>
                  <a:gd name="connsiteY4-50" fmla="*/ 113705 h 113705"/>
                  <a:gd name="connsiteX0-51" fmla="*/ 0 w 4926619"/>
                  <a:gd name="connsiteY0-52" fmla="*/ 110264 h 110264"/>
                  <a:gd name="connsiteX1-53" fmla="*/ 484333 w 4926619"/>
                  <a:gd name="connsiteY1-54" fmla="*/ 3441 h 110264"/>
                  <a:gd name="connsiteX2-55" fmla="*/ 4474761 w 4926619"/>
                  <a:gd name="connsiteY2-56" fmla="*/ 0 h 110264"/>
                  <a:gd name="connsiteX3-57" fmla="*/ 4926619 w 4926619"/>
                  <a:gd name="connsiteY3-58" fmla="*/ 110264 h 110264"/>
                  <a:gd name="connsiteX4-59" fmla="*/ 0 w 4926619"/>
                  <a:gd name="connsiteY4-60" fmla="*/ 110264 h 110264"/>
                  <a:gd name="connsiteX0-61" fmla="*/ 0 w 4926619"/>
                  <a:gd name="connsiteY0-62" fmla="*/ 106823 h 106823"/>
                  <a:gd name="connsiteX1-63" fmla="*/ 484333 w 4926619"/>
                  <a:gd name="connsiteY1-64" fmla="*/ 0 h 106823"/>
                  <a:gd name="connsiteX2-65" fmla="*/ 4410263 w 4926619"/>
                  <a:gd name="connsiteY2-66" fmla="*/ 0 h 106823"/>
                  <a:gd name="connsiteX3-67" fmla="*/ 4926619 w 4926619"/>
                  <a:gd name="connsiteY3-68" fmla="*/ 106823 h 106823"/>
                  <a:gd name="connsiteX4-69" fmla="*/ 0 w 4926619"/>
                  <a:gd name="connsiteY4-70" fmla="*/ 106823 h 106823"/>
                  <a:gd name="connsiteX0-71" fmla="*/ 0 w 4926619"/>
                  <a:gd name="connsiteY0-72" fmla="*/ 106823 h 106823"/>
                  <a:gd name="connsiteX1-73" fmla="*/ 484333 w 4926619"/>
                  <a:gd name="connsiteY1-74" fmla="*/ 0 h 106823"/>
                  <a:gd name="connsiteX2-75" fmla="*/ 4446095 w 4926619"/>
                  <a:gd name="connsiteY2-76" fmla="*/ 6882 h 106823"/>
                  <a:gd name="connsiteX3-77" fmla="*/ 4926619 w 4926619"/>
                  <a:gd name="connsiteY3-78" fmla="*/ 106823 h 106823"/>
                  <a:gd name="connsiteX4-79" fmla="*/ 0 w 4926619"/>
                  <a:gd name="connsiteY4-80" fmla="*/ 106823 h 106823"/>
                  <a:gd name="connsiteX0-81" fmla="*/ 0 w 4926619"/>
                  <a:gd name="connsiteY0-82" fmla="*/ 110264 h 110264"/>
                  <a:gd name="connsiteX1-83" fmla="*/ 484333 w 4926619"/>
                  <a:gd name="connsiteY1-84" fmla="*/ 3441 h 110264"/>
                  <a:gd name="connsiteX2-85" fmla="*/ 4446095 w 4926619"/>
                  <a:gd name="connsiteY2-86" fmla="*/ 0 h 110264"/>
                  <a:gd name="connsiteX3-87" fmla="*/ 4926619 w 4926619"/>
                  <a:gd name="connsiteY3-88" fmla="*/ 110264 h 110264"/>
                  <a:gd name="connsiteX4-89" fmla="*/ 0 w 4926619"/>
                  <a:gd name="connsiteY4-90" fmla="*/ 110264 h 110264"/>
                  <a:gd name="connsiteX0-91" fmla="*/ 0 w 4926619"/>
                  <a:gd name="connsiteY0-92" fmla="*/ 106823 h 106823"/>
                  <a:gd name="connsiteX1-93" fmla="*/ 484333 w 4926619"/>
                  <a:gd name="connsiteY1-94" fmla="*/ 0 h 106823"/>
                  <a:gd name="connsiteX2-95" fmla="*/ 4446095 w 4926619"/>
                  <a:gd name="connsiteY2-96" fmla="*/ 3441 h 106823"/>
                  <a:gd name="connsiteX3-97" fmla="*/ 4926619 w 4926619"/>
                  <a:gd name="connsiteY3-98" fmla="*/ 106823 h 106823"/>
                  <a:gd name="connsiteX4-99" fmla="*/ 0 w 4926619"/>
                  <a:gd name="connsiteY4-100" fmla="*/ 106823 h 106823"/>
                  <a:gd name="connsiteX0-101" fmla="*/ 0 w 4926619"/>
                  <a:gd name="connsiteY0-102" fmla="*/ 106823 h 106823"/>
                  <a:gd name="connsiteX1-103" fmla="*/ 484333 w 4926619"/>
                  <a:gd name="connsiteY1-104" fmla="*/ 0 h 106823"/>
                  <a:gd name="connsiteX2-105" fmla="*/ 4446095 w 4926619"/>
                  <a:gd name="connsiteY2-106" fmla="*/ 1147 h 106823"/>
                  <a:gd name="connsiteX3-107" fmla="*/ 4926619 w 4926619"/>
                  <a:gd name="connsiteY3-108" fmla="*/ 106823 h 106823"/>
                  <a:gd name="connsiteX4-109" fmla="*/ 0 w 4926619"/>
                  <a:gd name="connsiteY4-110" fmla="*/ 106823 h 106823"/>
                  <a:gd name="connsiteX0-111" fmla="*/ 0 w 4926619"/>
                  <a:gd name="connsiteY0-112" fmla="*/ 106823 h 106823"/>
                  <a:gd name="connsiteX1-113" fmla="*/ 484333 w 4926619"/>
                  <a:gd name="connsiteY1-114" fmla="*/ 0 h 106823"/>
                  <a:gd name="connsiteX2-115" fmla="*/ 4446095 w 4926619"/>
                  <a:gd name="connsiteY2-116" fmla="*/ 1147 h 106823"/>
                  <a:gd name="connsiteX3-117" fmla="*/ 4926619 w 4926619"/>
                  <a:gd name="connsiteY3-118" fmla="*/ 106823 h 106823"/>
                  <a:gd name="connsiteX4-119" fmla="*/ 0 w 4926619"/>
                  <a:gd name="connsiteY4-120" fmla="*/ 106823 h 106823"/>
                  <a:gd name="connsiteX0-121" fmla="*/ 0 w 4926619"/>
                  <a:gd name="connsiteY0-122" fmla="*/ 106823 h 106823"/>
                  <a:gd name="connsiteX1-123" fmla="*/ 484333 w 4926619"/>
                  <a:gd name="connsiteY1-124" fmla="*/ 0 h 106823"/>
                  <a:gd name="connsiteX2-125" fmla="*/ 4455006 w 4926619"/>
                  <a:gd name="connsiteY2-126" fmla="*/ 1147 h 106823"/>
                  <a:gd name="connsiteX3-127" fmla="*/ 4926619 w 4926619"/>
                  <a:gd name="connsiteY3-128" fmla="*/ 106823 h 106823"/>
                  <a:gd name="connsiteX4-129" fmla="*/ 0 w 4926619"/>
                  <a:gd name="connsiteY4-130" fmla="*/ 106823 h 106823"/>
                  <a:gd name="connsiteX0-131" fmla="*/ 0 w 4926619"/>
                  <a:gd name="connsiteY0-132" fmla="*/ 107970 h 107970"/>
                  <a:gd name="connsiteX1-133" fmla="*/ 484333 w 4926619"/>
                  <a:gd name="connsiteY1-134" fmla="*/ 1147 h 107970"/>
                  <a:gd name="connsiteX2-135" fmla="*/ 4452036 w 4926619"/>
                  <a:gd name="connsiteY2-136" fmla="*/ 0 h 107970"/>
                  <a:gd name="connsiteX3-137" fmla="*/ 4926619 w 4926619"/>
                  <a:gd name="connsiteY3-138" fmla="*/ 107970 h 107970"/>
                  <a:gd name="connsiteX4-139" fmla="*/ 0 w 4926619"/>
                  <a:gd name="connsiteY4-140" fmla="*/ 107970 h 10797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926619" h="107970">
                    <a:moveTo>
                      <a:pt x="0" y="107970"/>
                    </a:moveTo>
                    <a:lnTo>
                      <a:pt x="484333" y="1147"/>
                    </a:lnTo>
                    <a:lnTo>
                      <a:pt x="4452036" y="0"/>
                    </a:lnTo>
                    <a:lnTo>
                      <a:pt x="4926619" y="107970"/>
                    </a:lnTo>
                    <a:lnTo>
                      <a:pt x="0" y="107970"/>
                    </a:lnTo>
                    <a:close/>
                  </a:path>
                </a:pathLst>
              </a:custGeom>
              <a:solidFill>
                <a:srgbClr val="3271CC">
                  <a:alpha val="15000"/>
                </a:srgbClr>
              </a:solidFill>
              <a:ln w="0"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spAutoFit/>
              </a:bodyPr>
              <a:lstStyle/>
              <a:p>
                <a:pPr algn="l"/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13485" y="4598"/>
                <a:ext cx="0" cy="369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15148" y="4595"/>
                <a:ext cx="0" cy="369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16811" y="4598"/>
                <a:ext cx="0" cy="369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矩形 30"/>
              <p:cNvSpPr/>
              <p:nvPr/>
            </p:nvSpPr>
            <p:spPr>
              <a:xfrm>
                <a:off x="12198" y="4465"/>
                <a:ext cx="1028" cy="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创新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3808" y="4465"/>
                <a:ext cx="1046" cy="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融合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5442" y="4465"/>
                <a:ext cx="1055" cy="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统筹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7080" y="4465"/>
                <a:ext cx="1082" cy="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整合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3949" y="3075"/>
                <a:ext cx="2549" cy="82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reflection blurRad="38100" stA="20000" endPos="58000" dist="38100" dir="5400000" sy="-100000" algn="bl" rotWithShape="0"/>
                    </a:effectLst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一网统管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reflection blurRad="38100" stA="20000" endPos="58000" dist="38100" dir="5400000" sy="-100000" algn="bl" rotWithShape="0"/>
                  </a:effectLst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12563" y="6205"/>
                <a:ext cx="0" cy="60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6586" y="6191"/>
                <a:ext cx="0" cy="60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15294" y="6205"/>
                <a:ext cx="0" cy="60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3947" y="6205"/>
                <a:ext cx="0" cy="60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矩形 39"/>
              <p:cNvSpPr/>
              <p:nvPr/>
            </p:nvSpPr>
            <p:spPr>
              <a:xfrm>
                <a:off x="16688" y="5986"/>
                <a:ext cx="1045" cy="101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  <a:buNone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市场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  <a:p>
                <a:pPr algn="l">
                  <a:buClrTx/>
                  <a:buSzTx/>
                  <a:buNone/>
                </a:pP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监管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17970" y="6191"/>
                <a:ext cx="0" cy="60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矩形 41"/>
              <p:cNvSpPr/>
              <p:nvPr/>
            </p:nvSpPr>
            <p:spPr>
              <a:xfrm>
                <a:off x="17970" y="6132"/>
                <a:ext cx="1145" cy="58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zh-CN" altLang="en-US" sz="1800" b="1" smtClean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.</a:t>
                </a:r>
                <a:r>
                  <a:rPr lang="zh-CN" altLang="en-US" sz="1800" b="1" dirty="0">
                    <a:solidFill>
                      <a:srgbClr val="3271CC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..</a:t>
                </a:r>
                <a:endParaRPr lang="zh-CN" altLang="en-US" sz="1800" b="1" dirty="0">
                  <a:solidFill>
                    <a:srgbClr val="3271CC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2078" y="5895"/>
              <a:ext cx="2079" cy="58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组织建设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078" y="6668"/>
              <a:ext cx="2079" cy="58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制度</a:t>
              </a:r>
              <a:r>
                <a:rPr lang="zh-CN" altLang="en-US" smtClean="0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建设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078" y="7441"/>
              <a:ext cx="2079" cy="58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流程</a:t>
              </a:r>
              <a:r>
                <a:rPr lang="zh-CN" altLang="en-US" smtClean="0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建设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078" y="8214"/>
              <a:ext cx="2079" cy="58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队伍</a:t>
              </a:r>
              <a:r>
                <a:rPr lang="zh-CN" altLang="en-US" smtClean="0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建设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863" y="5895"/>
              <a:ext cx="2079" cy="5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大数据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863" y="6668"/>
              <a:ext cx="2079" cy="5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人工智能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863" y="7441"/>
              <a:ext cx="2079" cy="5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视频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863" y="8214"/>
              <a:ext cx="2079" cy="5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物联网</a:t>
              </a:r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p="http://schemas.openxmlformats.org/presentationml/2006/main">
  <p:tag name="PA" val="v5.2.9"/>
</p:tagLst>
</file>

<file path=ppt/tags/tag11.xml><?xml version="1.0" encoding="utf-8"?>
<p:tagLst xmlns:p="http://schemas.openxmlformats.org/presentationml/2006/main">
  <p:tag name="PA" val="v5.2.9"/>
</p:tagLst>
</file>

<file path=ppt/tags/tag12.xml><?xml version="1.0" encoding="utf-8"?>
<p:tagLst xmlns:p="http://schemas.openxmlformats.org/presentationml/2006/main">
  <p:tag name="ISLIDE.ICON" val="#402691;#401120;#407017;#407018;#112993;#111408;#162492;"/>
</p:tagLst>
</file>

<file path=ppt/tags/tag13.xml><?xml version="1.0" encoding="utf-8"?>
<p:tagLst xmlns:p="http://schemas.openxmlformats.org/presentationml/2006/main">
  <p:tag name="KSO_WM_UNIT_PLACING_PICTURE_USER_VIEWPORT" val="{&quot;height&quot;:8907,&quot;width&quot;:15836}"/>
</p:tagLst>
</file>

<file path=ppt/tags/tag14.xml><?xml version="1.0" encoding="utf-8"?>
<p:tagLst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THINKCELLUNDODONOTDELETE" val="0"/>
  <p:tag name="ISLIDE.THEME" val="8f15f28c-417f-4ada-884e-d573ae9052f4"/>
  <p:tag name="ISLIDE.GUIDESSETTING" val="{&quot;Id&quot;:null,&quot;Name&quot;:&quot;适中&quot;,&quot;HeaderHeight&quot;:13.0,&quot;FooterHeight&quot;:6.0,&quot;SideMargin&quot;:4.0,&quot;TopMargin&quot;:0.0,&quot;BottomMargin&quot;:0.0,&quot;IntervalMargin&quot;:1.5,&quot;SettingType&quot;:&quot;System&quot;}"/>
  <p:tag name="COMMONDATA" val="eyJoZGlkIjoiODViY2JkMjU3NGYzZTEwMzZmMGFkZWViYmNkYWU3NDIifQ==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p="http://schemas.openxmlformats.org/presentationml/2006/main">
  <p:tag name="PA" val="v5.2.9"/>
</p:tagLst>
</file>

<file path=ppt/theme/theme1.xml><?xml version="1.0" encoding="utf-8"?>
<a:theme xmlns:a="http://schemas.openxmlformats.org/drawingml/2006/main" name="主题5">
  <a:themeElements>
    <a:clrScheme name="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3271CC"/>
      </a:accent1>
      <a:accent2>
        <a:srgbClr val="1689A0"/>
      </a:accent2>
      <a:accent3>
        <a:srgbClr val="1B4C81"/>
      </a:accent3>
      <a:accent4>
        <a:srgbClr val="778495"/>
      </a:accent4>
      <a:accent5>
        <a:srgbClr val="D63232"/>
      </a:accent5>
      <a:accent6>
        <a:srgbClr val="1A1A1A"/>
      </a:accent6>
      <a:hlink>
        <a:srgbClr val="0078ED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5">
  <a:themeElements>
    <a:clrScheme name="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3271CC"/>
      </a:accent1>
      <a:accent2>
        <a:srgbClr val="1689A0"/>
      </a:accent2>
      <a:accent3>
        <a:srgbClr val="1B4C81"/>
      </a:accent3>
      <a:accent4>
        <a:srgbClr val="778495"/>
      </a:accent4>
      <a:accent5>
        <a:srgbClr val="D63232"/>
      </a:accent5>
      <a:accent6>
        <a:srgbClr val="1A1A1A"/>
      </a:accent6>
      <a:hlink>
        <a:srgbClr val="0078ED"/>
      </a:hlink>
      <a:folHlink>
        <a:srgbClr val="BFBFBF"/>
      </a:folHlink>
    </a:clrScheme>
    <a:fontScheme name="ccdtbv00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主题5">
  <a:themeElements>
    <a:clrScheme name="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3271CC"/>
      </a:accent1>
      <a:accent2>
        <a:srgbClr val="1689A0"/>
      </a:accent2>
      <a:accent3>
        <a:srgbClr val="1B4C81"/>
      </a:accent3>
      <a:accent4>
        <a:srgbClr val="778495"/>
      </a:accent4>
      <a:accent5>
        <a:srgbClr val="D63232"/>
      </a:accent5>
      <a:accent6>
        <a:srgbClr val="1A1A1A"/>
      </a:accent6>
      <a:hlink>
        <a:srgbClr val="0078ED"/>
      </a:hlink>
      <a:folHlink>
        <a:srgbClr val="BFBFBF"/>
      </a:folHlink>
    </a:clrScheme>
    <a:fontScheme name="ccdtbv00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主题5">
  <a:themeElements>
    <a:clrScheme name="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3271CC"/>
      </a:accent1>
      <a:accent2>
        <a:srgbClr val="1689A0"/>
      </a:accent2>
      <a:accent3>
        <a:srgbClr val="1B4C81"/>
      </a:accent3>
      <a:accent4>
        <a:srgbClr val="778495"/>
      </a:accent4>
      <a:accent5>
        <a:srgbClr val="D63232"/>
      </a:accent5>
      <a:accent6>
        <a:srgbClr val="1A1A1A"/>
      </a:accent6>
      <a:hlink>
        <a:srgbClr val="0078ED"/>
      </a:hlink>
      <a:folHlink>
        <a:srgbClr val="BFBFBF"/>
      </a:folHlink>
    </a:clrScheme>
    <a:fontScheme name="ccdtbv00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主题5">
  <a:themeElements>
    <a:clrScheme name="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3271CC"/>
      </a:accent1>
      <a:accent2>
        <a:srgbClr val="1689A0"/>
      </a:accent2>
      <a:accent3>
        <a:srgbClr val="1B4C81"/>
      </a:accent3>
      <a:accent4>
        <a:srgbClr val="778495"/>
      </a:accent4>
      <a:accent5>
        <a:srgbClr val="D63232"/>
      </a:accent5>
      <a:accent6>
        <a:srgbClr val="1A1A1A"/>
      </a:accent6>
      <a:hlink>
        <a:srgbClr val="0078ED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7958</Words>
  <Application>WPS 演示</Application>
  <PresentationFormat>宽屏</PresentationFormat>
  <Paragraphs>1390</Paragraphs>
  <Slides>23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阿里巴巴普惠体</vt:lpstr>
      <vt:lpstr>Calibri</vt:lpstr>
      <vt:lpstr>Gulim</vt:lpstr>
      <vt:lpstr>阿里巴巴普惠体 Heavy</vt:lpstr>
      <vt:lpstr>Arial Unicode MS</vt:lpstr>
      <vt:lpstr>等线</vt:lpstr>
      <vt:lpstr>Calibri</vt:lpstr>
      <vt:lpstr>Times New Roman</vt:lpstr>
      <vt:lpstr>等线 Light</vt:lpstr>
      <vt:lpstr>Malgun Gothic</vt:lpstr>
      <vt:lpstr>主题5</vt:lpstr>
      <vt:lpstr>1_主题5</vt:lpstr>
      <vt:lpstr>4_主题5</vt:lpstr>
      <vt:lpstr>6_主题5</vt:lpstr>
      <vt:lpstr>8_主题5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  <HyperlinkBase>https://www.islide.cc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檞❤寄生</cp:lastModifiedBy>
  <cp:revision>1438</cp:revision>
  <cp:lastPrinted>2019-05-26T16:00:00Z</cp:lastPrinted>
  <dcterms:created xsi:type="dcterms:W3CDTF">2019-05-26T16:00:00Z</dcterms:created>
  <dcterms:modified xsi:type="dcterms:W3CDTF">2022-05-16T08:07:23Z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ICV">
    <vt:lpwstr>9F37F2591CE4495B93FCC6452C27C6EC</vt:lpwstr>
  </property>
  <property fmtid="{D5CDD505-2E9C-101B-9397-08002B2CF9AE}" pid="4" name="KSOProductBuildVer">
    <vt:lpwstr>2052-11.1.0.11365</vt:lpwstr>
  </property>
</Properties>
</file>