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7" r:id="rId3"/>
    <p:sldId id="287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DDDDD"/>
    <a:srgbClr val="6699FF"/>
    <a:srgbClr val="FF330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6" y="-186"/>
      </p:cViewPr>
      <p:guideLst>
        <p:guide orient="horz" pos="2160"/>
        <p:guide pos="3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C73B65-ADD5-433D-952D-2D34DFF75F11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19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29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latinLnBrk="1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latinLnBrk="1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latinLnBrk="1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latinLnBrk="1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latinLnBrk="1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 descr="1-1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1027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日期占位符 1028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93FFE3-7106-4584-BD7C-2E7DFB8D1A1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页脚占位符 1029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1030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342900" indent="1143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5715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indent="13716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+mn-lt"/>
        </a:defRPr>
      </a:lvl4pPr>
      <a:lvl5pPr indent="18288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457200" indent="18288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914400" indent="18288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1371600" indent="18288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1828800" indent="1828800" algn="l" rtl="0" eaLnBrk="0" fontAlgn="base" latinLnBrk="1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Freeform 3"/>
          <p:cNvSpPr/>
          <p:nvPr/>
        </p:nvSpPr>
        <p:spPr>
          <a:xfrm>
            <a:off x="-301625" y="0"/>
            <a:ext cx="12185650" cy="6858000"/>
          </a:xfrm>
          <a:custGeom>
            <a:avLst/>
            <a:gdLst>
              <a:gd name="txL" fmla="*/ 0 w 9144000"/>
              <a:gd name="txT" fmla="*/ 0 h 5143500"/>
              <a:gd name="txR" fmla="*/ 9144000 w 9144000"/>
              <a:gd name="txB" fmla="*/ 5143500 h 5143500"/>
            </a:gdLst>
            <a:ahLst/>
            <a:cxnLst>
              <a:cxn ang="0">
                <a:pos x="0" y="12191990"/>
              </a:cxn>
              <a:cxn ang="0">
                <a:pos x="21640804" y="12191990"/>
              </a:cxn>
              <a:cxn ang="0">
                <a:pos x="21640804" y="0"/>
              </a:cxn>
              <a:cxn ang="0">
                <a:pos x="0" y="0"/>
              </a:cxn>
              <a:cxn ang="0">
                <a:pos x="0" y="12191990"/>
              </a:cxn>
            </a:cxnLst>
            <a:rect l="txL" t="txT" r="txR" b="tx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rgbClr val="FFFFFF"/>
                </a:solidFill>
                <a:latin typeface="仿宋_GB2312" charset="-122"/>
                <a:ea typeface="仿宋_GB2312" charset="-122"/>
                <a:sym typeface="仿宋_GB2312" charset="-122"/>
              </a:rPr>
              <a:t>当前，监狱企业正在面临着订单和附加值提升难度大、客户优化和开发难度大、劳动力成本逐渐丧失、罪犯改造积极性降低等多重问题。让监狱企业在新形势下更有竞争力，切实做到转变发展模式，提升管理水平，由传统的粗放管理迈向精细管理，全面推行“智能制造”生产模式，已经是大势所趋。</a:t>
            </a:r>
            <a:endParaRPr lang="zh-CN" altLang="en-US" sz="2400" dirty="0">
              <a:solidFill>
                <a:srgbClr val="FFFFFF"/>
              </a:solidFill>
              <a:latin typeface="仿宋_GB2312" charset="-122"/>
              <a:ea typeface="仿宋_GB2312" charset="-122"/>
              <a:sym typeface="仿宋_GB2312" charset="-122"/>
            </a:endParaRP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仿宋_GB2312" charset="-122"/>
                <a:ea typeface="仿宋_GB2312" charset="-122"/>
                <a:sym typeface="仿宋_GB2312" charset="-122"/>
              </a:rPr>
              <a:t>   在此背景下，九监区智慧车间项目于2018年10月23日正式开始筹划，一系列工作正式展开，现已试运行三个月时间，达到了对生产过程进行实时控制、快速预警，逐步建成以“智慧制造”为载体的劳务加工模式，不断深化企业改革，着力推动监狱企业社会化、现代化、智能化转型，提质增效保安全，用实际行动践行“治本安全观”。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3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5" name="矩形 2"/>
          <p:cNvSpPr/>
          <p:nvPr/>
        </p:nvSpPr>
        <p:spPr>
          <a:xfrm>
            <a:off x="-41275" y="1096963"/>
            <a:ext cx="11639550" cy="5272087"/>
          </a:xfrm>
          <a:prstGeom prst="rect">
            <a:avLst/>
          </a:prstGeom>
          <a:solidFill>
            <a:srgbClr val="FFFFED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056" name="文本框 3074"/>
          <p:cNvSpPr/>
          <p:nvPr/>
        </p:nvSpPr>
        <p:spPr>
          <a:xfrm>
            <a:off x="1250950" y="1858645"/>
            <a:ext cx="9690100" cy="46462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智慧车间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项目是“智慧监狱”建设的重要内容之一，通过最新的信息化技术手段，对生产过程进行数字化、实时化、透明化的管理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仿宋_GB2312" charset="-122"/>
              </a:rPr>
              <a:t>让生产变的更加便捷、管理更加轻松、过程更加规范。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仿宋_GB2312" charset="-122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华文新魏" charset="-122"/>
                <a:ea typeface="华文新魏" charset="-122"/>
                <a:sym typeface="仿宋_GB2312" charset="-122"/>
              </a:rPr>
              <a:t>    </a:t>
            </a:r>
            <a:endParaRPr lang="zh-CN" altLang="en-US" sz="3200" b="1" dirty="0">
              <a:solidFill>
                <a:srgbClr val="C00000"/>
              </a:solidFill>
              <a:latin typeface="华文新魏" charset="-122"/>
              <a:ea typeface="华文新魏" charset="-122"/>
              <a:sym typeface="仿宋_GB2312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华文新魏" charset="-122"/>
              <a:ea typeface="华文新魏" charset="-122"/>
              <a:sym typeface="仿宋_GB2312" charset="-122"/>
            </a:endParaRPr>
          </a:p>
          <a:p>
            <a:r>
              <a:rPr lang="zh-CN" altLang="en-US" sz="3200" dirty="0">
                <a:solidFill>
                  <a:srgbClr val="C00000"/>
                </a:solidFill>
                <a:latin typeface="创艺简仿宋" charset="0"/>
                <a:sym typeface="创艺简仿宋" charset="0"/>
              </a:rPr>
              <a:t>   </a:t>
            </a:r>
            <a:endParaRPr lang="zh-CN" altLang="en-US" sz="3200" dirty="0">
              <a:solidFill>
                <a:srgbClr val="C00000"/>
              </a:solidFill>
              <a:latin typeface="创艺简仿宋" charset="0"/>
              <a:sym typeface="创艺简仿宋" charset="0"/>
            </a:endParaRPr>
          </a:p>
        </p:txBody>
      </p:sp>
      <p:sp>
        <p:nvSpPr>
          <p:cNvPr id="2057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1" name="圆角矩形 21"/>
          <p:cNvSpPr>
            <a:spLocks noChangeArrowheads="1"/>
          </p:cNvSpPr>
          <p:nvPr/>
        </p:nvSpPr>
        <p:spPr bwMode="auto">
          <a:xfrm rot="5400000">
            <a:off x="-1541462" y="3070225"/>
            <a:ext cx="4100513" cy="5445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bevel/>
          </a:ln>
        </p:spPr>
        <p:txBody>
          <a:bodyPr lIns="122555" tIns="60960" rIns="122555" bIns="6096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268" name="矩形 7"/>
          <p:cNvSpPr/>
          <p:nvPr/>
        </p:nvSpPr>
        <p:spPr>
          <a:xfrm>
            <a:off x="8839200" y="1306513"/>
            <a:ext cx="2946400" cy="19208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矩形 8"/>
          <p:cNvSpPr/>
          <p:nvPr/>
        </p:nvSpPr>
        <p:spPr>
          <a:xfrm>
            <a:off x="1422400" y="3937000"/>
            <a:ext cx="2235200" cy="2032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矩形 19"/>
          <p:cNvSpPr/>
          <p:nvPr/>
        </p:nvSpPr>
        <p:spPr>
          <a:xfrm>
            <a:off x="3802063" y="4095750"/>
            <a:ext cx="2235200" cy="2032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Box 1"/>
          <p:cNvSpPr/>
          <p:nvPr/>
        </p:nvSpPr>
        <p:spPr>
          <a:xfrm>
            <a:off x="822325" y="5064125"/>
            <a:ext cx="5245100" cy="1666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defTabSz="0">
              <a:tabLst>
                <a:tab pos="38925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	</a:t>
            </a:r>
            <a:r>
              <a:rPr lang="en-US" altLang="zh-CN" sz="1600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自动计算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0">
              <a:tabLst>
                <a:tab pos="389255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	</a:t>
            </a:r>
            <a:r>
              <a:rPr lang="en-US" altLang="zh-CN" sz="1600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工位机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条线看板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大屏三屏滚动播放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0">
              <a:tabLst>
                <a:tab pos="389255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	</a:t>
            </a:r>
            <a:r>
              <a:rPr lang="en-US" altLang="zh-CN" sz="1600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实时、透明、公平、公正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0">
              <a:lnSpc>
                <a:spcPts val="1340"/>
              </a:lnSpc>
              <a:tabLst>
                <a:tab pos="389255" algn="l"/>
              </a:tabLst>
            </a:pP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defTabSz="0">
              <a:lnSpc>
                <a:spcPts val="1340"/>
              </a:lnSpc>
              <a:tabLst>
                <a:tab pos="389255" algn="l"/>
              </a:tabLst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defTabSz="0">
              <a:lnSpc>
                <a:spcPts val="1340"/>
              </a:lnSpc>
              <a:tabLst>
                <a:tab pos="389255" algn="l"/>
              </a:tabLst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127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306513"/>
            <a:ext cx="7075488" cy="364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8" y="1308100"/>
            <a:ext cx="3692525" cy="453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75" name="文本框 12299"/>
          <p:cNvSpPr txBox="1"/>
          <p:nvPr/>
        </p:nvSpPr>
        <p:spPr>
          <a:xfrm>
            <a:off x="276543" y="1552575"/>
            <a:ext cx="490220" cy="33337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七 </a:t>
            </a:r>
            <a:r>
              <a:rPr lang="zh-CN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   劳动报酬核算系统</a:t>
            </a:r>
            <a:endParaRPr lang="zh-CN" altLang="en-US" sz="20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1" name="矩形 7"/>
          <p:cNvSpPr/>
          <p:nvPr/>
        </p:nvSpPr>
        <p:spPr>
          <a:xfrm>
            <a:off x="8839200" y="1306513"/>
            <a:ext cx="2946400" cy="19208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Box 1"/>
          <p:cNvSpPr/>
          <p:nvPr/>
        </p:nvSpPr>
        <p:spPr>
          <a:xfrm>
            <a:off x="5338763" y="5200650"/>
            <a:ext cx="4529137" cy="1414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defTabSz="0">
              <a:tabLst>
                <a:tab pos="50800" algn="l"/>
              </a:tabLst>
            </a:pPr>
            <a:r>
              <a:rPr lang="en-US" altLang="zh-CN" sz="1600" b="1" i="1" dirty="0">
                <a:solidFill>
                  <a:srgbClr val="CC33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✓</a:t>
            </a:r>
            <a:r>
              <a:rPr lang="en-US" altLang="zh-CN" sz="1600" b="1" i="1" dirty="0">
                <a:solidFill>
                  <a:srgbClr val="CC33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CC33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数据实时滚动</a:t>
            </a:r>
            <a:endParaRPr lang="en-US" altLang="zh-CN" sz="1600" b="1" dirty="0">
              <a:solidFill>
                <a:srgbClr val="CC33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  <a:p>
            <a:pPr defTabSz="0">
              <a:tabLst>
                <a:tab pos="50800" algn="l"/>
              </a:tabLst>
            </a:pPr>
            <a:r>
              <a:rPr lang="en-US" altLang="zh-CN" sz="1600" b="1" dirty="0">
                <a:solidFill>
                  <a:srgbClr val="CC33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✓</a:t>
            </a:r>
            <a:r>
              <a:rPr lang="en-US" altLang="zh-CN" sz="1600" b="1" dirty="0">
                <a:solidFill>
                  <a:srgbClr val="CC33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CC33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平板控制</a:t>
            </a:r>
            <a:endParaRPr lang="en-US" altLang="zh-CN" sz="1600" b="1" dirty="0">
              <a:solidFill>
                <a:srgbClr val="CC33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  <a:p>
            <a:pPr defTabSz="0">
              <a:tabLst>
                <a:tab pos="50800" algn="l"/>
              </a:tabLst>
            </a:pPr>
            <a:r>
              <a:rPr lang="en-US" altLang="zh-CN" sz="1600" b="1" dirty="0">
                <a:solidFill>
                  <a:srgbClr val="CC33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✓</a:t>
            </a:r>
            <a:r>
              <a:rPr lang="en-US" altLang="zh-CN" sz="1600" b="1" dirty="0">
                <a:solidFill>
                  <a:srgbClr val="CC33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CC33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显示点名系统</a:t>
            </a:r>
            <a:endParaRPr lang="en-US" altLang="zh-CN" sz="1600" b="1" dirty="0">
              <a:solidFill>
                <a:srgbClr val="CC33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  <a:p>
            <a:pPr defTabSz="0">
              <a:lnSpc>
                <a:spcPts val="1340"/>
              </a:lnSpc>
              <a:tabLst>
                <a:tab pos="50800" algn="l"/>
              </a:tabLst>
            </a:pPr>
            <a:endParaRPr lang="zh-CN" altLang="en-US" sz="2400" dirty="0">
              <a:solidFill>
                <a:srgbClr val="CC33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0">
              <a:lnSpc>
                <a:spcPts val="1340"/>
              </a:lnSpc>
              <a:tabLst>
                <a:tab pos="50800" algn="l"/>
              </a:tabLst>
            </a:pPr>
            <a:endParaRPr lang="zh-CN" altLang="en-US" sz="2400" i="1" dirty="0">
              <a:solidFill>
                <a:srgbClr val="CC33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0">
              <a:lnSpc>
                <a:spcPts val="2265"/>
              </a:lnSpc>
              <a:tabLst>
                <a:tab pos="50800" algn="l"/>
              </a:tabLst>
            </a:pPr>
            <a:endParaRPr lang="zh-CN" altLang="en-US" sz="1000" i="1" dirty="0">
              <a:solidFill>
                <a:srgbClr val="CC33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3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8" name="文本框 13323"/>
          <p:cNvSpPr txBox="1">
            <a:spLocks noChangeArrowheads="1"/>
          </p:cNvSpPr>
          <p:nvPr/>
        </p:nvSpPr>
        <p:spPr bwMode="auto">
          <a:xfrm>
            <a:off x="202883" y="1376363"/>
            <a:ext cx="487680" cy="4422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eaVert"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八 </a:t>
            </a:r>
            <a:r>
              <a:rPr kumimoji="0" lang="zh-CN" altLang="en-US" sz="2000" b="1" kern="1200" cap="none" spc="0" normalizeH="0" baseline="0" noProof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实时管理智慧看板及智慧系统</a:t>
            </a:r>
            <a:endParaRPr kumimoji="0" lang="zh-CN" altLang="en-US" sz="2000" b="1" kern="1200" cap="none" spc="0" normalizeH="0" baseline="0" noProof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5" name="Picture 8" descr="条线看板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313" y="1344613"/>
            <a:ext cx="5056187" cy="259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9" descr="C:\Users\Administrator\Desktop\微信图片_20190108193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5" y="4264025"/>
            <a:ext cx="4229100" cy="229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0" descr="C:\Users\Administrator\Desktop\微信图片_20190108193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1401763"/>
            <a:ext cx="4916488" cy="238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1" descr="H:\智慧车间项目最新资料\苗彬看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954463"/>
            <a:ext cx="4524375" cy="248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Freeform 3"/>
          <p:cNvSpPr/>
          <p:nvPr/>
        </p:nvSpPr>
        <p:spPr>
          <a:xfrm>
            <a:off x="-301625" y="0"/>
            <a:ext cx="12185650" cy="6858000"/>
          </a:xfrm>
          <a:custGeom>
            <a:avLst/>
            <a:gdLst>
              <a:gd name="txL" fmla="*/ 0 w 9144000"/>
              <a:gd name="txT" fmla="*/ 0 h 5143500"/>
              <a:gd name="txR" fmla="*/ 9144000 w 9144000"/>
              <a:gd name="txB" fmla="*/ 5143500 h 5143500"/>
            </a:gdLst>
            <a:ahLst/>
            <a:cxnLst>
              <a:cxn ang="0">
                <a:pos x="0" y="12191990"/>
              </a:cxn>
              <a:cxn ang="0">
                <a:pos x="21640804" y="12191990"/>
              </a:cxn>
              <a:cxn ang="0">
                <a:pos x="21640804" y="0"/>
              </a:cxn>
              <a:cxn ang="0">
                <a:pos x="0" y="0"/>
              </a:cxn>
              <a:cxn ang="0">
                <a:pos x="0" y="12191990"/>
              </a:cxn>
            </a:cxnLst>
            <a:rect l="txL" t="txT" r="txR" b="tx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监狱劳动生产管理项目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3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069340"/>
            <a:ext cx="11704320" cy="5342890"/>
          </a:xfrm>
          <a:prstGeom prst="rect">
            <a:avLst/>
          </a:prstGeom>
        </p:spPr>
      </p:pic>
      <p:sp>
        <p:nvSpPr>
          <p:cNvPr id="3092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+mn-lt"/>
              </a:rPr>
              <a:t>监狱劳动生产管理项目</a:t>
            </a:r>
            <a:endParaRPr lang="zh-CN" altLang="en-US" sz="3200" dirty="0">
              <a:solidFill>
                <a:srgbClr val="E4E9AF"/>
              </a:solidFill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2188825" cy="6856412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</p:pic>
      <p:sp>
        <p:nvSpPr>
          <p:cNvPr id="3077" name="TextBox 1"/>
          <p:cNvSpPr/>
          <p:nvPr/>
        </p:nvSpPr>
        <p:spPr>
          <a:xfrm>
            <a:off x="271463" y="6637338"/>
            <a:ext cx="1708150" cy="187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>
              <a:lnSpc>
                <a:spcPts val="1065"/>
              </a:lnSpc>
            </a:pP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环思智慧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©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2002-2017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版权所有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8" name="TextBox 1"/>
          <p:cNvSpPr/>
          <p:nvPr/>
        </p:nvSpPr>
        <p:spPr>
          <a:xfrm>
            <a:off x="4429125" y="1900238"/>
            <a:ext cx="712788" cy="4022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>
              <a:lnSpc>
                <a:spcPts val="3200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慧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车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九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大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管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理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系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ts val="3065"/>
              </a:lnSpc>
            </a:pPr>
            <a:r>
              <a:rPr lang="en-US" altLang="zh-CN" sz="3200" b="1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统</a:t>
            </a:r>
            <a:endParaRPr lang="en-US" altLang="zh-CN" sz="3200" b="1" dirty="0">
              <a:solidFill>
                <a:srgbClr val="E4E9A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9" name="TextBox 1"/>
          <p:cNvSpPr/>
          <p:nvPr/>
        </p:nvSpPr>
        <p:spPr>
          <a:xfrm>
            <a:off x="627063" y="3792538"/>
            <a:ext cx="71755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>
              <a:lnSpc>
                <a:spcPts val="3600"/>
              </a:lnSpc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减人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0" name="TextBox 1"/>
          <p:cNvSpPr/>
          <p:nvPr/>
        </p:nvSpPr>
        <p:spPr>
          <a:xfrm>
            <a:off x="1828800" y="3792538"/>
            <a:ext cx="71755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>
              <a:lnSpc>
                <a:spcPts val="3600"/>
              </a:lnSpc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减负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1" name="TextBox 1"/>
          <p:cNvSpPr/>
          <p:nvPr/>
        </p:nvSpPr>
        <p:spPr>
          <a:xfrm>
            <a:off x="3030538" y="3792538"/>
            <a:ext cx="717550" cy="4730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>
            <a:spAutoFit/>
          </a:bodyPr>
          <a:p>
            <a:pPr>
              <a:lnSpc>
                <a:spcPts val="36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减权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2" name="矩形 14"/>
          <p:cNvSpPr/>
          <p:nvPr/>
        </p:nvSpPr>
        <p:spPr>
          <a:xfrm>
            <a:off x="5994400" y="1193800"/>
            <a:ext cx="6096000" cy="558006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圆角矩形 17"/>
          <p:cNvSpPr/>
          <p:nvPr/>
        </p:nvSpPr>
        <p:spPr>
          <a:xfrm>
            <a:off x="6096000" y="1908493"/>
            <a:ext cx="4978400" cy="4775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二、实时裁片收发系统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圆角矩形 18"/>
          <p:cNvSpPr/>
          <p:nvPr/>
        </p:nvSpPr>
        <p:spPr>
          <a:xfrm>
            <a:off x="6096000" y="2616518"/>
            <a:ext cx="4978400" cy="4775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三、生产在线智能采集系统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圆角矩形 19"/>
          <p:cNvSpPr/>
          <p:nvPr/>
        </p:nvSpPr>
        <p:spPr>
          <a:xfrm>
            <a:off x="6096000" y="3324543"/>
            <a:ext cx="4978400" cy="4775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四、智能质量控制系统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圆角矩形 20"/>
          <p:cNvSpPr/>
          <p:nvPr/>
        </p:nvSpPr>
        <p:spPr>
          <a:xfrm>
            <a:off x="6096000" y="4032568"/>
            <a:ext cx="4978400" cy="4794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五、实时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成品收发管理系统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圆角矩形 21"/>
          <p:cNvSpPr/>
          <p:nvPr/>
        </p:nvSpPr>
        <p:spPr>
          <a:xfrm>
            <a:off x="6096000" y="4742498"/>
            <a:ext cx="4978400" cy="4794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六、自助终端查询系统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89" name="圆角矩形 23"/>
          <p:cNvSpPr/>
          <p:nvPr/>
        </p:nvSpPr>
        <p:spPr>
          <a:xfrm>
            <a:off x="6072188" y="5452428"/>
            <a:ext cx="4978400" cy="4775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七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、劳动报酬核算系统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90" name="圆角矩形 24"/>
          <p:cNvSpPr/>
          <p:nvPr/>
        </p:nvSpPr>
        <p:spPr>
          <a:xfrm>
            <a:off x="6108700" y="6160453"/>
            <a:ext cx="4978400" cy="4775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八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、实时管理智慧看板及控制系统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91" name="矩形 5"/>
          <p:cNvSpPr/>
          <p:nvPr/>
        </p:nvSpPr>
        <p:spPr>
          <a:xfrm>
            <a:off x="9191625" y="88900"/>
            <a:ext cx="2898775" cy="8159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2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93" name="圆角矩形 22"/>
          <p:cNvSpPr/>
          <p:nvPr/>
        </p:nvSpPr>
        <p:spPr>
          <a:xfrm>
            <a:off x="6094413" y="1200150"/>
            <a:ext cx="4978400" cy="47783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一、快速改款上线系统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Freeform 3"/>
          <p:cNvSpPr/>
          <p:nvPr/>
        </p:nvSpPr>
        <p:spPr>
          <a:xfrm>
            <a:off x="-301625" y="0"/>
            <a:ext cx="12185650" cy="6858000"/>
          </a:xfrm>
          <a:custGeom>
            <a:avLst/>
            <a:gdLst>
              <a:gd name="txL" fmla="*/ 0 w 9144000"/>
              <a:gd name="txT" fmla="*/ 0 h 5143500"/>
              <a:gd name="txR" fmla="*/ 9144000 w 9144000"/>
              <a:gd name="txB" fmla="*/ 5143500 h 5143500"/>
            </a:gdLst>
            <a:ahLst/>
            <a:cxnLst>
              <a:cxn ang="0">
                <a:pos x="0" y="9143999"/>
              </a:cxn>
              <a:cxn ang="0">
                <a:pos x="16239067" y="9143999"/>
              </a:cxn>
              <a:cxn ang="0">
                <a:pos x="16239067" y="0"/>
              </a:cxn>
              <a:cxn ang="0">
                <a:pos x="0" y="0"/>
              </a:cxn>
              <a:cxn ang="0">
                <a:pos x="0" y="9143999"/>
              </a:cxn>
            </a:cxnLst>
            <a:rect l="txL" t="txT" r="txR" b="tx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1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10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1265238"/>
            <a:ext cx="3141662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矩形 6"/>
          <p:cNvSpPr/>
          <p:nvPr/>
        </p:nvSpPr>
        <p:spPr>
          <a:xfrm>
            <a:off x="1595438" y="1401763"/>
            <a:ext cx="1422400" cy="35401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7095B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工艺流程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0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287463"/>
            <a:ext cx="3956050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矩形 8"/>
          <p:cNvSpPr/>
          <p:nvPr/>
        </p:nvSpPr>
        <p:spPr>
          <a:xfrm>
            <a:off x="6038850" y="1414463"/>
            <a:ext cx="1422400" cy="46831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7095B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班组计划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矩形 10"/>
          <p:cNvSpPr/>
          <p:nvPr/>
        </p:nvSpPr>
        <p:spPr>
          <a:xfrm>
            <a:off x="6172200" y="3487738"/>
            <a:ext cx="1414463" cy="39211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7095B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人力分配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07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688" y="1308100"/>
            <a:ext cx="2736850" cy="501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矩形 12"/>
          <p:cNvSpPr/>
          <p:nvPr/>
        </p:nvSpPr>
        <p:spPr>
          <a:xfrm>
            <a:off x="9809163" y="1300163"/>
            <a:ext cx="1350962" cy="39211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7095B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物料发卡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10" name="文本框 5134"/>
          <p:cNvSpPr txBox="1"/>
          <p:nvPr/>
        </p:nvSpPr>
        <p:spPr>
          <a:xfrm>
            <a:off x="239395" y="1301750"/>
            <a:ext cx="487680" cy="3979863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vert="eaVert" lIns="90170" tIns="46990" rIns="90170" bIns="46990">
            <a:spAutoFit/>
          </a:bodyPr>
          <a:p>
            <a:r>
              <a:rPr lang="zh-CN" altLang="en-US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一  快速改款上线系统</a:t>
            </a:r>
            <a:endParaRPr lang="zh-CN" altLang="en-US" sz="20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sp>
        <p:nvSpPr>
          <p:cNvPr id="4111" name="文本框 5136"/>
          <p:cNvSpPr txBox="1"/>
          <p:nvPr/>
        </p:nvSpPr>
        <p:spPr>
          <a:xfrm>
            <a:off x="817563" y="6318250"/>
            <a:ext cx="6553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产前准备mes系统操作，实现自动排产、人力分派等功能。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4112" name="图片 1" descr="邹处_孙区长张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25" y="4013200"/>
            <a:ext cx="3956050" cy="205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txL" fmla="*/ 0 w 9144000"/>
              <a:gd name="txT" fmla="*/ 0 h 5143500"/>
              <a:gd name="txR" fmla="*/ 9144000 w 9144000"/>
              <a:gd name="txB" fmla="*/ 5143500 h 5143500"/>
            </a:gdLst>
            <a:ahLst/>
            <a:cxnLst>
              <a:cxn ang="0">
                <a:pos x="0" y="9143999"/>
              </a:cxn>
              <a:cxn ang="0">
                <a:pos x="16255998" y="9143999"/>
              </a:cxn>
              <a:cxn ang="0">
                <a:pos x="16255998" y="0"/>
              </a:cxn>
              <a:cxn ang="0">
                <a:pos x="0" y="0"/>
              </a:cxn>
              <a:cxn ang="0">
                <a:pos x="0" y="9143999"/>
              </a:cxn>
            </a:cxnLst>
            <a:rect l="txL" t="txT" r="txR" b="tx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7095B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5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0" name="圆角矩形 21"/>
          <p:cNvSpPr>
            <a:spLocks noChangeArrowheads="1"/>
          </p:cNvSpPr>
          <p:nvPr/>
        </p:nvSpPr>
        <p:spPr bwMode="auto">
          <a:xfrm rot="5400000">
            <a:off x="-1647825" y="3343275"/>
            <a:ext cx="4759325" cy="5429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bevel/>
          </a:ln>
        </p:spPr>
        <p:txBody>
          <a:bodyPr lIns="122555" tIns="60960" rIns="122555" bIns="6096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127" name="矩形 12"/>
          <p:cNvSpPr/>
          <p:nvPr/>
        </p:nvSpPr>
        <p:spPr>
          <a:xfrm>
            <a:off x="7905750" y="1308100"/>
            <a:ext cx="1298575" cy="1539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9" name="文本框 6153"/>
          <p:cNvSpPr txBox="1"/>
          <p:nvPr/>
        </p:nvSpPr>
        <p:spPr>
          <a:xfrm>
            <a:off x="459105" y="1617663"/>
            <a:ext cx="490220" cy="357346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二   实时</a:t>
            </a:r>
            <a:r>
              <a:rPr lang="zh-CN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裁片收发管理系统</a:t>
            </a:r>
            <a:endParaRPr lang="zh-CN" altLang="en-US" sz="20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5130" name="Picture 11" descr="C:\Users\Administrator\Desktop\微信图片_20190108193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85" y="1235075"/>
            <a:ext cx="3636645" cy="2207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2" descr="H:\智慧车间项目最新资料\张冰仓库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95" y="4073208"/>
            <a:ext cx="3159125" cy="183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3" descr="C:\Users\Administrator\Desktop\微信图片_201901081935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95" y="1235075"/>
            <a:ext cx="3159125" cy="252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3" name="TextBox 13"/>
          <p:cNvSpPr txBox="1"/>
          <p:nvPr/>
        </p:nvSpPr>
        <p:spPr>
          <a:xfrm>
            <a:off x="1555750" y="6365875"/>
            <a:ext cx="48339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进行主辅料的收发管理，自动生成清单。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085" y="3760470"/>
            <a:ext cx="3636645" cy="208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695" y="1235075"/>
            <a:ext cx="2988310" cy="4611370"/>
          </a:xfrm>
          <a:prstGeom prst="rect">
            <a:avLst/>
          </a:prstGeom>
        </p:spPr>
      </p:pic>
      <p:pic>
        <p:nvPicPr>
          <p:cNvPr id="3" name="图片 2" descr="27dbd0e20c9e64816134a80673aba7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Freeform 3"/>
          <p:cNvSpPr/>
          <p:nvPr/>
        </p:nvSpPr>
        <p:spPr>
          <a:xfrm>
            <a:off x="0" y="25400"/>
            <a:ext cx="12192000" cy="6858000"/>
          </a:xfrm>
          <a:custGeom>
            <a:avLst/>
            <a:gdLst>
              <a:gd name="txL" fmla="*/ 0 w 9144000"/>
              <a:gd name="txT" fmla="*/ 0 h 5143500"/>
              <a:gd name="txR" fmla="*/ 9144000 w 9144000"/>
              <a:gd name="txB" fmla="*/ 5143500 h 5143500"/>
            </a:gdLst>
            <a:ahLst/>
            <a:cxnLst>
              <a:cxn ang="0">
                <a:pos x="0" y="12191990"/>
              </a:cxn>
              <a:cxn ang="0">
                <a:pos x="21674652" y="12191990"/>
              </a:cxn>
              <a:cxn ang="0">
                <a:pos x="21674652" y="0"/>
              </a:cxn>
              <a:cxn ang="0">
                <a:pos x="0" y="0"/>
              </a:cxn>
              <a:cxn ang="0">
                <a:pos x="0" y="12191990"/>
              </a:cxn>
            </a:cxnLst>
            <a:rect l="txL" t="txT" r="txR" b="tx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1、通过员工刷卡实时采集产量信息和生产实际工时；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2、员工可以实时查看自己的产量信息和合格率；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3、质检智能提醒、质检登记疵点后对应员工工位机就会报警、提示返修信息；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4、通过工位机进行指纹点名；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4" name="圆角矩形 21"/>
          <p:cNvSpPr>
            <a:spLocks noChangeArrowheads="1"/>
          </p:cNvSpPr>
          <p:nvPr/>
        </p:nvSpPr>
        <p:spPr bwMode="auto">
          <a:xfrm rot="5400000">
            <a:off x="-1687512" y="3459163"/>
            <a:ext cx="4759325" cy="5429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bevel/>
          </a:ln>
        </p:spPr>
        <p:txBody>
          <a:bodyPr lIns="122555" tIns="60960" rIns="122555" bIns="6096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151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52" name="TextBox 1"/>
          <p:cNvSpPr/>
          <p:nvPr/>
        </p:nvSpPr>
        <p:spPr>
          <a:xfrm>
            <a:off x="1131888" y="5165725"/>
            <a:ext cx="6491287" cy="16716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>
            <a:spAutoFit/>
          </a:bodyPr>
          <a:p>
            <a:pPr defTabSz="0">
              <a:lnSpc>
                <a:spcPct val="150000"/>
              </a:lnSpc>
              <a:tabLst>
                <a:tab pos="38925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	</a:t>
            </a:r>
            <a:r>
              <a:rPr lang="en-US" altLang="zh-CN" sz="1600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通过刷卡实时采集生产信息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0">
              <a:lnSpc>
                <a:spcPct val="150000"/>
              </a:lnSpc>
              <a:tabLst>
                <a:tab pos="389255" algn="l"/>
              </a:tabLst>
            </a:pP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	✓ 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可以查看自己的实时产量信息和合格率。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0">
              <a:lnSpc>
                <a:spcPct val="150000"/>
              </a:lnSpc>
              <a:tabLst>
                <a:tab pos="389255" algn="l"/>
              </a:tabLst>
            </a:pP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	</a:t>
            </a:r>
            <a:endParaRPr lang="en-US" altLang="zh-CN" sz="16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0">
              <a:lnSpc>
                <a:spcPts val="1340"/>
              </a:lnSpc>
              <a:tabLst>
                <a:tab pos="389255" algn="l"/>
              </a:tabLst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defTabSz="0">
              <a:lnSpc>
                <a:spcPts val="1340"/>
              </a:lnSpc>
              <a:tabLst>
                <a:tab pos="389255" algn="l"/>
              </a:tabLst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615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174750"/>
            <a:ext cx="5972175" cy="359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文本框 7180"/>
          <p:cNvSpPr txBox="1"/>
          <p:nvPr/>
        </p:nvSpPr>
        <p:spPr>
          <a:xfrm>
            <a:off x="474663" y="1517650"/>
            <a:ext cx="457200" cy="39052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5" name="文本框 7181"/>
          <p:cNvSpPr txBox="1"/>
          <p:nvPr/>
        </p:nvSpPr>
        <p:spPr>
          <a:xfrm>
            <a:off x="419100" y="1581150"/>
            <a:ext cx="487363" cy="37020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三  生产在线智能采集系统</a:t>
            </a:r>
            <a:endParaRPr lang="zh-CN" altLang="en-US" sz="20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pic>
        <p:nvPicPr>
          <p:cNvPr id="6156" name="Picture 12" descr="使用工位机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488" y="1189038"/>
            <a:ext cx="3344862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171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3438" y="1262063"/>
            <a:ext cx="5094287" cy="1992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1450975"/>
            <a:ext cx="4125913" cy="225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9" name="文本框 8201"/>
          <p:cNvSpPr txBox="1">
            <a:spLocks noChangeArrowheads="1"/>
          </p:cNvSpPr>
          <p:nvPr/>
        </p:nvSpPr>
        <p:spPr bwMode="auto">
          <a:xfrm>
            <a:off x="346075" y="1477963"/>
            <a:ext cx="484188" cy="43719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miter lim="800000"/>
          </a:ln>
        </p:spPr>
        <p:txBody>
          <a:bodyPr vert="eaVert"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四  智能质量控制系统</a:t>
            </a:r>
            <a:endParaRPr kumimoji="0" lang="zh-CN" altLang="en-US" sz="2000" b="1" kern="1200" cap="none" spc="0" normalizeH="0" baseline="0" noProof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5" name="图片 8202" descr="李琳琳质检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4065588"/>
            <a:ext cx="3992563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9" descr="C:\Users\Administrator\Desktop\微信图片_20190108193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3763963"/>
            <a:ext cx="4999038" cy="188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TextBox 9"/>
          <p:cNvSpPr txBox="1"/>
          <p:nvPr/>
        </p:nvSpPr>
        <p:spPr>
          <a:xfrm>
            <a:off x="5984875" y="5735638"/>
            <a:ext cx="3100388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✓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实时联动</a:t>
            </a:r>
            <a:endParaRPr lang="en-US" altLang="zh-CN" b="1" dirty="0">
              <a:solidFill>
                <a:srgbClr val="C00000"/>
              </a:solidFill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✓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实时干预</a:t>
            </a:r>
            <a:endParaRPr lang="en-US" altLang="zh-CN" b="1" dirty="0">
              <a:solidFill>
                <a:srgbClr val="C00000"/>
              </a:solidFill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✓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快速整改</a:t>
            </a:r>
            <a:endParaRPr lang="en-US" altLang="zh-CN" b="1" dirty="0">
              <a:solidFill>
                <a:srgbClr val="C00000"/>
              </a:solidFill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9" name="圆角矩形 21"/>
          <p:cNvSpPr>
            <a:spLocks noChangeArrowheads="1"/>
          </p:cNvSpPr>
          <p:nvPr/>
        </p:nvSpPr>
        <p:spPr bwMode="auto">
          <a:xfrm rot="5400000">
            <a:off x="-1689894" y="3134519"/>
            <a:ext cx="4425950" cy="5445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bevel/>
          </a:ln>
        </p:spPr>
        <p:txBody>
          <a:bodyPr lIns="122555" tIns="60960" rIns="122555" bIns="6096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819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338" y="1298575"/>
            <a:ext cx="3562350" cy="238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971925"/>
            <a:ext cx="3629025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0" y="1341438"/>
            <a:ext cx="3033713" cy="4513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463" y="1262063"/>
            <a:ext cx="3592512" cy="3113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6"/>
          <p:cNvSpPr/>
          <p:nvPr/>
        </p:nvSpPr>
        <p:spPr>
          <a:xfrm>
            <a:off x="4200525" y="2171700"/>
            <a:ext cx="428625" cy="179388"/>
          </a:xfrm>
          <a:prstGeom prst="rect">
            <a:avLst/>
          </a:prstGeom>
          <a:solidFill>
            <a:srgbClr val="3F97B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02" name="文本框 9226"/>
          <p:cNvSpPr txBox="1"/>
          <p:nvPr/>
        </p:nvSpPr>
        <p:spPr>
          <a:xfrm>
            <a:off x="334963" y="1477963"/>
            <a:ext cx="457200" cy="386556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3" name="文本框 9227"/>
          <p:cNvSpPr txBox="1"/>
          <p:nvPr/>
        </p:nvSpPr>
        <p:spPr>
          <a:xfrm>
            <a:off x="284163" y="1352550"/>
            <a:ext cx="487362" cy="39925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五  成品包装及收发系统</a:t>
            </a:r>
            <a:endParaRPr lang="zh-CN" altLang="en-US" sz="20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sp>
        <p:nvSpPr>
          <p:cNvPr id="8204" name="TextBox 12"/>
          <p:cNvSpPr txBox="1"/>
          <p:nvPr/>
        </p:nvSpPr>
        <p:spPr>
          <a:xfrm>
            <a:off x="5475288" y="4879975"/>
            <a:ext cx="2789237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扫描入库</a:t>
            </a:r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成品抽检、全检</a:t>
            </a:r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自动生成数据</a:t>
            </a:r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endParaRPr lang="en-US" altLang="zh-CN" dirty="0">
              <a:solidFill>
                <a:srgbClr val="C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Freeform 3"/>
          <p:cNvSpPr/>
          <p:nvPr/>
        </p:nvSpPr>
        <p:spPr>
          <a:xfrm>
            <a:off x="0" y="1052513"/>
            <a:ext cx="12192000" cy="49212"/>
          </a:xfrm>
          <a:custGeom>
            <a:avLst/>
            <a:gdLst>
              <a:gd name="txL" fmla="*/ 0 w 9144000"/>
              <a:gd name="txT" fmla="*/ 0 h 36576"/>
              <a:gd name="txR" fmla="*/ 9144000 w 9144000"/>
              <a:gd name="txB" fmla="*/ 36576 h 36576"/>
            </a:gdLst>
            <a:ahLst/>
            <a:cxnLst>
              <a:cxn ang="0">
                <a:pos x="0" y="33105"/>
              </a:cxn>
              <a:cxn ang="0">
                <a:pos x="16255998" y="33105"/>
              </a:cxn>
            </a:cxnLst>
            <a:rect l="txL" t="txT" r="txR" b="txB"/>
            <a:pathLst>
              <a:path w="9144000" h="36576">
                <a:moveTo>
                  <a:pt x="0" y="18287"/>
                </a:moveTo>
                <a:lnTo>
                  <a:pt x="9144000" y="18287"/>
                </a:lnTo>
              </a:path>
            </a:pathLst>
          </a:custGeom>
          <a:noFill/>
          <a:ln w="63500" cap="flat" cmpd="sng">
            <a:solidFill>
              <a:srgbClr val="4F81B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3" name="圆角矩形 21"/>
          <p:cNvSpPr/>
          <p:nvPr/>
        </p:nvSpPr>
        <p:spPr>
          <a:xfrm rot="5400000">
            <a:off x="-1828800" y="3409950"/>
            <a:ext cx="4759325" cy="54451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2555" tIns="60960" rIns="122555" bIns="60960" anchor="ctr"/>
          <a:p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44" name="矩形 7"/>
          <p:cNvSpPr/>
          <p:nvPr/>
        </p:nvSpPr>
        <p:spPr>
          <a:xfrm>
            <a:off x="8839200" y="1306513"/>
            <a:ext cx="2946400" cy="19208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矩形 8"/>
          <p:cNvSpPr/>
          <p:nvPr/>
        </p:nvSpPr>
        <p:spPr>
          <a:xfrm>
            <a:off x="1422400" y="3937000"/>
            <a:ext cx="2235200" cy="2032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矩形 19"/>
          <p:cNvSpPr/>
          <p:nvPr/>
        </p:nvSpPr>
        <p:spPr>
          <a:xfrm>
            <a:off x="3802063" y="4095750"/>
            <a:ext cx="2235200" cy="2032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矩形 9"/>
          <p:cNvSpPr/>
          <p:nvPr/>
        </p:nvSpPr>
        <p:spPr>
          <a:xfrm>
            <a:off x="6299200" y="4038600"/>
            <a:ext cx="5554663" cy="3048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矩形 11"/>
          <p:cNvSpPr/>
          <p:nvPr/>
        </p:nvSpPr>
        <p:spPr>
          <a:xfrm>
            <a:off x="7620000" y="6045200"/>
            <a:ext cx="1219200" cy="36671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绩效查询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矩形 23"/>
          <p:cNvSpPr/>
          <p:nvPr/>
        </p:nvSpPr>
        <p:spPr>
          <a:xfrm>
            <a:off x="1516063" y="6032500"/>
            <a:ext cx="1219200" cy="34448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日产量查询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矩形 24"/>
          <p:cNvSpPr/>
          <p:nvPr/>
        </p:nvSpPr>
        <p:spPr>
          <a:xfrm>
            <a:off x="3975100" y="6032500"/>
            <a:ext cx="1524000" cy="3683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质量情况查询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矩形 3"/>
          <p:cNvSpPr/>
          <p:nvPr/>
        </p:nvSpPr>
        <p:spPr>
          <a:xfrm>
            <a:off x="3863975" y="4089400"/>
            <a:ext cx="2235200" cy="2032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20" tIns="60960" rIns="121920" bIns="60960" anchor="ctr"/>
          <a:p>
            <a:pPr algn="ctr"/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矩形 10"/>
          <p:cNvSpPr/>
          <p:nvPr/>
        </p:nvSpPr>
        <p:spPr>
          <a:xfrm>
            <a:off x="4419600" y="3892550"/>
            <a:ext cx="873125" cy="155575"/>
          </a:xfrm>
          <a:prstGeom prst="rect">
            <a:avLst/>
          </a:prstGeom>
          <a:solidFill>
            <a:srgbClr val="F6F8FC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53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9838" y="1306513"/>
            <a:ext cx="9683750" cy="475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4" name="Freeform 3"/>
          <p:cNvSpPr/>
          <p:nvPr/>
        </p:nvSpPr>
        <p:spPr>
          <a:xfrm>
            <a:off x="304800" y="280988"/>
            <a:ext cx="4918075" cy="615950"/>
          </a:xfrm>
          <a:custGeom>
            <a:avLst/>
            <a:gdLst>
              <a:gd name="txL" fmla="*/ 0 w 3429000"/>
              <a:gd name="txT" fmla="*/ 0 h 461772"/>
              <a:gd name="txR" fmla="*/ 3429000 w 3429000"/>
              <a:gd name="txB" fmla="*/ 461772 h 461772"/>
            </a:gdLst>
            <a:ahLst/>
            <a:cxnLst>
              <a:cxn ang="0">
                <a:pos x="0" y="1095924"/>
              </a:cxn>
              <a:cxn ang="0">
                <a:pos x="10116961" y="1095924"/>
              </a:cxn>
              <a:cxn ang="0">
                <a:pos x="10116961" y="0"/>
              </a:cxn>
              <a:cxn ang="0">
                <a:pos x="0" y="0"/>
              </a:cxn>
              <a:cxn ang="0">
                <a:pos x="0" y="1095924"/>
              </a:cxn>
            </a:cxnLst>
            <a:rect l="txL" t="txT" r="txR" b="txB"/>
            <a:pathLst>
              <a:path w="3429000" h="461772">
                <a:moveTo>
                  <a:pt x="0" y="461771"/>
                </a:moveTo>
                <a:lnTo>
                  <a:pt x="3429000" y="461771"/>
                </a:lnTo>
                <a:lnTo>
                  <a:pt x="3429000" y="0"/>
                </a:lnTo>
                <a:lnTo>
                  <a:pt x="0" y="0"/>
                </a:lnTo>
                <a:lnTo>
                  <a:pt x="0" y="461771"/>
                </a:lnTo>
              </a:path>
            </a:pathLst>
          </a:custGeom>
          <a:solidFill>
            <a:srgbClr val="3E435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智慧监区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打造智能化车</a:t>
            </a:r>
            <a:r>
              <a:rPr lang="en-US" altLang="zh-CN" sz="3200" dirty="0">
                <a:solidFill>
                  <a:srgbClr val="E4E9A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间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55" name="文本框 11278"/>
          <p:cNvSpPr txBox="1"/>
          <p:nvPr/>
        </p:nvSpPr>
        <p:spPr>
          <a:xfrm>
            <a:off x="263843" y="1465263"/>
            <a:ext cx="490220" cy="347186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六 </a:t>
            </a:r>
            <a:r>
              <a:rPr lang="zh-CN" altLang="en-US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  自助查询终端系统</a:t>
            </a:r>
            <a:endParaRPr lang="zh-CN" altLang="en-US" sz="20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sp>
        <p:nvSpPr>
          <p:cNvPr id="10256" name="TextBox 15"/>
          <p:cNvSpPr txBox="1"/>
          <p:nvPr/>
        </p:nvSpPr>
        <p:spPr>
          <a:xfrm>
            <a:off x="2921000" y="6411913"/>
            <a:ext cx="2565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✓</a:t>
            </a:r>
            <a:r>
              <a:rPr lang="zh-CN" altLang="en-US" b="1" dirty="0">
                <a:solidFill>
                  <a:srgbClr val="C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三屏实时查询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2" name="图片 1" descr="27dbd0e20c9e64816134a80673aba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165" y="0"/>
            <a:ext cx="2489835" cy="551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蓝调晶格">
  <a:themeElements>
    <a:clrScheme name="蓝调晶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蓝调晶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99"/>
        </a:solidFill>
        <a:ln w="12700" cmpd="sng">
          <a:solidFill>
            <a:srgbClr val="000000"/>
          </a:solidFill>
          <a:bevel/>
        </a:ln>
      </a:spPr>
      <a:bodyPr lIns="122555" tIns="60960" rIns="122555" bIns="60960" anchor="ctr"/>
      <a:lstStyle>
        <a:defPPr>
          <a:defRPr sz="2400">
            <a:solidFill>
              <a:srgbClr val="FFFFFF"/>
            </a:solidFill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调晶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自定义</PresentationFormat>
  <Paragraphs>142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仿宋_GB2312</vt:lpstr>
      <vt:lpstr>仿宋</vt:lpstr>
      <vt:lpstr>等线</vt:lpstr>
      <vt:lpstr>微软雅黑</vt:lpstr>
      <vt:lpstr>华文新魏</vt:lpstr>
      <vt:lpstr>创艺简仿宋</vt:lpstr>
      <vt:lpstr>Times New Roman</vt:lpstr>
      <vt:lpstr>黑体</vt:lpstr>
      <vt:lpstr>Arial Unicode MS</vt:lpstr>
      <vt:lpstr>蓝调晶格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Superman溢少</cp:lastModifiedBy>
  <cp:revision>45</cp:revision>
  <dcterms:created xsi:type="dcterms:W3CDTF">2018-08-28T10:01:00Z</dcterms:created>
  <dcterms:modified xsi:type="dcterms:W3CDTF">2022-05-11T08:36:06Z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6BC248D2960243EF996B7FEB6FAD29A1</vt:lpwstr>
  </property>
</Properties>
</file>