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handoutMasterIdLst>
    <p:handoutMasterId r:id="rId21"/>
  </p:handoutMasterIdLst>
  <p:sldIdLst>
    <p:sldId id="302" r:id="rId2"/>
    <p:sldId id="274" r:id="rId3"/>
    <p:sldId id="265" r:id="rId4"/>
    <p:sldId id="266" r:id="rId5"/>
    <p:sldId id="264" r:id="rId6"/>
    <p:sldId id="305" r:id="rId7"/>
    <p:sldId id="306" r:id="rId8"/>
    <p:sldId id="307" r:id="rId9"/>
    <p:sldId id="308" r:id="rId10"/>
    <p:sldId id="296" r:id="rId11"/>
    <p:sldId id="303" r:id="rId12"/>
    <p:sldId id="304" r:id="rId13"/>
    <p:sldId id="311" r:id="rId14"/>
    <p:sldId id="309" r:id="rId15"/>
    <p:sldId id="310" r:id="rId16"/>
    <p:sldId id="312" r:id="rId17"/>
    <p:sldId id="313" r:id="rId18"/>
    <p:sldId id="292" r:id="rId19"/>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Impact" panose="020B0806030902050204" pitchFamily="34" charset="0"/>
      <p:regular r:id="rId26"/>
    </p:embeddedFont>
    <p:embeddedFont>
      <p:font typeface="等线" panose="02010600030101010101" pitchFamily="2" charset="-122"/>
      <p:regular r:id="rId27"/>
      <p:bold r:id="rId28"/>
    </p:embeddedFont>
    <p:embeddedFont>
      <p:font typeface="微软雅黑" panose="020B0503020204020204" pitchFamily="34" charset="-122"/>
      <p:regular r:id="rId29"/>
      <p:bold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p:cViewPr varScale="1">
        <p:scale>
          <a:sx n="119" d="100"/>
          <a:sy n="119" d="100"/>
        </p:scale>
        <p:origin x="738" y="558"/>
      </p:cViewPr>
      <p:guideLst>
        <p:guide orient="horz" pos="162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howGuides="1">
      <p:cViewPr varScale="1">
        <p:scale>
          <a:sx n="88" d="100"/>
          <a:sy n="88"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847FE27-890A-4A52-833B-078B6D4E54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6EE421B-12A2-4E15-A743-6EDECBDB2C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D4AE1-91FF-4C01-A959-3D1DE4853BAF}" type="datetimeFigureOut">
              <a:rPr lang="zh-CN" altLang="en-US" smtClean="0"/>
              <a:t>2022/5/12</a:t>
            </a:fld>
            <a:endParaRPr lang="zh-CN" altLang="en-US"/>
          </a:p>
        </p:txBody>
      </p:sp>
      <p:sp>
        <p:nvSpPr>
          <p:cNvPr id="4" name="页脚占位符 3">
            <a:extLst>
              <a:ext uri="{FF2B5EF4-FFF2-40B4-BE49-F238E27FC236}">
                <a16:creationId xmlns:a16="http://schemas.microsoft.com/office/drawing/2014/main" id="{017F3551-927F-481D-BF1F-C740A315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5053589-D539-4FFB-ABE3-BDC557E5FE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2E896-AF15-4DDF-ACDA-3A08DBA4D899}" type="slidenum">
              <a:rPr lang="zh-CN" altLang="en-US" smtClean="0"/>
              <a:t>‹#›</a:t>
            </a:fld>
            <a:endParaRPr lang="zh-CN" altLang="en-US"/>
          </a:p>
        </p:txBody>
      </p:sp>
    </p:spTree>
    <p:extLst>
      <p:ext uri="{BB962C8B-B14F-4D97-AF65-F5344CB8AC3E}">
        <p14:creationId xmlns:p14="http://schemas.microsoft.com/office/powerpoint/2010/main" val="56611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t>2022/5/12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extLst>
      <p:ext uri="{BB962C8B-B14F-4D97-AF65-F5344CB8AC3E}">
        <p14:creationId xmlns:p14="http://schemas.microsoft.com/office/powerpoint/2010/main" val="229380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10</a:t>
            </a:fld>
            <a:endParaRPr lang="zh-CN" altLang="en-US"/>
          </a:p>
        </p:txBody>
      </p:sp>
    </p:spTree>
    <p:extLst>
      <p:ext uri="{BB962C8B-B14F-4D97-AF65-F5344CB8AC3E}">
        <p14:creationId xmlns:p14="http://schemas.microsoft.com/office/powerpoint/2010/main" val="179387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11</a:t>
            </a:fld>
            <a:endParaRPr lang="zh-CN" altLang="en-US"/>
          </a:p>
        </p:txBody>
      </p:sp>
    </p:spTree>
    <p:extLst>
      <p:ext uri="{BB962C8B-B14F-4D97-AF65-F5344CB8AC3E}">
        <p14:creationId xmlns:p14="http://schemas.microsoft.com/office/powerpoint/2010/main" val="317436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93141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13</a:t>
            </a:fld>
            <a:endParaRPr lang="zh-CN" altLang="en-US"/>
          </a:p>
        </p:txBody>
      </p:sp>
    </p:spTree>
    <p:extLst>
      <p:ext uri="{BB962C8B-B14F-4D97-AF65-F5344CB8AC3E}">
        <p14:creationId xmlns:p14="http://schemas.microsoft.com/office/powerpoint/2010/main" val="12292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14</a:t>
            </a:fld>
            <a:endParaRPr lang="zh-CN" altLang="en-US"/>
          </a:p>
        </p:txBody>
      </p:sp>
    </p:spTree>
    <p:extLst>
      <p:ext uri="{BB962C8B-B14F-4D97-AF65-F5344CB8AC3E}">
        <p14:creationId xmlns:p14="http://schemas.microsoft.com/office/powerpoint/2010/main" val="424735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15</a:t>
            </a:fld>
            <a:endParaRPr lang="zh-CN" altLang="en-US"/>
          </a:p>
        </p:txBody>
      </p:sp>
    </p:spTree>
    <p:extLst>
      <p:ext uri="{BB962C8B-B14F-4D97-AF65-F5344CB8AC3E}">
        <p14:creationId xmlns:p14="http://schemas.microsoft.com/office/powerpoint/2010/main" val="223667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16</a:t>
            </a:fld>
            <a:endParaRPr lang="zh-CN" altLang="en-US"/>
          </a:p>
        </p:txBody>
      </p:sp>
    </p:spTree>
    <p:extLst>
      <p:ext uri="{BB962C8B-B14F-4D97-AF65-F5344CB8AC3E}">
        <p14:creationId xmlns:p14="http://schemas.microsoft.com/office/powerpoint/2010/main" val="187836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17</a:t>
            </a:fld>
            <a:endParaRPr lang="zh-CN" altLang="en-US"/>
          </a:p>
        </p:txBody>
      </p:sp>
    </p:spTree>
    <p:extLst>
      <p:ext uri="{BB962C8B-B14F-4D97-AF65-F5344CB8AC3E}">
        <p14:creationId xmlns:p14="http://schemas.microsoft.com/office/powerpoint/2010/main" val="380512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extLst>
      <p:ext uri="{BB962C8B-B14F-4D97-AF65-F5344CB8AC3E}">
        <p14:creationId xmlns:p14="http://schemas.microsoft.com/office/powerpoint/2010/main" val="69746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a:t>
            </a:fld>
            <a:endParaRPr lang="zh-CN" altLang="en-US"/>
          </a:p>
        </p:txBody>
      </p:sp>
    </p:spTree>
    <p:extLst>
      <p:ext uri="{BB962C8B-B14F-4D97-AF65-F5344CB8AC3E}">
        <p14:creationId xmlns:p14="http://schemas.microsoft.com/office/powerpoint/2010/main" val="306617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3</a:t>
            </a:fld>
            <a:endParaRPr lang="zh-CN" altLang="en-US"/>
          </a:p>
        </p:txBody>
      </p:sp>
    </p:spTree>
    <p:extLst>
      <p:ext uri="{BB962C8B-B14F-4D97-AF65-F5344CB8AC3E}">
        <p14:creationId xmlns:p14="http://schemas.microsoft.com/office/powerpoint/2010/main" val="245227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4</a:t>
            </a:fld>
            <a:endParaRPr lang="zh-CN" altLang="en-US"/>
          </a:p>
        </p:txBody>
      </p:sp>
    </p:spTree>
    <p:extLst>
      <p:ext uri="{BB962C8B-B14F-4D97-AF65-F5344CB8AC3E}">
        <p14:creationId xmlns:p14="http://schemas.microsoft.com/office/powerpoint/2010/main" val="39586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t>5</a:t>
            </a:fld>
            <a:endParaRPr lang="zh-CN" altLang="en-US"/>
          </a:p>
        </p:txBody>
      </p:sp>
    </p:spTree>
    <p:extLst>
      <p:ext uri="{BB962C8B-B14F-4D97-AF65-F5344CB8AC3E}">
        <p14:creationId xmlns:p14="http://schemas.microsoft.com/office/powerpoint/2010/main" val="255745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6</a:t>
            </a:fld>
            <a:endParaRPr lang="zh-CN" altLang="en-US"/>
          </a:p>
        </p:txBody>
      </p:sp>
    </p:spTree>
    <p:extLst>
      <p:ext uri="{BB962C8B-B14F-4D97-AF65-F5344CB8AC3E}">
        <p14:creationId xmlns:p14="http://schemas.microsoft.com/office/powerpoint/2010/main" val="172488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7</a:t>
            </a:fld>
            <a:endParaRPr lang="zh-CN" altLang="en-US"/>
          </a:p>
        </p:txBody>
      </p:sp>
    </p:spTree>
    <p:extLst>
      <p:ext uri="{BB962C8B-B14F-4D97-AF65-F5344CB8AC3E}">
        <p14:creationId xmlns:p14="http://schemas.microsoft.com/office/powerpoint/2010/main" val="271915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8</a:t>
            </a:fld>
            <a:endParaRPr lang="zh-CN" altLang="en-US"/>
          </a:p>
        </p:txBody>
      </p:sp>
    </p:spTree>
    <p:extLst>
      <p:ext uri="{BB962C8B-B14F-4D97-AF65-F5344CB8AC3E}">
        <p14:creationId xmlns:p14="http://schemas.microsoft.com/office/powerpoint/2010/main" val="39704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9</a:t>
            </a:fld>
            <a:endParaRPr lang="zh-CN" altLang="en-US"/>
          </a:p>
        </p:txBody>
      </p:sp>
    </p:spTree>
    <p:extLst>
      <p:ext uri="{BB962C8B-B14F-4D97-AF65-F5344CB8AC3E}">
        <p14:creationId xmlns:p14="http://schemas.microsoft.com/office/powerpoint/2010/main" val="54813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t>2022/5/12</a:t>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08417815"/>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D67E1CCE-4C69-481E-8A82-8C3A41A945F4}" type="datetimeFigureOut">
              <a:rPr lang="zh-CN" altLang="en-US" smtClean="0"/>
              <a:t>2022/5/12</a:t>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t>‹#›</a:t>
            </a:fld>
            <a:endParaRPr lang="zh-CN" altLang="en-US"/>
          </a:p>
        </p:txBody>
      </p:sp>
      <p:cxnSp>
        <p:nvCxnSpPr>
          <p:cNvPr id="12" name="直接连接符 11"/>
          <p:cNvCxnSpPr/>
          <p:nvPr/>
        </p:nvCxnSpPr>
        <p:spPr>
          <a:xfrm flipV="1">
            <a:off x="953128" y="654062"/>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a:extLst>
              <a:ext uri="{FF2B5EF4-FFF2-40B4-BE49-F238E27FC236}">
                <a16:creationId xmlns:a16="http://schemas.microsoft.com/office/drawing/2014/main" id="{6454D5C8-CA92-41F8-90FE-6E37E2505893}"/>
              </a:ext>
            </a:extLst>
          </p:cNvPr>
          <p:cNvSpPr/>
          <p:nvPr userDrawn="1"/>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椭圆 12">
            <a:extLst>
              <a:ext uri="{FF2B5EF4-FFF2-40B4-BE49-F238E27FC236}">
                <a16:creationId xmlns:a16="http://schemas.microsoft.com/office/drawing/2014/main" id="{FCC1B65D-B90A-4751-81DB-1E6F1E9EFBA9}"/>
              </a:ext>
            </a:extLst>
          </p:cNvPr>
          <p:cNvSpPr/>
          <p:nvPr userDrawn="1"/>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a:extLst>
              <a:ext uri="{FF2B5EF4-FFF2-40B4-BE49-F238E27FC236}">
                <a16:creationId xmlns:a16="http://schemas.microsoft.com/office/drawing/2014/main" id="{7BA9F0C8-713E-44B5-BB5B-173B8EC5F768}"/>
              </a:ext>
            </a:extLst>
          </p:cNvPr>
          <p:cNvSpPr/>
          <p:nvPr userDrawn="1"/>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a:extLst>
              <a:ext uri="{FF2B5EF4-FFF2-40B4-BE49-F238E27FC236}">
                <a16:creationId xmlns:a16="http://schemas.microsoft.com/office/drawing/2014/main" id="{04FC281A-4F5D-4B8B-A2A3-B3AE06EE0672}"/>
              </a:ext>
            </a:extLst>
          </p:cNvPr>
          <p:cNvSpPr>
            <a:spLocks noChangeAspect="1"/>
          </p:cNvSpPr>
          <p:nvPr userDrawn="1"/>
        </p:nvSpPr>
        <p:spPr>
          <a:xfrm>
            <a:off x="7753448" y="4716088"/>
            <a:ext cx="648000" cy="648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a:extLst>
              <a:ext uri="{FF2B5EF4-FFF2-40B4-BE49-F238E27FC236}">
                <a16:creationId xmlns:a16="http://schemas.microsoft.com/office/drawing/2014/main" id="{F71AD7D8-242E-49C3-A529-06E44BE333FB}"/>
              </a:ext>
            </a:extLst>
          </p:cNvPr>
          <p:cNvSpPr>
            <a:spLocks noChangeAspect="1"/>
          </p:cNvSpPr>
          <p:nvPr userDrawn="1"/>
        </p:nvSpPr>
        <p:spPr>
          <a:xfrm>
            <a:off x="5412339" y="4932088"/>
            <a:ext cx="864000" cy="864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a:extLst>
              <a:ext uri="{FF2B5EF4-FFF2-40B4-BE49-F238E27FC236}">
                <a16:creationId xmlns:a16="http://schemas.microsoft.com/office/drawing/2014/main" id="{0E059CED-B88E-4ED1-96E4-01BA47251AA2}"/>
              </a:ext>
            </a:extLst>
          </p:cNvPr>
          <p:cNvSpPr>
            <a:spLocks noChangeAspect="1"/>
          </p:cNvSpPr>
          <p:nvPr userDrawn="1"/>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a:extLst>
              <a:ext uri="{FF2B5EF4-FFF2-40B4-BE49-F238E27FC236}">
                <a16:creationId xmlns:a16="http://schemas.microsoft.com/office/drawing/2014/main" id="{140F5331-B45D-48B4-858D-FDAB89286507}"/>
              </a:ext>
            </a:extLst>
          </p:cNvPr>
          <p:cNvSpPr>
            <a:spLocks noChangeAspect="1"/>
          </p:cNvSpPr>
          <p:nvPr userDrawn="1"/>
        </p:nvSpPr>
        <p:spPr>
          <a:xfrm>
            <a:off x="1259632" y="4607087"/>
            <a:ext cx="504000" cy="504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a:extLst>
              <a:ext uri="{FF2B5EF4-FFF2-40B4-BE49-F238E27FC236}">
                <a16:creationId xmlns:a16="http://schemas.microsoft.com/office/drawing/2014/main" id="{A55999CB-77D6-4C11-9D2F-6720A8BEEE96}"/>
              </a:ext>
            </a:extLst>
          </p:cNvPr>
          <p:cNvSpPr>
            <a:spLocks noChangeAspect="1"/>
          </p:cNvSpPr>
          <p:nvPr userDrawn="1"/>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a:extLst>
              <a:ext uri="{FF2B5EF4-FFF2-40B4-BE49-F238E27FC236}">
                <a16:creationId xmlns:a16="http://schemas.microsoft.com/office/drawing/2014/main" id="{15B1180A-DBEA-41A9-9871-697F5360D643}"/>
              </a:ext>
            </a:extLst>
          </p:cNvPr>
          <p:cNvSpPr>
            <a:spLocks noChangeAspect="1"/>
          </p:cNvSpPr>
          <p:nvPr userDrawn="1"/>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a:extLst>
              <a:ext uri="{FF2B5EF4-FFF2-40B4-BE49-F238E27FC236}">
                <a16:creationId xmlns:a16="http://schemas.microsoft.com/office/drawing/2014/main" id="{ACF86CFE-4156-4701-AC2F-A711B7DEBE51}"/>
              </a:ext>
            </a:extLst>
          </p:cNvPr>
          <p:cNvSpPr>
            <a:spLocks noChangeAspect="1"/>
          </p:cNvSpPr>
          <p:nvPr userDrawn="1"/>
        </p:nvSpPr>
        <p:spPr>
          <a:xfrm>
            <a:off x="3927567" y="4512812"/>
            <a:ext cx="252000" cy="252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椭圆 25">
            <a:extLst>
              <a:ext uri="{FF2B5EF4-FFF2-40B4-BE49-F238E27FC236}">
                <a16:creationId xmlns:a16="http://schemas.microsoft.com/office/drawing/2014/main" id="{D1B5E67D-F034-4324-9A51-46E0D218CFA6}"/>
              </a:ext>
            </a:extLst>
          </p:cNvPr>
          <p:cNvSpPr>
            <a:spLocks noChangeAspect="1"/>
          </p:cNvSpPr>
          <p:nvPr userDrawn="1"/>
        </p:nvSpPr>
        <p:spPr>
          <a:xfrm>
            <a:off x="71520" y="4697868"/>
            <a:ext cx="180000" cy="180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extLst>
      <p:ext uri="{BB962C8B-B14F-4D97-AF65-F5344CB8AC3E}">
        <p14:creationId xmlns:p14="http://schemas.microsoft.com/office/powerpoint/2010/main" val="3524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3" presetClass="entr" presetSubtype="52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ppt_x</p:attrName>
                                        </p:attrNameLst>
                                      </p:cBhvr>
                                      <p:tavLst>
                                        <p:tav tm="0">
                                          <p:val>
                                            <p:fltVal val="0.5"/>
                                          </p:val>
                                        </p:tav>
                                        <p:tav tm="100000">
                                          <p:val>
                                            <p:strVal val="#ppt_x"/>
                                          </p:val>
                                        </p:tav>
                                      </p:tavLst>
                                    </p:anim>
                                    <p:anim calcmode="lin" valueType="num">
                                      <p:cBhvr>
                                        <p:cTn id="28" dur="500" fill="hold"/>
                                        <p:tgtEl>
                                          <p:spTgt spid="1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5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6"/>
                                  </p:stCondLst>
                                  <p:childTnLst>
                                    <p:set>
                                      <p:cBhvr>
                                        <p:cTn id="48" dur="1" fill="hold">
                                          <p:stCondLst>
                                            <p:cond delay="0"/>
                                          </p:stCondLst>
                                        </p:cTn>
                                        <p:tgtEl>
                                          <p:spTgt spid="21"/>
                                        </p:tgtEl>
                                        <p:attrNameLst>
                                          <p:attrName>style.visibility</p:attrName>
                                        </p:attrNameLst>
                                      </p:cBhvr>
                                      <p:to>
                                        <p:strVal val="visible"/>
                                      </p:to>
                                    </p:set>
                                    <p:anim calcmode="lin" valueType="num">
                                      <p:cBhvr>
                                        <p:cTn id="49" dur="227" fill="hold"/>
                                        <p:tgtEl>
                                          <p:spTgt spid="21"/>
                                        </p:tgtEl>
                                        <p:attrNameLst>
                                          <p:attrName>ppt_w</p:attrName>
                                        </p:attrNameLst>
                                      </p:cBhvr>
                                      <p:tavLst>
                                        <p:tav tm="0">
                                          <p:val>
                                            <p:fltVal val="0"/>
                                          </p:val>
                                        </p:tav>
                                        <p:tav tm="100000">
                                          <p:val>
                                            <p:strVal val="#ppt_w"/>
                                          </p:val>
                                        </p:tav>
                                      </p:tavLst>
                                    </p:anim>
                                    <p:anim calcmode="lin" valueType="num">
                                      <p:cBhvr>
                                        <p:cTn id="50" dur="227" fill="hold"/>
                                        <p:tgtEl>
                                          <p:spTgt spid="21"/>
                                        </p:tgtEl>
                                        <p:attrNameLst>
                                          <p:attrName>ppt_h</p:attrName>
                                        </p:attrNameLst>
                                      </p:cBhvr>
                                      <p:tavLst>
                                        <p:tav tm="0">
                                          <p:val>
                                            <p:fltVal val="0"/>
                                          </p:val>
                                        </p:tav>
                                        <p:tav tm="100000">
                                          <p:val>
                                            <p:strVal val="#ppt_h"/>
                                          </p:val>
                                        </p:tav>
                                      </p:tavLst>
                                    </p:anim>
                                    <p:anim calcmode="lin" valueType="num">
                                      <p:cBhvr>
                                        <p:cTn id="51" dur="227" fill="hold"/>
                                        <p:tgtEl>
                                          <p:spTgt spid="21"/>
                                        </p:tgtEl>
                                        <p:attrNameLst>
                                          <p:attrName>ppt_x</p:attrName>
                                        </p:attrNameLst>
                                      </p:cBhvr>
                                      <p:tavLst>
                                        <p:tav tm="0">
                                          <p:val>
                                            <p:fltVal val="0.5"/>
                                          </p:val>
                                        </p:tav>
                                        <p:tav tm="100000">
                                          <p:val>
                                            <p:strVal val="#ppt_x"/>
                                          </p:val>
                                        </p:tav>
                                      </p:tavLst>
                                    </p:anim>
                                    <p:anim calcmode="lin" valueType="num">
                                      <p:cBhvr>
                                        <p:cTn id="52" dur="227" fill="hold"/>
                                        <p:tgtEl>
                                          <p:spTgt spid="21"/>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6"/>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 calcmode="lin" valueType="num">
                                      <p:cBhvr>
                                        <p:cTn id="57" dur="500" fill="hold"/>
                                        <p:tgtEl>
                                          <p:spTgt spid="20"/>
                                        </p:tgtEl>
                                        <p:attrNameLst>
                                          <p:attrName>ppt_x</p:attrName>
                                        </p:attrNameLst>
                                      </p:cBhvr>
                                      <p:tavLst>
                                        <p:tav tm="0">
                                          <p:val>
                                            <p:fltVal val="0.5"/>
                                          </p:val>
                                        </p:tav>
                                        <p:tav tm="100000">
                                          <p:val>
                                            <p:strVal val="#ppt_x"/>
                                          </p:val>
                                        </p:tav>
                                      </p:tavLst>
                                    </p:anim>
                                    <p:anim calcmode="lin" valueType="num">
                                      <p:cBhvr>
                                        <p:cTn id="58" dur="500" fill="hold"/>
                                        <p:tgtEl>
                                          <p:spTgt spid="2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296"/>
                                  </p:stCondLst>
                                  <p:childTnLst>
                                    <p:set>
                                      <p:cBhvr>
                                        <p:cTn id="60" dur="1" fill="hold">
                                          <p:stCondLst>
                                            <p:cond delay="0"/>
                                          </p:stCondLst>
                                        </p:cTn>
                                        <p:tgtEl>
                                          <p:spTgt spid="22"/>
                                        </p:tgtEl>
                                        <p:attrNameLst>
                                          <p:attrName>style.visibility</p:attrName>
                                        </p:attrNameLst>
                                      </p:cBhvr>
                                      <p:to>
                                        <p:strVal val="visible"/>
                                      </p:to>
                                    </p:set>
                                    <p:anim calcmode="lin" valueType="num">
                                      <p:cBhvr>
                                        <p:cTn id="61" dur="695" fill="hold"/>
                                        <p:tgtEl>
                                          <p:spTgt spid="22"/>
                                        </p:tgtEl>
                                        <p:attrNameLst>
                                          <p:attrName>ppt_w</p:attrName>
                                        </p:attrNameLst>
                                      </p:cBhvr>
                                      <p:tavLst>
                                        <p:tav tm="0">
                                          <p:val>
                                            <p:fltVal val="0"/>
                                          </p:val>
                                        </p:tav>
                                        <p:tav tm="100000">
                                          <p:val>
                                            <p:strVal val="#ppt_w"/>
                                          </p:val>
                                        </p:tav>
                                      </p:tavLst>
                                    </p:anim>
                                    <p:anim calcmode="lin" valueType="num">
                                      <p:cBhvr>
                                        <p:cTn id="62" dur="695" fill="hold"/>
                                        <p:tgtEl>
                                          <p:spTgt spid="22"/>
                                        </p:tgtEl>
                                        <p:attrNameLst>
                                          <p:attrName>ppt_h</p:attrName>
                                        </p:attrNameLst>
                                      </p:cBhvr>
                                      <p:tavLst>
                                        <p:tav tm="0">
                                          <p:val>
                                            <p:fltVal val="0"/>
                                          </p:val>
                                        </p:tav>
                                        <p:tav tm="100000">
                                          <p:val>
                                            <p:strVal val="#ppt_h"/>
                                          </p:val>
                                        </p:tav>
                                      </p:tavLst>
                                    </p:anim>
                                    <p:anim calcmode="lin" valueType="num">
                                      <p:cBhvr>
                                        <p:cTn id="63" dur="695" fill="hold"/>
                                        <p:tgtEl>
                                          <p:spTgt spid="22"/>
                                        </p:tgtEl>
                                        <p:attrNameLst>
                                          <p:attrName>ppt_x</p:attrName>
                                        </p:attrNameLst>
                                      </p:cBhvr>
                                      <p:tavLst>
                                        <p:tav tm="0">
                                          <p:val>
                                            <p:fltVal val="0.5"/>
                                          </p:val>
                                        </p:tav>
                                        <p:tav tm="100000">
                                          <p:val>
                                            <p:strVal val="#ppt_x"/>
                                          </p:val>
                                        </p:tav>
                                      </p:tavLst>
                                    </p:anim>
                                    <p:anim calcmode="lin" valueType="num">
                                      <p:cBhvr>
                                        <p:cTn id="64" dur="695" fill="hold"/>
                                        <p:tgtEl>
                                          <p:spTgt spid="22"/>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382"/>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301"/>
                                  </p:stCondLst>
                                  <p:childTnLst>
                                    <p:set>
                                      <p:cBhvr>
                                        <p:cTn id="72" dur="1" fill="hold">
                                          <p:stCondLst>
                                            <p:cond delay="0"/>
                                          </p:stCondLst>
                                        </p:cTn>
                                        <p:tgtEl>
                                          <p:spTgt spid="24"/>
                                        </p:tgtEl>
                                        <p:attrNameLst>
                                          <p:attrName>style.visibility</p:attrName>
                                        </p:attrNameLst>
                                      </p:cBhvr>
                                      <p:to>
                                        <p:strVal val="visible"/>
                                      </p:to>
                                    </p:set>
                                    <p:anim calcmode="lin" valueType="num">
                                      <p:cBhvr>
                                        <p:cTn id="73" dur="244" fill="hold"/>
                                        <p:tgtEl>
                                          <p:spTgt spid="24"/>
                                        </p:tgtEl>
                                        <p:attrNameLst>
                                          <p:attrName>ppt_w</p:attrName>
                                        </p:attrNameLst>
                                      </p:cBhvr>
                                      <p:tavLst>
                                        <p:tav tm="0">
                                          <p:val>
                                            <p:fltVal val="0"/>
                                          </p:val>
                                        </p:tav>
                                        <p:tav tm="100000">
                                          <p:val>
                                            <p:strVal val="#ppt_w"/>
                                          </p:val>
                                        </p:tav>
                                      </p:tavLst>
                                    </p:anim>
                                    <p:anim calcmode="lin" valueType="num">
                                      <p:cBhvr>
                                        <p:cTn id="74" dur="244" fill="hold"/>
                                        <p:tgtEl>
                                          <p:spTgt spid="24"/>
                                        </p:tgtEl>
                                        <p:attrNameLst>
                                          <p:attrName>ppt_h</p:attrName>
                                        </p:attrNameLst>
                                      </p:cBhvr>
                                      <p:tavLst>
                                        <p:tav tm="0">
                                          <p:val>
                                            <p:fltVal val="0"/>
                                          </p:val>
                                        </p:tav>
                                        <p:tav tm="100000">
                                          <p:val>
                                            <p:strVal val="#ppt_h"/>
                                          </p:val>
                                        </p:tav>
                                      </p:tavLst>
                                    </p:anim>
                                    <p:anim calcmode="lin" valueType="num">
                                      <p:cBhvr>
                                        <p:cTn id="75" dur="244" fill="hold"/>
                                        <p:tgtEl>
                                          <p:spTgt spid="24"/>
                                        </p:tgtEl>
                                        <p:attrNameLst>
                                          <p:attrName>ppt_x</p:attrName>
                                        </p:attrNameLst>
                                      </p:cBhvr>
                                      <p:tavLst>
                                        <p:tav tm="0">
                                          <p:val>
                                            <p:fltVal val="0.5"/>
                                          </p:val>
                                        </p:tav>
                                        <p:tav tm="100000">
                                          <p:val>
                                            <p:strVal val="#ppt_x"/>
                                          </p:val>
                                        </p:tav>
                                      </p:tavLst>
                                    </p:anim>
                                    <p:anim calcmode="lin" valueType="num">
                                      <p:cBhvr>
                                        <p:cTn id="76" dur="244" fill="hold"/>
                                        <p:tgtEl>
                                          <p:spTgt spid="24"/>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34" fill="hold"/>
                                        <p:tgtEl>
                                          <p:spTgt spid="25"/>
                                        </p:tgtEl>
                                        <p:attrNameLst>
                                          <p:attrName>ppt_w</p:attrName>
                                        </p:attrNameLst>
                                      </p:cBhvr>
                                      <p:tavLst>
                                        <p:tav tm="0">
                                          <p:val>
                                            <p:fltVal val="0"/>
                                          </p:val>
                                        </p:tav>
                                        <p:tav tm="100000">
                                          <p:val>
                                            <p:strVal val="#ppt_w"/>
                                          </p:val>
                                        </p:tav>
                                      </p:tavLst>
                                    </p:anim>
                                    <p:anim calcmode="lin" valueType="num">
                                      <p:cBhvr>
                                        <p:cTn id="80" dur="534" fill="hold"/>
                                        <p:tgtEl>
                                          <p:spTgt spid="25"/>
                                        </p:tgtEl>
                                        <p:attrNameLst>
                                          <p:attrName>ppt_h</p:attrName>
                                        </p:attrNameLst>
                                      </p:cBhvr>
                                      <p:tavLst>
                                        <p:tav tm="0">
                                          <p:val>
                                            <p:fltVal val="0"/>
                                          </p:val>
                                        </p:tav>
                                        <p:tav tm="100000">
                                          <p:val>
                                            <p:strVal val="#ppt_h"/>
                                          </p:val>
                                        </p:tav>
                                      </p:tavLst>
                                    </p:anim>
                                    <p:anim calcmode="lin" valueType="num">
                                      <p:cBhvr>
                                        <p:cTn id="81" dur="534" fill="hold"/>
                                        <p:tgtEl>
                                          <p:spTgt spid="25"/>
                                        </p:tgtEl>
                                        <p:attrNameLst>
                                          <p:attrName>ppt_x</p:attrName>
                                        </p:attrNameLst>
                                      </p:cBhvr>
                                      <p:tavLst>
                                        <p:tav tm="0">
                                          <p:val>
                                            <p:fltVal val="0.5"/>
                                          </p:val>
                                        </p:tav>
                                        <p:tav tm="100000">
                                          <p:val>
                                            <p:strVal val="#ppt_x"/>
                                          </p:val>
                                        </p:tav>
                                      </p:tavLst>
                                    </p:anim>
                                    <p:anim calcmode="lin" valueType="num">
                                      <p:cBhvr>
                                        <p:cTn id="82" dur="534" fill="hold"/>
                                        <p:tgtEl>
                                          <p:spTgt spid="25"/>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401"/>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t>2022/5/12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t>‹#›</a:t>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1711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17110"/>
            <a:ext cx="9144000" cy="51435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1" r:id="rId2"/>
  </p:sldLayoutIdLst>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8.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pt\bg\竖向大图\图片8(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58"/>
            <a:ext cx="2443712" cy="444238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4" name="矩形 10"/>
          <p:cNvSpPr>
            <a:spLocks noChangeAspect="1"/>
          </p:cNvSpPr>
          <p:nvPr/>
        </p:nvSpPr>
        <p:spPr>
          <a:xfrm>
            <a:off x="6504600" y="131688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5" name="矩形 10"/>
          <p:cNvSpPr>
            <a:spLocks noChangeAspect="1"/>
          </p:cNvSpPr>
          <p:nvPr/>
        </p:nvSpPr>
        <p:spPr>
          <a:xfrm>
            <a:off x="6746895" y="131688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矩形 10"/>
          <p:cNvSpPr/>
          <p:nvPr/>
        </p:nvSpPr>
        <p:spPr>
          <a:xfrm>
            <a:off x="6950415" y="154819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b="1" dirty="0">
                <a:solidFill>
                  <a:prstClr val="white"/>
                </a:solidFill>
                <a:latin typeface="Impact" panose="020B0806030902050204" pitchFamily="34" charset="0"/>
              </a:rPr>
              <a:t>物</a:t>
            </a:r>
          </a:p>
        </p:txBody>
      </p:sp>
      <p:sp>
        <p:nvSpPr>
          <p:cNvPr id="30" name="矩形 10"/>
          <p:cNvSpPr>
            <a:spLocks noChangeAspect="1"/>
          </p:cNvSpPr>
          <p:nvPr/>
        </p:nvSpPr>
        <p:spPr>
          <a:xfrm>
            <a:off x="5354565" y="131688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1" name="矩形 10"/>
          <p:cNvSpPr>
            <a:spLocks noChangeAspect="1"/>
          </p:cNvSpPr>
          <p:nvPr/>
        </p:nvSpPr>
        <p:spPr>
          <a:xfrm>
            <a:off x="5596860" y="131688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矩形 10"/>
          <p:cNvSpPr/>
          <p:nvPr/>
        </p:nvSpPr>
        <p:spPr>
          <a:xfrm>
            <a:off x="5800380" y="154819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b="1" dirty="0">
                <a:solidFill>
                  <a:prstClr val="white"/>
                </a:solidFill>
                <a:latin typeface="Impact" panose="020B0806030902050204" pitchFamily="34" charset="0"/>
              </a:rPr>
              <a:t>财</a:t>
            </a:r>
          </a:p>
        </p:txBody>
      </p:sp>
      <p:sp>
        <p:nvSpPr>
          <p:cNvPr id="8" name="TextBox 7"/>
          <p:cNvSpPr txBox="1"/>
          <p:nvPr/>
        </p:nvSpPr>
        <p:spPr>
          <a:xfrm>
            <a:off x="2617106" y="2740601"/>
            <a:ext cx="5627302" cy="438572"/>
          </a:xfrm>
          <a:prstGeom prst="rect">
            <a:avLst/>
          </a:prstGeom>
          <a:noFill/>
        </p:spPr>
        <p:txBody>
          <a:bodyPr wrap="square" lIns="68571" tIns="34285" rIns="68571" bIns="34285" rtlCol="0">
            <a:spAutoFit/>
          </a:bodyPr>
          <a:lstStyle/>
          <a:p>
            <a:pPr algn="ctr"/>
            <a:r>
              <a:rPr lang="zh-CN" altLang="en-US" sz="2400" b="1" dirty="0">
                <a:solidFill>
                  <a:schemeClr val="accent1"/>
                </a:solidFill>
                <a:latin typeface="+mj-ea"/>
                <a:ea typeface="+mj-ea"/>
              </a:rPr>
              <a:t>涉案财物跨部门集中管理平台</a:t>
            </a:r>
          </a:p>
        </p:txBody>
      </p:sp>
      <p:sp>
        <p:nvSpPr>
          <p:cNvPr id="10" name="圆角矩形 1"/>
          <p:cNvSpPr/>
          <p:nvPr/>
        </p:nvSpPr>
        <p:spPr>
          <a:xfrm>
            <a:off x="3294471" y="3488650"/>
            <a:ext cx="4433016" cy="468000"/>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mj-ea"/>
              <a:ea typeface="+mj-ea"/>
            </a:endParaRPr>
          </a:p>
        </p:txBody>
      </p:sp>
      <p:sp>
        <p:nvSpPr>
          <p:cNvPr id="11" name="圆角矩形 2"/>
          <p:cNvSpPr/>
          <p:nvPr/>
        </p:nvSpPr>
        <p:spPr>
          <a:xfrm>
            <a:off x="3294474" y="3490940"/>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mj-ea"/>
              <a:ea typeface="+mj-ea"/>
            </a:endParaRPr>
          </a:p>
        </p:txBody>
      </p:sp>
      <p:sp>
        <p:nvSpPr>
          <p:cNvPr id="12" name="文字"/>
          <p:cNvSpPr txBox="1"/>
          <p:nvPr/>
        </p:nvSpPr>
        <p:spPr>
          <a:xfrm>
            <a:off x="3596615" y="3516133"/>
            <a:ext cx="3279641" cy="400110"/>
          </a:xfrm>
          <a:prstGeom prst="rect">
            <a:avLst/>
          </a:prstGeom>
          <a:noFill/>
        </p:spPr>
        <p:txBody>
          <a:bodyPr wrap="square" rtlCol="0">
            <a:spAutoFit/>
          </a:bodyPr>
          <a:lstStyle/>
          <a:p>
            <a:pPr algn="ctr"/>
            <a:r>
              <a:rPr lang="zh-CN" altLang="en-US" sz="2000" dirty="0">
                <a:solidFill>
                  <a:schemeClr val="bg1"/>
                </a:solidFill>
                <a:latin typeface="+mj-ea"/>
                <a:ea typeface="+mj-ea"/>
              </a:rPr>
              <a:t>河北欣诚信息技术有限公司</a:t>
            </a:r>
          </a:p>
        </p:txBody>
      </p:sp>
      <p:sp>
        <p:nvSpPr>
          <p:cNvPr id="13" name="圆角矩形 12"/>
          <p:cNvSpPr/>
          <p:nvPr/>
        </p:nvSpPr>
        <p:spPr>
          <a:xfrm>
            <a:off x="3281199" y="3459595"/>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j-ea"/>
              <a:ea typeface="+mj-ea"/>
              <a:cs typeface="+mn-ea"/>
            </a:endParaRPr>
          </a:p>
        </p:txBody>
      </p:sp>
      <p:pic>
        <p:nvPicPr>
          <p:cNvPr id="14" name="手"/>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685" y="3664017"/>
            <a:ext cx="928570" cy="2652149"/>
          </a:xfrm>
          <a:prstGeom prst="rect">
            <a:avLst/>
          </a:prstGeom>
        </p:spPr>
      </p:pic>
      <p:sp>
        <p:nvSpPr>
          <p:cNvPr id="26" name="矩形 10"/>
          <p:cNvSpPr>
            <a:spLocks noChangeAspect="1"/>
          </p:cNvSpPr>
          <p:nvPr/>
        </p:nvSpPr>
        <p:spPr>
          <a:xfrm>
            <a:off x="4204529" y="131688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7" name="矩形 10"/>
          <p:cNvSpPr>
            <a:spLocks noChangeAspect="1"/>
          </p:cNvSpPr>
          <p:nvPr/>
        </p:nvSpPr>
        <p:spPr>
          <a:xfrm>
            <a:off x="4446824" y="131688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矩形 10"/>
          <p:cNvSpPr/>
          <p:nvPr/>
        </p:nvSpPr>
        <p:spPr>
          <a:xfrm>
            <a:off x="4650344" y="154819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b="1" dirty="0">
                <a:solidFill>
                  <a:prstClr val="white"/>
                </a:solidFill>
                <a:latin typeface="Impact" panose="020B0806030902050204" pitchFamily="34" charset="0"/>
              </a:rPr>
              <a:t>案</a:t>
            </a:r>
          </a:p>
        </p:txBody>
      </p:sp>
      <p:sp>
        <p:nvSpPr>
          <p:cNvPr id="3" name="矩形 10"/>
          <p:cNvSpPr>
            <a:spLocks noChangeAspect="1"/>
          </p:cNvSpPr>
          <p:nvPr/>
        </p:nvSpPr>
        <p:spPr>
          <a:xfrm>
            <a:off x="3054493" y="1316888"/>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 name="矩形 10"/>
          <p:cNvSpPr>
            <a:spLocks noChangeAspect="1"/>
          </p:cNvSpPr>
          <p:nvPr/>
        </p:nvSpPr>
        <p:spPr>
          <a:xfrm>
            <a:off x="3296788" y="1316888"/>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矩形 10"/>
          <p:cNvSpPr/>
          <p:nvPr/>
        </p:nvSpPr>
        <p:spPr>
          <a:xfrm>
            <a:off x="3500308" y="1548194"/>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000" b="1" dirty="0">
                <a:solidFill>
                  <a:prstClr val="white"/>
                </a:solidFill>
                <a:latin typeface="Impact" panose="020B0806030902050204" pitchFamily="34" charset="0"/>
              </a:rPr>
              <a:t>涉</a:t>
            </a:r>
          </a:p>
        </p:txBody>
      </p:sp>
      <p:pic>
        <p:nvPicPr>
          <p:cNvPr id="47" name="背景三 一首节奏轻快的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924" y="-1748730"/>
            <a:ext cx="609600" cy="609600"/>
          </a:xfrm>
          <a:prstGeom prst="rect">
            <a:avLst/>
          </a:prstGeom>
        </p:spPr>
      </p:pic>
      <p:sp>
        <p:nvSpPr>
          <p:cNvPr id="2" name="矩形 1"/>
          <p:cNvSpPr/>
          <p:nvPr/>
        </p:nvSpPr>
        <p:spPr>
          <a:xfrm>
            <a:off x="0" y="4899"/>
            <a:ext cx="2443712" cy="514350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latin typeface="Impact" panose="020B0806030902050204" pitchFamily="34" charset="0"/>
            </a:endParaRPr>
          </a:p>
        </p:txBody>
      </p:sp>
    </p:spTree>
    <p:extLst>
      <p:ext uri="{BB962C8B-B14F-4D97-AF65-F5344CB8AC3E}">
        <p14:creationId xmlns:p14="http://schemas.microsoft.com/office/powerpoint/2010/main" val="423217754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6" presetClass="entr" presetSubtype="2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Horizontal)">
                                          <p:cBhvr>
                                            <p:cTn id="14" dur="500"/>
                                            <p:tgtEl>
                                              <p:spTgt spid="1026"/>
                                            </p:tgtEl>
                                          </p:cBhvr>
                                        </p:animEffect>
                                      </p:childTnLst>
                                    </p:cTn>
                                  </p:par>
                                  <p:par>
                                    <p:cTn id="15" presetID="2" presetClass="entr" presetSubtype="3" fill="hold" grpId="0" nodeType="withEffect" p14:presetBounceEnd="5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50000">
                                          <p:cBhvr additive="base">
                                            <p:cTn id="1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8" dur="10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14:presetBounceEnd="50000">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14:bounceEnd="50000">
                                          <p:cBhvr additive="base">
                                            <p:cTn id="2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22" dur="10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14:presetBounceEnd="5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50000">
                                          <p:cBhvr additive="base">
                                            <p:cTn id="2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14:presetBounceEnd="50000">
                                      <p:stCondLst>
                                        <p:cond delay="75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14:presetBounceEnd="50000">
                                      <p:stCondLst>
                                        <p:cond delay="1000"/>
                                      </p:stCondLst>
                                      <p:childTnLst>
                                        <p:set>
                                          <p:cBhvr>
                                            <p:cTn id="32" dur="1" fill="hold">
                                              <p:stCondLst>
                                                <p:cond delay="0"/>
                                              </p:stCondLst>
                                            </p:cTn>
                                            <p:tgtEl>
                                              <p:spTgt spid="27"/>
                                            </p:tgtEl>
                                            <p:attrNameLst>
                                              <p:attrName>style.visibility</p:attrName>
                                            </p:attrNameLst>
                                          </p:cBhvr>
                                          <p:to>
                                            <p:strVal val="visible"/>
                                          </p:to>
                                        </p:set>
                                        <p:anim calcmode="lin" valueType="num" p14:bounceEnd="50000">
                                          <p:cBhvr additive="base">
                                            <p:cTn id="33" dur="10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14:presetBounceEnd="50000">
                                      <p:stCondLst>
                                        <p:cond delay="1250"/>
                                      </p:stCondLst>
                                      <p:childTnLst>
                                        <p:set>
                                          <p:cBhvr>
                                            <p:cTn id="36" dur="1" fill="hold">
                                              <p:stCondLst>
                                                <p:cond delay="0"/>
                                              </p:stCondLst>
                                            </p:cTn>
                                            <p:tgtEl>
                                              <p:spTgt spid="28"/>
                                            </p:tgtEl>
                                            <p:attrNameLst>
                                              <p:attrName>style.visibility</p:attrName>
                                            </p:attrNameLst>
                                          </p:cBhvr>
                                          <p:to>
                                            <p:strVal val="visible"/>
                                          </p:to>
                                        </p:set>
                                        <p:anim calcmode="lin" valueType="num" p14:bounceEnd="50000">
                                          <p:cBhvr additive="base">
                                            <p:cTn id="37" dur="10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14:presetBounceEnd="50000">
                                      <p:stCondLst>
                                        <p:cond delay="1500"/>
                                      </p:stCondLst>
                                      <p:childTnLst>
                                        <p:set>
                                          <p:cBhvr>
                                            <p:cTn id="40" dur="1" fill="hold">
                                              <p:stCondLst>
                                                <p:cond delay="0"/>
                                              </p:stCondLst>
                                            </p:cTn>
                                            <p:tgtEl>
                                              <p:spTgt spid="30"/>
                                            </p:tgtEl>
                                            <p:attrNameLst>
                                              <p:attrName>style.visibility</p:attrName>
                                            </p:attrNameLst>
                                          </p:cBhvr>
                                          <p:to>
                                            <p:strVal val="visible"/>
                                          </p:to>
                                        </p:set>
                                        <p:anim calcmode="lin" valueType="num" p14:bounceEnd="50000">
                                          <p:cBhvr additive="base">
                                            <p:cTn id="4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30"/>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14:presetBounceEnd="50000">
                                      <p:stCondLst>
                                        <p:cond delay="1750"/>
                                      </p:stCondLst>
                                      <p:childTnLst>
                                        <p:set>
                                          <p:cBhvr>
                                            <p:cTn id="44" dur="1" fill="hold">
                                              <p:stCondLst>
                                                <p:cond delay="0"/>
                                              </p:stCondLst>
                                            </p:cTn>
                                            <p:tgtEl>
                                              <p:spTgt spid="31"/>
                                            </p:tgtEl>
                                            <p:attrNameLst>
                                              <p:attrName>style.visibility</p:attrName>
                                            </p:attrNameLst>
                                          </p:cBhvr>
                                          <p:to>
                                            <p:strVal val="visible"/>
                                          </p:to>
                                        </p:set>
                                        <p:anim calcmode="lin" valueType="num" p14:bounceEnd="50000">
                                          <p:cBhvr additive="base">
                                            <p:cTn id="45"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14:presetBounceEnd="50000">
                                      <p:stCondLst>
                                        <p:cond delay="2000"/>
                                      </p:stCondLst>
                                      <p:childTnLst>
                                        <p:set>
                                          <p:cBhvr>
                                            <p:cTn id="48" dur="1" fill="hold">
                                              <p:stCondLst>
                                                <p:cond delay="0"/>
                                              </p:stCondLst>
                                            </p:cTn>
                                            <p:tgtEl>
                                              <p:spTgt spid="32"/>
                                            </p:tgtEl>
                                            <p:attrNameLst>
                                              <p:attrName>style.visibility</p:attrName>
                                            </p:attrNameLst>
                                          </p:cBhvr>
                                          <p:to>
                                            <p:strVal val="visible"/>
                                          </p:to>
                                        </p:set>
                                        <p:anim calcmode="lin" valueType="num" p14:bounceEnd="50000">
                                          <p:cBhvr additive="base">
                                            <p:cTn id="49"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0" dur="1000" fill="hold"/>
                                            <p:tgtEl>
                                              <p:spTgt spid="32"/>
                                            </p:tgtEl>
                                            <p:attrNameLst>
                                              <p:attrName>ppt_y</p:attrName>
                                            </p:attrNameLst>
                                          </p:cBhvr>
                                          <p:tavLst>
                                            <p:tav tm="0">
                                              <p:val>
                                                <p:strVal val="0-#ppt_h/2"/>
                                              </p:val>
                                            </p:tav>
                                            <p:tav tm="100000">
                                              <p:val>
                                                <p:strVal val="#ppt_y"/>
                                              </p:val>
                                            </p:tav>
                                          </p:tavLst>
                                        </p:anim>
                                      </p:childTnLst>
                                    </p:cTn>
                                  </p:par>
                                  <p:par>
                                    <p:cTn id="51" presetID="2" presetClass="entr" presetSubtype="12" fill="hold" grpId="0" nodeType="withEffect" p14:presetBounceEnd="50000">
                                      <p:stCondLst>
                                        <p:cond delay="2250"/>
                                      </p:stCondLst>
                                      <p:childTnLst>
                                        <p:set>
                                          <p:cBhvr>
                                            <p:cTn id="52" dur="1" fill="hold">
                                              <p:stCondLst>
                                                <p:cond delay="0"/>
                                              </p:stCondLst>
                                            </p:cTn>
                                            <p:tgtEl>
                                              <p:spTgt spid="34"/>
                                            </p:tgtEl>
                                            <p:attrNameLst>
                                              <p:attrName>style.visibility</p:attrName>
                                            </p:attrNameLst>
                                          </p:cBhvr>
                                          <p:to>
                                            <p:strVal val="visible"/>
                                          </p:to>
                                        </p:set>
                                        <p:anim calcmode="lin" valueType="num" p14:bounceEnd="50000">
                                          <p:cBhvr additive="base">
                                            <p:cTn id="53" dur="10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14:presetBounceEnd="50000">
                                      <p:stCondLst>
                                        <p:cond delay="2500"/>
                                      </p:stCondLst>
                                      <p:childTnLst>
                                        <p:set>
                                          <p:cBhvr>
                                            <p:cTn id="56" dur="1" fill="hold">
                                              <p:stCondLst>
                                                <p:cond delay="0"/>
                                              </p:stCondLst>
                                            </p:cTn>
                                            <p:tgtEl>
                                              <p:spTgt spid="35"/>
                                            </p:tgtEl>
                                            <p:attrNameLst>
                                              <p:attrName>style.visibility</p:attrName>
                                            </p:attrNameLst>
                                          </p:cBhvr>
                                          <p:to>
                                            <p:strVal val="visible"/>
                                          </p:to>
                                        </p:set>
                                        <p:anim calcmode="lin" valueType="num" p14:bounceEnd="50000">
                                          <p:cBhvr additive="base">
                                            <p:cTn id="57" dur="10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58" dur="10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14:presetBounceEnd="50000">
                                      <p:stCondLst>
                                        <p:cond delay="2750"/>
                                      </p:stCondLst>
                                      <p:childTnLst>
                                        <p:set>
                                          <p:cBhvr>
                                            <p:cTn id="60" dur="1" fill="hold">
                                              <p:stCondLst>
                                                <p:cond delay="0"/>
                                              </p:stCondLst>
                                            </p:cTn>
                                            <p:tgtEl>
                                              <p:spTgt spid="36"/>
                                            </p:tgtEl>
                                            <p:attrNameLst>
                                              <p:attrName>style.visibility</p:attrName>
                                            </p:attrNameLst>
                                          </p:cBhvr>
                                          <p:to>
                                            <p:strVal val="visible"/>
                                          </p:to>
                                        </p:set>
                                        <p:anim calcmode="lin" valueType="num" p14:bounceEnd="50000">
                                          <p:cBhvr additive="base">
                                            <p:cTn id="61" dur="10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62" dur="10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4250"/>
                                </p:stCondLst>
                                <p:childTnLst>
                                  <p:par>
                                    <p:cTn id="64" presetID="52" presetClass="entr" presetSubtype="0" fill="hold" grpId="0" nodeType="after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Scale>
                                          <p:cBhvr>
                                            <p:cTn id="6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8"/>
                                            </p:tgtEl>
                                            <p:attrNameLst>
                                              <p:attrName>ppt_x</p:attrName>
                                              <p:attrName>ppt_y</p:attrName>
                                            </p:attrNameLst>
                                          </p:cBhvr>
                                        </p:animMotion>
                                        <p:animEffect transition="in" filter="fade">
                                          <p:cBhvr>
                                            <p:cTn id="68" dur="1000"/>
                                            <p:tgtEl>
                                              <p:spTgt spid="8"/>
                                            </p:tgtEl>
                                          </p:cBhvr>
                                        </p:animEffect>
                                      </p:childTnLst>
                                    </p:cTn>
                                  </p:par>
                                </p:childTnLst>
                              </p:cTn>
                            </p:par>
                            <p:par>
                              <p:cTn id="69" fill="hold">
                                <p:stCondLst>
                                  <p:cond delay="6450"/>
                                </p:stCondLst>
                                <p:childTnLst>
                                  <p:par>
                                    <p:cTn id="70" presetID="10" presetClass="entr" presetSubtype="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childTnLst>
                                    </p:cTn>
                                  </p:par>
                                  <p:par>
                                    <p:cTn id="82" presetID="42" presetClass="path" presetSubtype="0" accel="50000" decel="50000" fill="hold" nodeType="withEffect">
                                      <p:stCondLst>
                                        <p:cond delay="1000"/>
                                      </p:stCondLst>
                                      <p:childTnLst>
                                        <p:animMotion origin="layout" path="M -3.33333E-6 -3.45679E-6 L 0.40469 -0.01018 " pathEditMode="relative" rAng="0" ptsTypes="AA">
                                          <p:cBhvr>
                                            <p:cTn id="83" dur="2000" fill="hold"/>
                                            <p:tgtEl>
                                              <p:spTgt spid="14"/>
                                            </p:tgtEl>
                                            <p:attrNameLst>
                                              <p:attrName>ppt_x</p:attrName>
                                              <p:attrName>ppt_y</p:attrName>
                                            </p:attrNameLst>
                                          </p:cBhvr>
                                          <p:rCtr x="20226" y="-525"/>
                                        </p:animMotion>
                                      </p:childTnLst>
                                    </p:cTn>
                                  </p:par>
                                  <p:par>
                                    <p:cTn id="84" presetID="42" presetClass="path" presetSubtype="0" accel="50000" decel="50000" fill="hold" grpId="0" nodeType="withEffect">
                                      <p:stCondLst>
                                        <p:cond delay="1000"/>
                                      </p:stCondLst>
                                      <p:childTnLst>
                                        <p:animMotion origin="layout" path="M -3.33333E-6 -2.59259E-6 L 0.40903 -0.00061 " pathEditMode="relative" rAng="0" ptsTypes="AA">
                                          <p:cBhvr>
                                            <p:cTn id="85" dur="2000" fill="hold"/>
                                            <p:tgtEl>
                                              <p:spTgt spid="13"/>
                                            </p:tgtEl>
                                            <p:attrNameLst>
                                              <p:attrName>ppt_x</p:attrName>
                                              <p:attrName>ppt_y</p:attrName>
                                            </p:attrNameLst>
                                          </p:cBhvr>
                                          <p:rCtr x="20451" y="-31"/>
                                        </p:animMotion>
                                      </p:childTnLst>
                                    </p:cTn>
                                  </p:par>
                                  <p:par>
                                    <p:cTn id="86" presetID="22" presetClass="exit" presetSubtype="8" fill="hold" grpId="0" nodeType="withEffect">
                                      <p:stCondLst>
                                        <p:cond delay="1250"/>
                                      </p:stCondLst>
                                      <p:childTnLst>
                                        <p:animEffect transition="out" filter="wipe(left)">
                                          <p:cBhvr>
                                            <p:cTn id="87" dur="1750"/>
                                            <p:tgtEl>
                                              <p:spTgt spid="11"/>
                                            </p:tgtEl>
                                          </p:cBhvr>
                                        </p:animEffect>
                                        <p:set>
                                          <p:cBhvr>
                                            <p:cTn id="88" dur="1" fill="hold">
                                              <p:stCondLst>
                                                <p:cond delay="1749"/>
                                              </p:stCondLst>
                                            </p:cTn>
                                            <p:tgtEl>
                                              <p:spTgt spid="11"/>
                                            </p:tgtEl>
                                            <p:attrNameLst>
                                              <p:attrName>style.visibility</p:attrName>
                                            </p:attrNameLst>
                                          </p:cBhvr>
                                          <p:to>
                                            <p:strVal val="hidden"/>
                                          </p:to>
                                        </p:set>
                                      </p:childTnLst>
                                    </p:cTn>
                                  </p:par>
                                  <p:par>
                                    <p:cTn id="89" presetID="22" presetClass="entr" presetSubtype="8" fill="hold" grpId="0" nodeType="withEffect">
                                      <p:stCondLst>
                                        <p:cond delay="125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1750"/>
                                            <p:tgtEl>
                                              <p:spTgt spid="12"/>
                                            </p:tgtEl>
                                          </p:cBhvr>
                                        </p:animEffect>
                                      </p:childTnLst>
                                    </p:cTn>
                                  </p:par>
                                </p:childTnLst>
                              </p:cTn>
                            </p:par>
                            <p:par>
                              <p:cTn id="92" fill="hold">
                                <p:stCondLst>
                                  <p:cond delay="9450"/>
                                </p:stCondLst>
                                <p:childTnLst>
                                  <p:par>
                                    <p:cTn id="93" presetID="10" presetClass="exit" presetSubtype="0" fill="hold" nodeType="afterEffect">
                                      <p:stCondLst>
                                        <p:cond delay="0"/>
                                      </p:stCondLst>
                                      <p:childTnLst>
                                        <p:animEffect transition="out" filter="fade">
                                          <p:cBhvr>
                                            <p:cTn id="94" dur="750"/>
                                            <p:tgtEl>
                                              <p:spTgt spid="14"/>
                                            </p:tgtEl>
                                          </p:cBhvr>
                                        </p:animEffect>
                                        <p:set>
                                          <p:cBhvr>
                                            <p:cTn id="95" dur="1" fill="hold">
                                              <p:stCondLst>
                                                <p:cond delay="749"/>
                                              </p:stCondLst>
                                            </p:cTn>
                                            <p:tgtEl>
                                              <p:spTgt spid="14"/>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750"/>
                                            <p:tgtEl>
                                              <p:spTgt spid="14"/>
                                            </p:tgtEl>
                                            <p:attrNameLst>
                                              <p:attrName>ppt_x</p:attrName>
                                            </p:attrNameLst>
                                          </p:cBhvr>
                                          <p:tavLst>
                                            <p:tav tm="0">
                                              <p:val>
                                                <p:strVal val="ppt_x"/>
                                              </p:val>
                                            </p:tav>
                                            <p:tav tm="100000">
                                              <p:val>
                                                <p:strVal val="ppt_x"/>
                                              </p:val>
                                            </p:tav>
                                          </p:tavLst>
                                        </p:anim>
                                        <p:anim calcmode="lin" valueType="num">
                                          <p:cBhvr additive="base">
                                            <p:cTn id="98" dur="750"/>
                                            <p:tgtEl>
                                              <p:spTgt spid="14"/>
                                            </p:tgtEl>
                                            <p:attrNameLst>
                                              <p:attrName>ppt_y</p:attrName>
                                            </p:attrNameLst>
                                          </p:cBhvr>
                                          <p:tavLst>
                                            <p:tav tm="0">
                                              <p:val>
                                                <p:strVal val="ppt_y"/>
                                              </p:val>
                                            </p:tav>
                                            <p:tav tm="100000">
                                              <p:val>
                                                <p:strVal val="1+ppt_h/2"/>
                                              </p:val>
                                            </p:tav>
                                          </p:tavLst>
                                        </p:anim>
                                        <p:set>
                                          <p:cBhvr>
                                            <p:cTn id="99" dur="1" fill="hold">
                                              <p:stCondLst>
                                                <p:cond delay="7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36" showWhenStopped="0">
                    <p:cTn id="100" repeatCount="indefinite" fill="remove" display="0">
                      <p:stCondLst>
                        <p:cond delay="indefinite"/>
                      </p:stCondLst>
                      <p:endCondLst>
                        <p:cond evt="onStopAudio" delay="0">
                          <p:tgtEl>
                            <p:sldTgt/>
                          </p:tgtEl>
                        </p:cond>
                      </p:endCondLst>
                    </p:cTn>
                    <p:tgtEl>
                      <p:spTgt spid="47"/>
                    </p:tgtEl>
                  </p:cMediaNode>
                </p:audio>
              </p:childTnLst>
            </p:cTn>
          </p:par>
        </p:tnLst>
        <p:bldLst>
          <p:bldP spid="34" grpId="0" animBg="1"/>
          <p:bldP spid="35" grpId="0" animBg="1"/>
          <p:bldP spid="36" grpId="0" animBg="1"/>
          <p:bldP spid="30" grpId="0" animBg="1"/>
          <p:bldP spid="31" grpId="0" animBg="1"/>
          <p:bldP spid="32" grpId="0" animBg="1"/>
          <p:bldP spid="8"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6" presetClass="entr" presetSubtype="2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Horizontal)">
                                          <p:cBhvr>
                                            <p:cTn id="14" dur="500"/>
                                            <p:tgtEl>
                                              <p:spTgt spid="1026"/>
                                            </p:tgtEl>
                                          </p:cBhvr>
                                        </p:animEffect>
                                      </p:childTnLst>
                                    </p:cTn>
                                  </p:par>
                                  <p:par>
                                    <p:cTn id="15" presetID="2" presetClass="entr" presetSubtype="3"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75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1000" fill="hold"/>
                                            <p:tgtEl>
                                              <p:spTgt spid="27"/>
                                            </p:tgtEl>
                                            <p:attrNameLst>
                                              <p:attrName>ppt_x</p:attrName>
                                            </p:attrNameLst>
                                          </p:cBhvr>
                                          <p:tavLst>
                                            <p:tav tm="0">
                                              <p:val>
                                                <p:strVal val="0-#ppt_w/2"/>
                                              </p:val>
                                            </p:tav>
                                            <p:tav tm="100000">
                                              <p:val>
                                                <p:strVal val="#ppt_x"/>
                                              </p:val>
                                            </p:tav>
                                          </p:tavLst>
                                        </p:anim>
                                        <p:anim calcmode="lin" valueType="num">
                                          <p:cBhvr additive="base">
                                            <p:cTn id="34" dur="1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125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0-#ppt_w/2"/>
                                              </p:val>
                                            </p:tav>
                                            <p:tav tm="100000">
                                              <p:val>
                                                <p:strVal val="#ppt_x"/>
                                              </p:val>
                                            </p:tav>
                                          </p:tavLst>
                                        </p:anim>
                                        <p:anim calcmode="lin" valueType="num">
                                          <p:cBhvr additive="base">
                                            <p:cTn id="38" dur="1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1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1+#ppt_w/2"/>
                                              </p:val>
                                            </p:tav>
                                            <p:tav tm="100000">
                                              <p:val>
                                                <p:strVal val="#ppt_x"/>
                                              </p:val>
                                            </p:tav>
                                          </p:tavLst>
                                        </p:anim>
                                        <p:anim calcmode="lin" valueType="num">
                                          <p:cBhvr additive="base">
                                            <p:cTn id="42" dur="1000" fill="hold"/>
                                            <p:tgtEl>
                                              <p:spTgt spid="30"/>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17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fill="hold"/>
                                            <p:tgtEl>
                                              <p:spTgt spid="31"/>
                                            </p:tgtEl>
                                            <p:attrNameLst>
                                              <p:attrName>ppt_x</p:attrName>
                                            </p:attrNameLst>
                                          </p:cBhvr>
                                          <p:tavLst>
                                            <p:tav tm="0">
                                              <p:val>
                                                <p:strVal val="1+#ppt_w/2"/>
                                              </p:val>
                                            </p:tav>
                                            <p:tav tm="100000">
                                              <p:val>
                                                <p:strVal val="#ppt_x"/>
                                              </p:val>
                                            </p:tav>
                                          </p:tavLst>
                                        </p:anim>
                                        <p:anim calcmode="lin" valueType="num">
                                          <p:cBhvr additive="base">
                                            <p:cTn id="46" dur="10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200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1000" fill="hold"/>
                                            <p:tgtEl>
                                              <p:spTgt spid="32"/>
                                            </p:tgtEl>
                                            <p:attrNameLst>
                                              <p:attrName>ppt_x</p:attrName>
                                            </p:attrNameLst>
                                          </p:cBhvr>
                                          <p:tavLst>
                                            <p:tav tm="0">
                                              <p:val>
                                                <p:strVal val="1+#ppt_w/2"/>
                                              </p:val>
                                            </p:tav>
                                            <p:tav tm="100000">
                                              <p:val>
                                                <p:strVal val="#ppt_x"/>
                                              </p:val>
                                            </p:tav>
                                          </p:tavLst>
                                        </p:anim>
                                        <p:anim calcmode="lin" valueType="num">
                                          <p:cBhvr additive="base">
                                            <p:cTn id="50" dur="1000" fill="hold"/>
                                            <p:tgtEl>
                                              <p:spTgt spid="32"/>
                                            </p:tgtEl>
                                            <p:attrNameLst>
                                              <p:attrName>ppt_y</p:attrName>
                                            </p:attrNameLst>
                                          </p:cBhvr>
                                          <p:tavLst>
                                            <p:tav tm="0">
                                              <p:val>
                                                <p:strVal val="0-#ppt_h/2"/>
                                              </p:val>
                                            </p:tav>
                                            <p:tav tm="100000">
                                              <p:val>
                                                <p:strVal val="#ppt_y"/>
                                              </p:val>
                                            </p:tav>
                                          </p:tavLst>
                                        </p:anim>
                                      </p:childTnLst>
                                    </p:cTn>
                                  </p:par>
                                  <p:par>
                                    <p:cTn id="51" presetID="2" presetClass="entr" presetSubtype="12" fill="hold" grpId="0" nodeType="withEffect">
                                      <p:stCondLst>
                                        <p:cond delay="225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1000" fill="hold"/>
                                            <p:tgtEl>
                                              <p:spTgt spid="34"/>
                                            </p:tgtEl>
                                            <p:attrNameLst>
                                              <p:attrName>ppt_x</p:attrName>
                                            </p:attrNameLst>
                                          </p:cBhvr>
                                          <p:tavLst>
                                            <p:tav tm="0">
                                              <p:val>
                                                <p:strVal val="0-#ppt_w/2"/>
                                              </p:val>
                                            </p:tav>
                                            <p:tav tm="100000">
                                              <p:val>
                                                <p:strVal val="#ppt_x"/>
                                              </p:val>
                                            </p:tav>
                                          </p:tavLst>
                                        </p:anim>
                                        <p:anim calcmode="lin" valueType="num">
                                          <p:cBhvr additive="base">
                                            <p:cTn id="54" dur="10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250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000" fill="hold"/>
                                            <p:tgtEl>
                                              <p:spTgt spid="35"/>
                                            </p:tgtEl>
                                            <p:attrNameLst>
                                              <p:attrName>ppt_x</p:attrName>
                                            </p:attrNameLst>
                                          </p:cBhvr>
                                          <p:tavLst>
                                            <p:tav tm="0">
                                              <p:val>
                                                <p:strVal val="0-#ppt_w/2"/>
                                              </p:val>
                                            </p:tav>
                                            <p:tav tm="100000">
                                              <p:val>
                                                <p:strVal val="#ppt_x"/>
                                              </p:val>
                                            </p:tav>
                                          </p:tavLst>
                                        </p:anim>
                                        <p:anim calcmode="lin" valueType="num">
                                          <p:cBhvr additive="base">
                                            <p:cTn id="58" dur="10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275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1000" fill="hold"/>
                                            <p:tgtEl>
                                              <p:spTgt spid="36"/>
                                            </p:tgtEl>
                                            <p:attrNameLst>
                                              <p:attrName>ppt_x</p:attrName>
                                            </p:attrNameLst>
                                          </p:cBhvr>
                                          <p:tavLst>
                                            <p:tav tm="0">
                                              <p:val>
                                                <p:strVal val="0-#ppt_w/2"/>
                                              </p:val>
                                            </p:tav>
                                            <p:tav tm="100000">
                                              <p:val>
                                                <p:strVal val="#ppt_x"/>
                                              </p:val>
                                            </p:tav>
                                          </p:tavLst>
                                        </p:anim>
                                        <p:anim calcmode="lin" valueType="num">
                                          <p:cBhvr additive="base">
                                            <p:cTn id="62" dur="10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4250"/>
                                </p:stCondLst>
                                <p:childTnLst>
                                  <p:par>
                                    <p:cTn id="64" presetID="52" presetClass="entr" presetSubtype="0" fill="hold" grpId="0" nodeType="after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Scale>
                                          <p:cBhvr>
                                            <p:cTn id="6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8"/>
                                            </p:tgtEl>
                                            <p:attrNameLst>
                                              <p:attrName>ppt_x</p:attrName>
                                              <p:attrName>ppt_y</p:attrName>
                                            </p:attrNameLst>
                                          </p:cBhvr>
                                        </p:animMotion>
                                        <p:animEffect transition="in" filter="fade">
                                          <p:cBhvr>
                                            <p:cTn id="68" dur="1000"/>
                                            <p:tgtEl>
                                              <p:spTgt spid="8"/>
                                            </p:tgtEl>
                                          </p:cBhvr>
                                        </p:animEffect>
                                      </p:childTnLst>
                                    </p:cTn>
                                  </p:par>
                                </p:childTnLst>
                              </p:cTn>
                            </p:par>
                            <p:par>
                              <p:cTn id="69" fill="hold">
                                <p:stCondLst>
                                  <p:cond delay="6450"/>
                                </p:stCondLst>
                                <p:childTnLst>
                                  <p:par>
                                    <p:cTn id="70" presetID="10" presetClass="entr" presetSubtype="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childTnLst>
                                    </p:cTn>
                                  </p:par>
                                  <p:par>
                                    <p:cTn id="82" presetID="42" presetClass="path" presetSubtype="0" accel="50000" decel="50000" fill="hold" nodeType="withEffect">
                                      <p:stCondLst>
                                        <p:cond delay="1000"/>
                                      </p:stCondLst>
                                      <p:childTnLst>
                                        <p:animMotion origin="layout" path="M -3.33333E-6 -3.45679E-6 L 0.40469 -0.01018 " pathEditMode="relative" rAng="0" ptsTypes="AA">
                                          <p:cBhvr>
                                            <p:cTn id="83" dur="2000" fill="hold"/>
                                            <p:tgtEl>
                                              <p:spTgt spid="14"/>
                                            </p:tgtEl>
                                            <p:attrNameLst>
                                              <p:attrName>ppt_x</p:attrName>
                                              <p:attrName>ppt_y</p:attrName>
                                            </p:attrNameLst>
                                          </p:cBhvr>
                                          <p:rCtr x="20226" y="-525"/>
                                        </p:animMotion>
                                      </p:childTnLst>
                                    </p:cTn>
                                  </p:par>
                                  <p:par>
                                    <p:cTn id="84" presetID="42" presetClass="path" presetSubtype="0" accel="50000" decel="50000" fill="hold" grpId="0" nodeType="withEffect">
                                      <p:stCondLst>
                                        <p:cond delay="1000"/>
                                      </p:stCondLst>
                                      <p:childTnLst>
                                        <p:animMotion origin="layout" path="M -3.33333E-6 -2.59259E-6 L 0.40903 -0.00061 " pathEditMode="relative" rAng="0" ptsTypes="AA">
                                          <p:cBhvr>
                                            <p:cTn id="85" dur="2000" fill="hold"/>
                                            <p:tgtEl>
                                              <p:spTgt spid="13"/>
                                            </p:tgtEl>
                                            <p:attrNameLst>
                                              <p:attrName>ppt_x</p:attrName>
                                              <p:attrName>ppt_y</p:attrName>
                                            </p:attrNameLst>
                                          </p:cBhvr>
                                          <p:rCtr x="20451" y="-31"/>
                                        </p:animMotion>
                                      </p:childTnLst>
                                    </p:cTn>
                                  </p:par>
                                  <p:par>
                                    <p:cTn id="86" presetID="22" presetClass="exit" presetSubtype="8" fill="hold" grpId="0" nodeType="withEffect">
                                      <p:stCondLst>
                                        <p:cond delay="1250"/>
                                      </p:stCondLst>
                                      <p:childTnLst>
                                        <p:animEffect transition="out" filter="wipe(left)">
                                          <p:cBhvr>
                                            <p:cTn id="87" dur="1750"/>
                                            <p:tgtEl>
                                              <p:spTgt spid="11"/>
                                            </p:tgtEl>
                                          </p:cBhvr>
                                        </p:animEffect>
                                        <p:set>
                                          <p:cBhvr>
                                            <p:cTn id="88" dur="1" fill="hold">
                                              <p:stCondLst>
                                                <p:cond delay="1749"/>
                                              </p:stCondLst>
                                            </p:cTn>
                                            <p:tgtEl>
                                              <p:spTgt spid="11"/>
                                            </p:tgtEl>
                                            <p:attrNameLst>
                                              <p:attrName>style.visibility</p:attrName>
                                            </p:attrNameLst>
                                          </p:cBhvr>
                                          <p:to>
                                            <p:strVal val="hidden"/>
                                          </p:to>
                                        </p:set>
                                      </p:childTnLst>
                                    </p:cTn>
                                  </p:par>
                                  <p:par>
                                    <p:cTn id="89" presetID="22" presetClass="entr" presetSubtype="8" fill="hold" grpId="0" nodeType="withEffect">
                                      <p:stCondLst>
                                        <p:cond delay="125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1750"/>
                                            <p:tgtEl>
                                              <p:spTgt spid="12"/>
                                            </p:tgtEl>
                                          </p:cBhvr>
                                        </p:animEffect>
                                      </p:childTnLst>
                                    </p:cTn>
                                  </p:par>
                                </p:childTnLst>
                              </p:cTn>
                            </p:par>
                            <p:par>
                              <p:cTn id="92" fill="hold">
                                <p:stCondLst>
                                  <p:cond delay="9450"/>
                                </p:stCondLst>
                                <p:childTnLst>
                                  <p:par>
                                    <p:cTn id="93" presetID="10" presetClass="exit" presetSubtype="0" fill="hold" nodeType="afterEffect">
                                      <p:stCondLst>
                                        <p:cond delay="0"/>
                                      </p:stCondLst>
                                      <p:childTnLst>
                                        <p:animEffect transition="out" filter="fade">
                                          <p:cBhvr>
                                            <p:cTn id="94" dur="750"/>
                                            <p:tgtEl>
                                              <p:spTgt spid="14"/>
                                            </p:tgtEl>
                                          </p:cBhvr>
                                        </p:animEffect>
                                        <p:set>
                                          <p:cBhvr>
                                            <p:cTn id="95" dur="1" fill="hold">
                                              <p:stCondLst>
                                                <p:cond delay="749"/>
                                              </p:stCondLst>
                                            </p:cTn>
                                            <p:tgtEl>
                                              <p:spTgt spid="14"/>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750"/>
                                            <p:tgtEl>
                                              <p:spTgt spid="14"/>
                                            </p:tgtEl>
                                            <p:attrNameLst>
                                              <p:attrName>ppt_x</p:attrName>
                                            </p:attrNameLst>
                                          </p:cBhvr>
                                          <p:tavLst>
                                            <p:tav tm="0">
                                              <p:val>
                                                <p:strVal val="ppt_x"/>
                                              </p:val>
                                            </p:tav>
                                            <p:tav tm="100000">
                                              <p:val>
                                                <p:strVal val="ppt_x"/>
                                              </p:val>
                                            </p:tav>
                                          </p:tavLst>
                                        </p:anim>
                                        <p:anim calcmode="lin" valueType="num">
                                          <p:cBhvr additive="base">
                                            <p:cTn id="98" dur="750"/>
                                            <p:tgtEl>
                                              <p:spTgt spid="14"/>
                                            </p:tgtEl>
                                            <p:attrNameLst>
                                              <p:attrName>ppt_y</p:attrName>
                                            </p:attrNameLst>
                                          </p:cBhvr>
                                          <p:tavLst>
                                            <p:tav tm="0">
                                              <p:val>
                                                <p:strVal val="ppt_y"/>
                                              </p:val>
                                            </p:tav>
                                            <p:tav tm="100000">
                                              <p:val>
                                                <p:strVal val="1+ppt_h/2"/>
                                              </p:val>
                                            </p:tav>
                                          </p:tavLst>
                                        </p:anim>
                                        <p:set>
                                          <p:cBhvr>
                                            <p:cTn id="99" dur="1" fill="hold">
                                              <p:stCondLst>
                                                <p:cond delay="7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36" showWhenStopped="0">
                    <p:cTn id="100" repeatCount="indefinite" fill="remove" display="0">
                      <p:stCondLst>
                        <p:cond delay="indefinite"/>
                      </p:stCondLst>
                      <p:endCondLst>
                        <p:cond evt="onStopAudio" delay="0">
                          <p:tgtEl>
                            <p:sldTgt/>
                          </p:tgtEl>
                        </p:cond>
                      </p:endCondLst>
                    </p:cTn>
                    <p:tgtEl>
                      <p:spTgt spid="47"/>
                    </p:tgtEl>
                  </p:cMediaNode>
                </p:audio>
              </p:childTnLst>
            </p:cTn>
          </p:par>
        </p:tnLst>
        <p:bldLst>
          <p:bldP spid="34" grpId="0" animBg="1"/>
          <p:bldP spid="35" grpId="0" animBg="1"/>
          <p:bldP spid="36" grpId="0" animBg="1"/>
          <p:bldP spid="30" grpId="0" animBg="1"/>
          <p:bldP spid="31" grpId="0" animBg="1"/>
          <p:bldP spid="32" grpId="0" animBg="1"/>
          <p:bldP spid="8"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硬件设备</a:t>
            </a:r>
          </a:p>
        </p:txBody>
      </p:sp>
      <p:sp>
        <p:nvSpPr>
          <p:cNvPr id="13" name="矩形 12">
            <a:extLst>
              <a:ext uri="{FF2B5EF4-FFF2-40B4-BE49-F238E27FC236}">
                <a16:creationId xmlns:a16="http://schemas.microsoft.com/office/drawing/2014/main" id="{2A525C83-D99E-44D2-9FD3-E476A599FB1C}"/>
              </a:ext>
            </a:extLst>
          </p:cNvPr>
          <p:cNvSpPr/>
          <p:nvPr/>
        </p:nvSpPr>
        <p:spPr>
          <a:xfrm>
            <a:off x="1331640" y="1796599"/>
            <a:ext cx="3672408" cy="1708160"/>
          </a:xfrm>
          <a:prstGeom prst="rect">
            <a:avLst/>
          </a:prstGeom>
        </p:spPr>
        <p:txBody>
          <a:bodyPr wrap="square">
            <a:spAutoFit/>
          </a:bodyPr>
          <a:lstStyle/>
          <a:p>
            <a:pPr indent="360045" algn="just" hangingPunct="0">
              <a:lnSpc>
                <a:spcPct val="150000"/>
              </a:lnSpc>
            </a:pPr>
            <a:r>
              <a:rPr lang="zh-CN" altLang="en-US" sz="1400" dirty="0">
                <a:solidFill>
                  <a:srgbClr val="0065B0"/>
                </a:solidFill>
              </a:rPr>
              <a:t>考虑办案干警异地取证的需要，已为各基层法院提供了一套移动信息化采集系统，系统功能涵盖办案干警现有的工作需要，包括：案件登记、涉案财物登记、拍照取证、二维码打印、数据同步等。</a:t>
            </a:r>
          </a:p>
        </p:txBody>
      </p:sp>
      <p:sp>
        <p:nvSpPr>
          <p:cNvPr id="14" name="矩形 13">
            <a:extLst>
              <a:ext uri="{FF2B5EF4-FFF2-40B4-BE49-F238E27FC236}">
                <a16:creationId xmlns:a16="http://schemas.microsoft.com/office/drawing/2014/main" id="{B33B694A-0742-49CA-BAB7-E9469322D265}"/>
              </a:ext>
            </a:extLst>
          </p:cNvPr>
          <p:cNvSpPr/>
          <p:nvPr/>
        </p:nvSpPr>
        <p:spPr>
          <a:xfrm>
            <a:off x="1835696" y="1153076"/>
            <a:ext cx="3600400" cy="338554"/>
          </a:xfrm>
          <a:prstGeom prst="rect">
            <a:avLst/>
          </a:prstGeom>
        </p:spPr>
        <p:txBody>
          <a:bodyPr wrap="square">
            <a:spAutoFit/>
          </a:bodyPr>
          <a:lstStyle/>
          <a:p>
            <a:r>
              <a:rPr lang="zh-CN" altLang="en-US" sz="1600" b="1" dirty="0">
                <a:solidFill>
                  <a:srgbClr val="0065B0"/>
                </a:solidFill>
              </a:rPr>
              <a:t>涉案财物信息移动采集终端</a:t>
            </a:r>
          </a:p>
        </p:txBody>
      </p:sp>
      <p:pic>
        <p:nvPicPr>
          <p:cNvPr id="15" name="图片 14">
            <a:extLst>
              <a:ext uri="{FF2B5EF4-FFF2-40B4-BE49-F238E27FC236}">
                <a16:creationId xmlns:a16="http://schemas.microsoft.com/office/drawing/2014/main" id="{CECD0D89-C9B8-4C78-9F16-505EB5302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811730"/>
            <a:ext cx="3562918" cy="3562918"/>
          </a:xfrm>
          <a:prstGeom prst="rect">
            <a:avLst/>
          </a:prstGeom>
          <a:ln>
            <a:noFill/>
          </a:ln>
          <a:effectLst>
            <a:outerShdw blurRad="177800" dist="127000" dir="8100000" algn="tl" rotWithShape="0">
              <a:srgbClr val="333333">
                <a:alpha val="40000"/>
              </a:srgbClr>
            </a:outerShdw>
          </a:effectLst>
        </p:spPr>
      </p:pic>
      <p:grpSp>
        <p:nvGrpSpPr>
          <p:cNvPr id="16" name="组合 15">
            <a:extLst>
              <a:ext uri="{FF2B5EF4-FFF2-40B4-BE49-F238E27FC236}">
                <a16:creationId xmlns:a16="http://schemas.microsoft.com/office/drawing/2014/main" id="{4D8D5F8F-EF34-4D56-9F9F-1756889ACAE6}"/>
              </a:ext>
            </a:extLst>
          </p:cNvPr>
          <p:cNvGrpSpPr/>
          <p:nvPr/>
        </p:nvGrpSpPr>
        <p:grpSpPr>
          <a:xfrm>
            <a:off x="755576" y="854323"/>
            <a:ext cx="900000" cy="900000"/>
            <a:chOff x="4229236" y="3968984"/>
            <a:chExt cx="792000" cy="792000"/>
          </a:xfrm>
        </p:grpSpPr>
        <p:sp>
          <p:nvSpPr>
            <p:cNvPr id="17" name="MH_Other_2">
              <a:extLst>
                <a:ext uri="{FF2B5EF4-FFF2-40B4-BE49-F238E27FC236}">
                  <a16:creationId xmlns:a16="http://schemas.microsoft.com/office/drawing/2014/main" id="{EFCB2388-0D1A-4B85-84F4-56171421F4CD}"/>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MH_Title_1">
              <a:extLst>
                <a:ext uri="{FF2B5EF4-FFF2-40B4-BE49-F238E27FC236}">
                  <a16:creationId xmlns:a16="http://schemas.microsoft.com/office/drawing/2014/main" id="{1D5D6F46-54E0-4673-B270-23758C6DECDE}"/>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1</a:t>
              </a:r>
              <a:endParaRPr lang="zh-CN" altLang="en-US" sz="1200" b="1" dirty="0">
                <a:latin typeface="Impact" panose="020B0806030902050204" pitchFamily="34" charset="0"/>
              </a:endParaRPr>
            </a:p>
          </p:txBody>
        </p:sp>
      </p:grpSp>
    </p:spTree>
    <p:extLst>
      <p:ext uri="{BB962C8B-B14F-4D97-AF65-F5344CB8AC3E}">
        <p14:creationId xmlns:p14="http://schemas.microsoft.com/office/powerpoint/2010/main" val="484094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硬件设备</a:t>
            </a:r>
          </a:p>
        </p:txBody>
      </p:sp>
      <p:pic>
        <p:nvPicPr>
          <p:cNvPr id="6" name="图片 5">
            <a:extLst>
              <a:ext uri="{FF2B5EF4-FFF2-40B4-BE49-F238E27FC236}">
                <a16:creationId xmlns:a16="http://schemas.microsoft.com/office/drawing/2014/main" id="{A5EC8AC8-CD9E-4D9B-9A3B-B22303ED9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067" y="1156683"/>
            <a:ext cx="2794783" cy="2823229"/>
          </a:xfrm>
          <a:prstGeom prst="rect">
            <a:avLst/>
          </a:prstGeom>
          <a:ln>
            <a:noFill/>
          </a:ln>
          <a:effectLst>
            <a:outerShdw blurRad="177800" dist="127000" dir="8100000" algn="tr" rotWithShape="0">
              <a:prstClr val="black">
                <a:alpha val="40000"/>
              </a:prstClr>
            </a:outerShdw>
          </a:effectLst>
        </p:spPr>
      </p:pic>
      <p:sp>
        <p:nvSpPr>
          <p:cNvPr id="7" name="TextBox 10">
            <a:extLst>
              <a:ext uri="{FF2B5EF4-FFF2-40B4-BE49-F238E27FC236}">
                <a16:creationId xmlns:a16="http://schemas.microsoft.com/office/drawing/2014/main" id="{B2FF9725-9E9C-4A84-8E50-741D887D14B7}"/>
              </a:ext>
            </a:extLst>
          </p:cNvPr>
          <p:cNvSpPr txBox="1"/>
          <p:nvPr/>
        </p:nvSpPr>
        <p:spPr>
          <a:xfrm>
            <a:off x="1043608" y="1928204"/>
            <a:ext cx="3149883" cy="1384995"/>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0" indent="360000">
              <a:lnSpc>
                <a:spcPct val="150000"/>
              </a:lnSpc>
              <a:spcBef>
                <a:spcPts val="1300"/>
              </a:spcBef>
              <a:spcAft>
                <a:spcPts val="1300"/>
              </a:spcAft>
              <a:buNone/>
            </a:pPr>
            <a:r>
              <a:rPr lang="zh-CN" altLang="en-US" sz="1400" kern="100" dirty="0">
                <a:solidFill>
                  <a:srgbClr val="0065B0"/>
                </a:solidFill>
                <a:effectLst/>
                <a:latin typeface="+mn-ea"/>
                <a:ea typeface="+mn-ea"/>
                <a:cs typeface="Times New Roman" panose="02020603050405020304" pitchFamily="18" charset="0"/>
              </a:rPr>
              <a:t>多功能操作台集合了一体机电脑、监控画面、二维码打印、扫描</a:t>
            </a:r>
            <a:r>
              <a:rPr lang="zh-CN" altLang="en-US" sz="1400" kern="100" dirty="0">
                <a:solidFill>
                  <a:srgbClr val="0065B0"/>
                </a:solidFill>
                <a:latin typeface="+mn-ea"/>
                <a:ea typeface="+mn-ea"/>
                <a:cs typeface="Times New Roman" panose="02020603050405020304" pitchFamily="18" charset="0"/>
              </a:rPr>
              <a:t>，</a:t>
            </a:r>
            <a:r>
              <a:rPr lang="zh-CN" altLang="en-US" sz="1400" kern="100" dirty="0">
                <a:solidFill>
                  <a:srgbClr val="0065B0"/>
                </a:solidFill>
                <a:effectLst/>
                <a:latin typeface="+mn-ea"/>
                <a:ea typeface="+mn-ea"/>
                <a:cs typeface="Times New Roman" panose="02020603050405020304" pitchFamily="18" charset="0"/>
              </a:rPr>
              <a:t>文书打印和高拍仪</a:t>
            </a:r>
            <a:r>
              <a:rPr lang="zh-CN" altLang="en-US" sz="1400" kern="100" dirty="0">
                <a:solidFill>
                  <a:srgbClr val="0065B0"/>
                </a:solidFill>
                <a:latin typeface="+mn-ea"/>
                <a:ea typeface="+mn-ea"/>
                <a:cs typeface="Times New Roman" panose="02020603050405020304" pitchFamily="18" charset="0"/>
              </a:rPr>
              <a:t>等，主要用于涉案财物信息采集、录入及涉案财物的监管。</a:t>
            </a:r>
            <a:endParaRPr lang="zh-CN" altLang="en-US" sz="1400" kern="100" dirty="0">
              <a:effectLst/>
              <a:latin typeface="+mn-ea"/>
              <a:ea typeface="+mn-ea"/>
              <a:cs typeface="Times New Roman" panose="02020603050405020304" pitchFamily="18" charset="0"/>
            </a:endParaRPr>
          </a:p>
        </p:txBody>
      </p:sp>
      <p:grpSp>
        <p:nvGrpSpPr>
          <p:cNvPr id="8" name="组合 7">
            <a:extLst>
              <a:ext uri="{FF2B5EF4-FFF2-40B4-BE49-F238E27FC236}">
                <a16:creationId xmlns:a16="http://schemas.microsoft.com/office/drawing/2014/main" id="{E6651C60-9A28-43C4-A447-6933910AC376}"/>
              </a:ext>
            </a:extLst>
          </p:cNvPr>
          <p:cNvGrpSpPr/>
          <p:nvPr/>
        </p:nvGrpSpPr>
        <p:grpSpPr>
          <a:xfrm>
            <a:off x="755576" y="854323"/>
            <a:ext cx="900000" cy="900000"/>
            <a:chOff x="4229236" y="3968984"/>
            <a:chExt cx="792000" cy="792000"/>
          </a:xfrm>
        </p:grpSpPr>
        <p:sp>
          <p:nvSpPr>
            <p:cNvPr id="9" name="MH_Other_2">
              <a:extLst>
                <a:ext uri="{FF2B5EF4-FFF2-40B4-BE49-F238E27FC236}">
                  <a16:creationId xmlns:a16="http://schemas.microsoft.com/office/drawing/2014/main" id="{05CBE84A-2A49-430F-A53A-12469E067498}"/>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0" name="MH_Title_1">
              <a:extLst>
                <a:ext uri="{FF2B5EF4-FFF2-40B4-BE49-F238E27FC236}">
                  <a16:creationId xmlns:a16="http://schemas.microsoft.com/office/drawing/2014/main" id="{6613CB75-2B01-433F-8887-26309522A6CA}"/>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2</a:t>
              </a:r>
              <a:endParaRPr lang="zh-CN" altLang="en-US" sz="1200" b="1" dirty="0">
                <a:latin typeface="Impact" panose="020B0806030902050204" pitchFamily="34" charset="0"/>
              </a:endParaRPr>
            </a:p>
          </p:txBody>
        </p:sp>
      </p:grpSp>
      <p:sp>
        <p:nvSpPr>
          <p:cNvPr id="11" name="矩形 10">
            <a:extLst>
              <a:ext uri="{FF2B5EF4-FFF2-40B4-BE49-F238E27FC236}">
                <a16:creationId xmlns:a16="http://schemas.microsoft.com/office/drawing/2014/main" id="{B33B694A-0742-49CA-BAB7-E9469322D265}"/>
              </a:ext>
            </a:extLst>
          </p:cNvPr>
          <p:cNvSpPr/>
          <p:nvPr/>
        </p:nvSpPr>
        <p:spPr>
          <a:xfrm>
            <a:off x="1852297" y="1156683"/>
            <a:ext cx="2341194" cy="338554"/>
          </a:xfrm>
          <a:prstGeom prst="rect">
            <a:avLst/>
          </a:prstGeom>
        </p:spPr>
        <p:txBody>
          <a:bodyPr wrap="square">
            <a:spAutoFit/>
          </a:bodyPr>
          <a:lstStyle/>
          <a:p>
            <a:r>
              <a:rPr lang="zh-CN" altLang="en-US" sz="1600" b="1" dirty="0">
                <a:solidFill>
                  <a:srgbClr val="0065B0"/>
                </a:solidFill>
              </a:rPr>
              <a:t>多功能操作台</a:t>
            </a:r>
          </a:p>
        </p:txBody>
      </p:sp>
    </p:spTree>
    <p:extLst>
      <p:ext uri="{BB962C8B-B14F-4D97-AF65-F5344CB8AC3E}">
        <p14:creationId xmlns:p14="http://schemas.microsoft.com/office/powerpoint/2010/main" val="4804263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硬件设备</a:t>
            </a:r>
          </a:p>
        </p:txBody>
      </p:sp>
      <p:grpSp>
        <p:nvGrpSpPr>
          <p:cNvPr id="6" name="组合 5">
            <a:extLst>
              <a:ext uri="{FF2B5EF4-FFF2-40B4-BE49-F238E27FC236}">
                <a16:creationId xmlns:a16="http://schemas.microsoft.com/office/drawing/2014/main" id="{976CE2D8-3B1E-49C4-9177-BDEB69693E30}"/>
              </a:ext>
            </a:extLst>
          </p:cNvPr>
          <p:cNvGrpSpPr/>
          <p:nvPr/>
        </p:nvGrpSpPr>
        <p:grpSpPr>
          <a:xfrm>
            <a:off x="755576" y="854323"/>
            <a:ext cx="900000" cy="900000"/>
            <a:chOff x="4229236" y="3968984"/>
            <a:chExt cx="792000" cy="792000"/>
          </a:xfrm>
        </p:grpSpPr>
        <p:sp>
          <p:nvSpPr>
            <p:cNvPr id="7" name="MH_Other_2">
              <a:extLst>
                <a:ext uri="{FF2B5EF4-FFF2-40B4-BE49-F238E27FC236}">
                  <a16:creationId xmlns:a16="http://schemas.microsoft.com/office/drawing/2014/main" id="{B574B419-F2EF-4843-B26B-49C4168A3A2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MH_Title_1">
              <a:extLst>
                <a:ext uri="{FF2B5EF4-FFF2-40B4-BE49-F238E27FC236}">
                  <a16:creationId xmlns:a16="http://schemas.microsoft.com/office/drawing/2014/main" id="{F9B53DBD-4393-47C8-916D-1B35F168F316}"/>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3</a:t>
              </a:r>
              <a:endParaRPr lang="zh-CN" altLang="en-US" sz="1200" b="1" dirty="0">
                <a:latin typeface="Impact" panose="020B0806030902050204" pitchFamily="34" charset="0"/>
              </a:endParaRPr>
            </a:p>
          </p:txBody>
        </p:sp>
      </p:grpSp>
      <p:sp>
        <p:nvSpPr>
          <p:cNvPr id="10" name="TextBox 10">
            <a:extLst>
              <a:ext uri="{FF2B5EF4-FFF2-40B4-BE49-F238E27FC236}">
                <a16:creationId xmlns:a16="http://schemas.microsoft.com/office/drawing/2014/main" id="{1B05CE1A-AE55-42BF-9B04-52675750BC7E}"/>
              </a:ext>
            </a:extLst>
          </p:cNvPr>
          <p:cNvSpPr txBox="1"/>
          <p:nvPr/>
        </p:nvSpPr>
        <p:spPr>
          <a:xfrm>
            <a:off x="755576" y="1897505"/>
            <a:ext cx="3160967" cy="1384995"/>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0" indent="360000" hangingPunct="0">
              <a:lnSpc>
                <a:spcPct val="150000"/>
              </a:lnSpc>
              <a:buNone/>
            </a:pPr>
            <a:r>
              <a:rPr lang="zh-CN" altLang="en-US" sz="1400" kern="100" dirty="0">
                <a:solidFill>
                  <a:srgbClr val="0065B0"/>
                </a:solidFill>
                <a:effectLst/>
                <a:latin typeface="+mn-ea"/>
                <a:ea typeface="+mn-ea"/>
                <a:cs typeface="Times New Roman" panose="02020603050405020304" pitchFamily="18" charset="0"/>
              </a:rPr>
              <a:t>智能储物柜的功能：工作人员用涉案财物管理系统生成的二维码，进行扫码开箱存、取涉案财物以及服务器后台数据管理。</a:t>
            </a:r>
          </a:p>
        </p:txBody>
      </p:sp>
      <p:sp>
        <p:nvSpPr>
          <p:cNvPr id="11" name="矩形 10">
            <a:extLst>
              <a:ext uri="{FF2B5EF4-FFF2-40B4-BE49-F238E27FC236}">
                <a16:creationId xmlns:a16="http://schemas.microsoft.com/office/drawing/2014/main" id="{B33B694A-0742-49CA-BAB7-E9469322D265}"/>
              </a:ext>
            </a:extLst>
          </p:cNvPr>
          <p:cNvSpPr/>
          <p:nvPr/>
        </p:nvSpPr>
        <p:spPr>
          <a:xfrm>
            <a:off x="1852297" y="1156683"/>
            <a:ext cx="2341194" cy="338554"/>
          </a:xfrm>
          <a:prstGeom prst="rect">
            <a:avLst/>
          </a:prstGeom>
        </p:spPr>
        <p:txBody>
          <a:bodyPr wrap="square">
            <a:spAutoFit/>
          </a:bodyPr>
          <a:lstStyle/>
          <a:p>
            <a:r>
              <a:rPr lang="zh-CN" altLang="en-US" sz="1600" b="1" dirty="0">
                <a:solidFill>
                  <a:srgbClr val="0065B0"/>
                </a:solidFill>
              </a:rPr>
              <a:t>智能储物柜</a:t>
            </a:r>
          </a:p>
        </p:txBody>
      </p:sp>
      <p:pic>
        <p:nvPicPr>
          <p:cNvPr id="12" name="图片 11">
            <a:extLst>
              <a:ext uri="{FF2B5EF4-FFF2-40B4-BE49-F238E27FC236}">
                <a16:creationId xmlns:a16="http://schemas.microsoft.com/office/drawing/2014/main" id="{06AB68E5-157C-48C6-B5C8-61759FCC38B7}"/>
              </a:ext>
            </a:extLst>
          </p:cNvPr>
          <p:cNvPicPr/>
          <p:nvPr/>
        </p:nvPicPr>
        <p:blipFill>
          <a:blip r:embed="rId5" cstate="print"/>
          <a:srcRect/>
          <a:stretch>
            <a:fillRect/>
          </a:stretch>
        </p:blipFill>
        <p:spPr>
          <a:xfrm>
            <a:off x="4394007" y="1419622"/>
            <a:ext cx="4296846" cy="2292296"/>
          </a:xfrm>
          <a:prstGeom prst="rect">
            <a:avLst/>
          </a:prstGeom>
          <a:ln>
            <a:noFill/>
          </a:ln>
          <a:effectLst>
            <a:outerShdw blurRad="177800" dist="127000" dir="8100000" algn="r" rotWithShape="0">
              <a:prstClr val="black">
                <a:alpha val="40000"/>
              </a:prstClr>
            </a:outerShdw>
          </a:effectLst>
        </p:spPr>
      </p:pic>
    </p:spTree>
    <p:extLst>
      <p:ext uri="{BB962C8B-B14F-4D97-AF65-F5344CB8AC3E}">
        <p14:creationId xmlns:p14="http://schemas.microsoft.com/office/powerpoint/2010/main" val="34147964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办案流程</a:t>
            </a:r>
          </a:p>
        </p:txBody>
      </p:sp>
      <p:pic>
        <p:nvPicPr>
          <p:cNvPr id="54" name="图片 53">
            <a:extLst>
              <a:ext uri="{FF2B5EF4-FFF2-40B4-BE49-F238E27FC236}">
                <a16:creationId xmlns:a16="http://schemas.microsoft.com/office/drawing/2014/main" id="{D802A5C5-BCC1-4186-8A4A-D7AA047BB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273" y="2660469"/>
            <a:ext cx="1085720" cy="809525"/>
          </a:xfrm>
          <a:prstGeom prst="rect">
            <a:avLst/>
          </a:prstGeom>
        </p:spPr>
      </p:pic>
      <p:pic>
        <p:nvPicPr>
          <p:cNvPr id="55" name="图片 54">
            <a:extLst>
              <a:ext uri="{FF2B5EF4-FFF2-40B4-BE49-F238E27FC236}">
                <a16:creationId xmlns:a16="http://schemas.microsoft.com/office/drawing/2014/main" id="{E1735EA3-48F4-4F28-9194-1D56CD468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396" y="1675245"/>
            <a:ext cx="300165" cy="675372"/>
          </a:xfrm>
          <a:prstGeom prst="rect">
            <a:avLst/>
          </a:prstGeom>
        </p:spPr>
      </p:pic>
      <p:pic>
        <p:nvPicPr>
          <p:cNvPr id="56" name="图片 55">
            <a:extLst>
              <a:ext uri="{FF2B5EF4-FFF2-40B4-BE49-F238E27FC236}">
                <a16:creationId xmlns:a16="http://schemas.microsoft.com/office/drawing/2014/main" id="{6344E46A-9817-4C8A-B2FF-43A8E2C64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747" y="2571750"/>
            <a:ext cx="875223" cy="875223"/>
          </a:xfrm>
          <a:prstGeom prst="rect">
            <a:avLst/>
          </a:prstGeom>
        </p:spPr>
      </p:pic>
      <p:pic>
        <p:nvPicPr>
          <p:cNvPr id="57" name="图片 56">
            <a:extLst>
              <a:ext uri="{FF2B5EF4-FFF2-40B4-BE49-F238E27FC236}">
                <a16:creationId xmlns:a16="http://schemas.microsoft.com/office/drawing/2014/main" id="{49C501C6-032F-4CAB-9041-8F679143E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817" y="1928852"/>
            <a:ext cx="1542858" cy="428572"/>
          </a:xfrm>
          <a:prstGeom prst="rect">
            <a:avLst/>
          </a:prstGeom>
        </p:spPr>
      </p:pic>
      <p:pic>
        <p:nvPicPr>
          <p:cNvPr id="58" name="图片 57">
            <a:extLst>
              <a:ext uri="{FF2B5EF4-FFF2-40B4-BE49-F238E27FC236}">
                <a16:creationId xmlns:a16="http://schemas.microsoft.com/office/drawing/2014/main" id="{FEBAA359-198E-444D-A360-331EF4588B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0510" y="2214330"/>
            <a:ext cx="942858" cy="1342857"/>
          </a:xfrm>
          <a:prstGeom prst="rect">
            <a:avLst/>
          </a:prstGeom>
        </p:spPr>
      </p:pic>
      <p:sp>
        <p:nvSpPr>
          <p:cNvPr id="59" name="流程图: 过程 58">
            <a:extLst>
              <a:ext uri="{FF2B5EF4-FFF2-40B4-BE49-F238E27FC236}">
                <a16:creationId xmlns:a16="http://schemas.microsoft.com/office/drawing/2014/main" id="{700D6079-6E10-4C6C-A17F-3B89585FADF1}"/>
              </a:ext>
            </a:extLst>
          </p:cNvPr>
          <p:cNvSpPr/>
          <p:nvPr/>
        </p:nvSpPr>
        <p:spPr>
          <a:xfrm>
            <a:off x="5004048" y="736643"/>
            <a:ext cx="318404" cy="101768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400" dirty="0"/>
              <a:t>物证入库</a:t>
            </a:r>
          </a:p>
        </p:txBody>
      </p:sp>
      <p:sp>
        <p:nvSpPr>
          <p:cNvPr id="60" name="流程图: 过程 59">
            <a:extLst>
              <a:ext uri="{FF2B5EF4-FFF2-40B4-BE49-F238E27FC236}">
                <a16:creationId xmlns:a16="http://schemas.microsoft.com/office/drawing/2014/main" id="{9233AC97-D45C-45FA-A09A-8885BC0B404E}"/>
              </a:ext>
            </a:extLst>
          </p:cNvPr>
          <p:cNvSpPr/>
          <p:nvPr/>
        </p:nvSpPr>
        <p:spPr>
          <a:xfrm>
            <a:off x="5322452" y="736644"/>
            <a:ext cx="1238095" cy="2527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登记物证信息</a:t>
            </a:r>
          </a:p>
        </p:txBody>
      </p:sp>
      <p:sp>
        <p:nvSpPr>
          <p:cNvPr id="61" name="流程图: 过程 60">
            <a:extLst>
              <a:ext uri="{FF2B5EF4-FFF2-40B4-BE49-F238E27FC236}">
                <a16:creationId xmlns:a16="http://schemas.microsoft.com/office/drawing/2014/main" id="{6A9DC9D2-1AEA-4451-BFDB-3E6D5E5050AA}"/>
              </a:ext>
            </a:extLst>
          </p:cNvPr>
          <p:cNvSpPr/>
          <p:nvPr/>
        </p:nvSpPr>
        <p:spPr>
          <a:xfrm>
            <a:off x="5322452" y="996441"/>
            <a:ext cx="1238095" cy="2527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留存物证照片</a:t>
            </a:r>
          </a:p>
        </p:txBody>
      </p:sp>
      <p:sp>
        <p:nvSpPr>
          <p:cNvPr id="62" name="流程图: 过程 61">
            <a:extLst>
              <a:ext uri="{FF2B5EF4-FFF2-40B4-BE49-F238E27FC236}">
                <a16:creationId xmlns:a16="http://schemas.microsoft.com/office/drawing/2014/main" id="{412FF3BF-7CDD-4ADC-AF09-C453ECF12F90}"/>
              </a:ext>
            </a:extLst>
          </p:cNvPr>
          <p:cNvSpPr/>
          <p:nvPr/>
        </p:nvSpPr>
        <p:spPr>
          <a:xfrm>
            <a:off x="5322451" y="1255049"/>
            <a:ext cx="1238095" cy="2527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打印二维码</a:t>
            </a:r>
          </a:p>
        </p:txBody>
      </p:sp>
      <p:sp>
        <p:nvSpPr>
          <p:cNvPr id="63" name="流程图: 过程 62">
            <a:extLst>
              <a:ext uri="{FF2B5EF4-FFF2-40B4-BE49-F238E27FC236}">
                <a16:creationId xmlns:a16="http://schemas.microsoft.com/office/drawing/2014/main" id="{CF379F8F-9886-4141-9AA9-722B91F0F409}"/>
              </a:ext>
            </a:extLst>
          </p:cNvPr>
          <p:cNvSpPr/>
          <p:nvPr/>
        </p:nvSpPr>
        <p:spPr>
          <a:xfrm>
            <a:off x="5322450" y="1501570"/>
            <a:ext cx="1238095" cy="2527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分配存放位置</a:t>
            </a:r>
          </a:p>
        </p:txBody>
      </p:sp>
      <p:sp>
        <p:nvSpPr>
          <p:cNvPr id="64" name="流程图: 过程 63">
            <a:extLst>
              <a:ext uri="{FF2B5EF4-FFF2-40B4-BE49-F238E27FC236}">
                <a16:creationId xmlns:a16="http://schemas.microsoft.com/office/drawing/2014/main" id="{1CFBE32D-1A65-45D3-9698-D28972356A4F}"/>
              </a:ext>
            </a:extLst>
          </p:cNvPr>
          <p:cNvSpPr/>
          <p:nvPr/>
        </p:nvSpPr>
        <p:spPr>
          <a:xfrm>
            <a:off x="5004047" y="1760178"/>
            <a:ext cx="1556498" cy="2527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生成入库登记表</a:t>
            </a:r>
          </a:p>
        </p:txBody>
      </p:sp>
      <p:pic>
        <p:nvPicPr>
          <p:cNvPr id="65" name="图片 64">
            <a:extLst>
              <a:ext uri="{FF2B5EF4-FFF2-40B4-BE49-F238E27FC236}">
                <a16:creationId xmlns:a16="http://schemas.microsoft.com/office/drawing/2014/main" id="{01C02D6F-05F8-4B41-807D-E7D4F302EA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310689" y="2260716"/>
            <a:ext cx="771428" cy="282688"/>
          </a:xfrm>
          <a:prstGeom prst="rect">
            <a:avLst/>
          </a:prstGeom>
        </p:spPr>
      </p:pic>
      <p:sp>
        <p:nvSpPr>
          <p:cNvPr id="66" name="文本框 65">
            <a:extLst>
              <a:ext uri="{FF2B5EF4-FFF2-40B4-BE49-F238E27FC236}">
                <a16:creationId xmlns:a16="http://schemas.microsoft.com/office/drawing/2014/main" id="{A50BC975-857D-43B8-A51D-F694D9D5BA0B}"/>
              </a:ext>
            </a:extLst>
          </p:cNvPr>
          <p:cNvSpPr txBox="1"/>
          <p:nvPr/>
        </p:nvSpPr>
        <p:spPr>
          <a:xfrm>
            <a:off x="1897335" y="1961590"/>
            <a:ext cx="954107" cy="277003"/>
          </a:xfrm>
          <a:prstGeom prst="rect">
            <a:avLst/>
          </a:prstGeom>
          <a:noFill/>
        </p:spPr>
        <p:txBody>
          <a:bodyPr wrap="none" rtlCol="0">
            <a:spAutoFit/>
          </a:bodyPr>
          <a:lstStyle/>
          <a:p>
            <a:r>
              <a:rPr lang="zh-CN" altLang="en-US" sz="1200" dirty="0"/>
              <a:t>拍照、取证</a:t>
            </a:r>
          </a:p>
        </p:txBody>
      </p:sp>
      <p:sp>
        <p:nvSpPr>
          <p:cNvPr id="67" name="文本框 66">
            <a:extLst>
              <a:ext uri="{FF2B5EF4-FFF2-40B4-BE49-F238E27FC236}">
                <a16:creationId xmlns:a16="http://schemas.microsoft.com/office/drawing/2014/main" id="{5816B941-0AA5-4F5B-995D-F2B4C9A6E6B8}"/>
              </a:ext>
            </a:extLst>
          </p:cNvPr>
          <p:cNvSpPr txBox="1"/>
          <p:nvPr/>
        </p:nvSpPr>
        <p:spPr>
          <a:xfrm>
            <a:off x="3487697" y="1780613"/>
            <a:ext cx="954107" cy="277003"/>
          </a:xfrm>
          <a:prstGeom prst="rect">
            <a:avLst/>
          </a:prstGeom>
          <a:noFill/>
        </p:spPr>
        <p:txBody>
          <a:bodyPr wrap="none" rtlCol="0">
            <a:spAutoFit/>
          </a:bodyPr>
          <a:lstStyle/>
          <a:p>
            <a:r>
              <a:rPr lang="zh-CN" altLang="en-US" sz="1200" dirty="0"/>
              <a:t>新提取物证</a:t>
            </a:r>
          </a:p>
        </p:txBody>
      </p:sp>
      <p:sp>
        <p:nvSpPr>
          <p:cNvPr id="68" name="文本框 67">
            <a:extLst>
              <a:ext uri="{FF2B5EF4-FFF2-40B4-BE49-F238E27FC236}">
                <a16:creationId xmlns:a16="http://schemas.microsoft.com/office/drawing/2014/main" id="{5DA905B4-8C42-406B-B68A-8FBBF8B265B1}"/>
              </a:ext>
            </a:extLst>
          </p:cNvPr>
          <p:cNvSpPr txBox="1"/>
          <p:nvPr/>
        </p:nvSpPr>
        <p:spPr>
          <a:xfrm>
            <a:off x="5704315" y="2161123"/>
            <a:ext cx="369332" cy="707886"/>
          </a:xfrm>
          <a:prstGeom prst="rect">
            <a:avLst/>
          </a:prstGeom>
          <a:noFill/>
        </p:spPr>
        <p:txBody>
          <a:bodyPr vert="eaVert" wrap="none" rtlCol="0">
            <a:spAutoFit/>
          </a:bodyPr>
          <a:lstStyle/>
          <a:p>
            <a:r>
              <a:rPr lang="zh-CN" altLang="en-US" sz="1200" dirty="0"/>
              <a:t>登记入库</a:t>
            </a:r>
          </a:p>
        </p:txBody>
      </p:sp>
      <p:pic>
        <p:nvPicPr>
          <p:cNvPr id="69" name="图片 68">
            <a:extLst>
              <a:ext uri="{FF2B5EF4-FFF2-40B4-BE49-F238E27FC236}">
                <a16:creationId xmlns:a16="http://schemas.microsoft.com/office/drawing/2014/main" id="{6F79FF22-435C-47EF-AE6E-E79C39A59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9034" y="2998740"/>
            <a:ext cx="1013993" cy="281664"/>
          </a:xfrm>
          <a:prstGeom prst="rect">
            <a:avLst/>
          </a:prstGeom>
        </p:spPr>
      </p:pic>
      <p:pic>
        <p:nvPicPr>
          <p:cNvPr id="70" name="图片 69">
            <a:extLst>
              <a:ext uri="{FF2B5EF4-FFF2-40B4-BE49-F238E27FC236}">
                <a16:creationId xmlns:a16="http://schemas.microsoft.com/office/drawing/2014/main" id="{3B5529B1-BB53-4068-B7E6-72DF33DDA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855476" y="2771320"/>
            <a:ext cx="1037306" cy="282681"/>
          </a:xfrm>
          <a:prstGeom prst="rect">
            <a:avLst/>
          </a:prstGeom>
        </p:spPr>
      </p:pic>
      <p:sp>
        <p:nvSpPr>
          <p:cNvPr id="71" name="文本框 70">
            <a:extLst>
              <a:ext uri="{FF2B5EF4-FFF2-40B4-BE49-F238E27FC236}">
                <a16:creationId xmlns:a16="http://schemas.microsoft.com/office/drawing/2014/main" id="{1894EE81-F9D9-47E6-8CEC-88B045D6481B}"/>
              </a:ext>
            </a:extLst>
          </p:cNvPr>
          <p:cNvSpPr txBox="1"/>
          <p:nvPr/>
        </p:nvSpPr>
        <p:spPr>
          <a:xfrm>
            <a:off x="3194363" y="2632818"/>
            <a:ext cx="492443" cy="277003"/>
          </a:xfrm>
          <a:prstGeom prst="rect">
            <a:avLst/>
          </a:prstGeom>
          <a:noFill/>
        </p:spPr>
        <p:txBody>
          <a:bodyPr wrap="none" rtlCol="0">
            <a:spAutoFit/>
          </a:bodyPr>
          <a:lstStyle/>
          <a:p>
            <a:r>
              <a:rPr lang="zh-CN" altLang="en-US" sz="1200" dirty="0"/>
              <a:t>借调</a:t>
            </a:r>
          </a:p>
        </p:txBody>
      </p:sp>
      <p:sp>
        <p:nvSpPr>
          <p:cNvPr id="72" name="文本框 71">
            <a:extLst>
              <a:ext uri="{FF2B5EF4-FFF2-40B4-BE49-F238E27FC236}">
                <a16:creationId xmlns:a16="http://schemas.microsoft.com/office/drawing/2014/main" id="{BB391AE7-D107-4243-BFF3-ED1BFE98D5DD}"/>
              </a:ext>
            </a:extLst>
          </p:cNvPr>
          <p:cNvSpPr txBox="1"/>
          <p:nvPr/>
        </p:nvSpPr>
        <p:spPr>
          <a:xfrm>
            <a:off x="2940197" y="3190894"/>
            <a:ext cx="800219" cy="277003"/>
          </a:xfrm>
          <a:prstGeom prst="rect">
            <a:avLst/>
          </a:prstGeom>
          <a:noFill/>
        </p:spPr>
        <p:txBody>
          <a:bodyPr wrap="none" rtlCol="0">
            <a:spAutoFit/>
          </a:bodyPr>
          <a:lstStyle/>
          <a:p>
            <a:r>
              <a:rPr lang="zh-CN" altLang="en-US" sz="1200" dirty="0"/>
              <a:t>归还物证</a:t>
            </a:r>
          </a:p>
        </p:txBody>
      </p:sp>
      <p:pic>
        <p:nvPicPr>
          <p:cNvPr id="73" name="图片 72">
            <a:extLst>
              <a:ext uri="{FF2B5EF4-FFF2-40B4-BE49-F238E27FC236}">
                <a16:creationId xmlns:a16="http://schemas.microsoft.com/office/drawing/2014/main" id="{BB65424F-C5AF-46E2-A568-612C98DBB9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3126" y="3049576"/>
            <a:ext cx="1013993" cy="271693"/>
          </a:xfrm>
          <a:prstGeom prst="rect">
            <a:avLst/>
          </a:prstGeom>
        </p:spPr>
      </p:pic>
      <p:pic>
        <p:nvPicPr>
          <p:cNvPr id="74" name="图片 73">
            <a:extLst>
              <a:ext uri="{FF2B5EF4-FFF2-40B4-BE49-F238E27FC236}">
                <a16:creationId xmlns:a16="http://schemas.microsoft.com/office/drawing/2014/main" id="{C97F6265-3A6F-4620-B360-3B5E7487EF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40143" y="2759494"/>
            <a:ext cx="1037306" cy="322897"/>
          </a:xfrm>
          <a:prstGeom prst="rect">
            <a:avLst/>
          </a:prstGeom>
        </p:spPr>
      </p:pic>
      <p:pic>
        <p:nvPicPr>
          <p:cNvPr id="75" name="图片 74">
            <a:extLst>
              <a:ext uri="{FF2B5EF4-FFF2-40B4-BE49-F238E27FC236}">
                <a16:creationId xmlns:a16="http://schemas.microsoft.com/office/drawing/2014/main" id="{0E9632DD-A986-4E0A-8C19-4D4EB22C0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4" y="3082391"/>
            <a:ext cx="1013993" cy="281664"/>
          </a:xfrm>
          <a:prstGeom prst="rect">
            <a:avLst/>
          </a:prstGeom>
        </p:spPr>
      </p:pic>
      <p:pic>
        <p:nvPicPr>
          <p:cNvPr id="76" name="图片 75">
            <a:extLst>
              <a:ext uri="{FF2B5EF4-FFF2-40B4-BE49-F238E27FC236}">
                <a16:creationId xmlns:a16="http://schemas.microsoft.com/office/drawing/2014/main" id="{93DE25D9-0E3B-4F1B-8773-FBC14C2DF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775054" y="2747720"/>
            <a:ext cx="1037306" cy="282681"/>
          </a:xfrm>
          <a:prstGeom prst="rect">
            <a:avLst/>
          </a:prstGeom>
        </p:spPr>
      </p:pic>
      <p:sp>
        <p:nvSpPr>
          <p:cNvPr id="77" name="流程图: 过程 76">
            <a:extLst>
              <a:ext uri="{FF2B5EF4-FFF2-40B4-BE49-F238E27FC236}">
                <a16:creationId xmlns:a16="http://schemas.microsoft.com/office/drawing/2014/main" id="{49E65FC9-70C8-4E22-AB65-A88A102BB8A5}"/>
              </a:ext>
            </a:extLst>
          </p:cNvPr>
          <p:cNvSpPr/>
          <p:nvPr/>
        </p:nvSpPr>
        <p:spPr>
          <a:xfrm>
            <a:off x="4035147" y="3514058"/>
            <a:ext cx="1264006" cy="22292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出库</a:t>
            </a:r>
          </a:p>
        </p:txBody>
      </p:sp>
      <p:sp>
        <p:nvSpPr>
          <p:cNvPr id="78" name="流程图: 过程 77">
            <a:extLst>
              <a:ext uri="{FF2B5EF4-FFF2-40B4-BE49-F238E27FC236}">
                <a16:creationId xmlns:a16="http://schemas.microsoft.com/office/drawing/2014/main" id="{A4FB6E73-AB13-476E-90EE-515C31DE029D}"/>
              </a:ext>
            </a:extLst>
          </p:cNvPr>
          <p:cNvSpPr/>
          <p:nvPr/>
        </p:nvSpPr>
        <p:spPr>
          <a:xfrm>
            <a:off x="4035147" y="3775984"/>
            <a:ext cx="957955" cy="22292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移交</a:t>
            </a:r>
          </a:p>
        </p:txBody>
      </p:sp>
      <p:sp>
        <p:nvSpPr>
          <p:cNvPr id="79" name="流程图: 过程 78">
            <a:extLst>
              <a:ext uri="{FF2B5EF4-FFF2-40B4-BE49-F238E27FC236}">
                <a16:creationId xmlns:a16="http://schemas.microsoft.com/office/drawing/2014/main" id="{457FE20E-0412-4248-AAB9-94535F790BDB}"/>
              </a:ext>
            </a:extLst>
          </p:cNvPr>
          <p:cNvSpPr/>
          <p:nvPr/>
        </p:nvSpPr>
        <p:spPr>
          <a:xfrm>
            <a:off x="4035147" y="4037910"/>
            <a:ext cx="957955" cy="22292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销毁</a:t>
            </a:r>
          </a:p>
        </p:txBody>
      </p:sp>
      <p:sp>
        <p:nvSpPr>
          <p:cNvPr id="80" name="流程图: 过程 79">
            <a:extLst>
              <a:ext uri="{FF2B5EF4-FFF2-40B4-BE49-F238E27FC236}">
                <a16:creationId xmlns:a16="http://schemas.microsoft.com/office/drawing/2014/main" id="{33172919-0973-4116-BAFC-CAB98501927A}"/>
              </a:ext>
            </a:extLst>
          </p:cNvPr>
          <p:cNvSpPr/>
          <p:nvPr/>
        </p:nvSpPr>
        <p:spPr>
          <a:xfrm>
            <a:off x="4035147" y="4302018"/>
            <a:ext cx="957955" cy="22292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遗失</a:t>
            </a:r>
          </a:p>
        </p:txBody>
      </p:sp>
      <p:sp>
        <p:nvSpPr>
          <p:cNvPr id="81" name="流程图: 过程 80">
            <a:extLst>
              <a:ext uri="{FF2B5EF4-FFF2-40B4-BE49-F238E27FC236}">
                <a16:creationId xmlns:a16="http://schemas.microsoft.com/office/drawing/2014/main" id="{2495D168-2C22-452D-B8DD-5AC7AFC3805F}"/>
              </a:ext>
            </a:extLst>
          </p:cNvPr>
          <p:cNvSpPr/>
          <p:nvPr/>
        </p:nvSpPr>
        <p:spPr>
          <a:xfrm>
            <a:off x="4035147" y="4581070"/>
            <a:ext cx="957955" cy="22292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损毁</a:t>
            </a:r>
          </a:p>
        </p:txBody>
      </p:sp>
      <p:sp>
        <p:nvSpPr>
          <p:cNvPr id="82" name="流程图: 过程 81">
            <a:extLst>
              <a:ext uri="{FF2B5EF4-FFF2-40B4-BE49-F238E27FC236}">
                <a16:creationId xmlns:a16="http://schemas.microsoft.com/office/drawing/2014/main" id="{BDA8713E-C048-462B-8164-80E6058926C4}"/>
              </a:ext>
            </a:extLst>
          </p:cNvPr>
          <p:cNvSpPr/>
          <p:nvPr/>
        </p:nvSpPr>
        <p:spPr>
          <a:xfrm>
            <a:off x="4985310" y="3775984"/>
            <a:ext cx="306051" cy="102801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物证处理</a:t>
            </a:r>
          </a:p>
        </p:txBody>
      </p:sp>
      <p:sp>
        <p:nvSpPr>
          <p:cNvPr id="83" name="文本框 82">
            <a:extLst>
              <a:ext uri="{FF2B5EF4-FFF2-40B4-BE49-F238E27FC236}">
                <a16:creationId xmlns:a16="http://schemas.microsoft.com/office/drawing/2014/main" id="{65FF4758-3367-471C-A8F9-F3501E924FA8}"/>
              </a:ext>
            </a:extLst>
          </p:cNvPr>
          <p:cNvSpPr txBox="1"/>
          <p:nvPr/>
        </p:nvSpPr>
        <p:spPr>
          <a:xfrm>
            <a:off x="2374388" y="3206814"/>
            <a:ext cx="492443" cy="277003"/>
          </a:xfrm>
          <a:prstGeom prst="rect">
            <a:avLst/>
          </a:prstGeom>
          <a:noFill/>
        </p:spPr>
        <p:txBody>
          <a:bodyPr wrap="none" rtlCol="0">
            <a:spAutoFit/>
          </a:bodyPr>
          <a:lstStyle/>
          <a:p>
            <a:r>
              <a:rPr lang="zh-CN" altLang="en-US" sz="1200" dirty="0"/>
              <a:t>阅卷</a:t>
            </a:r>
          </a:p>
        </p:txBody>
      </p:sp>
      <p:sp>
        <p:nvSpPr>
          <p:cNvPr id="84" name="文本框 83">
            <a:extLst>
              <a:ext uri="{FF2B5EF4-FFF2-40B4-BE49-F238E27FC236}">
                <a16:creationId xmlns:a16="http://schemas.microsoft.com/office/drawing/2014/main" id="{75472A9E-490E-4216-9372-1181C6AA1D2A}"/>
              </a:ext>
            </a:extLst>
          </p:cNvPr>
          <p:cNvSpPr txBox="1"/>
          <p:nvPr/>
        </p:nvSpPr>
        <p:spPr>
          <a:xfrm>
            <a:off x="4614564" y="3215580"/>
            <a:ext cx="1415772" cy="277003"/>
          </a:xfrm>
          <a:prstGeom prst="rect">
            <a:avLst/>
          </a:prstGeom>
          <a:noFill/>
        </p:spPr>
        <p:txBody>
          <a:bodyPr wrap="none" rtlCol="0">
            <a:spAutoFit/>
          </a:bodyPr>
          <a:lstStyle/>
          <a:p>
            <a:r>
              <a:rPr lang="zh-CN" altLang="en-US" sz="1200" dirty="0"/>
              <a:t>涉案财物管理平台</a:t>
            </a:r>
          </a:p>
        </p:txBody>
      </p:sp>
      <p:sp>
        <p:nvSpPr>
          <p:cNvPr id="85" name="文本框 84">
            <a:extLst>
              <a:ext uri="{FF2B5EF4-FFF2-40B4-BE49-F238E27FC236}">
                <a16:creationId xmlns:a16="http://schemas.microsoft.com/office/drawing/2014/main" id="{4EC8738E-BD2B-451B-AC71-6BAC94A8B62E}"/>
              </a:ext>
            </a:extLst>
          </p:cNvPr>
          <p:cNvSpPr txBox="1"/>
          <p:nvPr/>
        </p:nvSpPr>
        <p:spPr>
          <a:xfrm>
            <a:off x="6146973" y="3492583"/>
            <a:ext cx="492443" cy="277003"/>
          </a:xfrm>
          <a:prstGeom prst="rect">
            <a:avLst/>
          </a:prstGeom>
          <a:noFill/>
        </p:spPr>
        <p:txBody>
          <a:bodyPr wrap="none" rtlCol="0">
            <a:spAutoFit/>
          </a:bodyPr>
          <a:lstStyle/>
          <a:p>
            <a:r>
              <a:rPr lang="zh-CN" altLang="en-US" sz="1200" dirty="0"/>
              <a:t>主机</a:t>
            </a:r>
          </a:p>
        </p:txBody>
      </p:sp>
      <p:sp>
        <p:nvSpPr>
          <p:cNvPr id="86" name="文本框 85">
            <a:extLst>
              <a:ext uri="{FF2B5EF4-FFF2-40B4-BE49-F238E27FC236}">
                <a16:creationId xmlns:a16="http://schemas.microsoft.com/office/drawing/2014/main" id="{E6ED56FC-807D-444A-BEED-3388BF9467BE}"/>
              </a:ext>
            </a:extLst>
          </p:cNvPr>
          <p:cNvSpPr txBox="1"/>
          <p:nvPr/>
        </p:nvSpPr>
        <p:spPr>
          <a:xfrm>
            <a:off x="7843398" y="3517079"/>
            <a:ext cx="492443" cy="277003"/>
          </a:xfrm>
          <a:prstGeom prst="rect">
            <a:avLst/>
          </a:prstGeom>
          <a:noFill/>
        </p:spPr>
        <p:txBody>
          <a:bodyPr wrap="none" rtlCol="0">
            <a:spAutoFit/>
          </a:bodyPr>
          <a:lstStyle/>
          <a:p>
            <a:r>
              <a:rPr lang="zh-CN" altLang="en-US" sz="1200" dirty="0"/>
              <a:t>存放</a:t>
            </a:r>
          </a:p>
        </p:txBody>
      </p:sp>
      <p:sp>
        <p:nvSpPr>
          <p:cNvPr id="87" name="文本框 86">
            <a:extLst>
              <a:ext uri="{FF2B5EF4-FFF2-40B4-BE49-F238E27FC236}">
                <a16:creationId xmlns:a16="http://schemas.microsoft.com/office/drawing/2014/main" id="{4D8BAEAA-9045-4082-A042-F808CC72475F}"/>
              </a:ext>
            </a:extLst>
          </p:cNvPr>
          <p:cNvSpPr txBox="1"/>
          <p:nvPr/>
        </p:nvSpPr>
        <p:spPr>
          <a:xfrm>
            <a:off x="8422609" y="2531815"/>
            <a:ext cx="369332" cy="707886"/>
          </a:xfrm>
          <a:prstGeom prst="rect">
            <a:avLst/>
          </a:prstGeom>
          <a:noFill/>
        </p:spPr>
        <p:txBody>
          <a:bodyPr vert="eaVert" wrap="none" rtlCol="0">
            <a:spAutoFit/>
          </a:bodyPr>
          <a:lstStyle/>
          <a:p>
            <a:r>
              <a:rPr lang="zh-CN" altLang="en-US" sz="1200" dirty="0"/>
              <a:t>存储设备</a:t>
            </a:r>
          </a:p>
        </p:txBody>
      </p:sp>
      <p:pic>
        <p:nvPicPr>
          <p:cNvPr id="88" name="图片 87">
            <a:extLst>
              <a:ext uri="{FF2B5EF4-FFF2-40B4-BE49-F238E27FC236}">
                <a16:creationId xmlns:a16="http://schemas.microsoft.com/office/drawing/2014/main" id="{16721841-AE2E-4C83-A97E-9CF3B4689E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6680" y="3730246"/>
            <a:ext cx="1013993" cy="281664"/>
          </a:xfrm>
          <a:prstGeom prst="rect">
            <a:avLst/>
          </a:prstGeom>
        </p:spPr>
      </p:pic>
      <p:pic>
        <p:nvPicPr>
          <p:cNvPr id="89" name="图片 88">
            <a:extLst>
              <a:ext uri="{FF2B5EF4-FFF2-40B4-BE49-F238E27FC236}">
                <a16:creationId xmlns:a16="http://schemas.microsoft.com/office/drawing/2014/main" id="{C3C7E6A8-6228-4610-BD40-5FD0062038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336010" y="4049053"/>
            <a:ext cx="1037306" cy="322897"/>
          </a:xfrm>
          <a:prstGeom prst="rect">
            <a:avLst/>
          </a:prstGeom>
        </p:spPr>
      </p:pic>
      <p:pic>
        <p:nvPicPr>
          <p:cNvPr id="90" name="图片 89">
            <a:extLst>
              <a:ext uri="{FF2B5EF4-FFF2-40B4-BE49-F238E27FC236}">
                <a16:creationId xmlns:a16="http://schemas.microsoft.com/office/drawing/2014/main" id="{1FAD9A32-B317-4D65-B4BA-EBE19DD67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66" y="3703606"/>
            <a:ext cx="896363" cy="668344"/>
          </a:xfrm>
          <a:prstGeom prst="rect">
            <a:avLst/>
          </a:prstGeom>
        </p:spPr>
      </p:pic>
      <p:sp>
        <p:nvSpPr>
          <p:cNvPr id="91" name="流程图: 过程 90">
            <a:extLst>
              <a:ext uri="{FF2B5EF4-FFF2-40B4-BE49-F238E27FC236}">
                <a16:creationId xmlns:a16="http://schemas.microsoft.com/office/drawing/2014/main" id="{177DD3D1-DA4D-4959-A7D5-E7685A5D13C4}"/>
              </a:ext>
            </a:extLst>
          </p:cNvPr>
          <p:cNvSpPr/>
          <p:nvPr/>
        </p:nvSpPr>
        <p:spPr>
          <a:xfrm>
            <a:off x="7490634" y="3781130"/>
            <a:ext cx="845207" cy="2338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领导审批</a:t>
            </a:r>
          </a:p>
        </p:txBody>
      </p:sp>
      <p:sp>
        <p:nvSpPr>
          <p:cNvPr id="92" name="流程图: 过程 91">
            <a:extLst>
              <a:ext uri="{FF2B5EF4-FFF2-40B4-BE49-F238E27FC236}">
                <a16:creationId xmlns:a16="http://schemas.microsoft.com/office/drawing/2014/main" id="{D05FCA23-579A-410E-922F-EF00D4F13D7B}"/>
              </a:ext>
            </a:extLst>
          </p:cNvPr>
          <p:cNvSpPr/>
          <p:nvPr/>
        </p:nvSpPr>
        <p:spPr>
          <a:xfrm>
            <a:off x="7490634" y="4071070"/>
            <a:ext cx="845207" cy="2338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同意</a:t>
            </a:r>
          </a:p>
        </p:txBody>
      </p:sp>
      <p:sp>
        <p:nvSpPr>
          <p:cNvPr id="93" name="流程图: 过程 92">
            <a:extLst>
              <a:ext uri="{FF2B5EF4-FFF2-40B4-BE49-F238E27FC236}">
                <a16:creationId xmlns:a16="http://schemas.microsoft.com/office/drawing/2014/main" id="{F6B8B9DF-1751-4FAB-B4A1-74E4295EDE95}"/>
              </a:ext>
            </a:extLst>
          </p:cNvPr>
          <p:cNvSpPr/>
          <p:nvPr/>
        </p:nvSpPr>
        <p:spPr>
          <a:xfrm>
            <a:off x="7489386" y="4352132"/>
            <a:ext cx="845207" cy="2338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 dirty="0"/>
              <a:t>不同意</a:t>
            </a:r>
          </a:p>
        </p:txBody>
      </p:sp>
      <p:sp>
        <p:nvSpPr>
          <p:cNvPr id="94" name="文本框 93">
            <a:extLst>
              <a:ext uri="{FF2B5EF4-FFF2-40B4-BE49-F238E27FC236}">
                <a16:creationId xmlns:a16="http://schemas.microsoft.com/office/drawing/2014/main" id="{61FBED9F-58EA-498B-A50D-128F99397274}"/>
              </a:ext>
            </a:extLst>
          </p:cNvPr>
          <p:cNvSpPr txBox="1"/>
          <p:nvPr/>
        </p:nvSpPr>
        <p:spPr>
          <a:xfrm>
            <a:off x="1696685" y="2325965"/>
            <a:ext cx="902811" cy="307778"/>
          </a:xfrm>
          <a:prstGeom prst="rect">
            <a:avLst/>
          </a:prstGeom>
          <a:noFill/>
        </p:spPr>
        <p:txBody>
          <a:bodyPr wrap="none" rtlCol="0">
            <a:spAutoFit/>
          </a:bodyPr>
          <a:lstStyle/>
          <a:p>
            <a:r>
              <a:rPr lang="zh-CN" altLang="en-US" sz="1400" dirty="0"/>
              <a:t>案发现场</a:t>
            </a:r>
          </a:p>
        </p:txBody>
      </p:sp>
      <p:pic>
        <p:nvPicPr>
          <p:cNvPr id="95" name="图片 94">
            <a:extLst>
              <a:ext uri="{FF2B5EF4-FFF2-40B4-BE49-F238E27FC236}">
                <a16:creationId xmlns:a16="http://schemas.microsoft.com/office/drawing/2014/main" id="{8652114A-B263-4CF3-9326-CA64F22F7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71" y="2775710"/>
            <a:ext cx="266798" cy="600296"/>
          </a:xfrm>
          <a:prstGeom prst="rect">
            <a:avLst/>
          </a:prstGeom>
        </p:spPr>
      </p:pic>
      <p:sp>
        <p:nvSpPr>
          <p:cNvPr id="96" name="文本框 95">
            <a:extLst>
              <a:ext uri="{FF2B5EF4-FFF2-40B4-BE49-F238E27FC236}">
                <a16:creationId xmlns:a16="http://schemas.microsoft.com/office/drawing/2014/main" id="{38E57329-9CB2-450B-A760-07DA073BBFB7}"/>
              </a:ext>
            </a:extLst>
          </p:cNvPr>
          <p:cNvSpPr txBox="1"/>
          <p:nvPr/>
        </p:nvSpPr>
        <p:spPr>
          <a:xfrm>
            <a:off x="759691" y="2933832"/>
            <a:ext cx="800219" cy="277003"/>
          </a:xfrm>
          <a:prstGeom prst="rect">
            <a:avLst/>
          </a:prstGeom>
          <a:noFill/>
        </p:spPr>
        <p:txBody>
          <a:bodyPr wrap="none" rtlCol="0">
            <a:spAutoFit/>
          </a:bodyPr>
          <a:lstStyle/>
          <a:p>
            <a:r>
              <a:rPr lang="zh-CN" altLang="en-US" sz="1200" dirty="0"/>
              <a:t>办案人员</a:t>
            </a:r>
          </a:p>
        </p:txBody>
      </p:sp>
      <p:pic>
        <p:nvPicPr>
          <p:cNvPr id="97" name="图片 96">
            <a:extLst>
              <a:ext uri="{FF2B5EF4-FFF2-40B4-BE49-F238E27FC236}">
                <a16:creationId xmlns:a16="http://schemas.microsoft.com/office/drawing/2014/main" id="{F683847F-6FF9-4588-88D2-ED0F6E5752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7510" y="2565863"/>
            <a:ext cx="751488" cy="991324"/>
          </a:xfrm>
          <a:prstGeom prst="rect">
            <a:avLst/>
          </a:prstGeom>
        </p:spPr>
      </p:pic>
    </p:spTree>
    <p:extLst>
      <p:ext uri="{BB962C8B-B14F-4D97-AF65-F5344CB8AC3E}">
        <p14:creationId xmlns:p14="http://schemas.microsoft.com/office/powerpoint/2010/main" val="35713779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0-#ppt_w/2"/>
                                          </p:val>
                                        </p:tav>
                                        <p:tav tm="100000">
                                          <p:val>
                                            <p:strVal val="#ppt_x"/>
                                          </p:val>
                                        </p:tav>
                                      </p:tavLst>
                                    </p:anim>
                                    <p:anim calcmode="lin" valueType="num">
                                      <p:cBhvr additive="base">
                                        <p:cTn id="8"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1000"/>
                                        <p:tgtEl>
                                          <p:spTgt spid="95"/>
                                        </p:tgtEl>
                                      </p:cBhvr>
                                    </p:animEffect>
                                    <p:anim calcmode="lin" valueType="num">
                                      <p:cBhvr>
                                        <p:cTn id="14" dur="1000" fill="hold"/>
                                        <p:tgtEl>
                                          <p:spTgt spid="95"/>
                                        </p:tgtEl>
                                        <p:attrNameLst>
                                          <p:attrName>ppt_x</p:attrName>
                                        </p:attrNameLst>
                                      </p:cBhvr>
                                      <p:tavLst>
                                        <p:tav tm="0">
                                          <p:val>
                                            <p:strVal val="#ppt_x"/>
                                          </p:val>
                                        </p:tav>
                                        <p:tav tm="100000">
                                          <p:val>
                                            <p:strVal val="#ppt_x"/>
                                          </p:val>
                                        </p:tav>
                                      </p:tavLst>
                                    </p:anim>
                                    <p:anim calcmode="lin" valueType="num">
                                      <p:cBhvr>
                                        <p:cTn id="15" dur="1000" fill="hold"/>
                                        <p:tgtEl>
                                          <p:spTgt spid="9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500"/>
                                        <p:tgtEl>
                                          <p:spTgt spid="6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500"/>
                                        <p:tgtEl>
                                          <p:spTgt spid="68"/>
                                        </p:tgtEl>
                                      </p:cBhvr>
                                    </p:animEffect>
                                  </p:childTnLst>
                                </p:cTn>
                              </p:par>
                              <p:par>
                                <p:cTn id="71" presetID="22" presetClass="entr" presetSubtype="4"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down)">
                                      <p:cBhvr>
                                        <p:cTn id="73" dur="500"/>
                                        <p:tgtEl>
                                          <p:spTgt spid="6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down)">
                                      <p:cBhvr>
                                        <p:cTn id="78" dur="500"/>
                                        <p:tgtEl>
                                          <p:spTgt spid="5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wipe(down)">
                                      <p:cBhvr>
                                        <p:cTn id="81" dur="500"/>
                                        <p:tgtEl>
                                          <p:spTgt spid="8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ipe(left)">
                                      <p:cBhvr>
                                        <p:cTn id="86" dur="500"/>
                                        <p:tgtEl>
                                          <p:spTgt spid="6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par>
                                <p:cTn id="90" presetID="10"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right)">
                                      <p:cBhvr>
                                        <p:cTn id="97" dur="500"/>
                                        <p:tgtEl>
                                          <p:spTgt spid="7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right)">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left)">
                                      <p:cBhvr>
                                        <p:cTn id="105" dur="500"/>
                                        <p:tgtEl>
                                          <p:spTgt spid="7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ipe(left)">
                                      <p:cBhvr>
                                        <p:cTn id="108" dur="500"/>
                                        <p:tgtEl>
                                          <p:spTgt spid="84"/>
                                        </p:tgtEl>
                                      </p:cBhvr>
                                    </p:animEffect>
                                  </p:childTnLst>
                                </p:cTn>
                              </p:par>
                              <p:par>
                                <p:cTn id="109" presetID="10" presetClass="entr" presetSubtype="0"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500"/>
                                        <p:tgtEl>
                                          <p:spTgt spid="97"/>
                                        </p:tgtEl>
                                      </p:cBhvr>
                                    </p:animEffect>
                                  </p:childTnLst>
                                </p:cTn>
                              </p:par>
                              <p:par>
                                <p:cTn id="112" presetID="10" presetClass="entr" presetSubtype="0" fill="hold"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fade">
                                      <p:cBhvr>
                                        <p:cTn id="117" dur="500"/>
                                        <p:tgtEl>
                                          <p:spTgt spid="87"/>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wipe(down)">
                                      <p:cBhvr>
                                        <p:cTn id="120" dur="500"/>
                                        <p:tgtEl>
                                          <p:spTgt spid="85"/>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wipe(right)">
                                      <p:cBhvr>
                                        <p:cTn id="123" dur="500"/>
                                        <p:tgtEl>
                                          <p:spTgt spid="8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wipe(right)">
                                      <p:cBhvr>
                                        <p:cTn id="128" dur="500"/>
                                        <p:tgtEl>
                                          <p:spTgt spid="74"/>
                                        </p:tgtEl>
                                      </p:cBhvr>
                                    </p:animEffect>
                                  </p:childTnLst>
                                </p:cTn>
                              </p:par>
                              <p:par>
                                <p:cTn id="129" presetID="22" presetClass="entr" presetSubtype="2" fill="hold" nodeType="with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wipe(right)">
                                      <p:cBhvr>
                                        <p:cTn id="131" dur="500"/>
                                        <p:tgtEl>
                                          <p:spTgt spid="7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wipe(left)">
                                      <p:cBhvr>
                                        <p:cTn id="136" dur="500"/>
                                        <p:tgtEl>
                                          <p:spTgt spid="75"/>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left)">
                                      <p:cBhvr>
                                        <p:cTn id="140" dur="500"/>
                                        <p:tgtEl>
                                          <p:spTgt spid="77"/>
                                        </p:tgtEl>
                                      </p:cBhvr>
                                    </p:animEffect>
                                  </p:childTnLst>
                                </p:cTn>
                              </p:par>
                            </p:childTnLst>
                          </p:cTn>
                        </p:par>
                        <p:par>
                          <p:cTn id="141" fill="hold">
                            <p:stCondLst>
                              <p:cond delay="1000"/>
                            </p:stCondLst>
                            <p:childTnLst>
                              <p:par>
                                <p:cTn id="142" presetID="22" presetClass="entr" presetSubtype="8" fill="hold" grpId="0" nodeType="after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wipe(left)">
                                      <p:cBhvr>
                                        <p:cTn id="144" dur="500"/>
                                        <p:tgtEl>
                                          <p:spTgt spid="78"/>
                                        </p:tgtEl>
                                      </p:cBhvr>
                                    </p:animEffect>
                                  </p:childTnLst>
                                </p:cTn>
                              </p:par>
                            </p:childTnLst>
                          </p:cTn>
                        </p:par>
                        <p:par>
                          <p:cTn id="145" fill="hold">
                            <p:stCondLst>
                              <p:cond delay="1500"/>
                            </p:stCondLst>
                            <p:childTnLst>
                              <p:par>
                                <p:cTn id="146" presetID="22" presetClass="entr" presetSubtype="8" fill="hold" grpId="0" nodeType="after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wipe(left)">
                                      <p:cBhvr>
                                        <p:cTn id="148" dur="500"/>
                                        <p:tgtEl>
                                          <p:spTgt spid="79"/>
                                        </p:tgtEl>
                                      </p:cBhvr>
                                    </p:animEffect>
                                  </p:childTnLst>
                                </p:cTn>
                              </p:par>
                            </p:childTnLst>
                          </p:cTn>
                        </p:par>
                        <p:par>
                          <p:cTn id="149" fill="hold">
                            <p:stCondLst>
                              <p:cond delay="2000"/>
                            </p:stCondLst>
                            <p:childTnLst>
                              <p:par>
                                <p:cTn id="150" presetID="22" presetClass="entr" presetSubtype="8" fill="hold" grpId="0"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2500"/>
                            </p:stCondLst>
                            <p:childTnLst>
                              <p:par>
                                <p:cTn id="154" presetID="22" presetClass="entr" presetSubtype="8" fill="hold" grpId="0" nodeType="afterEffect">
                                  <p:stCondLst>
                                    <p:cond delay="0"/>
                                  </p:stCondLst>
                                  <p:childTnLst>
                                    <p:set>
                                      <p:cBhvr>
                                        <p:cTn id="155" dur="1" fill="hold">
                                          <p:stCondLst>
                                            <p:cond delay="0"/>
                                          </p:stCondLst>
                                        </p:cTn>
                                        <p:tgtEl>
                                          <p:spTgt spid="81"/>
                                        </p:tgtEl>
                                        <p:attrNameLst>
                                          <p:attrName>style.visibility</p:attrName>
                                        </p:attrNameLst>
                                      </p:cBhvr>
                                      <p:to>
                                        <p:strVal val="visible"/>
                                      </p:to>
                                    </p:set>
                                    <p:animEffect transition="in" filter="wipe(left)">
                                      <p:cBhvr>
                                        <p:cTn id="156" dur="500"/>
                                        <p:tgtEl>
                                          <p:spTgt spid="81"/>
                                        </p:tgtEl>
                                      </p:cBhvr>
                                    </p:animEffect>
                                  </p:childTnLst>
                                </p:cTn>
                              </p:par>
                            </p:childTnLst>
                          </p:cTn>
                        </p:par>
                        <p:par>
                          <p:cTn id="157" fill="hold">
                            <p:stCondLst>
                              <p:cond delay="3000"/>
                            </p:stCondLst>
                            <p:childTnLst>
                              <p:par>
                                <p:cTn id="158" presetID="22" presetClass="entr" presetSubtype="1" fill="hold" grpId="0" nodeType="after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wipe(up)">
                                      <p:cBhvr>
                                        <p:cTn id="160" dur="500"/>
                                        <p:tgtEl>
                                          <p:spTgt spid="82"/>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88"/>
                                        </p:tgtEl>
                                        <p:attrNameLst>
                                          <p:attrName>style.visibility</p:attrName>
                                        </p:attrNameLst>
                                      </p:cBhvr>
                                      <p:to>
                                        <p:strVal val="visible"/>
                                      </p:to>
                                    </p:set>
                                    <p:animEffect transition="in" filter="wipe(left)">
                                      <p:cBhvr>
                                        <p:cTn id="165" dur="500"/>
                                        <p:tgtEl>
                                          <p:spTgt spid="88"/>
                                        </p:tgtEl>
                                      </p:cBhvr>
                                    </p:animEffect>
                                  </p:childTnLst>
                                </p:cTn>
                              </p:par>
                              <p:par>
                                <p:cTn id="166" presetID="10" presetClass="entr" presetSubtype="0" fill="hold" nodeType="withEffect">
                                  <p:stCondLst>
                                    <p:cond delay="0"/>
                                  </p:stCondLst>
                                  <p:childTnLst>
                                    <p:set>
                                      <p:cBhvr>
                                        <p:cTn id="167" dur="1" fill="hold">
                                          <p:stCondLst>
                                            <p:cond delay="0"/>
                                          </p:stCondLst>
                                        </p:cTn>
                                        <p:tgtEl>
                                          <p:spTgt spid="90"/>
                                        </p:tgtEl>
                                        <p:attrNameLst>
                                          <p:attrName>style.visibility</p:attrName>
                                        </p:attrNameLst>
                                      </p:cBhvr>
                                      <p:to>
                                        <p:strVal val="visible"/>
                                      </p:to>
                                    </p:set>
                                    <p:animEffect transition="in" filter="fade">
                                      <p:cBhvr>
                                        <p:cTn id="168" dur="500"/>
                                        <p:tgtEl>
                                          <p:spTgt spid="90"/>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2" fill="hold" nodeType="click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right)">
                                      <p:cBhvr>
                                        <p:cTn id="173" dur="500"/>
                                        <p:tgtEl>
                                          <p:spTgt spid="89"/>
                                        </p:tgtEl>
                                      </p:cBhvr>
                                    </p:animEffect>
                                  </p:childTnLst>
                                </p:cTn>
                              </p:par>
                            </p:childTnLst>
                          </p:cTn>
                        </p:par>
                        <p:par>
                          <p:cTn id="174" fill="hold">
                            <p:stCondLst>
                              <p:cond delay="500"/>
                            </p:stCondLst>
                            <p:childTnLst>
                              <p:par>
                                <p:cTn id="175" presetID="22" presetClass="entr" presetSubtype="4" fill="hold" grpId="0" nodeType="afterEffect">
                                  <p:stCondLst>
                                    <p:cond delay="0"/>
                                  </p:stCondLst>
                                  <p:childTnLst>
                                    <p:set>
                                      <p:cBhvr>
                                        <p:cTn id="176" dur="1" fill="hold">
                                          <p:stCondLst>
                                            <p:cond delay="0"/>
                                          </p:stCondLst>
                                        </p:cTn>
                                        <p:tgtEl>
                                          <p:spTgt spid="91"/>
                                        </p:tgtEl>
                                        <p:attrNameLst>
                                          <p:attrName>style.visibility</p:attrName>
                                        </p:attrNameLst>
                                      </p:cBhvr>
                                      <p:to>
                                        <p:strVal val="visible"/>
                                      </p:to>
                                    </p:set>
                                    <p:animEffect transition="in" filter="wipe(down)">
                                      <p:cBhvr>
                                        <p:cTn id="177" dur="500"/>
                                        <p:tgtEl>
                                          <p:spTgt spid="91"/>
                                        </p:tgtEl>
                                      </p:cBhvr>
                                    </p:animEffect>
                                  </p:childTnLst>
                                </p:cTn>
                              </p:par>
                            </p:childTnLst>
                          </p:cTn>
                        </p:par>
                        <p:par>
                          <p:cTn id="178" fill="hold">
                            <p:stCondLst>
                              <p:cond delay="1000"/>
                            </p:stCondLst>
                            <p:childTnLst>
                              <p:par>
                                <p:cTn id="179" presetID="22" presetClass="entr" presetSubtype="4" fill="hold" grpId="0" nodeType="afterEffect">
                                  <p:stCondLst>
                                    <p:cond delay="0"/>
                                  </p:stCondLst>
                                  <p:childTnLst>
                                    <p:set>
                                      <p:cBhvr>
                                        <p:cTn id="180" dur="1" fill="hold">
                                          <p:stCondLst>
                                            <p:cond delay="0"/>
                                          </p:stCondLst>
                                        </p:cTn>
                                        <p:tgtEl>
                                          <p:spTgt spid="92"/>
                                        </p:tgtEl>
                                        <p:attrNameLst>
                                          <p:attrName>style.visibility</p:attrName>
                                        </p:attrNameLst>
                                      </p:cBhvr>
                                      <p:to>
                                        <p:strVal val="visible"/>
                                      </p:to>
                                    </p:set>
                                    <p:animEffect transition="in" filter="wipe(down)">
                                      <p:cBhvr>
                                        <p:cTn id="181" dur="500"/>
                                        <p:tgtEl>
                                          <p:spTgt spid="92"/>
                                        </p:tgtEl>
                                      </p:cBhvr>
                                    </p:animEffect>
                                  </p:childTnLst>
                                </p:cTn>
                              </p:par>
                            </p:childTnLst>
                          </p:cTn>
                        </p:par>
                        <p:par>
                          <p:cTn id="182" fill="hold">
                            <p:stCondLst>
                              <p:cond delay="1500"/>
                            </p:stCondLst>
                            <p:childTnLst>
                              <p:par>
                                <p:cTn id="183" presetID="22" presetClass="entr" presetSubtype="4" fill="hold" grpId="0" nodeType="afterEffect">
                                  <p:stCondLst>
                                    <p:cond delay="0"/>
                                  </p:stCondLst>
                                  <p:childTnLst>
                                    <p:set>
                                      <p:cBhvr>
                                        <p:cTn id="184" dur="1" fill="hold">
                                          <p:stCondLst>
                                            <p:cond delay="0"/>
                                          </p:stCondLst>
                                        </p:cTn>
                                        <p:tgtEl>
                                          <p:spTgt spid="93"/>
                                        </p:tgtEl>
                                        <p:attrNameLst>
                                          <p:attrName>style.visibility</p:attrName>
                                        </p:attrNameLst>
                                      </p:cBhvr>
                                      <p:to>
                                        <p:strVal val="visible"/>
                                      </p:to>
                                    </p:set>
                                    <p:animEffect transition="in" filter="wipe(down)">
                                      <p:cBhvr>
                                        <p:cTn id="18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6" grpId="0"/>
      <p:bldP spid="67" grpId="0"/>
      <p:bldP spid="68" grpId="0"/>
      <p:bldP spid="71" grpId="0"/>
      <p:bldP spid="72" grpId="0"/>
      <p:bldP spid="77" grpId="0" animBg="1"/>
      <p:bldP spid="78" grpId="0" animBg="1"/>
      <p:bldP spid="79" grpId="0" animBg="1"/>
      <p:bldP spid="80" grpId="0" animBg="1"/>
      <p:bldP spid="81" grpId="0" animBg="1"/>
      <p:bldP spid="82" grpId="0" animBg="1"/>
      <p:bldP spid="83" grpId="0"/>
      <p:bldP spid="84" grpId="0"/>
      <p:bldP spid="85" grpId="0"/>
      <p:bldP spid="86" grpId="0"/>
      <p:bldP spid="87" grpId="0"/>
      <p:bldP spid="91" grpId="0" animBg="1"/>
      <p:bldP spid="92" grpId="0" animBg="1"/>
      <p:bldP spid="93" grpId="0" animBg="1"/>
      <p:bldP spid="94"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31C8C21F-16F8-4FA3-BC23-5C5AA7C98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75719">
            <a:off x="6061472" y="2889210"/>
            <a:ext cx="58800" cy="1764000"/>
          </a:xfrm>
          <a:prstGeom prst="rect">
            <a:avLst/>
          </a:prstGeom>
        </p:spPr>
      </p:pic>
      <p:sp>
        <p:nvSpPr>
          <p:cNvPr id="2" name="标题 1"/>
          <p:cNvSpPr>
            <a:spLocks noGrp="1"/>
          </p:cNvSpPr>
          <p:nvPr>
            <p:ph type="title"/>
          </p:nvPr>
        </p:nvSpPr>
        <p:spPr/>
        <p:txBody>
          <a:bodyPr/>
          <a:lstStyle/>
          <a:p>
            <a:r>
              <a:rPr lang="zh-CN" altLang="en-US" dirty="0"/>
              <a:t>数据流转</a:t>
            </a:r>
          </a:p>
        </p:txBody>
      </p:sp>
      <p:pic>
        <p:nvPicPr>
          <p:cNvPr id="9" name="图片 8">
            <a:extLst>
              <a:ext uri="{FF2B5EF4-FFF2-40B4-BE49-F238E27FC236}">
                <a16:creationId xmlns:a16="http://schemas.microsoft.com/office/drawing/2014/main" id="{AE1ECA65-47CC-42DD-9D7A-9ED2739A8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778" y="683265"/>
            <a:ext cx="952381" cy="952381"/>
          </a:xfrm>
          <a:prstGeom prst="rect">
            <a:avLst/>
          </a:prstGeom>
        </p:spPr>
      </p:pic>
      <p:pic>
        <p:nvPicPr>
          <p:cNvPr id="10" name="图片 9">
            <a:extLst>
              <a:ext uri="{FF2B5EF4-FFF2-40B4-BE49-F238E27FC236}">
                <a16:creationId xmlns:a16="http://schemas.microsoft.com/office/drawing/2014/main" id="{1BD8B94F-6A56-4623-8FE8-C220D81A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563585"/>
            <a:ext cx="952381" cy="952381"/>
          </a:xfrm>
          <a:prstGeom prst="rect">
            <a:avLst/>
          </a:prstGeom>
        </p:spPr>
      </p:pic>
      <p:pic>
        <p:nvPicPr>
          <p:cNvPr id="13" name="图片 12">
            <a:extLst>
              <a:ext uri="{FF2B5EF4-FFF2-40B4-BE49-F238E27FC236}">
                <a16:creationId xmlns:a16="http://schemas.microsoft.com/office/drawing/2014/main" id="{09EE9E5C-F971-46BF-9764-B8B1B13FE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080330">
            <a:off x="3262860" y="914015"/>
            <a:ext cx="100800" cy="3024000"/>
          </a:xfrm>
          <a:prstGeom prst="rect">
            <a:avLst/>
          </a:prstGeom>
        </p:spPr>
      </p:pic>
      <p:pic>
        <p:nvPicPr>
          <p:cNvPr id="14" name="图片 13">
            <a:extLst>
              <a:ext uri="{FF2B5EF4-FFF2-40B4-BE49-F238E27FC236}">
                <a16:creationId xmlns:a16="http://schemas.microsoft.com/office/drawing/2014/main" id="{7BD2CF04-ADD4-422C-81D5-27D265311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681405">
            <a:off x="6187331" y="987870"/>
            <a:ext cx="102000" cy="3060000"/>
          </a:xfrm>
          <a:prstGeom prst="rect">
            <a:avLst/>
          </a:prstGeom>
        </p:spPr>
      </p:pic>
      <p:pic>
        <p:nvPicPr>
          <p:cNvPr id="15" name="图片 14">
            <a:extLst>
              <a:ext uri="{FF2B5EF4-FFF2-40B4-BE49-F238E27FC236}">
                <a16:creationId xmlns:a16="http://schemas.microsoft.com/office/drawing/2014/main" id="{2CDF4415-67D4-4D8E-9ABC-381F79B60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744146">
            <a:off x="6037686" y="2999760"/>
            <a:ext cx="57600" cy="1728000"/>
          </a:xfrm>
          <a:prstGeom prst="rect">
            <a:avLst/>
          </a:prstGeom>
        </p:spPr>
      </p:pic>
      <p:pic>
        <p:nvPicPr>
          <p:cNvPr id="16" name="图片 15">
            <a:extLst>
              <a:ext uri="{FF2B5EF4-FFF2-40B4-BE49-F238E27FC236}">
                <a16:creationId xmlns:a16="http://schemas.microsoft.com/office/drawing/2014/main" id="{20FDFB9C-3E3F-446C-A551-DDC37E00F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84493" y="1671789"/>
            <a:ext cx="42000" cy="1260000"/>
          </a:xfrm>
          <a:prstGeom prst="rect">
            <a:avLst/>
          </a:prstGeom>
        </p:spPr>
      </p:pic>
      <p:pic>
        <p:nvPicPr>
          <p:cNvPr id="17" name="图片 16">
            <a:extLst>
              <a:ext uri="{FF2B5EF4-FFF2-40B4-BE49-F238E27FC236}">
                <a16:creationId xmlns:a16="http://schemas.microsoft.com/office/drawing/2014/main" id="{CBCB4CBC-2501-43AE-967B-F101145AC7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284451">
            <a:off x="3345651" y="1060421"/>
            <a:ext cx="99600" cy="2988000"/>
          </a:xfrm>
          <a:prstGeom prst="rect">
            <a:avLst/>
          </a:prstGeom>
        </p:spPr>
      </p:pic>
      <p:pic>
        <p:nvPicPr>
          <p:cNvPr id="18" name="图片 17">
            <a:extLst>
              <a:ext uri="{FF2B5EF4-FFF2-40B4-BE49-F238E27FC236}">
                <a16:creationId xmlns:a16="http://schemas.microsoft.com/office/drawing/2014/main" id="{6E6E2C8B-2BA1-422F-A5BC-4800F45BFE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18485">
            <a:off x="6085251" y="1107880"/>
            <a:ext cx="99600" cy="2988000"/>
          </a:xfrm>
          <a:prstGeom prst="rect">
            <a:avLst/>
          </a:prstGeom>
        </p:spPr>
      </p:pic>
      <p:sp>
        <p:nvSpPr>
          <p:cNvPr id="19" name="文本框 18">
            <a:extLst>
              <a:ext uri="{FF2B5EF4-FFF2-40B4-BE49-F238E27FC236}">
                <a16:creationId xmlns:a16="http://schemas.microsoft.com/office/drawing/2014/main" id="{F2826D47-F904-4EC1-AE9B-C4E1D8E597A1}"/>
              </a:ext>
            </a:extLst>
          </p:cNvPr>
          <p:cNvSpPr txBox="1"/>
          <p:nvPr/>
        </p:nvSpPr>
        <p:spPr>
          <a:xfrm rot="2273621">
            <a:off x="2949289" y="1343487"/>
            <a:ext cx="400110" cy="1887696"/>
          </a:xfrm>
          <a:prstGeom prst="rect">
            <a:avLst/>
          </a:prstGeom>
          <a:noFill/>
        </p:spPr>
        <p:txBody>
          <a:bodyPr vert="eaVert" wrap="square" rtlCol="0">
            <a:spAutoFit/>
          </a:bodyPr>
          <a:lstStyle/>
          <a:p>
            <a:r>
              <a:rPr lang="zh-CN" altLang="en-US" sz="1400" dirty="0">
                <a:solidFill>
                  <a:schemeClr val="tx2"/>
                </a:solidFill>
              </a:rPr>
              <a:t>所有财物信息实时共享</a:t>
            </a:r>
          </a:p>
        </p:txBody>
      </p:sp>
      <p:sp>
        <p:nvSpPr>
          <p:cNvPr id="20" name="文本框 19">
            <a:extLst>
              <a:ext uri="{FF2B5EF4-FFF2-40B4-BE49-F238E27FC236}">
                <a16:creationId xmlns:a16="http://schemas.microsoft.com/office/drawing/2014/main" id="{035602B4-F32F-46E4-9F75-D5E41D9E3256}"/>
              </a:ext>
            </a:extLst>
          </p:cNvPr>
          <p:cNvSpPr txBox="1"/>
          <p:nvPr/>
        </p:nvSpPr>
        <p:spPr>
          <a:xfrm rot="2273621">
            <a:off x="3379378" y="1784893"/>
            <a:ext cx="400110" cy="1708160"/>
          </a:xfrm>
          <a:prstGeom prst="rect">
            <a:avLst/>
          </a:prstGeom>
          <a:noFill/>
        </p:spPr>
        <p:txBody>
          <a:bodyPr vert="eaVert" wrap="square" rtlCol="0">
            <a:spAutoFit/>
          </a:bodyPr>
          <a:lstStyle/>
          <a:p>
            <a:r>
              <a:rPr lang="zh-CN" altLang="en-US" sz="1400" dirty="0">
                <a:solidFill>
                  <a:srgbClr val="99AF56"/>
                </a:solidFill>
              </a:rPr>
              <a:t>检察院监督意见反馈</a:t>
            </a:r>
          </a:p>
        </p:txBody>
      </p:sp>
      <p:sp>
        <p:nvSpPr>
          <p:cNvPr id="21" name="文本框 20">
            <a:extLst>
              <a:ext uri="{FF2B5EF4-FFF2-40B4-BE49-F238E27FC236}">
                <a16:creationId xmlns:a16="http://schemas.microsoft.com/office/drawing/2014/main" id="{3D4DC730-CADE-4BB9-94C7-DAB5F0C6D2BB}"/>
              </a:ext>
            </a:extLst>
          </p:cNvPr>
          <p:cNvSpPr txBox="1"/>
          <p:nvPr/>
        </p:nvSpPr>
        <p:spPr>
          <a:xfrm>
            <a:off x="4357113" y="1555579"/>
            <a:ext cx="346249" cy="1304203"/>
          </a:xfrm>
          <a:prstGeom prst="rect">
            <a:avLst/>
          </a:prstGeom>
          <a:noFill/>
        </p:spPr>
        <p:txBody>
          <a:bodyPr vert="eaVert" wrap="square" rtlCol="0">
            <a:spAutoFit/>
          </a:bodyPr>
          <a:lstStyle/>
          <a:p>
            <a:r>
              <a:rPr lang="zh-CN" altLang="en-US" sz="1050" dirty="0">
                <a:solidFill>
                  <a:srgbClr val="CF6C19"/>
                </a:solidFill>
              </a:rPr>
              <a:t>政法委监督意见反馈</a:t>
            </a:r>
          </a:p>
        </p:txBody>
      </p:sp>
      <p:sp>
        <p:nvSpPr>
          <p:cNvPr id="22" name="文本框 21">
            <a:extLst>
              <a:ext uri="{FF2B5EF4-FFF2-40B4-BE49-F238E27FC236}">
                <a16:creationId xmlns:a16="http://schemas.microsoft.com/office/drawing/2014/main" id="{024A64CB-851A-4B51-89A5-EF4DC936A5B8}"/>
              </a:ext>
            </a:extLst>
          </p:cNvPr>
          <p:cNvSpPr txBox="1"/>
          <p:nvPr/>
        </p:nvSpPr>
        <p:spPr>
          <a:xfrm>
            <a:off x="4873823" y="1733591"/>
            <a:ext cx="346249" cy="1486231"/>
          </a:xfrm>
          <a:prstGeom prst="rect">
            <a:avLst/>
          </a:prstGeom>
          <a:noFill/>
        </p:spPr>
        <p:txBody>
          <a:bodyPr vert="eaVert" wrap="square" rtlCol="0">
            <a:spAutoFit/>
          </a:bodyPr>
          <a:lstStyle/>
          <a:p>
            <a:r>
              <a:rPr lang="zh-CN" altLang="en-US" sz="1050" dirty="0">
                <a:solidFill>
                  <a:schemeClr val="tx2"/>
                </a:solidFill>
              </a:rPr>
              <a:t>检察院财物信息</a:t>
            </a:r>
          </a:p>
        </p:txBody>
      </p:sp>
      <p:sp>
        <p:nvSpPr>
          <p:cNvPr id="23" name="文本框 22">
            <a:extLst>
              <a:ext uri="{FF2B5EF4-FFF2-40B4-BE49-F238E27FC236}">
                <a16:creationId xmlns:a16="http://schemas.microsoft.com/office/drawing/2014/main" id="{A74F5E9F-4FE0-4EA7-A013-094ED6408924}"/>
              </a:ext>
            </a:extLst>
          </p:cNvPr>
          <p:cNvSpPr txBox="1"/>
          <p:nvPr/>
        </p:nvSpPr>
        <p:spPr>
          <a:xfrm rot="4126700">
            <a:off x="3264897" y="2658436"/>
            <a:ext cx="400110" cy="1708160"/>
          </a:xfrm>
          <a:prstGeom prst="rect">
            <a:avLst/>
          </a:prstGeom>
          <a:noFill/>
        </p:spPr>
        <p:txBody>
          <a:bodyPr vert="eaVert" wrap="square" rtlCol="0">
            <a:spAutoFit/>
          </a:bodyPr>
          <a:lstStyle/>
          <a:p>
            <a:r>
              <a:rPr lang="zh-CN" altLang="en-US" sz="1400" dirty="0">
                <a:solidFill>
                  <a:srgbClr val="CF6C19"/>
                </a:solidFill>
              </a:rPr>
              <a:t>政法委监督意见反馈</a:t>
            </a:r>
          </a:p>
        </p:txBody>
      </p:sp>
      <p:sp>
        <p:nvSpPr>
          <p:cNvPr id="24" name="文本框 23">
            <a:extLst>
              <a:ext uri="{FF2B5EF4-FFF2-40B4-BE49-F238E27FC236}">
                <a16:creationId xmlns:a16="http://schemas.microsoft.com/office/drawing/2014/main" id="{609A24E5-A755-405C-9210-B2A2800E7E07}"/>
              </a:ext>
            </a:extLst>
          </p:cNvPr>
          <p:cNvSpPr txBox="1"/>
          <p:nvPr/>
        </p:nvSpPr>
        <p:spPr>
          <a:xfrm rot="4126700">
            <a:off x="3242251" y="2966556"/>
            <a:ext cx="400110" cy="2055660"/>
          </a:xfrm>
          <a:prstGeom prst="rect">
            <a:avLst/>
          </a:prstGeom>
          <a:noFill/>
        </p:spPr>
        <p:txBody>
          <a:bodyPr vert="eaVert" wrap="square" rtlCol="0">
            <a:spAutoFit/>
          </a:bodyPr>
          <a:lstStyle/>
          <a:p>
            <a:r>
              <a:rPr lang="zh-CN" altLang="en-US" sz="1400" dirty="0">
                <a:solidFill>
                  <a:srgbClr val="254077"/>
                </a:solidFill>
              </a:rPr>
              <a:t>所有财物信息实时共享</a:t>
            </a:r>
          </a:p>
        </p:txBody>
      </p:sp>
      <p:sp>
        <p:nvSpPr>
          <p:cNvPr id="25" name="文本框 24">
            <a:extLst>
              <a:ext uri="{FF2B5EF4-FFF2-40B4-BE49-F238E27FC236}">
                <a16:creationId xmlns:a16="http://schemas.microsoft.com/office/drawing/2014/main" id="{CD53659C-3121-41BD-8B94-A819702246B6}"/>
              </a:ext>
            </a:extLst>
          </p:cNvPr>
          <p:cNvSpPr txBox="1"/>
          <p:nvPr/>
        </p:nvSpPr>
        <p:spPr>
          <a:xfrm rot="17574063">
            <a:off x="6750837" y="2551745"/>
            <a:ext cx="400110" cy="3733744"/>
          </a:xfrm>
          <a:prstGeom prst="rect">
            <a:avLst/>
          </a:prstGeom>
          <a:noFill/>
        </p:spPr>
        <p:txBody>
          <a:bodyPr vert="eaVert" wrap="square" rtlCol="0">
            <a:spAutoFit/>
          </a:bodyPr>
          <a:lstStyle/>
          <a:p>
            <a:r>
              <a:rPr lang="zh-CN" altLang="en-US" sz="1400" dirty="0">
                <a:solidFill>
                  <a:srgbClr val="254077"/>
                </a:solidFill>
              </a:rPr>
              <a:t>所有财物信息实时共享</a:t>
            </a:r>
          </a:p>
        </p:txBody>
      </p:sp>
      <p:sp>
        <p:nvSpPr>
          <p:cNvPr id="26" name="文本框 25">
            <a:extLst>
              <a:ext uri="{FF2B5EF4-FFF2-40B4-BE49-F238E27FC236}">
                <a16:creationId xmlns:a16="http://schemas.microsoft.com/office/drawing/2014/main" id="{15BD2743-A8C3-44B3-BB86-F51925E2638E}"/>
              </a:ext>
            </a:extLst>
          </p:cNvPr>
          <p:cNvSpPr txBox="1"/>
          <p:nvPr/>
        </p:nvSpPr>
        <p:spPr>
          <a:xfrm rot="17573385">
            <a:off x="5882968" y="2739350"/>
            <a:ext cx="400110" cy="1704495"/>
          </a:xfrm>
          <a:prstGeom prst="rect">
            <a:avLst/>
          </a:prstGeom>
          <a:noFill/>
        </p:spPr>
        <p:txBody>
          <a:bodyPr vert="eaVert" wrap="square" rtlCol="0">
            <a:spAutoFit/>
          </a:bodyPr>
          <a:lstStyle/>
          <a:p>
            <a:r>
              <a:rPr lang="zh-CN" altLang="en-US" sz="1400" dirty="0">
                <a:solidFill>
                  <a:srgbClr val="CF6C19"/>
                </a:solidFill>
              </a:rPr>
              <a:t>政法委监督意见反馈</a:t>
            </a:r>
          </a:p>
        </p:txBody>
      </p:sp>
      <p:sp>
        <p:nvSpPr>
          <p:cNvPr id="27" name="文本框 26">
            <a:extLst>
              <a:ext uri="{FF2B5EF4-FFF2-40B4-BE49-F238E27FC236}">
                <a16:creationId xmlns:a16="http://schemas.microsoft.com/office/drawing/2014/main" id="{ACB93049-578A-4A71-95D8-279CFA101DEB}"/>
              </a:ext>
            </a:extLst>
          </p:cNvPr>
          <p:cNvSpPr txBox="1"/>
          <p:nvPr/>
        </p:nvSpPr>
        <p:spPr>
          <a:xfrm rot="19464105">
            <a:off x="5656334" y="1698838"/>
            <a:ext cx="400110" cy="1708160"/>
          </a:xfrm>
          <a:prstGeom prst="rect">
            <a:avLst/>
          </a:prstGeom>
          <a:noFill/>
        </p:spPr>
        <p:txBody>
          <a:bodyPr vert="eaVert" wrap="square" rtlCol="0">
            <a:spAutoFit/>
          </a:bodyPr>
          <a:lstStyle/>
          <a:p>
            <a:r>
              <a:rPr lang="zh-CN" altLang="en-US" sz="1400" dirty="0">
                <a:solidFill>
                  <a:srgbClr val="99AF56"/>
                </a:solidFill>
              </a:rPr>
              <a:t>检察院监督意见反馈</a:t>
            </a:r>
          </a:p>
        </p:txBody>
      </p:sp>
      <p:sp>
        <p:nvSpPr>
          <p:cNvPr id="28" name="文本框 27">
            <a:extLst>
              <a:ext uri="{FF2B5EF4-FFF2-40B4-BE49-F238E27FC236}">
                <a16:creationId xmlns:a16="http://schemas.microsoft.com/office/drawing/2014/main" id="{20981C2F-FF98-410C-8B6C-6A1AB6EF4E8E}"/>
              </a:ext>
            </a:extLst>
          </p:cNvPr>
          <p:cNvSpPr txBox="1"/>
          <p:nvPr/>
        </p:nvSpPr>
        <p:spPr>
          <a:xfrm rot="19473771">
            <a:off x="6736538" y="1257753"/>
            <a:ext cx="400110" cy="3733744"/>
          </a:xfrm>
          <a:prstGeom prst="rect">
            <a:avLst/>
          </a:prstGeom>
          <a:noFill/>
        </p:spPr>
        <p:txBody>
          <a:bodyPr vert="eaVert" wrap="square" rtlCol="0">
            <a:spAutoFit/>
          </a:bodyPr>
          <a:lstStyle/>
          <a:p>
            <a:r>
              <a:rPr lang="zh-CN" altLang="en-US" sz="1400" dirty="0">
                <a:solidFill>
                  <a:srgbClr val="254077"/>
                </a:solidFill>
              </a:rPr>
              <a:t>法院处理情况信息</a:t>
            </a:r>
          </a:p>
        </p:txBody>
      </p:sp>
      <p:sp>
        <p:nvSpPr>
          <p:cNvPr id="29" name="文本框 28">
            <a:extLst>
              <a:ext uri="{FF2B5EF4-FFF2-40B4-BE49-F238E27FC236}">
                <a16:creationId xmlns:a16="http://schemas.microsoft.com/office/drawing/2014/main" id="{B736BD2C-851C-4A22-B772-9D46814098B0}"/>
              </a:ext>
            </a:extLst>
          </p:cNvPr>
          <p:cNvSpPr txBox="1"/>
          <p:nvPr/>
        </p:nvSpPr>
        <p:spPr>
          <a:xfrm>
            <a:off x="4207024" y="896982"/>
            <a:ext cx="1107996" cy="461665"/>
          </a:xfrm>
          <a:prstGeom prst="rect">
            <a:avLst/>
          </a:prstGeom>
          <a:noFill/>
        </p:spPr>
        <p:txBody>
          <a:bodyPr wrap="none" rtlCol="0">
            <a:spAutoFit/>
          </a:bodyPr>
          <a:lstStyle/>
          <a:p>
            <a:pPr algn="ctr"/>
            <a:r>
              <a:rPr lang="zh-CN" altLang="en-US" sz="1200" dirty="0">
                <a:solidFill>
                  <a:schemeClr val="bg1"/>
                </a:solidFill>
              </a:rPr>
              <a:t>省检察院</a:t>
            </a:r>
            <a:endParaRPr lang="en-US" altLang="zh-CN" sz="1200" dirty="0">
              <a:solidFill>
                <a:schemeClr val="bg1"/>
              </a:solidFill>
            </a:endParaRPr>
          </a:p>
          <a:p>
            <a:pPr algn="ctr"/>
            <a:r>
              <a:rPr lang="zh-CN" altLang="en-US" sz="1200" dirty="0">
                <a:solidFill>
                  <a:schemeClr val="bg1"/>
                </a:solidFill>
              </a:rPr>
              <a:t>涉案财物系统</a:t>
            </a:r>
          </a:p>
        </p:txBody>
      </p:sp>
      <p:sp>
        <p:nvSpPr>
          <p:cNvPr id="30" name="文本框 29">
            <a:extLst>
              <a:ext uri="{FF2B5EF4-FFF2-40B4-BE49-F238E27FC236}">
                <a16:creationId xmlns:a16="http://schemas.microsoft.com/office/drawing/2014/main" id="{73375B9C-6741-432A-B7C4-E3DA78C39592}"/>
              </a:ext>
            </a:extLst>
          </p:cNvPr>
          <p:cNvSpPr txBox="1"/>
          <p:nvPr/>
        </p:nvSpPr>
        <p:spPr>
          <a:xfrm>
            <a:off x="1524725" y="3766269"/>
            <a:ext cx="1107996" cy="461665"/>
          </a:xfrm>
          <a:prstGeom prst="rect">
            <a:avLst/>
          </a:prstGeom>
          <a:noFill/>
        </p:spPr>
        <p:txBody>
          <a:bodyPr wrap="none" rtlCol="0">
            <a:spAutoFit/>
          </a:bodyPr>
          <a:lstStyle/>
          <a:p>
            <a:pPr algn="ctr"/>
            <a:r>
              <a:rPr lang="zh-CN" altLang="en-US" sz="1200" dirty="0">
                <a:solidFill>
                  <a:schemeClr val="bg1"/>
                </a:solidFill>
              </a:rPr>
              <a:t>省公安</a:t>
            </a:r>
            <a:endParaRPr lang="en-US" altLang="zh-CN" sz="1200" dirty="0">
              <a:solidFill>
                <a:schemeClr val="bg1"/>
              </a:solidFill>
            </a:endParaRPr>
          </a:p>
          <a:p>
            <a:pPr algn="ctr"/>
            <a:r>
              <a:rPr lang="zh-CN" altLang="en-US" sz="1200" dirty="0">
                <a:solidFill>
                  <a:schemeClr val="bg1"/>
                </a:solidFill>
              </a:rPr>
              <a:t>涉案财物系统</a:t>
            </a:r>
          </a:p>
        </p:txBody>
      </p:sp>
      <p:pic>
        <p:nvPicPr>
          <p:cNvPr id="33" name="图片 32">
            <a:extLst>
              <a:ext uri="{FF2B5EF4-FFF2-40B4-BE49-F238E27FC236}">
                <a16:creationId xmlns:a16="http://schemas.microsoft.com/office/drawing/2014/main" id="{1F8445EB-DA81-41AC-B895-961AC4C598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8986" y="2843505"/>
            <a:ext cx="952381" cy="952381"/>
          </a:xfrm>
          <a:prstGeom prst="rect">
            <a:avLst/>
          </a:prstGeom>
        </p:spPr>
      </p:pic>
      <p:sp>
        <p:nvSpPr>
          <p:cNvPr id="31" name="文本框 30">
            <a:extLst>
              <a:ext uri="{FF2B5EF4-FFF2-40B4-BE49-F238E27FC236}">
                <a16:creationId xmlns:a16="http://schemas.microsoft.com/office/drawing/2014/main" id="{0452E422-4898-4835-B79C-80B335764D9D}"/>
              </a:ext>
            </a:extLst>
          </p:cNvPr>
          <p:cNvSpPr txBox="1"/>
          <p:nvPr/>
        </p:nvSpPr>
        <p:spPr>
          <a:xfrm>
            <a:off x="4216761" y="3046189"/>
            <a:ext cx="1107996" cy="461665"/>
          </a:xfrm>
          <a:prstGeom prst="rect">
            <a:avLst/>
          </a:prstGeom>
          <a:noFill/>
        </p:spPr>
        <p:txBody>
          <a:bodyPr wrap="none" rtlCol="0">
            <a:spAutoFit/>
          </a:bodyPr>
          <a:lstStyle/>
          <a:p>
            <a:pPr algn="ctr"/>
            <a:r>
              <a:rPr lang="zh-CN" altLang="en-US" sz="1200" dirty="0">
                <a:solidFill>
                  <a:schemeClr val="bg1"/>
                </a:solidFill>
              </a:rPr>
              <a:t>省政法委</a:t>
            </a:r>
            <a:endParaRPr lang="en-US" altLang="zh-CN" sz="1200" dirty="0">
              <a:solidFill>
                <a:schemeClr val="bg1"/>
              </a:solidFill>
            </a:endParaRPr>
          </a:p>
          <a:p>
            <a:pPr algn="ctr"/>
            <a:r>
              <a:rPr lang="zh-CN" altLang="en-US" sz="1200" dirty="0">
                <a:solidFill>
                  <a:schemeClr val="bg1"/>
                </a:solidFill>
              </a:rPr>
              <a:t>涉案财物系统</a:t>
            </a:r>
          </a:p>
        </p:txBody>
      </p:sp>
      <p:pic>
        <p:nvPicPr>
          <p:cNvPr id="34" name="图片 33">
            <a:extLst>
              <a:ext uri="{FF2B5EF4-FFF2-40B4-BE49-F238E27FC236}">
                <a16:creationId xmlns:a16="http://schemas.microsoft.com/office/drawing/2014/main" id="{D39DADDC-F8F1-4996-9742-2D588D278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987" y="3635593"/>
            <a:ext cx="952381" cy="952381"/>
          </a:xfrm>
          <a:prstGeom prst="rect">
            <a:avLst/>
          </a:prstGeom>
        </p:spPr>
      </p:pic>
      <p:sp>
        <p:nvSpPr>
          <p:cNvPr id="32" name="文本框 31">
            <a:extLst>
              <a:ext uri="{FF2B5EF4-FFF2-40B4-BE49-F238E27FC236}">
                <a16:creationId xmlns:a16="http://schemas.microsoft.com/office/drawing/2014/main" id="{8BA59C5E-B951-495E-8137-4A7337304C0B}"/>
              </a:ext>
            </a:extLst>
          </p:cNvPr>
          <p:cNvSpPr txBox="1"/>
          <p:nvPr/>
        </p:nvSpPr>
        <p:spPr>
          <a:xfrm>
            <a:off x="6853317" y="3838277"/>
            <a:ext cx="1107996" cy="461665"/>
          </a:xfrm>
          <a:prstGeom prst="rect">
            <a:avLst/>
          </a:prstGeom>
          <a:noFill/>
        </p:spPr>
        <p:txBody>
          <a:bodyPr wrap="none" rtlCol="0">
            <a:spAutoFit/>
          </a:bodyPr>
          <a:lstStyle/>
          <a:p>
            <a:pPr algn="ctr"/>
            <a:r>
              <a:rPr lang="zh-CN" altLang="en-US" sz="1200" dirty="0">
                <a:solidFill>
                  <a:schemeClr val="bg1"/>
                </a:solidFill>
              </a:rPr>
              <a:t>省法院</a:t>
            </a:r>
            <a:endParaRPr lang="en-US" altLang="zh-CN" sz="1200" dirty="0">
              <a:solidFill>
                <a:schemeClr val="bg1"/>
              </a:solidFill>
            </a:endParaRPr>
          </a:p>
          <a:p>
            <a:pPr algn="ctr"/>
            <a:r>
              <a:rPr lang="zh-CN" altLang="en-US" sz="1200" dirty="0">
                <a:solidFill>
                  <a:schemeClr val="bg1"/>
                </a:solidFill>
              </a:rPr>
              <a:t>涉案财物系统</a:t>
            </a:r>
          </a:p>
        </p:txBody>
      </p:sp>
      <p:pic>
        <p:nvPicPr>
          <p:cNvPr id="36" name="图片 35">
            <a:extLst>
              <a:ext uri="{FF2B5EF4-FFF2-40B4-BE49-F238E27FC236}">
                <a16:creationId xmlns:a16="http://schemas.microsoft.com/office/drawing/2014/main" id="{E31C92AE-E505-4EF9-BD21-DEB1042BC4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2247" y="1563638"/>
            <a:ext cx="42001" cy="1260000"/>
          </a:xfrm>
          <a:prstGeom prst="rect">
            <a:avLst/>
          </a:prstGeom>
        </p:spPr>
      </p:pic>
      <p:pic>
        <p:nvPicPr>
          <p:cNvPr id="37" name="图片 36">
            <a:extLst>
              <a:ext uri="{FF2B5EF4-FFF2-40B4-BE49-F238E27FC236}">
                <a16:creationId xmlns:a16="http://schemas.microsoft.com/office/drawing/2014/main" id="{650C1253-32A6-4CEE-9CF0-387B98C7A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55628">
            <a:off x="3402737" y="2800202"/>
            <a:ext cx="60000" cy="1800000"/>
          </a:xfrm>
          <a:prstGeom prst="rect">
            <a:avLst/>
          </a:prstGeom>
        </p:spPr>
      </p:pic>
      <p:pic>
        <p:nvPicPr>
          <p:cNvPr id="38" name="图片 37">
            <a:extLst>
              <a:ext uri="{FF2B5EF4-FFF2-40B4-BE49-F238E27FC236}">
                <a16:creationId xmlns:a16="http://schemas.microsoft.com/office/drawing/2014/main" id="{0CBD3BF5-4864-41C1-B3D3-342EA53872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959050">
            <a:off x="3394820" y="2897318"/>
            <a:ext cx="61202" cy="1836000"/>
          </a:xfrm>
          <a:prstGeom prst="rect">
            <a:avLst/>
          </a:prstGeom>
        </p:spPr>
      </p:pic>
    </p:spTree>
    <p:extLst>
      <p:ext uri="{BB962C8B-B14F-4D97-AF65-F5344CB8AC3E}">
        <p14:creationId xmlns:p14="http://schemas.microsoft.com/office/powerpoint/2010/main" val="40786019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par>
                          <p:cTn id="61" fill="hold">
                            <p:stCondLst>
                              <p:cond delay="4500"/>
                            </p:stCondLst>
                            <p:childTnLst>
                              <p:par>
                                <p:cTn id="62" presetID="10"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par>
                          <p:cTn id="77" fill="hold">
                            <p:stCondLst>
                              <p:cond delay="6500"/>
                            </p:stCondLst>
                            <p:childTnLst>
                              <p:par>
                                <p:cTn id="78" presetID="10"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par>
                          <p:cTn id="85" fill="hold">
                            <p:stCondLst>
                              <p:cond delay="7500"/>
                            </p:stCondLst>
                            <p:childTnLst>
                              <p:par>
                                <p:cTn id="86" presetID="10"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par>
                          <p:cTn id="101" fill="hold">
                            <p:stCondLst>
                              <p:cond delay="9500"/>
                            </p:stCondLst>
                            <p:childTnLst>
                              <p:par>
                                <p:cTn id="102" presetID="10" presetClass="entr" presetSubtype="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系统特点</a:t>
            </a:r>
          </a:p>
        </p:txBody>
      </p:sp>
      <p:sp>
        <p:nvSpPr>
          <p:cNvPr id="9" name="文本框 8">
            <a:extLst>
              <a:ext uri="{FF2B5EF4-FFF2-40B4-BE49-F238E27FC236}">
                <a16:creationId xmlns:a16="http://schemas.microsoft.com/office/drawing/2014/main" id="{359FB6F5-0CE4-4CA0-963F-55B1A8FF9DE9}"/>
              </a:ext>
            </a:extLst>
          </p:cNvPr>
          <p:cNvSpPr txBox="1"/>
          <p:nvPr/>
        </p:nvSpPr>
        <p:spPr>
          <a:xfrm>
            <a:off x="3193799" y="1088613"/>
            <a:ext cx="5482657" cy="3139321"/>
          </a:xfrm>
          <a:prstGeom prst="rect">
            <a:avLst/>
          </a:prstGeom>
          <a:noFill/>
        </p:spPr>
        <p:txBody>
          <a:bodyPr wrap="square" rtlCol="0">
            <a:spAutoFit/>
          </a:bodyPr>
          <a:lstStyle/>
          <a:p>
            <a:pPr algn="just">
              <a:lnSpc>
                <a:spcPct val="150000"/>
              </a:lnSpc>
            </a:pPr>
            <a:r>
              <a:rPr lang="en-US" altLang="zh-CN" sz="1600" dirty="0">
                <a:solidFill>
                  <a:srgbClr val="0065B0"/>
                </a:solidFill>
              </a:rPr>
              <a:t>       </a:t>
            </a:r>
            <a:r>
              <a:rPr lang="zh-CN" altLang="zh-CN" sz="1400" dirty="0">
                <a:solidFill>
                  <a:srgbClr val="0065B0"/>
                </a:solidFill>
              </a:rPr>
              <a:t>全诉讼阶段信息共享通过政法专网平台，实现涉案财物信息从侦查、审查起诉、判决全诉讼阶段的网上 信息全程共享。</a:t>
            </a:r>
          </a:p>
          <a:p>
            <a:pPr algn="just">
              <a:lnSpc>
                <a:spcPct val="150000"/>
              </a:lnSpc>
            </a:pPr>
            <a:r>
              <a:rPr lang="en-US" altLang="zh-CN" sz="1400" dirty="0">
                <a:solidFill>
                  <a:srgbClr val="0065B0"/>
                </a:solidFill>
              </a:rPr>
              <a:t>        </a:t>
            </a:r>
            <a:r>
              <a:rPr lang="zh-CN" altLang="zh-CN" sz="1400" dirty="0">
                <a:solidFill>
                  <a:srgbClr val="0065B0"/>
                </a:solidFill>
              </a:rPr>
              <a:t>标准化管理通过采用二维码生成涉案财物的电子信息、利用二维码实现实物与信息的一一对应，通过一物一码，一码到底实现全程监管涉案财物从提取、扣押、移交、存放到处理等整个过程，确保涉案财物在各环节都处于有效监管状态。</a:t>
            </a:r>
          </a:p>
          <a:p>
            <a:pPr algn="just">
              <a:lnSpc>
                <a:spcPct val="150000"/>
              </a:lnSpc>
            </a:pPr>
            <a:r>
              <a:rPr lang="en-US" altLang="zh-CN" sz="1400" dirty="0">
                <a:solidFill>
                  <a:srgbClr val="0065B0"/>
                </a:solidFill>
              </a:rPr>
              <a:t>        </a:t>
            </a:r>
            <a:r>
              <a:rPr lang="zh-CN" altLang="zh-CN" sz="1400" dirty="0">
                <a:solidFill>
                  <a:srgbClr val="0065B0"/>
                </a:solidFill>
              </a:rPr>
              <a:t>物证与存放位置实时联动物证信息和存放位置实时联动，及时提示物证位置，图形化显示各类存储设备的使用状态和空闲状态。</a:t>
            </a:r>
          </a:p>
          <a:p>
            <a:pPr algn="just">
              <a:lnSpc>
                <a:spcPct val="150000"/>
              </a:lnSpc>
            </a:pPr>
            <a:endParaRPr lang="zh-CN" altLang="en-US" dirty="0"/>
          </a:p>
        </p:txBody>
      </p:sp>
      <p:grpSp>
        <p:nvGrpSpPr>
          <p:cNvPr id="10" name="组合 62">
            <a:extLst>
              <a:ext uri="{FF2B5EF4-FFF2-40B4-BE49-F238E27FC236}">
                <a16:creationId xmlns:a16="http://schemas.microsoft.com/office/drawing/2014/main" id="{A365FE56-FC48-4EB2-8655-0A677022AB25}"/>
              </a:ext>
            </a:extLst>
          </p:cNvPr>
          <p:cNvGrpSpPr/>
          <p:nvPr/>
        </p:nvGrpSpPr>
        <p:grpSpPr>
          <a:xfrm flipH="1">
            <a:off x="526578" y="2283718"/>
            <a:ext cx="815575" cy="815575"/>
            <a:chOff x="4993868" y="2326868"/>
            <a:chExt cx="2204265" cy="2204265"/>
          </a:xfrm>
          <a:effectLst>
            <a:outerShdw blurRad="292100" dist="114300" dir="2700000" algn="tl" rotWithShape="0">
              <a:prstClr val="black">
                <a:alpha val="25000"/>
              </a:prstClr>
            </a:outerShdw>
          </a:effectLst>
        </p:grpSpPr>
        <p:sp>
          <p:nvSpPr>
            <p:cNvPr id="13" name="任意多边形 60">
              <a:extLst>
                <a:ext uri="{FF2B5EF4-FFF2-40B4-BE49-F238E27FC236}">
                  <a16:creationId xmlns:a16="http://schemas.microsoft.com/office/drawing/2014/main" id="{E76CC529-5E62-4E0E-913E-D96648912D1A}"/>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14" name="椭圆 59">
              <a:extLst>
                <a:ext uri="{FF2B5EF4-FFF2-40B4-BE49-F238E27FC236}">
                  <a16:creationId xmlns:a16="http://schemas.microsoft.com/office/drawing/2014/main" id="{6E58FA76-690B-4025-9C30-B9B6D38B2F5F}"/>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15" name="椭圆 61">
              <a:extLst>
                <a:ext uri="{FF2B5EF4-FFF2-40B4-BE49-F238E27FC236}">
                  <a16:creationId xmlns:a16="http://schemas.microsoft.com/office/drawing/2014/main" id="{4FD74700-7208-4134-B7BF-B5C14129F980}"/>
                </a:ext>
              </a:extLst>
            </p:cNvPr>
            <p:cNvSpPr/>
            <p:nvPr/>
          </p:nvSpPr>
          <p:spPr>
            <a:xfrm>
              <a:off x="5370108" y="2708871"/>
              <a:ext cx="1451783" cy="1451783"/>
            </a:xfrm>
            <a:prstGeom prst="ellipse">
              <a:avLst/>
            </a:prstGeom>
            <a:solidFill>
              <a:schemeClr val="accent1"/>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grpSp>
      <p:grpSp>
        <p:nvGrpSpPr>
          <p:cNvPr id="16" name="组合 63">
            <a:extLst>
              <a:ext uri="{FF2B5EF4-FFF2-40B4-BE49-F238E27FC236}">
                <a16:creationId xmlns:a16="http://schemas.microsoft.com/office/drawing/2014/main" id="{35B0ED4F-F3A3-4C6A-A155-D20B75C1EF79}"/>
              </a:ext>
            </a:extLst>
          </p:cNvPr>
          <p:cNvGrpSpPr/>
          <p:nvPr/>
        </p:nvGrpSpPr>
        <p:grpSpPr>
          <a:xfrm flipH="1">
            <a:off x="1024186" y="1631389"/>
            <a:ext cx="815575" cy="815575"/>
            <a:chOff x="4993868" y="2326868"/>
            <a:chExt cx="2204265" cy="2204265"/>
          </a:xfrm>
          <a:effectLst>
            <a:outerShdw blurRad="292100" dist="114300" dir="2700000" algn="tl" rotWithShape="0">
              <a:prstClr val="black">
                <a:alpha val="25000"/>
              </a:prstClr>
            </a:outerShdw>
          </a:effectLst>
        </p:grpSpPr>
        <p:sp>
          <p:nvSpPr>
            <p:cNvPr id="17" name="任意多边形 64">
              <a:extLst>
                <a:ext uri="{FF2B5EF4-FFF2-40B4-BE49-F238E27FC236}">
                  <a16:creationId xmlns:a16="http://schemas.microsoft.com/office/drawing/2014/main" id="{7495729A-1ACC-49B3-BA92-D161A49F060F}"/>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18" name="椭圆 65">
              <a:extLst>
                <a:ext uri="{FF2B5EF4-FFF2-40B4-BE49-F238E27FC236}">
                  <a16:creationId xmlns:a16="http://schemas.microsoft.com/office/drawing/2014/main" id="{A1F1552D-46C5-47F4-B2E6-C6ABBE35F994}"/>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19" name="椭圆 66">
              <a:extLst>
                <a:ext uri="{FF2B5EF4-FFF2-40B4-BE49-F238E27FC236}">
                  <a16:creationId xmlns:a16="http://schemas.microsoft.com/office/drawing/2014/main" id="{43720177-6D83-4434-9200-07160148AA9D}"/>
                </a:ext>
              </a:extLst>
            </p:cNvPr>
            <p:cNvSpPr/>
            <p:nvPr/>
          </p:nvSpPr>
          <p:spPr>
            <a:xfrm>
              <a:off x="5370108" y="2708871"/>
              <a:ext cx="1451783" cy="1451783"/>
            </a:xfrm>
            <a:prstGeom prst="ellipse">
              <a:avLst/>
            </a:prstGeom>
            <a:solidFill>
              <a:schemeClr val="accent2"/>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grpSp>
      <p:grpSp>
        <p:nvGrpSpPr>
          <p:cNvPr id="20" name="组合 71">
            <a:extLst>
              <a:ext uri="{FF2B5EF4-FFF2-40B4-BE49-F238E27FC236}">
                <a16:creationId xmlns:a16="http://schemas.microsoft.com/office/drawing/2014/main" id="{FB776BA1-D7B7-4B31-9CEC-8984082BAA41}"/>
              </a:ext>
            </a:extLst>
          </p:cNvPr>
          <p:cNvGrpSpPr/>
          <p:nvPr/>
        </p:nvGrpSpPr>
        <p:grpSpPr>
          <a:xfrm flipH="1">
            <a:off x="1628145" y="2096815"/>
            <a:ext cx="815575" cy="815575"/>
            <a:chOff x="4993868" y="2326868"/>
            <a:chExt cx="2204265" cy="2204265"/>
          </a:xfrm>
          <a:effectLst>
            <a:outerShdw blurRad="292100" dist="114300" dir="2700000" algn="tl" rotWithShape="0">
              <a:prstClr val="black">
                <a:alpha val="25000"/>
              </a:prstClr>
            </a:outerShdw>
          </a:effectLst>
        </p:grpSpPr>
        <p:sp>
          <p:nvSpPr>
            <p:cNvPr id="21" name="任意多边形 72">
              <a:extLst>
                <a:ext uri="{FF2B5EF4-FFF2-40B4-BE49-F238E27FC236}">
                  <a16:creationId xmlns:a16="http://schemas.microsoft.com/office/drawing/2014/main" id="{22C69191-55AC-4AFB-853D-5CE70B64CA2D}"/>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22" name="椭圆 73">
              <a:extLst>
                <a:ext uri="{FF2B5EF4-FFF2-40B4-BE49-F238E27FC236}">
                  <a16:creationId xmlns:a16="http://schemas.microsoft.com/office/drawing/2014/main" id="{10C00CF7-A92C-4B37-8659-240758EF2465}"/>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23" name="椭圆 74">
              <a:extLst>
                <a:ext uri="{FF2B5EF4-FFF2-40B4-BE49-F238E27FC236}">
                  <a16:creationId xmlns:a16="http://schemas.microsoft.com/office/drawing/2014/main" id="{78433A61-57F6-43E4-B554-9C619281347D}"/>
                </a:ext>
              </a:extLst>
            </p:cNvPr>
            <p:cNvSpPr/>
            <p:nvPr/>
          </p:nvSpPr>
          <p:spPr>
            <a:xfrm>
              <a:off x="5370108" y="2708871"/>
              <a:ext cx="1451783" cy="1451783"/>
            </a:xfrm>
            <a:prstGeom prst="ellipse">
              <a:avLst/>
            </a:prstGeom>
            <a:solidFill>
              <a:schemeClr val="accent3"/>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grpSp>
      <p:grpSp>
        <p:nvGrpSpPr>
          <p:cNvPr id="24" name="组合 75">
            <a:extLst>
              <a:ext uri="{FF2B5EF4-FFF2-40B4-BE49-F238E27FC236}">
                <a16:creationId xmlns:a16="http://schemas.microsoft.com/office/drawing/2014/main" id="{ECF0D4C8-132D-4AE5-839F-6287CA3E8D40}"/>
              </a:ext>
            </a:extLst>
          </p:cNvPr>
          <p:cNvGrpSpPr/>
          <p:nvPr/>
        </p:nvGrpSpPr>
        <p:grpSpPr>
          <a:xfrm flipH="1">
            <a:off x="2244257" y="1609484"/>
            <a:ext cx="815575" cy="815575"/>
            <a:chOff x="4993868" y="2326868"/>
            <a:chExt cx="2204265" cy="2204265"/>
          </a:xfrm>
          <a:effectLst>
            <a:outerShdw blurRad="292100" dist="114300" dir="2700000" algn="tl" rotWithShape="0">
              <a:prstClr val="black">
                <a:alpha val="25000"/>
              </a:prstClr>
            </a:outerShdw>
          </a:effectLst>
        </p:grpSpPr>
        <p:sp>
          <p:nvSpPr>
            <p:cNvPr id="25" name="任意多边形 76">
              <a:extLst>
                <a:ext uri="{FF2B5EF4-FFF2-40B4-BE49-F238E27FC236}">
                  <a16:creationId xmlns:a16="http://schemas.microsoft.com/office/drawing/2014/main" id="{BDC053C4-979C-4587-A6DD-C7E39A8D2BEB}"/>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26" name="椭圆 77">
              <a:extLst>
                <a:ext uri="{FF2B5EF4-FFF2-40B4-BE49-F238E27FC236}">
                  <a16:creationId xmlns:a16="http://schemas.microsoft.com/office/drawing/2014/main" id="{C22C2F25-B4A5-4601-B85D-BE899EB6D0E6}"/>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sp>
          <p:nvSpPr>
            <p:cNvPr id="27" name="椭圆 78">
              <a:extLst>
                <a:ext uri="{FF2B5EF4-FFF2-40B4-BE49-F238E27FC236}">
                  <a16:creationId xmlns:a16="http://schemas.microsoft.com/office/drawing/2014/main" id="{A0C58803-467D-4D5D-B9A8-FA5BC8D4B427}"/>
                </a:ext>
              </a:extLst>
            </p:cNvPr>
            <p:cNvSpPr/>
            <p:nvPr/>
          </p:nvSpPr>
          <p:spPr>
            <a:xfrm>
              <a:off x="5370108" y="2708871"/>
              <a:ext cx="1451783" cy="1451783"/>
            </a:xfrm>
            <a:prstGeom prst="ellipse">
              <a:avLst/>
            </a:prstGeom>
            <a:solidFill>
              <a:schemeClr val="accent4"/>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199" dirty="0">
                <a:solidFill>
                  <a:prstClr val="white"/>
                </a:solidFill>
                <a:latin typeface="Calibri"/>
                <a:ea typeface="宋体" panose="02010600030101010101" pitchFamily="2" charset="-122"/>
              </a:endParaRPr>
            </a:p>
          </p:txBody>
        </p:sp>
      </p:grpSp>
    </p:spTree>
    <p:extLst>
      <p:ext uri="{BB962C8B-B14F-4D97-AF65-F5344CB8AC3E}">
        <p14:creationId xmlns:p14="http://schemas.microsoft.com/office/powerpoint/2010/main" val="775549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 calcmode="lin" valueType="num">
                                      <p:cBhvr>
                                        <p:cTn id="34" dur="500" fill="hold"/>
                                        <p:tgtEl>
                                          <p:spTgt spid="24"/>
                                        </p:tgtEl>
                                        <p:attrNameLst>
                                          <p:attrName>style.rotation</p:attrName>
                                        </p:attrNameLst>
                                      </p:cBhvr>
                                      <p:tavLst>
                                        <p:tav tm="0">
                                          <p:val>
                                            <p:fltVal val="360"/>
                                          </p:val>
                                        </p:tav>
                                        <p:tav tm="100000">
                                          <p:val>
                                            <p:fltVal val="0"/>
                                          </p:val>
                                        </p:tav>
                                      </p:tavLst>
                                    </p:anim>
                                    <p:animEffect transition="in" filter="fade">
                                      <p:cBhvr>
                                        <p:cTn id="35" dur="500"/>
                                        <p:tgtEl>
                                          <p:spTgt spid="24"/>
                                        </p:tgtEl>
                                      </p:cBhvr>
                                    </p:animEffec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2500"/>
                            </p:stCondLst>
                            <p:childTnLst>
                              <p:par>
                                <p:cTn id="46" presetID="8" presetClass="emph" presetSubtype="0" repeatCount="indefinite" fill="hold" nodeType="afterEffect">
                                  <p:stCondLst>
                                    <p:cond delay="0"/>
                                  </p:stCondLst>
                                  <p:childTnLst>
                                    <p:animRot by="21600000">
                                      <p:cBhvr>
                                        <p:cTn id="47" dur="2000" fill="hold"/>
                                        <p:tgtEl>
                                          <p:spTgt spid="10"/>
                                        </p:tgtEl>
                                        <p:attrNameLst>
                                          <p:attrName>r</p:attrName>
                                        </p:attrNameLst>
                                      </p:cBhvr>
                                    </p:animRot>
                                  </p:childTnLst>
                                </p:cTn>
                              </p:par>
                              <p:par>
                                <p:cTn id="48" presetID="8" presetClass="emph" presetSubtype="0" repeatCount="indefinite" fill="hold" nodeType="withEffect">
                                  <p:stCondLst>
                                    <p:cond delay="0"/>
                                  </p:stCondLst>
                                  <p:childTnLst>
                                    <p:animRot by="21600000">
                                      <p:cBhvr>
                                        <p:cTn id="49" dur="2000" fill="hold"/>
                                        <p:tgtEl>
                                          <p:spTgt spid="16"/>
                                        </p:tgtEl>
                                        <p:attrNameLst>
                                          <p:attrName>r</p:attrName>
                                        </p:attrNameLst>
                                      </p:cBhvr>
                                    </p:animRot>
                                  </p:childTnLst>
                                </p:cTn>
                              </p:par>
                              <p:par>
                                <p:cTn id="50" presetID="8" presetClass="emph" presetSubtype="0" repeatCount="indefinite" fill="hold" nodeType="withEffect">
                                  <p:stCondLst>
                                    <p:cond delay="0"/>
                                  </p:stCondLst>
                                  <p:childTnLst>
                                    <p:animRot by="21600000">
                                      <p:cBhvr>
                                        <p:cTn id="51" dur="2000" fill="hold"/>
                                        <p:tgtEl>
                                          <p:spTgt spid="20"/>
                                        </p:tgtEl>
                                        <p:attrNameLst>
                                          <p:attrName>r</p:attrName>
                                        </p:attrNameLst>
                                      </p:cBhvr>
                                    </p:animRot>
                                  </p:childTnLst>
                                </p:cTn>
                              </p:par>
                              <p:par>
                                <p:cTn id="52" presetID="8" presetClass="emph" presetSubtype="0" repeatCount="indefinite" fill="hold" nodeType="withEffect">
                                  <p:stCondLst>
                                    <p:cond delay="0"/>
                                  </p:stCondLst>
                                  <p:childTnLst>
                                    <p:animRot by="21600000">
                                      <p:cBhvr>
                                        <p:cTn id="53"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3E621337-6D1B-4221-988E-FFCA5F85ED18}"/>
              </a:ext>
            </a:extLst>
          </p:cNvPr>
          <p:cNvSpPr/>
          <p:nvPr/>
        </p:nvSpPr>
        <p:spPr>
          <a:xfrm>
            <a:off x="467544" y="1051400"/>
            <a:ext cx="8280920" cy="3464566"/>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sp>
        <p:nvSpPr>
          <p:cNvPr id="2" name="标题 1"/>
          <p:cNvSpPr>
            <a:spLocks noGrp="1"/>
          </p:cNvSpPr>
          <p:nvPr>
            <p:ph type="title"/>
          </p:nvPr>
        </p:nvSpPr>
        <p:spPr/>
        <p:txBody>
          <a:bodyPr/>
          <a:lstStyle/>
          <a:p>
            <a:r>
              <a:rPr lang="zh-CN" altLang="en-US" dirty="0">
                <a:solidFill>
                  <a:prstClr val="black">
                    <a:lumMod val="65000"/>
                    <a:lumOff val="35000"/>
                  </a:prstClr>
                </a:solidFill>
              </a:rPr>
              <a:t>社会价值</a:t>
            </a:r>
          </a:p>
        </p:txBody>
      </p:sp>
      <p:sp>
        <p:nvSpPr>
          <p:cNvPr id="28" name="文本框 27">
            <a:extLst>
              <a:ext uri="{FF2B5EF4-FFF2-40B4-BE49-F238E27FC236}">
                <a16:creationId xmlns:a16="http://schemas.microsoft.com/office/drawing/2014/main" id="{F7C3E0D5-FFC0-4E27-BD1F-F3A84B028800}"/>
              </a:ext>
            </a:extLst>
          </p:cNvPr>
          <p:cNvSpPr txBox="1"/>
          <p:nvPr/>
        </p:nvSpPr>
        <p:spPr>
          <a:xfrm>
            <a:off x="683568" y="1203598"/>
            <a:ext cx="7776863" cy="3106363"/>
          </a:xfrm>
          <a:prstGeom prst="rect">
            <a:avLst/>
          </a:prstGeom>
          <a:noFill/>
        </p:spPr>
        <p:txBody>
          <a:bodyPr wrap="square" rtlCol="0">
            <a:spAutoFit/>
          </a:bodyPr>
          <a:lstStyle/>
          <a:p>
            <a:pPr indent="324000" algn="just">
              <a:lnSpc>
                <a:spcPct val="150000"/>
              </a:lnSpc>
            </a:pPr>
            <a:r>
              <a:rPr lang="zh-CN" altLang="en-US" sz="1200" dirty="0">
                <a:solidFill>
                  <a:schemeClr val="bg1">
                    <a:lumMod val="50000"/>
                  </a:schemeClr>
                </a:solidFill>
              </a:rPr>
              <a:t>刑法、刑事诉讼法对涉案财物处置都有规定，有关部门也出台了一些司法解释和规范性文件，但执法司法实践中涉案财物处置工作随意性大，保管不规范、移送不顺畅、信息不透明、处置不及时等问题突出，严重损害当事人合法权益，严重影响司法公信力。</a:t>
            </a:r>
            <a:endParaRPr lang="en-US" altLang="zh-CN" sz="1200" dirty="0">
              <a:solidFill>
                <a:schemeClr val="bg1">
                  <a:lumMod val="50000"/>
                </a:schemeClr>
              </a:solidFill>
            </a:endParaRPr>
          </a:p>
          <a:p>
            <a:pPr indent="324000" algn="just">
              <a:lnSpc>
                <a:spcPct val="150000"/>
              </a:lnSpc>
            </a:pPr>
            <a:r>
              <a:rPr lang="zh-CN" altLang="en-US" sz="1200" dirty="0">
                <a:solidFill>
                  <a:schemeClr val="bg1">
                    <a:lumMod val="50000"/>
                  </a:schemeClr>
                </a:solidFill>
              </a:rPr>
              <a:t>党中央对规范刑事诉讼涉案财物处置工作高度重视，党的十八届三中、四中全会明确提出</a:t>
            </a:r>
            <a:r>
              <a:rPr lang="en-US" altLang="zh-CN" sz="1200" dirty="0">
                <a:solidFill>
                  <a:schemeClr val="bg1">
                    <a:lumMod val="50000"/>
                  </a:schemeClr>
                </a:solidFill>
              </a:rPr>
              <a:t>“</a:t>
            </a:r>
            <a:r>
              <a:rPr lang="zh-CN" altLang="en-US" sz="1200" dirty="0">
                <a:solidFill>
                  <a:schemeClr val="bg1">
                    <a:lumMod val="50000"/>
                  </a:schemeClr>
                </a:solidFill>
              </a:rPr>
              <a:t>规范查封、扣押、冻结、处理涉案财物的司法程序</a:t>
            </a:r>
            <a:r>
              <a:rPr lang="en-US" altLang="zh-CN" sz="1200" dirty="0">
                <a:solidFill>
                  <a:schemeClr val="bg1">
                    <a:lumMod val="50000"/>
                  </a:schemeClr>
                </a:solidFill>
              </a:rPr>
              <a:t>”</a:t>
            </a:r>
            <a:r>
              <a:rPr lang="zh-CN" altLang="en-US" sz="1200" dirty="0">
                <a:solidFill>
                  <a:schemeClr val="bg1">
                    <a:lumMod val="50000"/>
                  </a:schemeClr>
                </a:solidFill>
              </a:rPr>
              <a:t>。涉案财物处置涉及不同的诉讼领域、不同的执法司法环节，情况较为复杂，政策性、操作性要求都很高，难以用一个文件统一规范。</a:t>
            </a:r>
            <a:endParaRPr lang="en-US" altLang="zh-CN" sz="1200" dirty="0">
              <a:solidFill>
                <a:schemeClr val="bg1">
                  <a:lumMod val="50000"/>
                </a:schemeClr>
              </a:solidFill>
            </a:endParaRPr>
          </a:p>
          <a:p>
            <a:pPr indent="324000" algn="just">
              <a:lnSpc>
                <a:spcPct val="150000"/>
              </a:lnSpc>
            </a:pPr>
            <a:r>
              <a:rPr lang="zh-CN" altLang="en-US" sz="1200" dirty="0">
                <a:solidFill>
                  <a:schemeClr val="bg1">
                    <a:lumMod val="50000"/>
                  </a:schemeClr>
                </a:solidFill>
              </a:rPr>
              <a:t>通过政法专网部署涉案财物管理系统，实现公安、检察院、法院涉案财物信息互通共享，确保信息一致性，减少信息重复录入。利用二维码实现实物与信息间的一一对应，全程监管涉案财物从提取、扣押、移交、存放到处理等整个过程，确保涉案财物在各环节都处于有效监管状态。从而满足各级司法机关对涉案财物的规范化、精细化的集中管理要求，实现公、检、法各诉讼环节的信息共享。有利于实现依法惩治犯罪和保障人权的协调统一，有利于保障执法司法工作进行，有利于提高司法公信力。</a:t>
            </a:r>
          </a:p>
        </p:txBody>
      </p:sp>
    </p:spTree>
    <p:extLst>
      <p:ext uri="{BB962C8B-B14F-4D97-AF65-F5344CB8AC3E}">
        <p14:creationId xmlns:p14="http://schemas.microsoft.com/office/powerpoint/2010/main" val="32116826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animEffect transition="in" filter="fade">
                                      <p:cBhvr>
                                        <p:cTn id="1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prstClr val="black">
                    <a:lumMod val="65000"/>
                    <a:lumOff val="35000"/>
                  </a:prstClr>
                </a:solidFill>
              </a:rPr>
              <a:t>成功案例</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130" y="843558"/>
            <a:ext cx="3081830" cy="3723878"/>
          </a:xfrm>
          <a:prstGeom prst="rect">
            <a:avLst/>
          </a:prstGeom>
        </p:spPr>
      </p:pic>
      <p:sp>
        <p:nvSpPr>
          <p:cNvPr id="17" name="文本框 16">
            <a:extLst>
              <a:ext uri="{FF2B5EF4-FFF2-40B4-BE49-F238E27FC236}">
                <a16:creationId xmlns:a16="http://schemas.microsoft.com/office/drawing/2014/main" id="{359FB6F5-0CE4-4CA0-963F-55B1A8FF9DE9}"/>
              </a:ext>
            </a:extLst>
          </p:cNvPr>
          <p:cNvSpPr txBox="1"/>
          <p:nvPr/>
        </p:nvSpPr>
        <p:spPr>
          <a:xfrm>
            <a:off x="3995936" y="2139702"/>
            <a:ext cx="3646962" cy="1200329"/>
          </a:xfrm>
          <a:prstGeom prst="rect">
            <a:avLst/>
          </a:prstGeom>
          <a:noFill/>
        </p:spPr>
        <p:txBody>
          <a:bodyPr wrap="square" rtlCol="0">
            <a:spAutoFit/>
          </a:bodyPr>
          <a:lstStyle/>
          <a:p>
            <a:pPr indent="432000" algn="just">
              <a:lnSpc>
                <a:spcPct val="150000"/>
              </a:lnSpc>
            </a:pPr>
            <a:r>
              <a:rPr lang="zh-CN" altLang="en-US" sz="1600" dirty="0">
                <a:solidFill>
                  <a:srgbClr val="0065B0"/>
                </a:solidFill>
              </a:rPr>
              <a:t>河北省</a:t>
            </a:r>
            <a:r>
              <a:rPr lang="en-US" altLang="zh-CN" sz="1600" dirty="0">
                <a:solidFill>
                  <a:srgbClr val="0065B0"/>
                </a:solidFill>
              </a:rPr>
              <a:t>11</a:t>
            </a:r>
            <a:r>
              <a:rPr lang="zh-CN" altLang="en-US" sz="1600" dirty="0">
                <a:solidFill>
                  <a:srgbClr val="0065B0"/>
                </a:solidFill>
              </a:rPr>
              <a:t>地市及其县（区）已全部安装我公司涉案财物跨部门集中管理平台。</a:t>
            </a:r>
            <a:endParaRPr lang="zh-CN" altLang="en-US" dirty="0"/>
          </a:p>
        </p:txBody>
      </p:sp>
    </p:spTree>
    <p:extLst>
      <p:ext uri="{BB962C8B-B14F-4D97-AF65-F5344CB8AC3E}">
        <p14:creationId xmlns:p14="http://schemas.microsoft.com/office/powerpoint/2010/main" val="7235686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10"/>
          <p:cNvSpPr>
            <a:spLocks noChangeAspect="1"/>
          </p:cNvSpPr>
          <p:nvPr/>
        </p:nvSpPr>
        <p:spPr>
          <a:xfrm>
            <a:off x="6792632" y="177966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0" name="矩形 10"/>
          <p:cNvSpPr>
            <a:spLocks noChangeAspect="1"/>
          </p:cNvSpPr>
          <p:nvPr/>
        </p:nvSpPr>
        <p:spPr>
          <a:xfrm>
            <a:off x="7034927" y="177966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1" name="矩形 10"/>
          <p:cNvSpPr/>
          <p:nvPr/>
        </p:nvSpPr>
        <p:spPr>
          <a:xfrm>
            <a:off x="7238447" y="201096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a:solidFill>
                  <a:prstClr val="white"/>
                </a:solidFill>
                <a:latin typeface="Impact" panose="020B0806030902050204" pitchFamily="34" charset="0"/>
              </a:rPr>
              <a:t>听</a:t>
            </a:r>
          </a:p>
        </p:txBody>
      </p:sp>
      <p:sp>
        <p:nvSpPr>
          <p:cNvPr id="42" name="矩形 10"/>
          <p:cNvSpPr>
            <a:spLocks noChangeAspect="1"/>
          </p:cNvSpPr>
          <p:nvPr/>
        </p:nvSpPr>
        <p:spPr>
          <a:xfrm>
            <a:off x="5642597" y="177966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3" name="矩形 10"/>
          <p:cNvSpPr>
            <a:spLocks noChangeAspect="1"/>
          </p:cNvSpPr>
          <p:nvPr/>
        </p:nvSpPr>
        <p:spPr>
          <a:xfrm>
            <a:off x="5884892" y="177966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矩形 10"/>
          <p:cNvSpPr/>
          <p:nvPr/>
        </p:nvSpPr>
        <p:spPr>
          <a:xfrm>
            <a:off x="6088412" y="201096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a:solidFill>
                  <a:prstClr val="white"/>
                </a:solidFill>
                <a:latin typeface="Impact" panose="020B0806030902050204" pitchFamily="34" charset="0"/>
              </a:rPr>
              <a:t>聆</a:t>
            </a:r>
          </a:p>
        </p:txBody>
      </p:sp>
      <p:sp>
        <p:nvSpPr>
          <p:cNvPr id="45" name="TextBox 44"/>
          <p:cNvSpPr txBox="1"/>
          <p:nvPr/>
        </p:nvSpPr>
        <p:spPr>
          <a:xfrm>
            <a:off x="2905138" y="3346862"/>
            <a:ext cx="5627302" cy="377016"/>
          </a:xfrm>
          <a:prstGeom prst="rect">
            <a:avLst/>
          </a:prstGeom>
          <a:noFill/>
        </p:spPr>
        <p:txBody>
          <a:bodyPr wrap="square" lIns="68571" tIns="34285" rIns="68571" bIns="34285" rtlCol="0">
            <a:spAutoFit/>
          </a:bodyPr>
          <a:lstStyle/>
          <a:p>
            <a:pPr algn="ctr"/>
            <a:r>
              <a:rPr lang="zh-CN" altLang="en-US" sz="2000" dirty="0">
                <a:solidFill>
                  <a:schemeClr val="bg1">
                    <a:lumMod val="50000"/>
                  </a:schemeClr>
                </a:solidFill>
                <a:latin typeface="+mn-ea"/>
              </a:rPr>
              <a:t>河北欣诚信息技术有限公司</a:t>
            </a:r>
            <a:endParaRPr lang="en-US" altLang="zh-CN" sz="2000" dirty="0">
              <a:solidFill>
                <a:schemeClr val="bg1">
                  <a:lumMod val="50000"/>
                </a:schemeClr>
              </a:solidFill>
              <a:latin typeface="+mn-ea"/>
            </a:endParaRPr>
          </a:p>
        </p:txBody>
      </p:sp>
      <p:sp>
        <p:nvSpPr>
          <p:cNvPr id="46" name="矩形 10"/>
          <p:cNvSpPr>
            <a:spLocks noChangeAspect="1"/>
          </p:cNvSpPr>
          <p:nvPr/>
        </p:nvSpPr>
        <p:spPr>
          <a:xfrm>
            <a:off x="4492561" y="177966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7" name="矩形 10"/>
          <p:cNvSpPr>
            <a:spLocks noChangeAspect="1"/>
          </p:cNvSpPr>
          <p:nvPr/>
        </p:nvSpPr>
        <p:spPr>
          <a:xfrm>
            <a:off x="4734856" y="177966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8" name="矩形 10"/>
          <p:cNvSpPr/>
          <p:nvPr/>
        </p:nvSpPr>
        <p:spPr>
          <a:xfrm>
            <a:off x="4938376" y="201096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a:solidFill>
                  <a:prstClr val="white"/>
                </a:solidFill>
                <a:latin typeface="Impact" panose="020B0806030902050204" pitchFamily="34" charset="0"/>
              </a:rPr>
              <a:t>谢</a:t>
            </a:r>
          </a:p>
        </p:txBody>
      </p:sp>
      <p:sp>
        <p:nvSpPr>
          <p:cNvPr id="49" name="矩形 10"/>
          <p:cNvSpPr>
            <a:spLocks noChangeAspect="1"/>
          </p:cNvSpPr>
          <p:nvPr/>
        </p:nvSpPr>
        <p:spPr>
          <a:xfrm>
            <a:off x="3342525" y="1779662"/>
            <a:ext cx="1121470" cy="1221602"/>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0" name="矩形 10"/>
          <p:cNvSpPr>
            <a:spLocks noChangeAspect="1"/>
          </p:cNvSpPr>
          <p:nvPr/>
        </p:nvSpPr>
        <p:spPr>
          <a:xfrm>
            <a:off x="3584820" y="177966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1" name="矩形 10"/>
          <p:cNvSpPr/>
          <p:nvPr/>
        </p:nvSpPr>
        <p:spPr>
          <a:xfrm>
            <a:off x="3788340" y="201096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a:solidFill>
                  <a:prstClr val="white"/>
                </a:solidFill>
                <a:latin typeface="Impact" panose="020B0806030902050204" pitchFamily="34" charset="0"/>
              </a:rPr>
              <a:t>谢</a:t>
            </a:r>
          </a:p>
        </p:txBody>
      </p:sp>
      <p:pic>
        <p:nvPicPr>
          <p:cNvPr id="52" name="Picture 2" descr="G:\ppt\bg\竖向大图\图片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58"/>
            <a:ext cx="2443712" cy="444238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53" name="矩形 52"/>
          <p:cNvSpPr/>
          <p:nvPr/>
        </p:nvSpPr>
        <p:spPr>
          <a:xfrm>
            <a:off x="0" y="4899"/>
            <a:ext cx="2443712" cy="5143500"/>
          </a:xfrm>
          <a:prstGeom prst="rect">
            <a:avLst/>
          </a:prstGeom>
          <a:gradFill flip="none" rotWithShape="1">
            <a:gsLst>
              <a:gs pos="50000">
                <a:schemeClr val="accent1">
                  <a:alpha val="64000"/>
                </a:schemeClr>
              </a:gs>
              <a:gs pos="100000">
                <a:schemeClr val="accent1">
                  <a:lumMod val="75000"/>
                </a:schemeClr>
              </a:gs>
              <a:gs pos="0">
                <a:schemeClr val="accent1">
                  <a:lumMod val="60000"/>
                  <a:lumOff val="40000"/>
                </a:schemeClr>
              </a:gs>
            </a:gsLst>
            <a:lin ang="16200000" scaled="0"/>
            <a:tileRect/>
          </a:gra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latin typeface="Impact" panose="020B0806030902050204" pitchFamily="34" charset="0"/>
            </a:endParaRPr>
          </a:p>
        </p:txBody>
      </p:sp>
      <p:sp>
        <p:nvSpPr>
          <p:cNvPr id="54" name="TextBox 53"/>
          <p:cNvSpPr txBox="1"/>
          <p:nvPr/>
        </p:nvSpPr>
        <p:spPr>
          <a:xfrm>
            <a:off x="275876" y="4825484"/>
            <a:ext cx="1919860" cy="338554"/>
          </a:xfrm>
          <a:prstGeom prst="rect">
            <a:avLst/>
          </a:prstGeom>
          <a:noFill/>
        </p:spPr>
        <p:txBody>
          <a:bodyPr wrap="square" rtlCol="0">
            <a:spAutoFit/>
          </a:bodyPr>
          <a:lstStyle/>
          <a:p>
            <a:pPr algn="ctr"/>
            <a:endParaRPr lang="zh-CN" altLang="en-US" sz="1600" b="1" dirty="0">
              <a:solidFill>
                <a:schemeClr val="bg1"/>
              </a:solidFill>
              <a:latin typeface="+mj-ea"/>
              <a:ea typeface="+mj-ea"/>
            </a:endParaRPr>
          </a:p>
        </p:txBody>
      </p:sp>
      <p:pic>
        <p:nvPicPr>
          <p:cNvPr id="18" name="图片 17">
            <a:extLst>
              <a:ext uri="{FF2B5EF4-FFF2-40B4-BE49-F238E27FC236}">
                <a16:creationId xmlns:a16="http://schemas.microsoft.com/office/drawing/2014/main" id="{55D109D5-D24F-4B48-8544-C5540604C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44" y="57374"/>
            <a:ext cx="1368112" cy="686957"/>
          </a:xfrm>
          <a:prstGeom prst="rect">
            <a:avLst/>
          </a:prstGeom>
        </p:spPr>
      </p:pic>
    </p:spTree>
    <p:extLst>
      <p:ext uri="{BB962C8B-B14F-4D97-AF65-F5344CB8AC3E}">
        <p14:creationId xmlns:p14="http://schemas.microsoft.com/office/powerpoint/2010/main" val="40246588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Horizontal)">
                                          <p:cBhvr>
                                            <p:cTn id="11" dur="500"/>
                                            <p:tgtEl>
                                              <p:spTgt spid="52"/>
                                            </p:tgtEl>
                                          </p:cBhvr>
                                        </p:animEffect>
                                      </p:childTnLst>
                                    </p:cTn>
                                  </p:par>
                                </p:childTnLst>
                              </p:cTn>
                            </p:par>
                            <p:par>
                              <p:cTn id="12" fill="hold">
                                <p:stCondLst>
                                  <p:cond delay="1000"/>
                                </p:stCondLst>
                                <p:childTnLst>
                                  <p:par>
                                    <p:cTn id="13" presetID="41" presetClass="entr" presetSubtype="0" fill="hold" grpId="0" nodeType="afterEffect" nodePh="1">
                                      <p:stCondLst>
                                        <p:cond delay="0"/>
                                      </p:stCondLst>
                                      <p:endCondLst>
                                        <p:cond evt="begin" delay="0">
                                          <p:tn val="13"/>
                                        </p:cond>
                                      </p:endCondLst>
                                      <p:iterate type="lt">
                                        <p:tmPct val="15000"/>
                                      </p:iterate>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4"/>
                                            </p:tgtEl>
                                            <p:attrNameLst>
                                              <p:attrName>ppt_y</p:attrName>
                                            </p:attrNameLst>
                                          </p:cBhvr>
                                          <p:tavLst>
                                            <p:tav tm="0">
                                              <p:val>
                                                <p:strVal val="#ppt_y"/>
                                              </p:val>
                                            </p:tav>
                                            <p:tav tm="100000">
                                              <p:val>
                                                <p:strVal val="#ppt_y"/>
                                              </p:val>
                                            </p:tav>
                                          </p:tavLst>
                                        </p:anim>
                                        <p:anim calcmode="lin" valueType="num">
                                          <p:cBhvr>
                                            <p:cTn id="17"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4"/>
                                            </p:tgtEl>
                                          </p:cBhvr>
                                        </p:animEffect>
                                      </p:childTnLst>
                                    </p:cTn>
                                  </p:par>
                                  <p:par>
                                    <p:cTn id="20" presetID="2" presetClass="entr" presetSubtype="3" fill="hold" grpId="0" nodeType="withEffect" p14:presetBounceEnd="50000">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14:bounceEnd="50000">
                                          <p:cBhvr additive="base">
                                            <p:cTn id="22" dur="15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23" dur="1500" fill="hold"/>
                                            <p:tgtEl>
                                              <p:spTgt spid="49"/>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14:presetBounceEnd="50000">
                                      <p:stCondLst>
                                        <p:cond delay="250"/>
                                      </p:stCondLst>
                                      <p:childTnLst>
                                        <p:set>
                                          <p:cBhvr>
                                            <p:cTn id="25" dur="1" fill="hold">
                                              <p:stCondLst>
                                                <p:cond delay="0"/>
                                              </p:stCondLst>
                                            </p:cTn>
                                            <p:tgtEl>
                                              <p:spTgt spid="50"/>
                                            </p:tgtEl>
                                            <p:attrNameLst>
                                              <p:attrName>style.visibility</p:attrName>
                                            </p:attrNameLst>
                                          </p:cBhvr>
                                          <p:to>
                                            <p:strVal val="visible"/>
                                          </p:to>
                                        </p:set>
                                        <p:anim calcmode="lin" valueType="num" p14:bounceEnd="50000">
                                          <p:cBhvr additive="base">
                                            <p:cTn id="26" dur="1500" fill="hold"/>
                                            <p:tgtEl>
                                              <p:spTgt spid="50"/>
                                            </p:tgtEl>
                                            <p:attrNameLst>
                                              <p:attrName>ppt_x</p:attrName>
                                            </p:attrNameLst>
                                          </p:cBhvr>
                                          <p:tavLst>
                                            <p:tav tm="0">
                                              <p:val>
                                                <p:strVal val="1+#ppt_w/2"/>
                                              </p:val>
                                            </p:tav>
                                            <p:tav tm="100000">
                                              <p:val>
                                                <p:strVal val="#ppt_x"/>
                                              </p:val>
                                            </p:tav>
                                          </p:tavLst>
                                        </p:anim>
                                        <p:anim calcmode="lin" valueType="num" p14:bounceEnd="50000">
                                          <p:cBhvr additive="base">
                                            <p:cTn id="27" dur="1500" fill="hold"/>
                                            <p:tgtEl>
                                              <p:spTgt spid="50"/>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14:presetBounceEnd="50000">
                                      <p:stCondLst>
                                        <p:cond delay="500"/>
                                      </p:stCondLst>
                                      <p:childTnLst>
                                        <p:set>
                                          <p:cBhvr>
                                            <p:cTn id="29" dur="1" fill="hold">
                                              <p:stCondLst>
                                                <p:cond delay="0"/>
                                              </p:stCondLst>
                                            </p:cTn>
                                            <p:tgtEl>
                                              <p:spTgt spid="51"/>
                                            </p:tgtEl>
                                            <p:attrNameLst>
                                              <p:attrName>style.visibility</p:attrName>
                                            </p:attrNameLst>
                                          </p:cBhvr>
                                          <p:to>
                                            <p:strVal val="visible"/>
                                          </p:to>
                                        </p:set>
                                        <p:anim calcmode="lin" valueType="num" p14:bounceEnd="50000">
                                          <p:cBhvr additive="base">
                                            <p:cTn id="30" dur="15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31" dur="1500" fill="hold"/>
                                            <p:tgtEl>
                                              <p:spTgt spid="51"/>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14:presetBounceEnd="50000">
                                      <p:stCondLst>
                                        <p:cond delay="750"/>
                                      </p:stCondLst>
                                      <p:childTnLst>
                                        <p:set>
                                          <p:cBhvr>
                                            <p:cTn id="33" dur="1" fill="hold">
                                              <p:stCondLst>
                                                <p:cond delay="0"/>
                                              </p:stCondLst>
                                            </p:cTn>
                                            <p:tgtEl>
                                              <p:spTgt spid="46"/>
                                            </p:tgtEl>
                                            <p:attrNameLst>
                                              <p:attrName>style.visibility</p:attrName>
                                            </p:attrNameLst>
                                          </p:cBhvr>
                                          <p:to>
                                            <p:strVal val="visible"/>
                                          </p:to>
                                        </p:set>
                                        <p:anim calcmode="lin" valueType="num" p14:bounceEnd="50000">
                                          <p:cBhvr additive="base">
                                            <p:cTn id="34" dur="15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46"/>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14:presetBounceEnd="50000">
                                      <p:stCondLst>
                                        <p:cond delay="1000"/>
                                      </p:stCondLst>
                                      <p:childTnLst>
                                        <p:set>
                                          <p:cBhvr>
                                            <p:cTn id="37" dur="1" fill="hold">
                                              <p:stCondLst>
                                                <p:cond delay="0"/>
                                              </p:stCondLst>
                                            </p:cTn>
                                            <p:tgtEl>
                                              <p:spTgt spid="47"/>
                                            </p:tgtEl>
                                            <p:attrNameLst>
                                              <p:attrName>style.visibility</p:attrName>
                                            </p:attrNameLst>
                                          </p:cBhvr>
                                          <p:to>
                                            <p:strVal val="visible"/>
                                          </p:to>
                                        </p:set>
                                        <p:anim calcmode="lin" valueType="num" p14:bounceEnd="50000">
                                          <p:cBhvr additive="base">
                                            <p:cTn id="38" dur="15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39" dur="1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14:presetBounceEnd="50000">
                                      <p:stCondLst>
                                        <p:cond delay="1250"/>
                                      </p:stCondLst>
                                      <p:childTnLst>
                                        <p:set>
                                          <p:cBhvr>
                                            <p:cTn id="41" dur="1" fill="hold">
                                              <p:stCondLst>
                                                <p:cond delay="0"/>
                                              </p:stCondLst>
                                            </p:cTn>
                                            <p:tgtEl>
                                              <p:spTgt spid="48"/>
                                            </p:tgtEl>
                                            <p:attrNameLst>
                                              <p:attrName>style.visibility</p:attrName>
                                            </p:attrNameLst>
                                          </p:cBhvr>
                                          <p:to>
                                            <p:strVal val="visible"/>
                                          </p:to>
                                        </p:set>
                                        <p:anim calcmode="lin" valueType="num" p14:bounceEnd="50000">
                                          <p:cBhvr additive="base">
                                            <p:cTn id="42" dur="15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43" dur="1500" fill="hold"/>
                                            <p:tgtEl>
                                              <p:spTgt spid="48"/>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14:presetBounceEnd="50000">
                                      <p:stCondLst>
                                        <p:cond delay="1500"/>
                                      </p:stCondLst>
                                      <p:childTnLst>
                                        <p:set>
                                          <p:cBhvr>
                                            <p:cTn id="45" dur="1" fill="hold">
                                              <p:stCondLst>
                                                <p:cond delay="0"/>
                                              </p:stCondLst>
                                            </p:cTn>
                                            <p:tgtEl>
                                              <p:spTgt spid="42"/>
                                            </p:tgtEl>
                                            <p:attrNameLst>
                                              <p:attrName>style.visibility</p:attrName>
                                            </p:attrNameLst>
                                          </p:cBhvr>
                                          <p:to>
                                            <p:strVal val="visible"/>
                                          </p:to>
                                        </p:set>
                                        <p:anim calcmode="lin" valueType="num" p14:bounceEnd="50000">
                                          <p:cBhvr additive="base">
                                            <p:cTn id="46" dur="15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47" dur="150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14:presetBounceEnd="50000">
                                      <p:stCondLst>
                                        <p:cond delay="1750"/>
                                      </p:stCondLst>
                                      <p:childTnLst>
                                        <p:set>
                                          <p:cBhvr>
                                            <p:cTn id="49" dur="1" fill="hold">
                                              <p:stCondLst>
                                                <p:cond delay="0"/>
                                              </p:stCondLst>
                                            </p:cTn>
                                            <p:tgtEl>
                                              <p:spTgt spid="43"/>
                                            </p:tgtEl>
                                            <p:attrNameLst>
                                              <p:attrName>style.visibility</p:attrName>
                                            </p:attrNameLst>
                                          </p:cBhvr>
                                          <p:to>
                                            <p:strVal val="visible"/>
                                          </p:to>
                                        </p:set>
                                        <p:anim calcmode="lin" valueType="num" p14:bounceEnd="50000">
                                          <p:cBhvr additive="base">
                                            <p:cTn id="50" dur="15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51" dur="150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14:presetBounceEnd="50000">
                                      <p:stCondLst>
                                        <p:cond delay="2000"/>
                                      </p:stCondLst>
                                      <p:childTnLst>
                                        <p:set>
                                          <p:cBhvr>
                                            <p:cTn id="53" dur="1" fill="hold">
                                              <p:stCondLst>
                                                <p:cond delay="0"/>
                                              </p:stCondLst>
                                            </p:cTn>
                                            <p:tgtEl>
                                              <p:spTgt spid="44"/>
                                            </p:tgtEl>
                                            <p:attrNameLst>
                                              <p:attrName>style.visibility</p:attrName>
                                            </p:attrNameLst>
                                          </p:cBhvr>
                                          <p:to>
                                            <p:strVal val="visible"/>
                                          </p:to>
                                        </p:set>
                                        <p:anim calcmode="lin" valueType="num" p14:bounceEnd="50000">
                                          <p:cBhvr additive="base">
                                            <p:cTn id="54" dur="15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55" dur="1500" fill="hold"/>
                                            <p:tgtEl>
                                              <p:spTgt spid="44"/>
                                            </p:tgtEl>
                                            <p:attrNameLst>
                                              <p:attrName>ppt_y</p:attrName>
                                            </p:attrNameLst>
                                          </p:cBhvr>
                                          <p:tavLst>
                                            <p:tav tm="0">
                                              <p:val>
                                                <p:strVal val="0-#ppt_h/2"/>
                                              </p:val>
                                            </p:tav>
                                            <p:tav tm="100000">
                                              <p:val>
                                                <p:strVal val="#ppt_y"/>
                                              </p:val>
                                            </p:tav>
                                          </p:tavLst>
                                        </p:anim>
                                      </p:childTnLst>
                                    </p:cTn>
                                  </p:par>
                                  <p:par>
                                    <p:cTn id="56" presetID="2" presetClass="entr" presetSubtype="12" fill="hold" grpId="0" nodeType="withEffect" p14:presetBounceEnd="50000">
                                      <p:stCondLst>
                                        <p:cond delay="2250"/>
                                      </p:stCondLst>
                                      <p:childTnLst>
                                        <p:set>
                                          <p:cBhvr>
                                            <p:cTn id="57" dur="1" fill="hold">
                                              <p:stCondLst>
                                                <p:cond delay="0"/>
                                              </p:stCondLst>
                                            </p:cTn>
                                            <p:tgtEl>
                                              <p:spTgt spid="39"/>
                                            </p:tgtEl>
                                            <p:attrNameLst>
                                              <p:attrName>style.visibility</p:attrName>
                                            </p:attrNameLst>
                                          </p:cBhvr>
                                          <p:to>
                                            <p:strVal val="visible"/>
                                          </p:to>
                                        </p:set>
                                        <p:anim calcmode="lin" valueType="num" p14:bounceEnd="50000">
                                          <p:cBhvr additive="base">
                                            <p:cTn id="58" dur="1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59" dur="150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12" fill="hold" grpId="0" nodeType="withEffect" p14:presetBounceEnd="50000">
                                      <p:stCondLst>
                                        <p:cond delay="2500"/>
                                      </p:stCondLst>
                                      <p:childTnLst>
                                        <p:set>
                                          <p:cBhvr>
                                            <p:cTn id="61" dur="1" fill="hold">
                                              <p:stCondLst>
                                                <p:cond delay="0"/>
                                              </p:stCondLst>
                                            </p:cTn>
                                            <p:tgtEl>
                                              <p:spTgt spid="40"/>
                                            </p:tgtEl>
                                            <p:attrNameLst>
                                              <p:attrName>style.visibility</p:attrName>
                                            </p:attrNameLst>
                                          </p:cBhvr>
                                          <p:to>
                                            <p:strVal val="visible"/>
                                          </p:to>
                                        </p:set>
                                        <p:anim calcmode="lin" valueType="num" p14:bounceEnd="50000">
                                          <p:cBhvr additive="base">
                                            <p:cTn id="62" dur="1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63" dur="1500" fill="hold"/>
                                            <p:tgtEl>
                                              <p:spTgt spid="40"/>
                                            </p:tgtEl>
                                            <p:attrNameLst>
                                              <p:attrName>ppt_y</p:attrName>
                                            </p:attrNameLst>
                                          </p:cBhvr>
                                          <p:tavLst>
                                            <p:tav tm="0">
                                              <p:val>
                                                <p:strVal val="1+#ppt_h/2"/>
                                              </p:val>
                                            </p:tav>
                                            <p:tav tm="100000">
                                              <p:val>
                                                <p:strVal val="#ppt_y"/>
                                              </p:val>
                                            </p:tav>
                                          </p:tavLst>
                                        </p:anim>
                                      </p:childTnLst>
                                    </p:cTn>
                                  </p:par>
                                  <p:par>
                                    <p:cTn id="64" presetID="2" presetClass="entr" presetSubtype="12" fill="hold" grpId="0" nodeType="withEffect" p14:presetBounceEnd="50000">
                                      <p:stCondLst>
                                        <p:cond delay="2750"/>
                                      </p:stCondLst>
                                      <p:childTnLst>
                                        <p:set>
                                          <p:cBhvr>
                                            <p:cTn id="65" dur="1" fill="hold">
                                              <p:stCondLst>
                                                <p:cond delay="0"/>
                                              </p:stCondLst>
                                            </p:cTn>
                                            <p:tgtEl>
                                              <p:spTgt spid="41"/>
                                            </p:tgtEl>
                                            <p:attrNameLst>
                                              <p:attrName>style.visibility</p:attrName>
                                            </p:attrNameLst>
                                          </p:cBhvr>
                                          <p:to>
                                            <p:strVal val="visible"/>
                                          </p:to>
                                        </p:set>
                                        <p:anim calcmode="lin" valueType="num" p14:bounceEnd="50000">
                                          <p:cBhvr additive="base">
                                            <p:cTn id="66" dur="15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67" dur="1500" fill="hold"/>
                                            <p:tgtEl>
                                              <p:spTgt spid="41"/>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52" presetClass="entr" presetSubtype="0" fill="hold" grpId="0" nodeType="afterEffect">
                                      <p:stCondLst>
                                        <p:cond delay="0"/>
                                      </p:stCondLst>
                                      <p:iterate type="lt">
                                        <p:tmPct val="10000"/>
                                      </p:iterate>
                                      <p:childTnLst>
                                        <p:set>
                                          <p:cBhvr>
                                            <p:cTn id="70" dur="1" fill="hold">
                                              <p:stCondLst>
                                                <p:cond delay="0"/>
                                              </p:stCondLst>
                                            </p:cTn>
                                            <p:tgtEl>
                                              <p:spTgt spid="45"/>
                                            </p:tgtEl>
                                            <p:attrNameLst>
                                              <p:attrName>style.visibility</p:attrName>
                                            </p:attrNameLst>
                                          </p:cBhvr>
                                          <p:to>
                                            <p:strVal val="visible"/>
                                          </p:to>
                                        </p:set>
                                        <p:animScale>
                                          <p:cBhvr>
                                            <p:cTn id="7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45"/>
                                            </p:tgtEl>
                                            <p:attrNameLst>
                                              <p:attrName>ppt_x</p:attrName>
                                              <p:attrName>ppt_y</p:attrName>
                                            </p:attrNameLst>
                                          </p:cBhvr>
                                        </p:animMotion>
                                        <p:animEffect transition="in" filter="fade">
                                          <p:cBhvr>
                                            <p:cTn id="7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p:bldP spid="46" grpId="0" animBg="1"/>
          <p:bldP spid="47" grpId="0" animBg="1"/>
          <p:bldP spid="48" grpId="0" animBg="1"/>
          <p:bldP spid="49" grpId="0" animBg="1"/>
          <p:bldP spid="50" grpId="0" animBg="1"/>
          <p:bldP spid="51" grpId="0" animBg="1"/>
          <p:bldP spid="53"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Horizontal)">
                                          <p:cBhvr>
                                            <p:cTn id="11" dur="500"/>
                                            <p:tgtEl>
                                              <p:spTgt spid="52"/>
                                            </p:tgtEl>
                                          </p:cBhvr>
                                        </p:animEffect>
                                      </p:childTnLst>
                                    </p:cTn>
                                  </p:par>
                                </p:childTnLst>
                              </p:cTn>
                            </p:par>
                            <p:par>
                              <p:cTn id="12" fill="hold">
                                <p:stCondLst>
                                  <p:cond delay="1000"/>
                                </p:stCondLst>
                                <p:childTnLst>
                                  <p:par>
                                    <p:cTn id="13" presetID="41" presetClass="entr" presetSubtype="0" fill="hold" grpId="0" nodeType="afterEffect" nodePh="1">
                                      <p:stCondLst>
                                        <p:cond delay="0"/>
                                      </p:stCondLst>
                                      <p:endCondLst>
                                        <p:cond evt="begin" delay="0">
                                          <p:tn val="13"/>
                                        </p:cond>
                                      </p:endCondLst>
                                      <p:iterate type="lt">
                                        <p:tmPct val="15000"/>
                                      </p:iterate>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4"/>
                                            </p:tgtEl>
                                            <p:attrNameLst>
                                              <p:attrName>ppt_y</p:attrName>
                                            </p:attrNameLst>
                                          </p:cBhvr>
                                          <p:tavLst>
                                            <p:tav tm="0">
                                              <p:val>
                                                <p:strVal val="#ppt_y"/>
                                              </p:val>
                                            </p:tav>
                                            <p:tav tm="100000">
                                              <p:val>
                                                <p:strVal val="#ppt_y"/>
                                              </p:val>
                                            </p:tav>
                                          </p:tavLst>
                                        </p:anim>
                                        <p:anim calcmode="lin" valueType="num">
                                          <p:cBhvr>
                                            <p:cTn id="17"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4"/>
                                            </p:tgtEl>
                                          </p:cBhvr>
                                        </p:animEffect>
                                      </p:childTnLst>
                                    </p:cTn>
                                  </p:par>
                                  <p:par>
                                    <p:cTn id="20" presetID="2" presetClass="entr" presetSubtype="3"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1500" fill="hold"/>
                                            <p:tgtEl>
                                              <p:spTgt spid="49"/>
                                            </p:tgtEl>
                                            <p:attrNameLst>
                                              <p:attrName>ppt_x</p:attrName>
                                            </p:attrNameLst>
                                          </p:cBhvr>
                                          <p:tavLst>
                                            <p:tav tm="0">
                                              <p:val>
                                                <p:strVal val="1+#ppt_w/2"/>
                                              </p:val>
                                            </p:tav>
                                            <p:tav tm="100000">
                                              <p:val>
                                                <p:strVal val="#ppt_x"/>
                                              </p:val>
                                            </p:tav>
                                          </p:tavLst>
                                        </p:anim>
                                        <p:anim calcmode="lin" valueType="num">
                                          <p:cBhvr additive="base">
                                            <p:cTn id="23" dur="1500" fill="hold"/>
                                            <p:tgtEl>
                                              <p:spTgt spid="49"/>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25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1500" fill="hold"/>
                                            <p:tgtEl>
                                              <p:spTgt spid="50"/>
                                            </p:tgtEl>
                                            <p:attrNameLst>
                                              <p:attrName>ppt_x</p:attrName>
                                            </p:attrNameLst>
                                          </p:cBhvr>
                                          <p:tavLst>
                                            <p:tav tm="0">
                                              <p:val>
                                                <p:strVal val="1+#ppt_w/2"/>
                                              </p:val>
                                            </p:tav>
                                            <p:tav tm="100000">
                                              <p:val>
                                                <p:strVal val="#ppt_x"/>
                                              </p:val>
                                            </p:tav>
                                          </p:tavLst>
                                        </p:anim>
                                        <p:anim calcmode="lin" valueType="num">
                                          <p:cBhvr additive="base">
                                            <p:cTn id="27" dur="1500" fill="hold"/>
                                            <p:tgtEl>
                                              <p:spTgt spid="50"/>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50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1500" fill="hold"/>
                                            <p:tgtEl>
                                              <p:spTgt spid="51"/>
                                            </p:tgtEl>
                                            <p:attrNameLst>
                                              <p:attrName>ppt_x</p:attrName>
                                            </p:attrNameLst>
                                          </p:cBhvr>
                                          <p:tavLst>
                                            <p:tav tm="0">
                                              <p:val>
                                                <p:strVal val="1+#ppt_w/2"/>
                                              </p:val>
                                            </p:tav>
                                            <p:tav tm="100000">
                                              <p:val>
                                                <p:strVal val="#ppt_x"/>
                                              </p:val>
                                            </p:tav>
                                          </p:tavLst>
                                        </p:anim>
                                        <p:anim calcmode="lin" valueType="num">
                                          <p:cBhvr additive="base">
                                            <p:cTn id="31" dur="1500" fill="hold"/>
                                            <p:tgtEl>
                                              <p:spTgt spid="51"/>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75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1500" fill="hold"/>
                                            <p:tgtEl>
                                              <p:spTgt spid="46"/>
                                            </p:tgtEl>
                                            <p:attrNameLst>
                                              <p:attrName>ppt_x</p:attrName>
                                            </p:attrNameLst>
                                          </p:cBhvr>
                                          <p:tavLst>
                                            <p:tav tm="0">
                                              <p:val>
                                                <p:strVal val="0-#ppt_w/2"/>
                                              </p:val>
                                            </p:tav>
                                            <p:tav tm="100000">
                                              <p:val>
                                                <p:strVal val="#ppt_x"/>
                                              </p:val>
                                            </p:tav>
                                          </p:tavLst>
                                        </p:anim>
                                        <p:anim calcmode="lin" valueType="num">
                                          <p:cBhvr additive="base">
                                            <p:cTn id="35" dur="1500" fill="hold"/>
                                            <p:tgtEl>
                                              <p:spTgt spid="46"/>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100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1500" fill="hold"/>
                                            <p:tgtEl>
                                              <p:spTgt spid="47"/>
                                            </p:tgtEl>
                                            <p:attrNameLst>
                                              <p:attrName>ppt_x</p:attrName>
                                            </p:attrNameLst>
                                          </p:cBhvr>
                                          <p:tavLst>
                                            <p:tav tm="0">
                                              <p:val>
                                                <p:strVal val="0-#ppt_w/2"/>
                                              </p:val>
                                            </p:tav>
                                            <p:tav tm="100000">
                                              <p:val>
                                                <p:strVal val="#ppt_x"/>
                                              </p:val>
                                            </p:tav>
                                          </p:tavLst>
                                        </p:anim>
                                        <p:anim calcmode="lin" valueType="num">
                                          <p:cBhvr additive="base">
                                            <p:cTn id="39" dur="1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125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1500" fill="hold"/>
                                            <p:tgtEl>
                                              <p:spTgt spid="48"/>
                                            </p:tgtEl>
                                            <p:attrNameLst>
                                              <p:attrName>ppt_x</p:attrName>
                                            </p:attrNameLst>
                                          </p:cBhvr>
                                          <p:tavLst>
                                            <p:tav tm="0">
                                              <p:val>
                                                <p:strVal val="0-#ppt_w/2"/>
                                              </p:val>
                                            </p:tav>
                                            <p:tav tm="100000">
                                              <p:val>
                                                <p:strVal val="#ppt_x"/>
                                              </p:val>
                                            </p:tav>
                                          </p:tavLst>
                                        </p:anim>
                                        <p:anim calcmode="lin" valueType="num">
                                          <p:cBhvr additive="base">
                                            <p:cTn id="43" dur="1500" fill="hold"/>
                                            <p:tgtEl>
                                              <p:spTgt spid="48"/>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500" fill="hold"/>
                                            <p:tgtEl>
                                              <p:spTgt spid="42"/>
                                            </p:tgtEl>
                                            <p:attrNameLst>
                                              <p:attrName>ppt_x</p:attrName>
                                            </p:attrNameLst>
                                          </p:cBhvr>
                                          <p:tavLst>
                                            <p:tav tm="0">
                                              <p:val>
                                                <p:strVal val="1+#ppt_w/2"/>
                                              </p:val>
                                            </p:tav>
                                            <p:tav tm="100000">
                                              <p:val>
                                                <p:strVal val="#ppt_x"/>
                                              </p:val>
                                            </p:tav>
                                          </p:tavLst>
                                        </p:anim>
                                        <p:anim calcmode="lin" valueType="num">
                                          <p:cBhvr additive="base">
                                            <p:cTn id="47" dur="150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17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1500" fill="hold"/>
                                            <p:tgtEl>
                                              <p:spTgt spid="43"/>
                                            </p:tgtEl>
                                            <p:attrNameLst>
                                              <p:attrName>ppt_x</p:attrName>
                                            </p:attrNameLst>
                                          </p:cBhvr>
                                          <p:tavLst>
                                            <p:tav tm="0">
                                              <p:val>
                                                <p:strVal val="1+#ppt_w/2"/>
                                              </p:val>
                                            </p:tav>
                                            <p:tav tm="100000">
                                              <p:val>
                                                <p:strVal val="#ppt_x"/>
                                              </p:val>
                                            </p:tav>
                                          </p:tavLst>
                                        </p:anim>
                                        <p:anim calcmode="lin" valueType="num">
                                          <p:cBhvr additive="base">
                                            <p:cTn id="51" dur="150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200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1500" fill="hold"/>
                                            <p:tgtEl>
                                              <p:spTgt spid="44"/>
                                            </p:tgtEl>
                                            <p:attrNameLst>
                                              <p:attrName>ppt_x</p:attrName>
                                            </p:attrNameLst>
                                          </p:cBhvr>
                                          <p:tavLst>
                                            <p:tav tm="0">
                                              <p:val>
                                                <p:strVal val="1+#ppt_w/2"/>
                                              </p:val>
                                            </p:tav>
                                            <p:tav tm="100000">
                                              <p:val>
                                                <p:strVal val="#ppt_x"/>
                                              </p:val>
                                            </p:tav>
                                          </p:tavLst>
                                        </p:anim>
                                        <p:anim calcmode="lin" valueType="num">
                                          <p:cBhvr additive="base">
                                            <p:cTn id="55" dur="1500" fill="hold"/>
                                            <p:tgtEl>
                                              <p:spTgt spid="44"/>
                                            </p:tgtEl>
                                            <p:attrNameLst>
                                              <p:attrName>ppt_y</p:attrName>
                                            </p:attrNameLst>
                                          </p:cBhvr>
                                          <p:tavLst>
                                            <p:tav tm="0">
                                              <p:val>
                                                <p:strVal val="0-#ppt_h/2"/>
                                              </p:val>
                                            </p:tav>
                                            <p:tav tm="100000">
                                              <p:val>
                                                <p:strVal val="#ppt_y"/>
                                              </p:val>
                                            </p:tav>
                                          </p:tavLst>
                                        </p:anim>
                                      </p:childTnLst>
                                    </p:cTn>
                                  </p:par>
                                  <p:par>
                                    <p:cTn id="56" presetID="2" presetClass="entr" presetSubtype="12" fill="hold" grpId="0" nodeType="withEffect">
                                      <p:stCondLst>
                                        <p:cond delay="225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1500" fill="hold"/>
                                            <p:tgtEl>
                                              <p:spTgt spid="39"/>
                                            </p:tgtEl>
                                            <p:attrNameLst>
                                              <p:attrName>ppt_x</p:attrName>
                                            </p:attrNameLst>
                                          </p:cBhvr>
                                          <p:tavLst>
                                            <p:tav tm="0">
                                              <p:val>
                                                <p:strVal val="0-#ppt_w/2"/>
                                              </p:val>
                                            </p:tav>
                                            <p:tav tm="100000">
                                              <p:val>
                                                <p:strVal val="#ppt_x"/>
                                              </p:val>
                                            </p:tav>
                                          </p:tavLst>
                                        </p:anim>
                                        <p:anim calcmode="lin" valueType="num">
                                          <p:cBhvr additive="base">
                                            <p:cTn id="59" dur="150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12" fill="hold" grpId="0" nodeType="withEffect">
                                      <p:stCondLst>
                                        <p:cond delay="250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1500" fill="hold"/>
                                            <p:tgtEl>
                                              <p:spTgt spid="40"/>
                                            </p:tgtEl>
                                            <p:attrNameLst>
                                              <p:attrName>ppt_x</p:attrName>
                                            </p:attrNameLst>
                                          </p:cBhvr>
                                          <p:tavLst>
                                            <p:tav tm="0">
                                              <p:val>
                                                <p:strVal val="0-#ppt_w/2"/>
                                              </p:val>
                                            </p:tav>
                                            <p:tav tm="100000">
                                              <p:val>
                                                <p:strVal val="#ppt_x"/>
                                              </p:val>
                                            </p:tav>
                                          </p:tavLst>
                                        </p:anim>
                                        <p:anim calcmode="lin" valueType="num">
                                          <p:cBhvr additive="base">
                                            <p:cTn id="63" dur="1500" fill="hold"/>
                                            <p:tgtEl>
                                              <p:spTgt spid="40"/>
                                            </p:tgtEl>
                                            <p:attrNameLst>
                                              <p:attrName>ppt_y</p:attrName>
                                            </p:attrNameLst>
                                          </p:cBhvr>
                                          <p:tavLst>
                                            <p:tav tm="0">
                                              <p:val>
                                                <p:strVal val="1+#ppt_h/2"/>
                                              </p:val>
                                            </p:tav>
                                            <p:tav tm="100000">
                                              <p:val>
                                                <p:strVal val="#ppt_y"/>
                                              </p:val>
                                            </p:tav>
                                          </p:tavLst>
                                        </p:anim>
                                      </p:childTnLst>
                                    </p:cTn>
                                  </p:par>
                                  <p:par>
                                    <p:cTn id="64" presetID="2" presetClass="entr" presetSubtype="12" fill="hold" grpId="0" nodeType="withEffect">
                                      <p:stCondLst>
                                        <p:cond delay="275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1500" fill="hold"/>
                                            <p:tgtEl>
                                              <p:spTgt spid="41"/>
                                            </p:tgtEl>
                                            <p:attrNameLst>
                                              <p:attrName>ppt_x</p:attrName>
                                            </p:attrNameLst>
                                          </p:cBhvr>
                                          <p:tavLst>
                                            <p:tav tm="0">
                                              <p:val>
                                                <p:strVal val="0-#ppt_w/2"/>
                                              </p:val>
                                            </p:tav>
                                            <p:tav tm="100000">
                                              <p:val>
                                                <p:strVal val="#ppt_x"/>
                                              </p:val>
                                            </p:tav>
                                          </p:tavLst>
                                        </p:anim>
                                        <p:anim calcmode="lin" valueType="num">
                                          <p:cBhvr additive="base">
                                            <p:cTn id="67" dur="1500" fill="hold"/>
                                            <p:tgtEl>
                                              <p:spTgt spid="41"/>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52" presetClass="entr" presetSubtype="0" fill="hold" grpId="0" nodeType="afterEffect">
                                      <p:stCondLst>
                                        <p:cond delay="0"/>
                                      </p:stCondLst>
                                      <p:iterate type="lt">
                                        <p:tmPct val="10000"/>
                                      </p:iterate>
                                      <p:childTnLst>
                                        <p:set>
                                          <p:cBhvr>
                                            <p:cTn id="70" dur="1" fill="hold">
                                              <p:stCondLst>
                                                <p:cond delay="0"/>
                                              </p:stCondLst>
                                            </p:cTn>
                                            <p:tgtEl>
                                              <p:spTgt spid="45"/>
                                            </p:tgtEl>
                                            <p:attrNameLst>
                                              <p:attrName>style.visibility</p:attrName>
                                            </p:attrNameLst>
                                          </p:cBhvr>
                                          <p:to>
                                            <p:strVal val="visible"/>
                                          </p:to>
                                        </p:set>
                                        <p:animScale>
                                          <p:cBhvr>
                                            <p:cTn id="7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45"/>
                                            </p:tgtEl>
                                            <p:attrNameLst>
                                              <p:attrName>ppt_x</p:attrName>
                                              <p:attrName>ppt_y</p:attrName>
                                            </p:attrNameLst>
                                          </p:cBhvr>
                                        </p:animMotion>
                                        <p:animEffect transition="in" filter="fade">
                                          <p:cBhvr>
                                            <p:cTn id="7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p:bldP spid="46" grpId="0" animBg="1"/>
          <p:bldP spid="47" grpId="0" animBg="1"/>
          <p:bldP spid="48" grpId="0" animBg="1"/>
          <p:bldP spid="49" grpId="0" animBg="1"/>
          <p:bldP spid="50" grpId="0" animBg="1"/>
          <p:bldP spid="51" grpId="0" animBg="1"/>
          <p:bldP spid="53" grpId="0" animBg="1"/>
          <p:bldP spid="5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0"/>
          <p:cNvSpPr>
            <a:spLocks noChangeAspect="1"/>
          </p:cNvSpPr>
          <p:nvPr/>
        </p:nvSpPr>
        <p:spPr>
          <a:xfrm>
            <a:off x="1155281" y="2530378"/>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0" name="矩形 10"/>
          <p:cNvSpPr>
            <a:spLocks noChangeAspect="1"/>
          </p:cNvSpPr>
          <p:nvPr/>
        </p:nvSpPr>
        <p:spPr>
          <a:xfrm>
            <a:off x="3031407" y="2530378"/>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4" name="矩形 10"/>
          <p:cNvSpPr>
            <a:spLocks noChangeAspect="1"/>
          </p:cNvSpPr>
          <p:nvPr/>
        </p:nvSpPr>
        <p:spPr>
          <a:xfrm>
            <a:off x="4827833" y="2530379"/>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7" name="矩形 10"/>
          <p:cNvSpPr>
            <a:spLocks noChangeAspect="1"/>
          </p:cNvSpPr>
          <p:nvPr/>
        </p:nvSpPr>
        <p:spPr>
          <a:xfrm>
            <a:off x="6624259" y="2530378"/>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0" name="矩形 10"/>
          <p:cNvSpPr>
            <a:spLocks noChangeAspect="1"/>
          </p:cNvSpPr>
          <p:nvPr/>
        </p:nvSpPr>
        <p:spPr>
          <a:xfrm>
            <a:off x="1946951" y="3792609"/>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3" name="椭圆 22"/>
          <p:cNvSpPr/>
          <p:nvPr/>
        </p:nvSpPr>
        <p:spPr>
          <a:xfrm>
            <a:off x="3828312" y="236550"/>
            <a:ext cx="1376786" cy="13767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285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TextBox 23"/>
          <p:cNvSpPr txBox="1"/>
          <p:nvPr/>
        </p:nvSpPr>
        <p:spPr>
          <a:xfrm>
            <a:off x="4001104" y="617481"/>
            <a:ext cx="1062445" cy="523220"/>
          </a:xfrm>
          <a:prstGeom prst="rect">
            <a:avLst/>
          </a:prstGeom>
          <a:noFill/>
        </p:spPr>
        <p:txBody>
          <a:bodyPr wrap="square" lIns="0" rIns="0" rtlCol="0">
            <a:spAutoFit/>
          </a:bodyPr>
          <a:lstStyle/>
          <a:p>
            <a:pPr algn="ctr"/>
            <a:r>
              <a:rPr lang="zh-CN" altLang="en-US" sz="2800" b="1" dirty="0">
                <a:solidFill>
                  <a:schemeClr val="accent1"/>
                </a:solidFill>
              </a:rPr>
              <a:t>目 录</a:t>
            </a:r>
          </a:p>
        </p:txBody>
      </p:sp>
      <p:sp>
        <p:nvSpPr>
          <p:cNvPr id="25" name="TextBox 24"/>
          <p:cNvSpPr txBox="1"/>
          <p:nvPr/>
        </p:nvSpPr>
        <p:spPr>
          <a:xfrm>
            <a:off x="4064214" y="1032116"/>
            <a:ext cx="936104" cy="261610"/>
          </a:xfrm>
          <a:prstGeom prst="rect">
            <a:avLst/>
          </a:prstGeom>
          <a:noFill/>
        </p:spPr>
        <p:txBody>
          <a:bodyPr wrap="square" rtlCol="0">
            <a:spAutoFit/>
          </a:bodyPr>
          <a:lstStyle/>
          <a:p>
            <a:pPr algn="ctr"/>
            <a:r>
              <a:rPr lang="en-US" altLang="zh-CN" sz="1100" b="1" dirty="0">
                <a:solidFill>
                  <a:schemeClr val="bg1">
                    <a:lumMod val="50000"/>
                  </a:schemeClr>
                </a:solidFill>
              </a:rPr>
              <a:t>CATALOG</a:t>
            </a:r>
            <a:endParaRPr lang="zh-CN" altLang="en-US" sz="1100" b="1" dirty="0">
              <a:solidFill>
                <a:schemeClr val="bg1">
                  <a:lumMod val="50000"/>
                </a:schemeClr>
              </a:solidFill>
            </a:endParaRPr>
          </a:p>
        </p:txBody>
      </p:sp>
      <p:sp>
        <p:nvSpPr>
          <p:cNvPr id="26" name="MH_Other_4"/>
          <p:cNvSpPr/>
          <p:nvPr>
            <p:custDataLst>
              <p:tags r:id="rId1"/>
            </p:custDataLst>
          </p:nvPr>
        </p:nvSpPr>
        <p:spPr>
          <a:xfrm>
            <a:off x="5061422" y="1781274"/>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7" name="MH_Other_4"/>
          <p:cNvSpPr/>
          <p:nvPr>
            <p:custDataLst>
              <p:tags r:id="rId2"/>
            </p:custDataLst>
          </p:nvPr>
        </p:nvSpPr>
        <p:spPr>
          <a:xfrm>
            <a:off x="4618693" y="1694334"/>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3"/>
            </p:custDataLst>
          </p:nvPr>
        </p:nvSpPr>
        <p:spPr>
          <a:xfrm>
            <a:off x="3288460" y="1613334"/>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9" name="MH_Other_4"/>
          <p:cNvSpPr/>
          <p:nvPr>
            <p:custDataLst>
              <p:tags r:id="rId4"/>
            </p:custDataLst>
          </p:nvPr>
        </p:nvSpPr>
        <p:spPr>
          <a:xfrm>
            <a:off x="5325065" y="1595334"/>
            <a:ext cx="288000" cy="288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0" name="MH_Other_4"/>
          <p:cNvSpPr/>
          <p:nvPr>
            <p:custDataLst>
              <p:tags r:id="rId5"/>
            </p:custDataLst>
          </p:nvPr>
        </p:nvSpPr>
        <p:spPr>
          <a:xfrm>
            <a:off x="5770856" y="1743687"/>
            <a:ext cx="153296" cy="15329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1" name="MH_Other_4"/>
          <p:cNvSpPr/>
          <p:nvPr>
            <p:custDataLst>
              <p:tags r:id="rId6"/>
            </p:custDataLst>
          </p:nvPr>
        </p:nvSpPr>
        <p:spPr>
          <a:xfrm>
            <a:off x="4419654" y="1800168"/>
            <a:ext cx="153296" cy="15329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2" name="MH_Other_4"/>
          <p:cNvSpPr/>
          <p:nvPr>
            <p:custDataLst>
              <p:tags r:id="rId7"/>
            </p:custDataLst>
          </p:nvPr>
        </p:nvSpPr>
        <p:spPr>
          <a:xfrm>
            <a:off x="4180143" y="1842390"/>
            <a:ext cx="153296" cy="153296"/>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3" name="MH_Other_4"/>
          <p:cNvSpPr/>
          <p:nvPr>
            <p:custDataLst>
              <p:tags r:id="rId8"/>
            </p:custDataLst>
          </p:nvPr>
        </p:nvSpPr>
        <p:spPr>
          <a:xfrm>
            <a:off x="3631979" y="1518686"/>
            <a:ext cx="252000" cy="252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4" name="MH_Other_4"/>
          <p:cNvSpPr/>
          <p:nvPr>
            <p:custDataLst>
              <p:tags r:id="rId9"/>
            </p:custDataLst>
          </p:nvPr>
        </p:nvSpPr>
        <p:spPr>
          <a:xfrm>
            <a:off x="4026921" y="1518686"/>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5" name="MH_Other_4"/>
          <p:cNvSpPr/>
          <p:nvPr>
            <p:custDataLst>
              <p:tags r:id="rId10"/>
            </p:custDataLst>
          </p:nvPr>
        </p:nvSpPr>
        <p:spPr>
          <a:xfrm>
            <a:off x="4917422" y="1451334"/>
            <a:ext cx="288000" cy="288000"/>
          </a:xfrm>
          <a:prstGeom prst="ellipse">
            <a:avLst/>
          </a:prstGeom>
          <a:solidFill>
            <a:schemeClr val="accent1"/>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6" name="MH_Other_4"/>
          <p:cNvSpPr/>
          <p:nvPr>
            <p:custDataLst>
              <p:tags r:id="rId11"/>
            </p:custDataLst>
          </p:nvPr>
        </p:nvSpPr>
        <p:spPr>
          <a:xfrm>
            <a:off x="3828312" y="1765500"/>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2" name="矩形 10"/>
          <p:cNvSpPr>
            <a:spLocks noChangeAspect="1"/>
          </p:cNvSpPr>
          <p:nvPr/>
        </p:nvSpPr>
        <p:spPr>
          <a:xfrm>
            <a:off x="3191719" y="2452913"/>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矩形 10"/>
          <p:cNvSpPr>
            <a:spLocks noChangeAspect="1"/>
          </p:cNvSpPr>
          <p:nvPr/>
        </p:nvSpPr>
        <p:spPr>
          <a:xfrm>
            <a:off x="4988151" y="2452913"/>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矩形 10"/>
          <p:cNvSpPr>
            <a:spLocks noChangeAspect="1"/>
          </p:cNvSpPr>
          <p:nvPr/>
        </p:nvSpPr>
        <p:spPr>
          <a:xfrm>
            <a:off x="6784593" y="2452913"/>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矩形 10"/>
          <p:cNvSpPr>
            <a:spLocks noChangeAspect="1"/>
          </p:cNvSpPr>
          <p:nvPr/>
        </p:nvSpPr>
        <p:spPr>
          <a:xfrm>
            <a:off x="2186970" y="3715144"/>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1" name="矩形 10"/>
          <p:cNvSpPr>
            <a:spLocks noChangeAspect="1"/>
          </p:cNvSpPr>
          <p:nvPr/>
        </p:nvSpPr>
        <p:spPr>
          <a:xfrm>
            <a:off x="1395305" y="2427726"/>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矩形 10"/>
          <p:cNvSpPr/>
          <p:nvPr/>
        </p:nvSpPr>
        <p:spPr>
          <a:xfrm>
            <a:off x="1132531" y="2355726"/>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01</a:t>
            </a:r>
            <a:endParaRPr lang="zh-CN" altLang="en-US" dirty="0">
              <a:solidFill>
                <a:prstClr val="white"/>
              </a:solidFill>
              <a:latin typeface="Impact" panose="020B0806030902050204" pitchFamily="34" charset="0"/>
            </a:endParaRPr>
          </a:p>
        </p:txBody>
      </p:sp>
      <p:sp>
        <p:nvSpPr>
          <p:cNvPr id="13" name="矩形 10"/>
          <p:cNvSpPr/>
          <p:nvPr/>
        </p:nvSpPr>
        <p:spPr>
          <a:xfrm>
            <a:off x="2928957" y="3059000"/>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02</a:t>
            </a:r>
            <a:endParaRPr lang="zh-CN" altLang="en-US" dirty="0">
              <a:solidFill>
                <a:prstClr val="white"/>
              </a:solidFill>
              <a:latin typeface="Impact" panose="020B0806030902050204" pitchFamily="34" charset="0"/>
            </a:endParaRPr>
          </a:p>
        </p:txBody>
      </p:sp>
      <p:sp>
        <p:nvSpPr>
          <p:cNvPr id="16" name="矩形 10"/>
          <p:cNvSpPr/>
          <p:nvPr/>
        </p:nvSpPr>
        <p:spPr>
          <a:xfrm>
            <a:off x="4725383" y="2355726"/>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03</a:t>
            </a:r>
            <a:endParaRPr lang="zh-CN" altLang="en-US" dirty="0">
              <a:solidFill>
                <a:prstClr val="white"/>
              </a:solidFill>
              <a:latin typeface="Impact" panose="020B0806030902050204" pitchFamily="34" charset="0"/>
            </a:endParaRPr>
          </a:p>
        </p:txBody>
      </p:sp>
      <p:sp>
        <p:nvSpPr>
          <p:cNvPr id="19" name="矩形 10"/>
          <p:cNvSpPr/>
          <p:nvPr/>
        </p:nvSpPr>
        <p:spPr>
          <a:xfrm>
            <a:off x="6521809" y="3041895"/>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04</a:t>
            </a:r>
            <a:endParaRPr lang="zh-CN" altLang="en-US" dirty="0">
              <a:solidFill>
                <a:prstClr val="white"/>
              </a:solidFill>
              <a:latin typeface="Impact" panose="020B0806030902050204" pitchFamily="34" charset="0"/>
            </a:endParaRPr>
          </a:p>
        </p:txBody>
      </p:sp>
      <p:sp>
        <p:nvSpPr>
          <p:cNvPr id="22" name="矩形 10"/>
          <p:cNvSpPr/>
          <p:nvPr/>
        </p:nvSpPr>
        <p:spPr>
          <a:xfrm>
            <a:off x="1924201" y="3617957"/>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05</a:t>
            </a:r>
            <a:endParaRPr lang="zh-CN" altLang="en-US" dirty="0">
              <a:solidFill>
                <a:prstClr val="white"/>
              </a:solidFill>
              <a:latin typeface="Impact" panose="020B0806030902050204" pitchFamily="34" charset="0"/>
            </a:endParaRPr>
          </a:p>
        </p:txBody>
      </p:sp>
      <p:sp>
        <p:nvSpPr>
          <p:cNvPr id="56" name="矩形 10">
            <a:extLst>
              <a:ext uri="{FF2B5EF4-FFF2-40B4-BE49-F238E27FC236}">
                <a16:creationId xmlns:a16="http://schemas.microsoft.com/office/drawing/2014/main" id="{D7AD4BD7-9F4B-425F-84A4-389CD633CEEC}"/>
              </a:ext>
            </a:extLst>
          </p:cNvPr>
          <p:cNvSpPr>
            <a:spLocks noChangeAspect="1"/>
          </p:cNvSpPr>
          <p:nvPr/>
        </p:nvSpPr>
        <p:spPr>
          <a:xfrm>
            <a:off x="3808270" y="3792601"/>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65" name="矩形 10">
            <a:extLst>
              <a:ext uri="{FF2B5EF4-FFF2-40B4-BE49-F238E27FC236}">
                <a16:creationId xmlns:a16="http://schemas.microsoft.com/office/drawing/2014/main" id="{64291C16-2C3B-4DA4-A252-86669B2D304D}"/>
              </a:ext>
            </a:extLst>
          </p:cNvPr>
          <p:cNvSpPr>
            <a:spLocks noChangeAspect="1"/>
          </p:cNvSpPr>
          <p:nvPr/>
        </p:nvSpPr>
        <p:spPr>
          <a:xfrm>
            <a:off x="4048289" y="3715136"/>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8" name="矩形 10">
            <a:extLst>
              <a:ext uri="{FF2B5EF4-FFF2-40B4-BE49-F238E27FC236}">
                <a16:creationId xmlns:a16="http://schemas.microsoft.com/office/drawing/2014/main" id="{05C48337-09CC-4B3A-AFF1-8BF1C806B629}"/>
              </a:ext>
            </a:extLst>
          </p:cNvPr>
          <p:cNvSpPr/>
          <p:nvPr/>
        </p:nvSpPr>
        <p:spPr>
          <a:xfrm>
            <a:off x="3828051" y="4338029"/>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06</a:t>
            </a:r>
            <a:endParaRPr lang="zh-CN" altLang="en-US" dirty="0">
              <a:solidFill>
                <a:prstClr val="white"/>
              </a:solidFill>
              <a:latin typeface="Impact" panose="020B0806030902050204" pitchFamily="34" charset="0"/>
            </a:endParaRPr>
          </a:p>
        </p:txBody>
      </p:sp>
      <p:sp>
        <p:nvSpPr>
          <p:cNvPr id="38" name="TextBox 37"/>
          <p:cNvSpPr txBox="1"/>
          <p:nvPr/>
        </p:nvSpPr>
        <p:spPr>
          <a:xfrm>
            <a:off x="1414273" y="2922330"/>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建设背景</a:t>
            </a:r>
          </a:p>
        </p:txBody>
      </p:sp>
      <p:sp>
        <p:nvSpPr>
          <p:cNvPr id="41" name="TextBox 40"/>
          <p:cNvSpPr txBox="1"/>
          <p:nvPr/>
        </p:nvSpPr>
        <p:spPr>
          <a:xfrm>
            <a:off x="3221523" y="2761384"/>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建设依据</a:t>
            </a:r>
          </a:p>
        </p:txBody>
      </p:sp>
      <p:sp>
        <p:nvSpPr>
          <p:cNvPr id="44" name="TextBox 43"/>
          <p:cNvSpPr txBox="1"/>
          <p:nvPr/>
        </p:nvSpPr>
        <p:spPr>
          <a:xfrm>
            <a:off x="5004048" y="2965711"/>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建设目标</a:t>
            </a:r>
          </a:p>
        </p:txBody>
      </p:sp>
      <p:sp>
        <p:nvSpPr>
          <p:cNvPr id="47" name="TextBox 46"/>
          <p:cNvSpPr txBox="1"/>
          <p:nvPr/>
        </p:nvSpPr>
        <p:spPr>
          <a:xfrm>
            <a:off x="6821923" y="2720446"/>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建设内容</a:t>
            </a:r>
          </a:p>
        </p:txBody>
      </p:sp>
      <p:sp>
        <p:nvSpPr>
          <p:cNvPr id="50" name="TextBox 49"/>
          <p:cNvSpPr txBox="1"/>
          <p:nvPr/>
        </p:nvSpPr>
        <p:spPr>
          <a:xfrm>
            <a:off x="2195736" y="4227942"/>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系统特点</a:t>
            </a:r>
          </a:p>
        </p:txBody>
      </p:sp>
      <p:sp>
        <p:nvSpPr>
          <p:cNvPr id="57" name="TextBox 49">
            <a:extLst>
              <a:ext uri="{FF2B5EF4-FFF2-40B4-BE49-F238E27FC236}">
                <a16:creationId xmlns:a16="http://schemas.microsoft.com/office/drawing/2014/main" id="{3741C686-B4F8-42B4-83EF-93D06BA2DEC2}"/>
              </a:ext>
            </a:extLst>
          </p:cNvPr>
          <p:cNvSpPr txBox="1"/>
          <p:nvPr/>
        </p:nvSpPr>
        <p:spPr>
          <a:xfrm>
            <a:off x="4067944" y="4023615"/>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社会价值</a:t>
            </a:r>
          </a:p>
        </p:txBody>
      </p:sp>
      <p:sp>
        <p:nvSpPr>
          <p:cNvPr id="40" name="矩形 10"/>
          <p:cNvSpPr>
            <a:spLocks noChangeAspect="1"/>
          </p:cNvSpPr>
          <p:nvPr/>
        </p:nvSpPr>
        <p:spPr>
          <a:xfrm>
            <a:off x="5608470" y="3754514"/>
            <a:ext cx="958426" cy="1044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2" name="矩形 10"/>
          <p:cNvSpPr>
            <a:spLocks noChangeAspect="1"/>
          </p:cNvSpPr>
          <p:nvPr/>
        </p:nvSpPr>
        <p:spPr>
          <a:xfrm>
            <a:off x="5848489" y="3677049"/>
            <a:ext cx="1099775" cy="119896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3" name="矩形 10"/>
          <p:cNvSpPr/>
          <p:nvPr/>
        </p:nvSpPr>
        <p:spPr>
          <a:xfrm>
            <a:off x="5585720" y="3579862"/>
            <a:ext cx="559520" cy="6099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prstClr val="white"/>
                </a:solidFill>
                <a:latin typeface="Impact" panose="020B0806030902050204" pitchFamily="34" charset="0"/>
              </a:rPr>
              <a:t>07</a:t>
            </a:r>
            <a:endParaRPr lang="zh-CN" altLang="en-US" dirty="0">
              <a:solidFill>
                <a:prstClr val="white"/>
              </a:solidFill>
              <a:latin typeface="Impact" panose="020B0806030902050204" pitchFamily="34" charset="0"/>
            </a:endParaRPr>
          </a:p>
        </p:txBody>
      </p:sp>
      <p:sp>
        <p:nvSpPr>
          <p:cNvPr id="45" name="TextBox 49"/>
          <p:cNvSpPr txBox="1"/>
          <p:nvPr/>
        </p:nvSpPr>
        <p:spPr>
          <a:xfrm>
            <a:off x="5867153" y="4189847"/>
            <a:ext cx="1062445" cy="338554"/>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成功案例</a:t>
            </a:r>
          </a:p>
        </p:txBody>
      </p:sp>
    </p:spTree>
    <p:extLst>
      <p:ext uri="{BB962C8B-B14F-4D97-AF65-F5344CB8AC3E}">
        <p14:creationId xmlns:p14="http://schemas.microsoft.com/office/powerpoint/2010/main" val="27717279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667">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667">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375" autoRev="1" fill="hold">
                                              <p:stCondLst>
                                                <p:cond delay="0"/>
                                              </p:stCondLst>
                                            </p:cTn>
                                            <p:tgtEl>
                                              <p:spTgt spid="24"/>
                                            </p:tgtEl>
                                            <p:attrNameLst>
                                              <p:attrName>ppt_w</p:attrName>
                                            </p:attrNameLst>
                                          </p:cBhvr>
                                        </p:anim>
                                        <p:anim by="(#ppt_w*0.50)" calcmode="lin" valueType="num">
                                          <p:cBhvr>
                                            <p:cTn id="12" dur="375" decel="50000" autoRev="1" fill="hold">
                                              <p:stCondLst>
                                                <p:cond delay="0"/>
                                              </p:stCondLst>
                                            </p:cTn>
                                            <p:tgtEl>
                                              <p:spTgt spid="24"/>
                                            </p:tgtEl>
                                            <p:attrNameLst>
                                              <p:attrName>ppt_x</p:attrName>
                                            </p:attrNameLst>
                                          </p:cBhvr>
                                        </p:anim>
                                        <p:anim from="(-#ppt_h/2)" to="(#ppt_y)" calcmode="lin" valueType="num">
                                          <p:cBhvr>
                                            <p:cTn id="13" dur="750" fill="hold">
                                              <p:stCondLst>
                                                <p:cond delay="0"/>
                                              </p:stCondLst>
                                            </p:cTn>
                                            <p:tgtEl>
                                              <p:spTgt spid="24"/>
                                            </p:tgtEl>
                                            <p:attrNameLst>
                                              <p:attrName>ppt_y</p:attrName>
                                            </p:attrNameLst>
                                          </p:cBhvr>
                                        </p:anim>
                                        <p:animRot by="21600000">
                                          <p:cBhvr>
                                            <p:cTn id="14" dur="750" fill="hold">
                                              <p:stCondLst>
                                                <p:cond delay="0"/>
                                              </p:stCondLst>
                                            </p:cTn>
                                            <p:tgtEl>
                                              <p:spTgt spid="24"/>
                                            </p:tgtEl>
                                            <p:attrNameLst>
                                              <p:attrName>r</p:attrName>
                                            </p:attrNameLst>
                                          </p:cBhvr>
                                        </p:animRot>
                                      </p:childTnLst>
                                    </p:cTn>
                                  </p:par>
                                </p:childTnLst>
                              </p:cTn>
                            </p:par>
                            <p:par>
                              <p:cTn id="15" fill="hold">
                                <p:stCondLst>
                                  <p:cond delay="1325"/>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1825"/>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250" fill="hold"/>
                                            <p:tgtEl>
                                              <p:spTgt spid="11"/>
                                            </p:tgtEl>
                                            <p:attrNameLst>
                                              <p:attrName>ppt_w</p:attrName>
                                            </p:attrNameLst>
                                          </p:cBhvr>
                                          <p:tavLst>
                                            <p:tav tm="0">
                                              <p:val>
                                                <p:fltVal val="0"/>
                                              </p:val>
                                            </p:tav>
                                            <p:tav tm="100000">
                                              <p:val>
                                                <p:strVal val="#ppt_w"/>
                                              </p:val>
                                            </p:tav>
                                          </p:tavLst>
                                        </p:anim>
                                        <p:anim calcmode="lin" valueType="num">
                                          <p:cBhvr>
                                            <p:cTn id="83" dur="250" fill="hold"/>
                                            <p:tgtEl>
                                              <p:spTgt spid="11"/>
                                            </p:tgtEl>
                                            <p:attrNameLst>
                                              <p:attrName>ppt_h</p:attrName>
                                            </p:attrNameLst>
                                          </p:cBhvr>
                                          <p:tavLst>
                                            <p:tav tm="0">
                                              <p:val>
                                                <p:fltVal val="0"/>
                                              </p:val>
                                            </p:tav>
                                            <p:tav tm="100000">
                                              <p:val>
                                                <p:strVal val="#ppt_h"/>
                                              </p:val>
                                            </p:tav>
                                          </p:tavLst>
                                        </p:anim>
                                        <p:anim calcmode="lin" valueType="num">
                                          <p:cBhvr>
                                            <p:cTn id="84" dur="250" fill="hold"/>
                                            <p:tgtEl>
                                              <p:spTgt spid="11"/>
                                            </p:tgtEl>
                                            <p:attrNameLst>
                                              <p:attrName>style.rotation</p:attrName>
                                            </p:attrNameLst>
                                          </p:cBhvr>
                                          <p:tavLst>
                                            <p:tav tm="0">
                                              <p:val>
                                                <p:fltVal val="90"/>
                                              </p:val>
                                            </p:tav>
                                            <p:tav tm="100000">
                                              <p:val>
                                                <p:fltVal val="0"/>
                                              </p:val>
                                            </p:tav>
                                          </p:tavLst>
                                        </p:anim>
                                        <p:animEffect transition="in" filter="fade">
                                          <p:cBhvr>
                                            <p:cTn id="85" dur="250"/>
                                            <p:tgtEl>
                                              <p:spTgt spid="11"/>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250" fill="hold"/>
                                            <p:tgtEl>
                                              <p:spTgt spid="12"/>
                                            </p:tgtEl>
                                            <p:attrNameLst>
                                              <p:attrName>ppt_w</p:attrName>
                                            </p:attrNameLst>
                                          </p:cBhvr>
                                          <p:tavLst>
                                            <p:tav tm="0">
                                              <p:val>
                                                <p:fltVal val="0"/>
                                              </p:val>
                                            </p:tav>
                                            <p:tav tm="100000">
                                              <p:val>
                                                <p:strVal val="#ppt_w"/>
                                              </p:val>
                                            </p:tav>
                                          </p:tavLst>
                                        </p:anim>
                                        <p:anim calcmode="lin" valueType="num">
                                          <p:cBhvr>
                                            <p:cTn id="100" dur="250" fill="hold"/>
                                            <p:tgtEl>
                                              <p:spTgt spid="12"/>
                                            </p:tgtEl>
                                            <p:attrNameLst>
                                              <p:attrName>ppt_h</p:attrName>
                                            </p:attrNameLst>
                                          </p:cBhvr>
                                          <p:tavLst>
                                            <p:tav tm="0">
                                              <p:val>
                                                <p:fltVal val="0"/>
                                              </p:val>
                                            </p:tav>
                                            <p:tav tm="100000">
                                              <p:val>
                                                <p:strVal val="#ppt_h"/>
                                              </p:val>
                                            </p:tav>
                                          </p:tavLst>
                                        </p:anim>
                                        <p:anim calcmode="lin" valueType="num">
                                          <p:cBhvr>
                                            <p:cTn id="101" dur="250" fill="hold"/>
                                            <p:tgtEl>
                                              <p:spTgt spid="12"/>
                                            </p:tgtEl>
                                            <p:attrNameLst>
                                              <p:attrName>style.rotation</p:attrName>
                                            </p:attrNameLst>
                                          </p:cBhvr>
                                          <p:tavLst>
                                            <p:tav tm="0">
                                              <p:val>
                                                <p:fltVal val="90"/>
                                              </p:val>
                                            </p:tav>
                                            <p:tav tm="100000">
                                              <p:val>
                                                <p:fltVal val="0"/>
                                              </p:val>
                                            </p:tav>
                                          </p:tavLst>
                                        </p:anim>
                                        <p:animEffect transition="in" filter="fade">
                                          <p:cBhvr>
                                            <p:cTn id="102" dur="250"/>
                                            <p:tgtEl>
                                              <p:spTgt spid="12"/>
                                            </p:tgtEl>
                                          </p:cBhvr>
                                        </p:animEffect>
                                      </p:childTnLst>
                                    </p:cTn>
                                  </p:par>
                                  <p:par>
                                    <p:cTn id="103" presetID="31" presetClass="entr" presetSubtype="0" fill="hold" grpId="0" nodeType="withEffect">
                                      <p:stCondLst>
                                        <p:cond delay="50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250" fill="hold"/>
                                            <p:tgtEl>
                                              <p:spTgt spid="13"/>
                                            </p:tgtEl>
                                            <p:attrNameLst>
                                              <p:attrName>ppt_w</p:attrName>
                                            </p:attrNameLst>
                                          </p:cBhvr>
                                          <p:tavLst>
                                            <p:tav tm="0">
                                              <p:val>
                                                <p:fltVal val="0"/>
                                              </p:val>
                                            </p:tav>
                                            <p:tav tm="100000">
                                              <p:val>
                                                <p:strVal val="#ppt_w"/>
                                              </p:val>
                                            </p:tav>
                                          </p:tavLst>
                                        </p:anim>
                                        <p:anim calcmode="lin" valueType="num">
                                          <p:cBhvr>
                                            <p:cTn id="106" dur="250" fill="hold"/>
                                            <p:tgtEl>
                                              <p:spTgt spid="13"/>
                                            </p:tgtEl>
                                            <p:attrNameLst>
                                              <p:attrName>ppt_h</p:attrName>
                                            </p:attrNameLst>
                                          </p:cBhvr>
                                          <p:tavLst>
                                            <p:tav tm="0">
                                              <p:val>
                                                <p:fltVal val="0"/>
                                              </p:val>
                                            </p:tav>
                                            <p:tav tm="100000">
                                              <p:val>
                                                <p:strVal val="#ppt_h"/>
                                              </p:val>
                                            </p:tav>
                                          </p:tavLst>
                                        </p:anim>
                                        <p:anim calcmode="lin" valueType="num">
                                          <p:cBhvr>
                                            <p:cTn id="107" dur="250" fill="hold"/>
                                            <p:tgtEl>
                                              <p:spTgt spid="13"/>
                                            </p:tgtEl>
                                            <p:attrNameLst>
                                              <p:attrName>style.rotation</p:attrName>
                                            </p:attrNameLst>
                                          </p:cBhvr>
                                          <p:tavLst>
                                            <p:tav tm="0">
                                              <p:val>
                                                <p:fltVal val="90"/>
                                              </p:val>
                                            </p:tav>
                                            <p:tav tm="100000">
                                              <p:val>
                                                <p:fltVal val="0"/>
                                              </p:val>
                                            </p:tav>
                                          </p:tavLst>
                                        </p:anim>
                                        <p:animEffect transition="in" filter="fade">
                                          <p:cBhvr>
                                            <p:cTn id="108" dur="250"/>
                                            <p:tgtEl>
                                              <p:spTgt spid="1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250" fill="hold"/>
                                            <p:tgtEl>
                                              <p:spTgt spid="15"/>
                                            </p:tgtEl>
                                            <p:attrNameLst>
                                              <p:attrName>ppt_w</p:attrName>
                                            </p:attrNameLst>
                                          </p:cBhvr>
                                          <p:tavLst>
                                            <p:tav tm="0">
                                              <p:val>
                                                <p:fltVal val="0"/>
                                              </p:val>
                                            </p:tav>
                                            <p:tav tm="100000">
                                              <p:val>
                                                <p:strVal val="#ppt_w"/>
                                              </p:val>
                                            </p:tav>
                                          </p:tavLst>
                                        </p:anim>
                                        <p:anim calcmode="lin" valueType="num">
                                          <p:cBhvr>
                                            <p:cTn id="117" dur="250" fill="hold"/>
                                            <p:tgtEl>
                                              <p:spTgt spid="15"/>
                                            </p:tgtEl>
                                            <p:attrNameLst>
                                              <p:attrName>ppt_h</p:attrName>
                                            </p:attrNameLst>
                                          </p:cBhvr>
                                          <p:tavLst>
                                            <p:tav tm="0">
                                              <p:val>
                                                <p:fltVal val="0"/>
                                              </p:val>
                                            </p:tav>
                                            <p:tav tm="100000">
                                              <p:val>
                                                <p:strVal val="#ppt_h"/>
                                              </p:val>
                                            </p:tav>
                                          </p:tavLst>
                                        </p:anim>
                                        <p:anim calcmode="lin" valueType="num">
                                          <p:cBhvr>
                                            <p:cTn id="118" dur="250" fill="hold"/>
                                            <p:tgtEl>
                                              <p:spTgt spid="15"/>
                                            </p:tgtEl>
                                            <p:attrNameLst>
                                              <p:attrName>style.rotation</p:attrName>
                                            </p:attrNameLst>
                                          </p:cBhvr>
                                          <p:tavLst>
                                            <p:tav tm="0">
                                              <p:val>
                                                <p:fltVal val="90"/>
                                              </p:val>
                                            </p:tav>
                                            <p:tav tm="100000">
                                              <p:val>
                                                <p:fltVal val="0"/>
                                              </p:val>
                                            </p:tav>
                                          </p:tavLst>
                                        </p:anim>
                                        <p:animEffect transition="in" filter="fade">
                                          <p:cBhvr>
                                            <p:cTn id="119" dur="250"/>
                                            <p:tgtEl>
                                              <p:spTgt spid="15"/>
                                            </p:tgtEl>
                                          </p:cBhvr>
                                        </p:animEffect>
                                      </p:childTnLst>
                                    </p:cTn>
                                  </p:par>
                                  <p:par>
                                    <p:cTn id="120" presetID="31" presetClass="entr" presetSubtype="0" fill="hold" grpId="0" nodeType="withEffect">
                                      <p:stCondLst>
                                        <p:cond delay="50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250" fill="hold"/>
                                            <p:tgtEl>
                                              <p:spTgt spid="16"/>
                                            </p:tgtEl>
                                            <p:attrNameLst>
                                              <p:attrName>ppt_w</p:attrName>
                                            </p:attrNameLst>
                                          </p:cBhvr>
                                          <p:tavLst>
                                            <p:tav tm="0">
                                              <p:val>
                                                <p:fltVal val="0"/>
                                              </p:val>
                                            </p:tav>
                                            <p:tav tm="100000">
                                              <p:val>
                                                <p:strVal val="#ppt_w"/>
                                              </p:val>
                                            </p:tav>
                                          </p:tavLst>
                                        </p:anim>
                                        <p:anim calcmode="lin" valueType="num">
                                          <p:cBhvr>
                                            <p:cTn id="123" dur="250" fill="hold"/>
                                            <p:tgtEl>
                                              <p:spTgt spid="16"/>
                                            </p:tgtEl>
                                            <p:attrNameLst>
                                              <p:attrName>ppt_h</p:attrName>
                                            </p:attrNameLst>
                                          </p:cBhvr>
                                          <p:tavLst>
                                            <p:tav tm="0">
                                              <p:val>
                                                <p:fltVal val="0"/>
                                              </p:val>
                                            </p:tav>
                                            <p:tav tm="100000">
                                              <p:val>
                                                <p:strVal val="#ppt_h"/>
                                              </p:val>
                                            </p:tav>
                                          </p:tavLst>
                                        </p:anim>
                                        <p:anim calcmode="lin" valueType="num">
                                          <p:cBhvr>
                                            <p:cTn id="124" dur="250" fill="hold"/>
                                            <p:tgtEl>
                                              <p:spTgt spid="16"/>
                                            </p:tgtEl>
                                            <p:attrNameLst>
                                              <p:attrName>style.rotation</p:attrName>
                                            </p:attrNameLst>
                                          </p:cBhvr>
                                          <p:tavLst>
                                            <p:tav tm="0">
                                              <p:val>
                                                <p:fltVal val="90"/>
                                              </p:val>
                                            </p:tav>
                                            <p:tav tm="100000">
                                              <p:val>
                                                <p:fltVal val="0"/>
                                              </p:val>
                                            </p:tav>
                                          </p:tavLst>
                                        </p:anim>
                                        <p:animEffect transition="in" filter="fade">
                                          <p:cBhvr>
                                            <p:cTn id="125" dur="250"/>
                                            <p:tgtEl>
                                              <p:spTgt spid="1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fltVal val="0"/>
                                              </p:val>
                                            </p:tav>
                                            <p:tav tm="100000">
                                              <p:val>
                                                <p:strVal val="#ppt_h"/>
                                              </p:val>
                                            </p:tav>
                                          </p:tavLst>
                                        </p:anim>
                                        <p:animEffect transition="in" filter="fade">
                                          <p:cBhvr>
                                            <p:cTn id="130" dur="500"/>
                                            <p:tgtEl>
                                              <p:spTgt spid="17"/>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p:cTn id="133" dur="250" fill="hold"/>
                                            <p:tgtEl>
                                              <p:spTgt spid="18"/>
                                            </p:tgtEl>
                                            <p:attrNameLst>
                                              <p:attrName>ppt_w</p:attrName>
                                            </p:attrNameLst>
                                          </p:cBhvr>
                                          <p:tavLst>
                                            <p:tav tm="0">
                                              <p:val>
                                                <p:fltVal val="0"/>
                                              </p:val>
                                            </p:tav>
                                            <p:tav tm="100000">
                                              <p:val>
                                                <p:strVal val="#ppt_w"/>
                                              </p:val>
                                            </p:tav>
                                          </p:tavLst>
                                        </p:anim>
                                        <p:anim calcmode="lin" valueType="num">
                                          <p:cBhvr>
                                            <p:cTn id="134" dur="250" fill="hold"/>
                                            <p:tgtEl>
                                              <p:spTgt spid="18"/>
                                            </p:tgtEl>
                                            <p:attrNameLst>
                                              <p:attrName>ppt_h</p:attrName>
                                            </p:attrNameLst>
                                          </p:cBhvr>
                                          <p:tavLst>
                                            <p:tav tm="0">
                                              <p:val>
                                                <p:fltVal val="0"/>
                                              </p:val>
                                            </p:tav>
                                            <p:tav tm="100000">
                                              <p:val>
                                                <p:strVal val="#ppt_h"/>
                                              </p:val>
                                            </p:tav>
                                          </p:tavLst>
                                        </p:anim>
                                        <p:anim calcmode="lin" valueType="num">
                                          <p:cBhvr>
                                            <p:cTn id="135" dur="250" fill="hold"/>
                                            <p:tgtEl>
                                              <p:spTgt spid="18"/>
                                            </p:tgtEl>
                                            <p:attrNameLst>
                                              <p:attrName>style.rotation</p:attrName>
                                            </p:attrNameLst>
                                          </p:cBhvr>
                                          <p:tavLst>
                                            <p:tav tm="0">
                                              <p:val>
                                                <p:fltVal val="90"/>
                                              </p:val>
                                            </p:tav>
                                            <p:tav tm="100000">
                                              <p:val>
                                                <p:fltVal val="0"/>
                                              </p:val>
                                            </p:tav>
                                          </p:tavLst>
                                        </p:anim>
                                        <p:animEffect transition="in" filter="fade">
                                          <p:cBhvr>
                                            <p:cTn id="136" dur="250"/>
                                            <p:tgtEl>
                                              <p:spTgt spid="18"/>
                                            </p:tgtEl>
                                          </p:cBhvr>
                                        </p:animEffect>
                                      </p:childTnLst>
                                    </p:cTn>
                                  </p:par>
                                  <p:par>
                                    <p:cTn id="137" presetID="31" presetClass="entr" presetSubtype="0" fill="hold" grpId="0" nodeType="withEffect">
                                      <p:stCondLst>
                                        <p:cond delay="50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250" fill="hold"/>
                                            <p:tgtEl>
                                              <p:spTgt spid="19"/>
                                            </p:tgtEl>
                                            <p:attrNameLst>
                                              <p:attrName>ppt_w</p:attrName>
                                            </p:attrNameLst>
                                          </p:cBhvr>
                                          <p:tavLst>
                                            <p:tav tm="0">
                                              <p:val>
                                                <p:fltVal val="0"/>
                                              </p:val>
                                            </p:tav>
                                            <p:tav tm="100000">
                                              <p:val>
                                                <p:strVal val="#ppt_w"/>
                                              </p:val>
                                            </p:tav>
                                          </p:tavLst>
                                        </p:anim>
                                        <p:anim calcmode="lin" valueType="num">
                                          <p:cBhvr>
                                            <p:cTn id="140" dur="250" fill="hold"/>
                                            <p:tgtEl>
                                              <p:spTgt spid="19"/>
                                            </p:tgtEl>
                                            <p:attrNameLst>
                                              <p:attrName>ppt_h</p:attrName>
                                            </p:attrNameLst>
                                          </p:cBhvr>
                                          <p:tavLst>
                                            <p:tav tm="0">
                                              <p:val>
                                                <p:fltVal val="0"/>
                                              </p:val>
                                            </p:tav>
                                            <p:tav tm="100000">
                                              <p:val>
                                                <p:strVal val="#ppt_h"/>
                                              </p:val>
                                            </p:tav>
                                          </p:tavLst>
                                        </p:anim>
                                        <p:anim calcmode="lin" valueType="num">
                                          <p:cBhvr>
                                            <p:cTn id="141" dur="250" fill="hold"/>
                                            <p:tgtEl>
                                              <p:spTgt spid="19"/>
                                            </p:tgtEl>
                                            <p:attrNameLst>
                                              <p:attrName>style.rotation</p:attrName>
                                            </p:attrNameLst>
                                          </p:cBhvr>
                                          <p:tavLst>
                                            <p:tav tm="0">
                                              <p:val>
                                                <p:fltVal val="90"/>
                                              </p:val>
                                            </p:tav>
                                            <p:tav tm="100000">
                                              <p:val>
                                                <p:fltVal val="0"/>
                                              </p:val>
                                            </p:tav>
                                          </p:tavLst>
                                        </p:anim>
                                        <p:animEffect transition="in" filter="fade">
                                          <p:cBhvr>
                                            <p:cTn id="142" dur="250"/>
                                            <p:tgtEl>
                                              <p:spTgt spid="19"/>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animEffect transition="in" filter="fade">
                                          <p:cBhvr>
                                            <p:cTn id="147" dur="500"/>
                                            <p:tgtEl>
                                              <p:spTgt spid="20"/>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 calcmode="lin" valueType="num">
                                          <p:cBhvr>
                                            <p:cTn id="150" dur="250" fill="hold"/>
                                            <p:tgtEl>
                                              <p:spTgt spid="21"/>
                                            </p:tgtEl>
                                            <p:attrNameLst>
                                              <p:attrName>ppt_w</p:attrName>
                                            </p:attrNameLst>
                                          </p:cBhvr>
                                          <p:tavLst>
                                            <p:tav tm="0">
                                              <p:val>
                                                <p:fltVal val="0"/>
                                              </p:val>
                                            </p:tav>
                                            <p:tav tm="100000">
                                              <p:val>
                                                <p:strVal val="#ppt_w"/>
                                              </p:val>
                                            </p:tav>
                                          </p:tavLst>
                                        </p:anim>
                                        <p:anim calcmode="lin" valueType="num">
                                          <p:cBhvr>
                                            <p:cTn id="151" dur="250" fill="hold"/>
                                            <p:tgtEl>
                                              <p:spTgt spid="21"/>
                                            </p:tgtEl>
                                            <p:attrNameLst>
                                              <p:attrName>ppt_h</p:attrName>
                                            </p:attrNameLst>
                                          </p:cBhvr>
                                          <p:tavLst>
                                            <p:tav tm="0">
                                              <p:val>
                                                <p:fltVal val="0"/>
                                              </p:val>
                                            </p:tav>
                                            <p:tav tm="100000">
                                              <p:val>
                                                <p:strVal val="#ppt_h"/>
                                              </p:val>
                                            </p:tav>
                                          </p:tavLst>
                                        </p:anim>
                                        <p:anim calcmode="lin" valueType="num">
                                          <p:cBhvr>
                                            <p:cTn id="152" dur="250" fill="hold"/>
                                            <p:tgtEl>
                                              <p:spTgt spid="21"/>
                                            </p:tgtEl>
                                            <p:attrNameLst>
                                              <p:attrName>style.rotation</p:attrName>
                                            </p:attrNameLst>
                                          </p:cBhvr>
                                          <p:tavLst>
                                            <p:tav tm="0">
                                              <p:val>
                                                <p:fltVal val="90"/>
                                              </p:val>
                                            </p:tav>
                                            <p:tav tm="100000">
                                              <p:val>
                                                <p:fltVal val="0"/>
                                              </p:val>
                                            </p:tav>
                                          </p:tavLst>
                                        </p:anim>
                                        <p:animEffect transition="in" filter="fade">
                                          <p:cBhvr>
                                            <p:cTn id="153" dur="250"/>
                                            <p:tgtEl>
                                              <p:spTgt spid="21"/>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2"/>
                                            </p:tgtEl>
                                            <p:attrNameLst>
                                              <p:attrName>style.visibility</p:attrName>
                                            </p:attrNameLst>
                                          </p:cBhvr>
                                          <p:to>
                                            <p:strVal val="visible"/>
                                          </p:to>
                                        </p:set>
                                        <p:anim calcmode="lin" valueType="num">
                                          <p:cBhvr>
                                            <p:cTn id="156" dur="250" fill="hold"/>
                                            <p:tgtEl>
                                              <p:spTgt spid="22"/>
                                            </p:tgtEl>
                                            <p:attrNameLst>
                                              <p:attrName>ppt_w</p:attrName>
                                            </p:attrNameLst>
                                          </p:cBhvr>
                                          <p:tavLst>
                                            <p:tav tm="0">
                                              <p:val>
                                                <p:fltVal val="0"/>
                                              </p:val>
                                            </p:tav>
                                            <p:tav tm="100000">
                                              <p:val>
                                                <p:strVal val="#ppt_w"/>
                                              </p:val>
                                            </p:tav>
                                          </p:tavLst>
                                        </p:anim>
                                        <p:anim calcmode="lin" valueType="num">
                                          <p:cBhvr>
                                            <p:cTn id="157" dur="250" fill="hold"/>
                                            <p:tgtEl>
                                              <p:spTgt spid="22"/>
                                            </p:tgtEl>
                                            <p:attrNameLst>
                                              <p:attrName>ppt_h</p:attrName>
                                            </p:attrNameLst>
                                          </p:cBhvr>
                                          <p:tavLst>
                                            <p:tav tm="0">
                                              <p:val>
                                                <p:fltVal val="0"/>
                                              </p:val>
                                            </p:tav>
                                            <p:tav tm="100000">
                                              <p:val>
                                                <p:strVal val="#ppt_h"/>
                                              </p:val>
                                            </p:tav>
                                          </p:tavLst>
                                        </p:anim>
                                        <p:anim calcmode="lin" valueType="num">
                                          <p:cBhvr>
                                            <p:cTn id="158" dur="250" fill="hold"/>
                                            <p:tgtEl>
                                              <p:spTgt spid="22"/>
                                            </p:tgtEl>
                                            <p:attrNameLst>
                                              <p:attrName>style.rotation</p:attrName>
                                            </p:attrNameLst>
                                          </p:cBhvr>
                                          <p:tavLst>
                                            <p:tav tm="0">
                                              <p:val>
                                                <p:fltVal val="90"/>
                                              </p:val>
                                            </p:tav>
                                            <p:tav tm="100000">
                                              <p:val>
                                                <p:fltVal val="0"/>
                                              </p:val>
                                            </p:tav>
                                          </p:tavLst>
                                        </p:anim>
                                        <p:animEffect transition="in" filter="fade">
                                          <p:cBhvr>
                                            <p:cTn id="159" dur="250"/>
                                            <p:tgtEl>
                                              <p:spTgt spid="2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500" fill="hold"/>
                                            <p:tgtEl>
                                              <p:spTgt spid="56"/>
                                            </p:tgtEl>
                                            <p:attrNameLst>
                                              <p:attrName>ppt_w</p:attrName>
                                            </p:attrNameLst>
                                          </p:cBhvr>
                                          <p:tavLst>
                                            <p:tav tm="0">
                                              <p:val>
                                                <p:fltVal val="0"/>
                                              </p:val>
                                            </p:tav>
                                            <p:tav tm="100000">
                                              <p:val>
                                                <p:strVal val="#ppt_w"/>
                                              </p:val>
                                            </p:tav>
                                          </p:tavLst>
                                        </p:anim>
                                        <p:anim calcmode="lin" valueType="num">
                                          <p:cBhvr>
                                            <p:cTn id="163" dur="500" fill="hold"/>
                                            <p:tgtEl>
                                              <p:spTgt spid="56"/>
                                            </p:tgtEl>
                                            <p:attrNameLst>
                                              <p:attrName>ppt_h</p:attrName>
                                            </p:attrNameLst>
                                          </p:cBhvr>
                                          <p:tavLst>
                                            <p:tav tm="0">
                                              <p:val>
                                                <p:fltVal val="0"/>
                                              </p:val>
                                            </p:tav>
                                            <p:tav tm="100000">
                                              <p:val>
                                                <p:strVal val="#ppt_h"/>
                                              </p:val>
                                            </p:tav>
                                          </p:tavLst>
                                        </p:anim>
                                        <p:animEffect transition="in" filter="fade">
                                          <p:cBhvr>
                                            <p:cTn id="164" dur="500"/>
                                            <p:tgtEl>
                                              <p:spTgt spid="56"/>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65"/>
                                            </p:tgtEl>
                                            <p:attrNameLst>
                                              <p:attrName>style.visibility</p:attrName>
                                            </p:attrNameLst>
                                          </p:cBhvr>
                                          <p:to>
                                            <p:strVal val="visible"/>
                                          </p:to>
                                        </p:set>
                                        <p:anim calcmode="lin" valueType="num">
                                          <p:cBhvr>
                                            <p:cTn id="167" dur="250" fill="hold"/>
                                            <p:tgtEl>
                                              <p:spTgt spid="65"/>
                                            </p:tgtEl>
                                            <p:attrNameLst>
                                              <p:attrName>ppt_w</p:attrName>
                                            </p:attrNameLst>
                                          </p:cBhvr>
                                          <p:tavLst>
                                            <p:tav tm="0">
                                              <p:val>
                                                <p:fltVal val="0"/>
                                              </p:val>
                                            </p:tav>
                                            <p:tav tm="100000">
                                              <p:val>
                                                <p:strVal val="#ppt_w"/>
                                              </p:val>
                                            </p:tav>
                                          </p:tavLst>
                                        </p:anim>
                                        <p:anim calcmode="lin" valueType="num">
                                          <p:cBhvr>
                                            <p:cTn id="168" dur="250" fill="hold"/>
                                            <p:tgtEl>
                                              <p:spTgt spid="65"/>
                                            </p:tgtEl>
                                            <p:attrNameLst>
                                              <p:attrName>ppt_h</p:attrName>
                                            </p:attrNameLst>
                                          </p:cBhvr>
                                          <p:tavLst>
                                            <p:tav tm="0">
                                              <p:val>
                                                <p:fltVal val="0"/>
                                              </p:val>
                                            </p:tav>
                                            <p:tav tm="100000">
                                              <p:val>
                                                <p:strVal val="#ppt_h"/>
                                              </p:val>
                                            </p:tav>
                                          </p:tavLst>
                                        </p:anim>
                                        <p:anim calcmode="lin" valueType="num">
                                          <p:cBhvr>
                                            <p:cTn id="169" dur="250" fill="hold"/>
                                            <p:tgtEl>
                                              <p:spTgt spid="65"/>
                                            </p:tgtEl>
                                            <p:attrNameLst>
                                              <p:attrName>style.rotation</p:attrName>
                                            </p:attrNameLst>
                                          </p:cBhvr>
                                          <p:tavLst>
                                            <p:tav tm="0">
                                              <p:val>
                                                <p:fltVal val="90"/>
                                              </p:val>
                                            </p:tav>
                                            <p:tav tm="100000">
                                              <p:val>
                                                <p:fltVal val="0"/>
                                              </p:val>
                                            </p:tav>
                                          </p:tavLst>
                                        </p:anim>
                                        <p:animEffect transition="in" filter="fade">
                                          <p:cBhvr>
                                            <p:cTn id="170" dur="250"/>
                                            <p:tgtEl>
                                              <p:spTgt spid="65"/>
                                            </p:tgtEl>
                                          </p:cBhvr>
                                        </p:animEffect>
                                      </p:childTnLst>
                                    </p:cTn>
                                  </p:par>
                                  <p:par>
                                    <p:cTn id="171" presetID="31" presetClass="entr" presetSubtype="0" fill="hold" grpId="0" nodeType="withEffect">
                                      <p:stCondLst>
                                        <p:cond delay="500"/>
                                      </p:stCondLst>
                                      <p:childTnLst>
                                        <p:set>
                                          <p:cBhvr>
                                            <p:cTn id="172" dur="1" fill="hold">
                                              <p:stCondLst>
                                                <p:cond delay="0"/>
                                              </p:stCondLst>
                                            </p:cTn>
                                            <p:tgtEl>
                                              <p:spTgt spid="68"/>
                                            </p:tgtEl>
                                            <p:attrNameLst>
                                              <p:attrName>style.visibility</p:attrName>
                                            </p:attrNameLst>
                                          </p:cBhvr>
                                          <p:to>
                                            <p:strVal val="visible"/>
                                          </p:to>
                                        </p:set>
                                        <p:anim calcmode="lin" valueType="num">
                                          <p:cBhvr>
                                            <p:cTn id="173" dur="250" fill="hold"/>
                                            <p:tgtEl>
                                              <p:spTgt spid="68"/>
                                            </p:tgtEl>
                                            <p:attrNameLst>
                                              <p:attrName>ppt_w</p:attrName>
                                            </p:attrNameLst>
                                          </p:cBhvr>
                                          <p:tavLst>
                                            <p:tav tm="0">
                                              <p:val>
                                                <p:fltVal val="0"/>
                                              </p:val>
                                            </p:tav>
                                            <p:tav tm="100000">
                                              <p:val>
                                                <p:strVal val="#ppt_w"/>
                                              </p:val>
                                            </p:tav>
                                          </p:tavLst>
                                        </p:anim>
                                        <p:anim calcmode="lin" valueType="num">
                                          <p:cBhvr>
                                            <p:cTn id="174" dur="250" fill="hold"/>
                                            <p:tgtEl>
                                              <p:spTgt spid="68"/>
                                            </p:tgtEl>
                                            <p:attrNameLst>
                                              <p:attrName>ppt_h</p:attrName>
                                            </p:attrNameLst>
                                          </p:cBhvr>
                                          <p:tavLst>
                                            <p:tav tm="0">
                                              <p:val>
                                                <p:fltVal val="0"/>
                                              </p:val>
                                            </p:tav>
                                            <p:tav tm="100000">
                                              <p:val>
                                                <p:strVal val="#ppt_h"/>
                                              </p:val>
                                            </p:tav>
                                          </p:tavLst>
                                        </p:anim>
                                        <p:anim calcmode="lin" valueType="num">
                                          <p:cBhvr>
                                            <p:cTn id="175" dur="250" fill="hold"/>
                                            <p:tgtEl>
                                              <p:spTgt spid="68"/>
                                            </p:tgtEl>
                                            <p:attrNameLst>
                                              <p:attrName>style.rotation</p:attrName>
                                            </p:attrNameLst>
                                          </p:cBhvr>
                                          <p:tavLst>
                                            <p:tav tm="0">
                                              <p:val>
                                                <p:fltVal val="90"/>
                                              </p:val>
                                            </p:tav>
                                            <p:tav tm="100000">
                                              <p:val>
                                                <p:fltVal val="0"/>
                                              </p:val>
                                            </p:tav>
                                          </p:tavLst>
                                        </p:anim>
                                        <p:animEffect transition="in" filter="fade">
                                          <p:cBhvr>
                                            <p:cTn id="176" dur="250"/>
                                            <p:tgtEl>
                                              <p:spTgt spid="68"/>
                                            </p:tgtEl>
                                          </p:cBhvr>
                                        </p:animEffect>
                                      </p:childTnLst>
                                    </p:cTn>
                                  </p:par>
                                  <p:par>
                                    <p:cTn id="177" presetID="53" presetClass="entr" presetSubtype="16" fill="hold" grpId="0" nodeType="withEffect">
                                      <p:stCondLst>
                                        <p:cond delay="500"/>
                                      </p:stCondLst>
                                      <p:childTnLst>
                                        <p:set>
                                          <p:cBhvr>
                                            <p:cTn id="178" dur="1" fill="hold">
                                              <p:stCondLst>
                                                <p:cond delay="0"/>
                                              </p:stCondLst>
                                            </p:cTn>
                                            <p:tgtEl>
                                              <p:spTgt spid="40"/>
                                            </p:tgtEl>
                                            <p:attrNameLst>
                                              <p:attrName>style.visibility</p:attrName>
                                            </p:attrNameLst>
                                          </p:cBhvr>
                                          <p:to>
                                            <p:strVal val="visible"/>
                                          </p:to>
                                        </p:set>
                                        <p:anim calcmode="lin" valueType="num">
                                          <p:cBhvr>
                                            <p:cTn id="179" dur="500" fill="hold"/>
                                            <p:tgtEl>
                                              <p:spTgt spid="40"/>
                                            </p:tgtEl>
                                            <p:attrNameLst>
                                              <p:attrName>ppt_w</p:attrName>
                                            </p:attrNameLst>
                                          </p:cBhvr>
                                          <p:tavLst>
                                            <p:tav tm="0">
                                              <p:val>
                                                <p:fltVal val="0"/>
                                              </p:val>
                                            </p:tav>
                                            <p:tav tm="100000">
                                              <p:val>
                                                <p:strVal val="#ppt_w"/>
                                              </p:val>
                                            </p:tav>
                                          </p:tavLst>
                                        </p:anim>
                                        <p:anim calcmode="lin" valueType="num">
                                          <p:cBhvr>
                                            <p:cTn id="180" dur="500" fill="hold"/>
                                            <p:tgtEl>
                                              <p:spTgt spid="40"/>
                                            </p:tgtEl>
                                            <p:attrNameLst>
                                              <p:attrName>ppt_h</p:attrName>
                                            </p:attrNameLst>
                                          </p:cBhvr>
                                          <p:tavLst>
                                            <p:tav tm="0">
                                              <p:val>
                                                <p:fltVal val="0"/>
                                              </p:val>
                                            </p:tav>
                                            <p:tav tm="100000">
                                              <p:val>
                                                <p:strVal val="#ppt_h"/>
                                              </p:val>
                                            </p:tav>
                                          </p:tavLst>
                                        </p:anim>
                                        <p:animEffect transition="in" filter="fade">
                                          <p:cBhvr>
                                            <p:cTn id="181" dur="500"/>
                                            <p:tgtEl>
                                              <p:spTgt spid="40"/>
                                            </p:tgtEl>
                                          </p:cBhvr>
                                        </p:animEffect>
                                      </p:childTnLst>
                                    </p:cTn>
                                  </p:par>
                                  <p:par>
                                    <p:cTn id="182" presetID="31" presetClass="entr" presetSubtype="0" fill="hold" grpId="0" nodeType="withEffect">
                                      <p:stCondLst>
                                        <p:cond delay="500"/>
                                      </p:stCondLst>
                                      <p:childTnLst>
                                        <p:set>
                                          <p:cBhvr>
                                            <p:cTn id="183" dur="1" fill="hold">
                                              <p:stCondLst>
                                                <p:cond delay="0"/>
                                              </p:stCondLst>
                                            </p:cTn>
                                            <p:tgtEl>
                                              <p:spTgt spid="42"/>
                                            </p:tgtEl>
                                            <p:attrNameLst>
                                              <p:attrName>style.visibility</p:attrName>
                                            </p:attrNameLst>
                                          </p:cBhvr>
                                          <p:to>
                                            <p:strVal val="visible"/>
                                          </p:to>
                                        </p:set>
                                        <p:anim calcmode="lin" valueType="num">
                                          <p:cBhvr>
                                            <p:cTn id="184" dur="250" fill="hold"/>
                                            <p:tgtEl>
                                              <p:spTgt spid="42"/>
                                            </p:tgtEl>
                                            <p:attrNameLst>
                                              <p:attrName>ppt_w</p:attrName>
                                            </p:attrNameLst>
                                          </p:cBhvr>
                                          <p:tavLst>
                                            <p:tav tm="0">
                                              <p:val>
                                                <p:fltVal val="0"/>
                                              </p:val>
                                            </p:tav>
                                            <p:tav tm="100000">
                                              <p:val>
                                                <p:strVal val="#ppt_w"/>
                                              </p:val>
                                            </p:tav>
                                          </p:tavLst>
                                        </p:anim>
                                        <p:anim calcmode="lin" valueType="num">
                                          <p:cBhvr>
                                            <p:cTn id="185" dur="250" fill="hold"/>
                                            <p:tgtEl>
                                              <p:spTgt spid="42"/>
                                            </p:tgtEl>
                                            <p:attrNameLst>
                                              <p:attrName>ppt_h</p:attrName>
                                            </p:attrNameLst>
                                          </p:cBhvr>
                                          <p:tavLst>
                                            <p:tav tm="0">
                                              <p:val>
                                                <p:fltVal val="0"/>
                                              </p:val>
                                            </p:tav>
                                            <p:tav tm="100000">
                                              <p:val>
                                                <p:strVal val="#ppt_h"/>
                                              </p:val>
                                            </p:tav>
                                          </p:tavLst>
                                        </p:anim>
                                        <p:anim calcmode="lin" valueType="num">
                                          <p:cBhvr>
                                            <p:cTn id="186" dur="250" fill="hold"/>
                                            <p:tgtEl>
                                              <p:spTgt spid="42"/>
                                            </p:tgtEl>
                                            <p:attrNameLst>
                                              <p:attrName>style.rotation</p:attrName>
                                            </p:attrNameLst>
                                          </p:cBhvr>
                                          <p:tavLst>
                                            <p:tav tm="0">
                                              <p:val>
                                                <p:fltVal val="90"/>
                                              </p:val>
                                            </p:tav>
                                            <p:tav tm="100000">
                                              <p:val>
                                                <p:fltVal val="0"/>
                                              </p:val>
                                            </p:tav>
                                          </p:tavLst>
                                        </p:anim>
                                        <p:animEffect transition="in" filter="fade">
                                          <p:cBhvr>
                                            <p:cTn id="187" dur="250"/>
                                            <p:tgtEl>
                                              <p:spTgt spid="42"/>
                                            </p:tgtEl>
                                          </p:cBhvr>
                                        </p:animEffect>
                                      </p:childTnLst>
                                    </p:cTn>
                                  </p:par>
                                  <p:par>
                                    <p:cTn id="188" presetID="31" presetClass="entr" presetSubtype="0" fill="hold" grpId="0" nodeType="withEffect">
                                      <p:stCondLst>
                                        <p:cond delay="1000"/>
                                      </p:stCondLst>
                                      <p:childTnLst>
                                        <p:set>
                                          <p:cBhvr>
                                            <p:cTn id="189" dur="1" fill="hold">
                                              <p:stCondLst>
                                                <p:cond delay="0"/>
                                              </p:stCondLst>
                                            </p:cTn>
                                            <p:tgtEl>
                                              <p:spTgt spid="43"/>
                                            </p:tgtEl>
                                            <p:attrNameLst>
                                              <p:attrName>style.visibility</p:attrName>
                                            </p:attrNameLst>
                                          </p:cBhvr>
                                          <p:to>
                                            <p:strVal val="visible"/>
                                          </p:to>
                                        </p:set>
                                        <p:anim calcmode="lin" valueType="num">
                                          <p:cBhvr>
                                            <p:cTn id="190" dur="250" fill="hold"/>
                                            <p:tgtEl>
                                              <p:spTgt spid="43"/>
                                            </p:tgtEl>
                                            <p:attrNameLst>
                                              <p:attrName>ppt_w</p:attrName>
                                            </p:attrNameLst>
                                          </p:cBhvr>
                                          <p:tavLst>
                                            <p:tav tm="0">
                                              <p:val>
                                                <p:fltVal val="0"/>
                                              </p:val>
                                            </p:tav>
                                            <p:tav tm="100000">
                                              <p:val>
                                                <p:strVal val="#ppt_w"/>
                                              </p:val>
                                            </p:tav>
                                          </p:tavLst>
                                        </p:anim>
                                        <p:anim calcmode="lin" valueType="num">
                                          <p:cBhvr>
                                            <p:cTn id="191" dur="250" fill="hold"/>
                                            <p:tgtEl>
                                              <p:spTgt spid="43"/>
                                            </p:tgtEl>
                                            <p:attrNameLst>
                                              <p:attrName>ppt_h</p:attrName>
                                            </p:attrNameLst>
                                          </p:cBhvr>
                                          <p:tavLst>
                                            <p:tav tm="0">
                                              <p:val>
                                                <p:fltVal val="0"/>
                                              </p:val>
                                            </p:tav>
                                            <p:tav tm="100000">
                                              <p:val>
                                                <p:strVal val="#ppt_h"/>
                                              </p:val>
                                            </p:tav>
                                          </p:tavLst>
                                        </p:anim>
                                        <p:anim calcmode="lin" valueType="num">
                                          <p:cBhvr>
                                            <p:cTn id="192" dur="250" fill="hold"/>
                                            <p:tgtEl>
                                              <p:spTgt spid="43"/>
                                            </p:tgtEl>
                                            <p:attrNameLst>
                                              <p:attrName>style.rotation</p:attrName>
                                            </p:attrNameLst>
                                          </p:cBhvr>
                                          <p:tavLst>
                                            <p:tav tm="0">
                                              <p:val>
                                                <p:fltVal val="90"/>
                                              </p:val>
                                            </p:tav>
                                            <p:tav tm="100000">
                                              <p:val>
                                                <p:fltVal val="0"/>
                                              </p:val>
                                            </p:tav>
                                          </p:tavLst>
                                        </p:anim>
                                        <p:animEffect transition="in" filter="fade">
                                          <p:cBhvr>
                                            <p:cTn id="193" dur="250"/>
                                            <p:tgtEl>
                                              <p:spTgt spid="43"/>
                                            </p:tgtEl>
                                          </p:cBhvr>
                                        </p:animEffect>
                                      </p:childTnLst>
                                    </p:cTn>
                                  </p:par>
                                </p:childTnLst>
                              </p:cTn>
                            </p:par>
                            <p:par>
                              <p:cTn id="194" fill="hold">
                                <p:stCondLst>
                                  <p:cond delay="3075"/>
                                </p:stCondLst>
                                <p:childTnLst>
                                  <p:par>
                                    <p:cTn id="195" presetID="42" presetClass="entr" presetSubtype="0" fill="hold" grpId="0" nodeType="afterEffect">
                                      <p:stCondLst>
                                        <p:cond delay="0"/>
                                      </p:stCondLst>
                                      <p:childTnLst>
                                        <p:set>
                                          <p:cBhvr>
                                            <p:cTn id="196" dur="1" fill="hold">
                                              <p:stCondLst>
                                                <p:cond delay="0"/>
                                              </p:stCondLst>
                                            </p:cTn>
                                            <p:tgtEl>
                                              <p:spTgt spid="38"/>
                                            </p:tgtEl>
                                            <p:attrNameLst>
                                              <p:attrName>style.visibility</p:attrName>
                                            </p:attrNameLst>
                                          </p:cBhvr>
                                          <p:to>
                                            <p:strVal val="visible"/>
                                          </p:to>
                                        </p:set>
                                        <p:animEffect transition="in" filter="fade">
                                          <p:cBhvr>
                                            <p:cTn id="197" dur="500"/>
                                            <p:tgtEl>
                                              <p:spTgt spid="38"/>
                                            </p:tgtEl>
                                          </p:cBhvr>
                                        </p:animEffect>
                                        <p:anim calcmode="lin" valueType="num">
                                          <p:cBhvr>
                                            <p:cTn id="198" dur="500" fill="hold"/>
                                            <p:tgtEl>
                                              <p:spTgt spid="38"/>
                                            </p:tgtEl>
                                            <p:attrNameLst>
                                              <p:attrName>ppt_x</p:attrName>
                                            </p:attrNameLst>
                                          </p:cBhvr>
                                          <p:tavLst>
                                            <p:tav tm="0">
                                              <p:val>
                                                <p:strVal val="#ppt_x"/>
                                              </p:val>
                                            </p:tav>
                                            <p:tav tm="100000">
                                              <p:val>
                                                <p:strVal val="#ppt_x"/>
                                              </p:val>
                                            </p:tav>
                                          </p:tavLst>
                                        </p:anim>
                                        <p:anim calcmode="lin" valueType="num">
                                          <p:cBhvr>
                                            <p:cTn id="199" dur="500" fill="hold"/>
                                            <p:tgtEl>
                                              <p:spTgt spid="3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500"/>
                                            <p:tgtEl>
                                              <p:spTgt spid="41"/>
                                            </p:tgtEl>
                                          </p:cBhvr>
                                        </p:animEffect>
                                        <p:anim calcmode="lin" valueType="num">
                                          <p:cBhvr>
                                            <p:cTn id="203" dur="500" fill="hold"/>
                                            <p:tgtEl>
                                              <p:spTgt spid="41"/>
                                            </p:tgtEl>
                                            <p:attrNameLst>
                                              <p:attrName>ppt_x</p:attrName>
                                            </p:attrNameLst>
                                          </p:cBhvr>
                                          <p:tavLst>
                                            <p:tav tm="0">
                                              <p:val>
                                                <p:strVal val="#ppt_x"/>
                                              </p:val>
                                            </p:tav>
                                            <p:tav tm="100000">
                                              <p:val>
                                                <p:strVal val="#ppt_x"/>
                                              </p:val>
                                            </p:tav>
                                          </p:tavLst>
                                        </p:anim>
                                        <p:anim calcmode="lin" valueType="num">
                                          <p:cBhvr>
                                            <p:cTn id="204" dur="500" fill="hold"/>
                                            <p:tgtEl>
                                              <p:spTgt spid="4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fade">
                                          <p:cBhvr>
                                            <p:cTn id="207" dur="500"/>
                                            <p:tgtEl>
                                              <p:spTgt spid="44"/>
                                            </p:tgtEl>
                                          </p:cBhvr>
                                        </p:animEffect>
                                        <p:anim calcmode="lin" valueType="num">
                                          <p:cBhvr>
                                            <p:cTn id="208" dur="500" fill="hold"/>
                                            <p:tgtEl>
                                              <p:spTgt spid="44"/>
                                            </p:tgtEl>
                                            <p:attrNameLst>
                                              <p:attrName>ppt_x</p:attrName>
                                            </p:attrNameLst>
                                          </p:cBhvr>
                                          <p:tavLst>
                                            <p:tav tm="0">
                                              <p:val>
                                                <p:strVal val="#ppt_x"/>
                                              </p:val>
                                            </p:tav>
                                            <p:tav tm="100000">
                                              <p:val>
                                                <p:strVal val="#ppt_x"/>
                                              </p:val>
                                            </p:tav>
                                          </p:tavLst>
                                        </p:anim>
                                        <p:anim calcmode="lin" valueType="num">
                                          <p:cBhvr>
                                            <p:cTn id="209" dur="500" fill="hold"/>
                                            <p:tgtEl>
                                              <p:spTgt spid="44"/>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500"/>
                                            <p:tgtEl>
                                              <p:spTgt spid="47"/>
                                            </p:tgtEl>
                                          </p:cBhvr>
                                        </p:animEffect>
                                        <p:anim calcmode="lin" valueType="num">
                                          <p:cBhvr>
                                            <p:cTn id="213" dur="500" fill="hold"/>
                                            <p:tgtEl>
                                              <p:spTgt spid="47"/>
                                            </p:tgtEl>
                                            <p:attrNameLst>
                                              <p:attrName>ppt_x</p:attrName>
                                            </p:attrNameLst>
                                          </p:cBhvr>
                                          <p:tavLst>
                                            <p:tav tm="0">
                                              <p:val>
                                                <p:strVal val="#ppt_x"/>
                                              </p:val>
                                            </p:tav>
                                            <p:tav tm="100000">
                                              <p:val>
                                                <p:strVal val="#ppt_x"/>
                                              </p:val>
                                            </p:tav>
                                          </p:tavLst>
                                        </p:anim>
                                        <p:anim calcmode="lin" valueType="num">
                                          <p:cBhvr>
                                            <p:cTn id="214" dur="500" fill="hold"/>
                                            <p:tgtEl>
                                              <p:spTgt spid="4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0"/>
                                            </p:tgtEl>
                                            <p:attrNameLst>
                                              <p:attrName>style.visibility</p:attrName>
                                            </p:attrNameLst>
                                          </p:cBhvr>
                                          <p:to>
                                            <p:strVal val="visible"/>
                                          </p:to>
                                        </p:set>
                                        <p:animEffect transition="in" filter="fade">
                                          <p:cBhvr>
                                            <p:cTn id="217" dur="500"/>
                                            <p:tgtEl>
                                              <p:spTgt spid="50"/>
                                            </p:tgtEl>
                                          </p:cBhvr>
                                        </p:animEffect>
                                        <p:anim calcmode="lin" valueType="num">
                                          <p:cBhvr>
                                            <p:cTn id="218" dur="500" fill="hold"/>
                                            <p:tgtEl>
                                              <p:spTgt spid="50"/>
                                            </p:tgtEl>
                                            <p:attrNameLst>
                                              <p:attrName>ppt_x</p:attrName>
                                            </p:attrNameLst>
                                          </p:cBhvr>
                                          <p:tavLst>
                                            <p:tav tm="0">
                                              <p:val>
                                                <p:strVal val="#ppt_x"/>
                                              </p:val>
                                            </p:tav>
                                            <p:tav tm="100000">
                                              <p:val>
                                                <p:strVal val="#ppt_x"/>
                                              </p:val>
                                            </p:tav>
                                          </p:tavLst>
                                        </p:anim>
                                        <p:anim calcmode="lin" valueType="num">
                                          <p:cBhvr>
                                            <p:cTn id="219" dur="500" fill="hold"/>
                                            <p:tgtEl>
                                              <p:spTgt spid="5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7"/>
                                            </p:tgtEl>
                                            <p:attrNameLst>
                                              <p:attrName>style.visibility</p:attrName>
                                            </p:attrNameLst>
                                          </p:cBhvr>
                                          <p:to>
                                            <p:strVal val="visible"/>
                                          </p:to>
                                        </p:set>
                                        <p:animEffect transition="in" filter="fade">
                                          <p:cBhvr>
                                            <p:cTn id="222" dur="500"/>
                                            <p:tgtEl>
                                              <p:spTgt spid="57"/>
                                            </p:tgtEl>
                                          </p:cBhvr>
                                        </p:animEffect>
                                        <p:anim calcmode="lin" valueType="num">
                                          <p:cBhvr>
                                            <p:cTn id="223" dur="500" fill="hold"/>
                                            <p:tgtEl>
                                              <p:spTgt spid="57"/>
                                            </p:tgtEl>
                                            <p:attrNameLst>
                                              <p:attrName>ppt_x</p:attrName>
                                            </p:attrNameLst>
                                          </p:cBhvr>
                                          <p:tavLst>
                                            <p:tav tm="0">
                                              <p:val>
                                                <p:strVal val="#ppt_x"/>
                                              </p:val>
                                            </p:tav>
                                            <p:tav tm="100000">
                                              <p:val>
                                                <p:strVal val="#ppt_x"/>
                                              </p:val>
                                            </p:tav>
                                          </p:tavLst>
                                        </p:anim>
                                        <p:anim calcmode="lin" valueType="num">
                                          <p:cBhvr>
                                            <p:cTn id="224" dur="500" fill="hold"/>
                                            <p:tgtEl>
                                              <p:spTgt spid="57"/>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45"/>
                                            </p:tgtEl>
                                            <p:attrNameLst>
                                              <p:attrName>style.visibility</p:attrName>
                                            </p:attrNameLst>
                                          </p:cBhvr>
                                          <p:to>
                                            <p:strVal val="visible"/>
                                          </p:to>
                                        </p:set>
                                        <p:animEffect transition="in" filter="fade">
                                          <p:cBhvr>
                                            <p:cTn id="227" dur="500"/>
                                            <p:tgtEl>
                                              <p:spTgt spid="45"/>
                                            </p:tgtEl>
                                          </p:cBhvr>
                                        </p:animEffect>
                                        <p:anim calcmode="lin" valueType="num">
                                          <p:cBhvr>
                                            <p:cTn id="228" dur="500" fill="hold"/>
                                            <p:tgtEl>
                                              <p:spTgt spid="45"/>
                                            </p:tgtEl>
                                            <p:attrNameLst>
                                              <p:attrName>ppt_x</p:attrName>
                                            </p:attrNameLst>
                                          </p:cBhvr>
                                          <p:tavLst>
                                            <p:tav tm="0">
                                              <p:val>
                                                <p:strVal val="#ppt_x"/>
                                              </p:val>
                                            </p:tav>
                                            <p:tav tm="100000">
                                              <p:val>
                                                <p:strVal val="#ppt_x"/>
                                              </p:val>
                                            </p:tav>
                                          </p:tavLst>
                                        </p:anim>
                                        <p:anim calcmode="lin" valueType="num">
                                          <p:cBhvr>
                                            <p:cTn id="22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0"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2" grpId="0" animBg="1"/>
          <p:bldP spid="15" grpId="0" animBg="1"/>
          <p:bldP spid="18" grpId="0" animBg="1"/>
          <p:bldP spid="21" grpId="0" animBg="1"/>
          <p:bldP spid="11" grpId="0" animBg="1"/>
          <p:bldP spid="8" grpId="0" animBg="1"/>
          <p:bldP spid="13" grpId="0" animBg="1"/>
          <p:bldP spid="16" grpId="0" animBg="1"/>
          <p:bldP spid="19" grpId="0" animBg="1"/>
          <p:bldP spid="22" grpId="0" animBg="1"/>
          <p:bldP spid="56" grpId="0" animBg="1"/>
          <p:bldP spid="65" grpId="0" animBg="1"/>
          <p:bldP spid="68" grpId="0" animBg="1"/>
          <p:bldP spid="38" grpId="0"/>
          <p:bldP spid="41" grpId="0"/>
          <p:bldP spid="44" grpId="0"/>
          <p:bldP spid="47" grpId="0"/>
          <p:bldP spid="50" grpId="0"/>
          <p:bldP spid="57" grpId="0"/>
          <p:bldP spid="40" grpId="0" animBg="1"/>
          <p:bldP spid="42" grpId="0" animBg="1"/>
          <p:bldP spid="43"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375" autoRev="1" fill="hold">
                                              <p:stCondLst>
                                                <p:cond delay="0"/>
                                              </p:stCondLst>
                                            </p:cTn>
                                            <p:tgtEl>
                                              <p:spTgt spid="24"/>
                                            </p:tgtEl>
                                            <p:attrNameLst>
                                              <p:attrName>ppt_w</p:attrName>
                                            </p:attrNameLst>
                                          </p:cBhvr>
                                        </p:anim>
                                        <p:anim by="(#ppt_w*0.50)" calcmode="lin" valueType="num">
                                          <p:cBhvr>
                                            <p:cTn id="12" dur="375" decel="50000" autoRev="1" fill="hold">
                                              <p:stCondLst>
                                                <p:cond delay="0"/>
                                              </p:stCondLst>
                                            </p:cTn>
                                            <p:tgtEl>
                                              <p:spTgt spid="24"/>
                                            </p:tgtEl>
                                            <p:attrNameLst>
                                              <p:attrName>ppt_x</p:attrName>
                                            </p:attrNameLst>
                                          </p:cBhvr>
                                        </p:anim>
                                        <p:anim from="(-#ppt_h/2)" to="(#ppt_y)" calcmode="lin" valueType="num">
                                          <p:cBhvr>
                                            <p:cTn id="13" dur="750" fill="hold">
                                              <p:stCondLst>
                                                <p:cond delay="0"/>
                                              </p:stCondLst>
                                            </p:cTn>
                                            <p:tgtEl>
                                              <p:spTgt spid="24"/>
                                            </p:tgtEl>
                                            <p:attrNameLst>
                                              <p:attrName>ppt_y</p:attrName>
                                            </p:attrNameLst>
                                          </p:cBhvr>
                                        </p:anim>
                                        <p:animRot by="21600000">
                                          <p:cBhvr>
                                            <p:cTn id="14" dur="750" fill="hold">
                                              <p:stCondLst>
                                                <p:cond delay="0"/>
                                              </p:stCondLst>
                                            </p:cTn>
                                            <p:tgtEl>
                                              <p:spTgt spid="24"/>
                                            </p:tgtEl>
                                            <p:attrNameLst>
                                              <p:attrName>r</p:attrName>
                                            </p:attrNameLst>
                                          </p:cBhvr>
                                        </p:animRot>
                                      </p:childTnLst>
                                    </p:cTn>
                                  </p:par>
                                </p:childTnLst>
                              </p:cTn>
                            </p:par>
                            <p:par>
                              <p:cTn id="15" fill="hold">
                                <p:stCondLst>
                                  <p:cond delay="1325"/>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1825"/>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250" fill="hold"/>
                                            <p:tgtEl>
                                              <p:spTgt spid="11"/>
                                            </p:tgtEl>
                                            <p:attrNameLst>
                                              <p:attrName>ppt_w</p:attrName>
                                            </p:attrNameLst>
                                          </p:cBhvr>
                                          <p:tavLst>
                                            <p:tav tm="0">
                                              <p:val>
                                                <p:fltVal val="0"/>
                                              </p:val>
                                            </p:tav>
                                            <p:tav tm="100000">
                                              <p:val>
                                                <p:strVal val="#ppt_w"/>
                                              </p:val>
                                            </p:tav>
                                          </p:tavLst>
                                        </p:anim>
                                        <p:anim calcmode="lin" valueType="num">
                                          <p:cBhvr>
                                            <p:cTn id="83" dur="250" fill="hold"/>
                                            <p:tgtEl>
                                              <p:spTgt spid="11"/>
                                            </p:tgtEl>
                                            <p:attrNameLst>
                                              <p:attrName>ppt_h</p:attrName>
                                            </p:attrNameLst>
                                          </p:cBhvr>
                                          <p:tavLst>
                                            <p:tav tm="0">
                                              <p:val>
                                                <p:fltVal val="0"/>
                                              </p:val>
                                            </p:tav>
                                            <p:tav tm="100000">
                                              <p:val>
                                                <p:strVal val="#ppt_h"/>
                                              </p:val>
                                            </p:tav>
                                          </p:tavLst>
                                        </p:anim>
                                        <p:anim calcmode="lin" valueType="num">
                                          <p:cBhvr>
                                            <p:cTn id="84" dur="250" fill="hold"/>
                                            <p:tgtEl>
                                              <p:spTgt spid="11"/>
                                            </p:tgtEl>
                                            <p:attrNameLst>
                                              <p:attrName>style.rotation</p:attrName>
                                            </p:attrNameLst>
                                          </p:cBhvr>
                                          <p:tavLst>
                                            <p:tav tm="0">
                                              <p:val>
                                                <p:fltVal val="90"/>
                                              </p:val>
                                            </p:tav>
                                            <p:tav tm="100000">
                                              <p:val>
                                                <p:fltVal val="0"/>
                                              </p:val>
                                            </p:tav>
                                          </p:tavLst>
                                        </p:anim>
                                        <p:animEffect transition="in" filter="fade">
                                          <p:cBhvr>
                                            <p:cTn id="85" dur="250"/>
                                            <p:tgtEl>
                                              <p:spTgt spid="11"/>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250" fill="hold"/>
                                            <p:tgtEl>
                                              <p:spTgt spid="12"/>
                                            </p:tgtEl>
                                            <p:attrNameLst>
                                              <p:attrName>ppt_w</p:attrName>
                                            </p:attrNameLst>
                                          </p:cBhvr>
                                          <p:tavLst>
                                            <p:tav tm="0">
                                              <p:val>
                                                <p:fltVal val="0"/>
                                              </p:val>
                                            </p:tav>
                                            <p:tav tm="100000">
                                              <p:val>
                                                <p:strVal val="#ppt_w"/>
                                              </p:val>
                                            </p:tav>
                                          </p:tavLst>
                                        </p:anim>
                                        <p:anim calcmode="lin" valueType="num">
                                          <p:cBhvr>
                                            <p:cTn id="100" dur="250" fill="hold"/>
                                            <p:tgtEl>
                                              <p:spTgt spid="12"/>
                                            </p:tgtEl>
                                            <p:attrNameLst>
                                              <p:attrName>ppt_h</p:attrName>
                                            </p:attrNameLst>
                                          </p:cBhvr>
                                          <p:tavLst>
                                            <p:tav tm="0">
                                              <p:val>
                                                <p:fltVal val="0"/>
                                              </p:val>
                                            </p:tav>
                                            <p:tav tm="100000">
                                              <p:val>
                                                <p:strVal val="#ppt_h"/>
                                              </p:val>
                                            </p:tav>
                                          </p:tavLst>
                                        </p:anim>
                                        <p:anim calcmode="lin" valueType="num">
                                          <p:cBhvr>
                                            <p:cTn id="101" dur="250" fill="hold"/>
                                            <p:tgtEl>
                                              <p:spTgt spid="12"/>
                                            </p:tgtEl>
                                            <p:attrNameLst>
                                              <p:attrName>style.rotation</p:attrName>
                                            </p:attrNameLst>
                                          </p:cBhvr>
                                          <p:tavLst>
                                            <p:tav tm="0">
                                              <p:val>
                                                <p:fltVal val="90"/>
                                              </p:val>
                                            </p:tav>
                                            <p:tav tm="100000">
                                              <p:val>
                                                <p:fltVal val="0"/>
                                              </p:val>
                                            </p:tav>
                                          </p:tavLst>
                                        </p:anim>
                                        <p:animEffect transition="in" filter="fade">
                                          <p:cBhvr>
                                            <p:cTn id="102" dur="250"/>
                                            <p:tgtEl>
                                              <p:spTgt spid="12"/>
                                            </p:tgtEl>
                                          </p:cBhvr>
                                        </p:animEffect>
                                      </p:childTnLst>
                                    </p:cTn>
                                  </p:par>
                                  <p:par>
                                    <p:cTn id="103" presetID="31" presetClass="entr" presetSubtype="0" fill="hold" grpId="0" nodeType="withEffect">
                                      <p:stCondLst>
                                        <p:cond delay="50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250" fill="hold"/>
                                            <p:tgtEl>
                                              <p:spTgt spid="13"/>
                                            </p:tgtEl>
                                            <p:attrNameLst>
                                              <p:attrName>ppt_w</p:attrName>
                                            </p:attrNameLst>
                                          </p:cBhvr>
                                          <p:tavLst>
                                            <p:tav tm="0">
                                              <p:val>
                                                <p:fltVal val="0"/>
                                              </p:val>
                                            </p:tav>
                                            <p:tav tm="100000">
                                              <p:val>
                                                <p:strVal val="#ppt_w"/>
                                              </p:val>
                                            </p:tav>
                                          </p:tavLst>
                                        </p:anim>
                                        <p:anim calcmode="lin" valueType="num">
                                          <p:cBhvr>
                                            <p:cTn id="106" dur="250" fill="hold"/>
                                            <p:tgtEl>
                                              <p:spTgt spid="13"/>
                                            </p:tgtEl>
                                            <p:attrNameLst>
                                              <p:attrName>ppt_h</p:attrName>
                                            </p:attrNameLst>
                                          </p:cBhvr>
                                          <p:tavLst>
                                            <p:tav tm="0">
                                              <p:val>
                                                <p:fltVal val="0"/>
                                              </p:val>
                                            </p:tav>
                                            <p:tav tm="100000">
                                              <p:val>
                                                <p:strVal val="#ppt_h"/>
                                              </p:val>
                                            </p:tav>
                                          </p:tavLst>
                                        </p:anim>
                                        <p:anim calcmode="lin" valueType="num">
                                          <p:cBhvr>
                                            <p:cTn id="107" dur="250" fill="hold"/>
                                            <p:tgtEl>
                                              <p:spTgt spid="13"/>
                                            </p:tgtEl>
                                            <p:attrNameLst>
                                              <p:attrName>style.rotation</p:attrName>
                                            </p:attrNameLst>
                                          </p:cBhvr>
                                          <p:tavLst>
                                            <p:tav tm="0">
                                              <p:val>
                                                <p:fltVal val="90"/>
                                              </p:val>
                                            </p:tav>
                                            <p:tav tm="100000">
                                              <p:val>
                                                <p:fltVal val="0"/>
                                              </p:val>
                                            </p:tav>
                                          </p:tavLst>
                                        </p:anim>
                                        <p:animEffect transition="in" filter="fade">
                                          <p:cBhvr>
                                            <p:cTn id="108" dur="250"/>
                                            <p:tgtEl>
                                              <p:spTgt spid="1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250" fill="hold"/>
                                            <p:tgtEl>
                                              <p:spTgt spid="15"/>
                                            </p:tgtEl>
                                            <p:attrNameLst>
                                              <p:attrName>ppt_w</p:attrName>
                                            </p:attrNameLst>
                                          </p:cBhvr>
                                          <p:tavLst>
                                            <p:tav tm="0">
                                              <p:val>
                                                <p:fltVal val="0"/>
                                              </p:val>
                                            </p:tav>
                                            <p:tav tm="100000">
                                              <p:val>
                                                <p:strVal val="#ppt_w"/>
                                              </p:val>
                                            </p:tav>
                                          </p:tavLst>
                                        </p:anim>
                                        <p:anim calcmode="lin" valueType="num">
                                          <p:cBhvr>
                                            <p:cTn id="117" dur="250" fill="hold"/>
                                            <p:tgtEl>
                                              <p:spTgt spid="15"/>
                                            </p:tgtEl>
                                            <p:attrNameLst>
                                              <p:attrName>ppt_h</p:attrName>
                                            </p:attrNameLst>
                                          </p:cBhvr>
                                          <p:tavLst>
                                            <p:tav tm="0">
                                              <p:val>
                                                <p:fltVal val="0"/>
                                              </p:val>
                                            </p:tav>
                                            <p:tav tm="100000">
                                              <p:val>
                                                <p:strVal val="#ppt_h"/>
                                              </p:val>
                                            </p:tav>
                                          </p:tavLst>
                                        </p:anim>
                                        <p:anim calcmode="lin" valueType="num">
                                          <p:cBhvr>
                                            <p:cTn id="118" dur="250" fill="hold"/>
                                            <p:tgtEl>
                                              <p:spTgt spid="15"/>
                                            </p:tgtEl>
                                            <p:attrNameLst>
                                              <p:attrName>style.rotation</p:attrName>
                                            </p:attrNameLst>
                                          </p:cBhvr>
                                          <p:tavLst>
                                            <p:tav tm="0">
                                              <p:val>
                                                <p:fltVal val="90"/>
                                              </p:val>
                                            </p:tav>
                                            <p:tav tm="100000">
                                              <p:val>
                                                <p:fltVal val="0"/>
                                              </p:val>
                                            </p:tav>
                                          </p:tavLst>
                                        </p:anim>
                                        <p:animEffect transition="in" filter="fade">
                                          <p:cBhvr>
                                            <p:cTn id="119" dur="250"/>
                                            <p:tgtEl>
                                              <p:spTgt spid="15"/>
                                            </p:tgtEl>
                                          </p:cBhvr>
                                        </p:animEffect>
                                      </p:childTnLst>
                                    </p:cTn>
                                  </p:par>
                                  <p:par>
                                    <p:cTn id="120" presetID="31" presetClass="entr" presetSubtype="0" fill="hold" grpId="0" nodeType="withEffect">
                                      <p:stCondLst>
                                        <p:cond delay="50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250" fill="hold"/>
                                            <p:tgtEl>
                                              <p:spTgt spid="16"/>
                                            </p:tgtEl>
                                            <p:attrNameLst>
                                              <p:attrName>ppt_w</p:attrName>
                                            </p:attrNameLst>
                                          </p:cBhvr>
                                          <p:tavLst>
                                            <p:tav tm="0">
                                              <p:val>
                                                <p:fltVal val="0"/>
                                              </p:val>
                                            </p:tav>
                                            <p:tav tm="100000">
                                              <p:val>
                                                <p:strVal val="#ppt_w"/>
                                              </p:val>
                                            </p:tav>
                                          </p:tavLst>
                                        </p:anim>
                                        <p:anim calcmode="lin" valueType="num">
                                          <p:cBhvr>
                                            <p:cTn id="123" dur="250" fill="hold"/>
                                            <p:tgtEl>
                                              <p:spTgt spid="16"/>
                                            </p:tgtEl>
                                            <p:attrNameLst>
                                              <p:attrName>ppt_h</p:attrName>
                                            </p:attrNameLst>
                                          </p:cBhvr>
                                          <p:tavLst>
                                            <p:tav tm="0">
                                              <p:val>
                                                <p:fltVal val="0"/>
                                              </p:val>
                                            </p:tav>
                                            <p:tav tm="100000">
                                              <p:val>
                                                <p:strVal val="#ppt_h"/>
                                              </p:val>
                                            </p:tav>
                                          </p:tavLst>
                                        </p:anim>
                                        <p:anim calcmode="lin" valueType="num">
                                          <p:cBhvr>
                                            <p:cTn id="124" dur="250" fill="hold"/>
                                            <p:tgtEl>
                                              <p:spTgt spid="16"/>
                                            </p:tgtEl>
                                            <p:attrNameLst>
                                              <p:attrName>style.rotation</p:attrName>
                                            </p:attrNameLst>
                                          </p:cBhvr>
                                          <p:tavLst>
                                            <p:tav tm="0">
                                              <p:val>
                                                <p:fltVal val="90"/>
                                              </p:val>
                                            </p:tav>
                                            <p:tav tm="100000">
                                              <p:val>
                                                <p:fltVal val="0"/>
                                              </p:val>
                                            </p:tav>
                                          </p:tavLst>
                                        </p:anim>
                                        <p:animEffect transition="in" filter="fade">
                                          <p:cBhvr>
                                            <p:cTn id="125" dur="250"/>
                                            <p:tgtEl>
                                              <p:spTgt spid="1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fltVal val="0"/>
                                              </p:val>
                                            </p:tav>
                                            <p:tav tm="100000">
                                              <p:val>
                                                <p:strVal val="#ppt_h"/>
                                              </p:val>
                                            </p:tav>
                                          </p:tavLst>
                                        </p:anim>
                                        <p:animEffect transition="in" filter="fade">
                                          <p:cBhvr>
                                            <p:cTn id="130" dur="500"/>
                                            <p:tgtEl>
                                              <p:spTgt spid="17"/>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p:cTn id="133" dur="250" fill="hold"/>
                                            <p:tgtEl>
                                              <p:spTgt spid="18"/>
                                            </p:tgtEl>
                                            <p:attrNameLst>
                                              <p:attrName>ppt_w</p:attrName>
                                            </p:attrNameLst>
                                          </p:cBhvr>
                                          <p:tavLst>
                                            <p:tav tm="0">
                                              <p:val>
                                                <p:fltVal val="0"/>
                                              </p:val>
                                            </p:tav>
                                            <p:tav tm="100000">
                                              <p:val>
                                                <p:strVal val="#ppt_w"/>
                                              </p:val>
                                            </p:tav>
                                          </p:tavLst>
                                        </p:anim>
                                        <p:anim calcmode="lin" valueType="num">
                                          <p:cBhvr>
                                            <p:cTn id="134" dur="250" fill="hold"/>
                                            <p:tgtEl>
                                              <p:spTgt spid="18"/>
                                            </p:tgtEl>
                                            <p:attrNameLst>
                                              <p:attrName>ppt_h</p:attrName>
                                            </p:attrNameLst>
                                          </p:cBhvr>
                                          <p:tavLst>
                                            <p:tav tm="0">
                                              <p:val>
                                                <p:fltVal val="0"/>
                                              </p:val>
                                            </p:tav>
                                            <p:tav tm="100000">
                                              <p:val>
                                                <p:strVal val="#ppt_h"/>
                                              </p:val>
                                            </p:tav>
                                          </p:tavLst>
                                        </p:anim>
                                        <p:anim calcmode="lin" valueType="num">
                                          <p:cBhvr>
                                            <p:cTn id="135" dur="250" fill="hold"/>
                                            <p:tgtEl>
                                              <p:spTgt spid="18"/>
                                            </p:tgtEl>
                                            <p:attrNameLst>
                                              <p:attrName>style.rotation</p:attrName>
                                            </p:attrNameLst>
                                          </p:cBhvr>
                                          <p:tavLst>
                                            <p:tav tm="0">
                                              <p:val>
                                                <p:fltVal val="90"/>
                                              </p:val>
                                            </p:tav>
                                            <p:tav tm="100000">
                                              <p:val>
                                                <p:fltVal val="0"/>
                                              </p:val>
                                            </p:tav>
                                          </p:tavLst>
                                        </p:anim>
                                        <p:animEffect transition="in" filter="fade">
                                          <p:cBhvr>
                                            <p:cTn id="136" dur="250"/>
                                            <p:tgtEl>
                                              <p:spTgt spid="18"/>
                                            </p:tgtEl>
                                          </p:cBhvr>
                                        </p:animEffect>
                                      </p:childTnLst>
                                    </p:cTn>
                                  </p:par>
                                  <p:par>
                                    <p:cTn id="137" presetID="31" presetClass="entr" presetSubtype="0" fill="hold" grpId="0" nodeType="withEffect">
                                      <p:stCondLst>
                                        <p:cond delay="50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250" fill="hold"/>
                                            <p:tgtEl>
                                              <p:spTgt spid="19"/>
                                            </p:tgtEl>
                                            <p:attrNameLst>
                                              <p:attrName>ppt_w</p:attrName>
                                            </p:attrNameLst>
                                          </p:cBhvr>
                                          <p:tavLst>
                                            <p:tav tm="0">
                                              <p:val>
                                                <p:fltVal val="0"/>
                                              </p:val>
                                            </p:tav>
                                            <p:tav tm="100000">
                                              <p:val>
                                                <p:strVal val="#ppt_w"/>
                                              </p:val>
                                            </p:tav>
                                          </p:tavLst>
                                        </p:anim>
                                        <p:anim calcmode="lin" valueType="num">
                                          <p:cBhvr>
                                            <p:cTn id="140" dur="250" fill="hold"/>
                                            <p:tgtEl>
                                              <p:spTgt spid="19"/>
                                            </p:tgtEl>
                                            <p:attrNameLst>
                                              <p:attrName>ppt_h</p:attrName>
                                            </p:attrNameLst>
                                          </p:cBhvr>
                                          <p:tavLst>
                                            <p:tav tm="0">
                                              <p:val>
                                                <p:fltVal val="0"/>
                                              </p:val>
                                            </p:tav>
                                            <p:tav tm="100000">
                                              <p:val>
                                                <p:strVal val="#ppt_h"/>
                                              </p:val>
                                            </p:tav>
                                          </p:tavLst>
                                        </p:anim>
                                        <p:anim calcmode="lin" valueType="num">
                                          <p:cBhvr>
                                            <p:cTn id="141" dur="250" fill="hold"/>
                                            <p:tgtEl>
                                              <p:spTgt spid="19"/>
                                            </p:tgtEl>
                                            <p:attrNameLst>
                                              <p:attrName>style.rotation</p:attrName>
                                            </p:attrNameLst>
                                          </p:cBhvr>
                                          <p:tavLst>
                                            <p:tav tm="0">
                                              <p:val>
                                                <p:fltVal val="90"/>
                                              </p:val>
                                            </p:tav>
                                            <p:tav tm="100000">
                                              <p:val>
                                                <p:fltVal val="0"/>
                                              </p:val>
                                            </p:tav>
                                          </p:tavLst>
                                        </p:anim>
                                        <p:animEffect transition="in" filter="fade">
                                          <p:cBhvr>
                                            <p:cTn id="142" dur="250"/>
                                            <p:tgtEl>
                                              <p:spTgt spid="19"/>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animEffect transition="in" filter="fade">
                                          <p:cBhvr>
                                            <p:cTn id="147" dur="500"/>
                                            <p:tgtEl>
                                              <p:spTgt spid="20"/>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 calcmode="lin" valueType="num">
                                          <p:cBhvr>
                                            <p:cTn id="150" dur="250" fill="hold"/>
                                            <p:tgtEl>
                                              <p:spTgt spid="21"/>
                                            </p:tgtEl>
                                            <p:attrNameLst>
                                              <p:attrName>ppt_w</p:attrName>
                                            </p:attrNameLst>
                                          </p:cBhvr>
                                          <p:tavLst>
                                            <p:tav tm="0">
                                              <p:val>
                                                <p:fltVal val="0"/>
                                              </p:val>
                                            </p:tav>
                                            <p:tav tm="100000">
                                              <p:val>
                                                <p:strVal val="#ppt_w"/>
                                              </p:val>
                                            </p:tav>
                                          </p:tavLst>
                                        </p:anim>
                                        <p:anim calcmode="lin" valueType="num">
                                          <p:cBhvr>
                                            <p:cTn id="151" dur="250" fill="hold"/>
                                            <p:tgtEl>
                                              <p:spTgt spid="21"/>
                                            </p:tgtEl>
                                            <p:attrNameLst>
                                              <p:attrName>ppt_h</p:attrName>
                                            </p:attrNameLst>
                                          </p:cBhvr>
                                          <p:tavLst>
                                            <p:tav tm="0">
                                              <p:val>
                                                <p:fltVal val="0"/>
                                              </p:val>
                                            </p:tav>
                                            <p:tav tm="100000">
                                              <p:val>
                                                <p:strVal val="#ppt_h"/>
                                              </p:val>
                                            </p:tav>
                                          </p:tavLst>
                                        </p:anim>
                                        <p:anim calcmode="lin" valueType="num">
                                          <p:cBhvr>
                                            <p:cTn id="152" dur="250" fill="hold"/>
                                            <p:tgtEl>
                                              <p:spTgt spid="21"/>
                                            </p:tgtEl>
                                            <p:attrNameLst>
                                              <p:attrName>style.rotation</p:attrName>
                                            </p:attrNameLst>
                                          </p:cBhvr>
                                          <p:tavLst>
                                            <p:tav tm="0">
                                              <p:val>
                                                <p:fltVal val="90"/>
                                              </p:val>
                                            </p:tav>
                                            <p:tav tm="100000">
                                              <p:val>
                                                <p:fltVal val="0"/>
                                              </p:val>
                                            </p:tav>
                                          </p:tavLst>
                                        </p:anim>
                                        <p:animEffect transition="in" filter="fade">
                                          <p:cBhvr>
                                            <p:cTn id="153" dur="250"/>
                                            <p:tgtEl>
                                              <p:spTgt spid="21"/>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2"/>
                                            </p:tgtEl>
                                            <p:attrNameLst>
                                              <p:attrName>style.visibility</p:attrName>
                                            </p:attrNameLst>
                                          </p:cBhvr>
                                          <p:to>
                                            <p:strVal val="visible"/>
                                          </p:to>
                                        </p:set>
                                        <p:anim calcmode="lin" valueType="num">
                                          <p:cBhvr>
                                            <p:cTn id="156" dur="250" fill="hold"/>
                                            <p:tgtEl>
                                              <p:spTgt spid="22"/>
                                            </p:tgtEl>
                                            <p:attrNameLst>
                                              <p:attrName>ppt_w</p:attrName>
                                            </p:attrNameLst>
                                          </p:cBhvr>
                                          <p:tavLst>
                                            <p:tav tm="0">
                                              <p:val>
                                                <p:fltVal val="0"/>
                                              </p:val>
                                            </p:tav>
                                            <p:tav tm="100000">
                                              <p:val>
                                                <p:strVal val="#ppt_w"/>
                                              </p:val>
                                            </p:tav>
                                          </p:tavLst>
                                        </p:anim>
                                        <p:anim calcmode="lin" valueType="num">
                                          <p:cBhvr>
                                            <p:cTn id="157" dur="250" fill="hold"/>
                                            <p:tgtEl>
                                              <p:spTgt spid="22"/>
                                            </p:tgtEl>
                                            <p:attrNameLst>
                                              <p:attrName>ppt_h</p:attrName>
                                            </p:attrNameLst>
                                          </p:cBhvr>
                                          <p:tavLst>
                                            <p:tav tm="0">
                                              <p:val>
                                                <p:fltVal val="0"/>
                                              </p:val>
                                            </p:tav>
                                            <p:tav tm="100000">
                                              <p:val>
                                                <p:strVal val="#ppt_h"/>
                                              </p:val>
                                            </p:tav>
                                          </p:tavLst>
                                        </p:anim>
                                        <p:anim calcmode="lin" valueType="num">
                                          <p:cBhvr>
                                            <p:cTn id="158" dur="250" fill="hold"/>
                                            <p:tgtEl>
                                              <p:spTgt spid="22"/>
                                            </p:tgtEl>
                                            <p:attrNameLst>
                                              <p:attrName>style.rotation</p:attrName>
                                            </p:attrNameLst>
                                          </p:cBhvr>
                                          <p:tavLst>
                                            <p:tav tm="0">
                                              <p:val>
                                                <p:fltVal val="90"/>
                                              </p:val>
                                            </p:tav>
                                            <p:tav tm="100000">
                                              <p:val>
                                                <p:fltVal val="0"/>
                                              </p:val>
                                            </p:tav>
                                          </p:tavLst>
                                        </p:anim>
                                        <p:animEffect transition="in" filter="fade">
                                          <p:cBhvr>
                                            <p:cTn id="159" dur="250"/>
                                            <p:tgtEl>
                                              <p:spTgt spid="2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500" fill="hold"/>
                                            <p:tgtEl>
                                              <p:spTgt spid="56"/>
                                            </p:tgtEl>
                                            <p:attrNameLst>
                                              <p:attrName>ppt_w</p:attrName>
                                            </p:attrNameLst>
                                          </p:cBhvr>
                                          <p:tavLst>
                                            <p:tav tm="0">
                                              <p:val>
                                                <p:fltVal val="0"/>
                                              </p:val>
                                            </p:tav>
                                            <p:tav tm="100000">
                                              <p:val>
                                                <p:strVal val="#ppt_w"/>
                                              </p:val>
                                            </p:tav>
                                          </p:tavLst>
                                        </p:anim>
                                        <p:anim calcmode="lin" valueType="num">
                                          <p:cBhvr>
                                            <p:cTn id="163" dur="500" fill="hold"/>
                                            <p:tgtEl>
                                              <p:spTgt spid="56"/>
                                            </p:tgtEl>
                                            <p:attrNameLst>
                                              <p:attrName>ppt_h</p:attrName>
                                            </p:attrNameLst>
                                          </p:cBhvr>
                                          <p:tavLst>
                                            <p:tav tm="0">
                                              <p:val>
                                                <p:fltVal val="0"/>
                                              </p:val>
                                            </p:tav>
                                            <p:tav tm="100000">
                                              <p:val>
                                                <p:strVal val="#ppt_h"/>
                                              </p:val>
                                            </p:tav>
                                          </p:tavLst>
                                        </p:anim>
                                        <p:animEffect transition="in" filter="fade">
                                          <p:cBhvr>
                                            <p:cTn id="164" dur="500"/>
                                            <p:tgtEl>
                                              <p:spTgt spid="56"/>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65"/>
                                            </p:tgtEl>
                                            <p:attrNameLst>
                                              <p:attrName>style.visibility</p:attrName>
                                            </p:attrNameLst>
                                          </p:cBhvr>
                                          <p:to>
                                            <p:strVal val="visible"/>
                                          </p:to>
                                        </p:set>
                                        <p:anim calcmode="lin" valueType="num">
                                          <p:cBhvr>
                                            <p:cTn id="167" dur="250" fill="hold"/>
                                            <p:tgtEl>
                                              <p:spTgt spid="65"/>
                                            </p:tgtEl>
                                            <p:attrNameLst>
                                              <p:attrName>ppt_w</p:attrName>
                                            </p:attrNameLst>
                                          </p:cBhvr>
                                          <p:tavLst>
                                            <p:tav tm="0">
                                              <p:val>
                                                <p:fltVal val="0"/>
                                              </p:val>
                                            </p:tav>
                                            <p:tav tm="100000">
                                              <p:val>
                                                <p:strVal val="#ppt_w"/>
                                              </p:val>
                                            </p:tav>
                                          </p:tavLst>
                                        </p:anim>
                                        <p:anim calcmode="lin" valueType="num">
                                          <p:cBhvr>
                                            <p:cTn id="168" dur="250" fill="hold"/>
                                            <p:tgtEl>
                                              <p:spTgt spid="65"/>
                                            </p:tgtEl>
                                            <p:attrNameLst>
                                              <p:attrName>ppt_h</p:attrName>
                                            </p:attrNameLst>
                                          </p:cBhvr>
                                          <p:tavLst>
                                            <p:tav tm="0">
                                              <p:val>
                                                <p:fltVal val="0"/>
                                              </p:val>
                                            </p:tav>
                                            <p:tav tm="100000">
                                              <p:val>
                                                <p:strVal val="#ppt_h"/>
                                              </p:val>
                                            </p:tav>
                                          </p:tavLst>
                                        </p:anim>
                                        <p:anim calcmode="lin" valueType="num">
                                          <p:cBhvr>
                                            <p:cTn id="169" dur="250" fill="hold"/>
                                            <p:tgtEl>
                                              <p:spTgt spid="65"/>
                                            </p:tgtEl>
                                            <p:attrNameLst>
                                              <p:attrName>style.rotation</p:attrName>
                                            </p:attrNameLst>
                                          </p:cBhvr>
                                          <p:tavLst>
                                            <p:tav tm="0">
                                              <p:val>
                                                <p:fltVal val="90"/>
                                              </p:val>
                                            </p:tav>
                                            <p:tav tm="100000">
                                              <p:val>
                                                <p:fltVal val="0"/>
                                              </p:val>
                                            </p:tav>
                                          </p:tavLst>
                                        </p:anim>
                                        <p:animEffect transition="in" filter="fade">
                                          <p:cBhvr>
                                            <p:cTn id="170" dur="250"/>
                                            <p:tgtEl>
                                              <p:spTgt spid="65"/>
                                            </p:tgtEl>
                                          </p:cBhvr>
                                        </p:animEffect>
                                      </p:childTnLst>
                                    </p:cTn>
                                  </p:par>
                                  <p:par>
                                    <p:cTn id="171" presetID="31" presetClass="entr" presetSubtype="0" fill="hold" grpId="0" nodeType="withEffect">
                                      <p:stCondLst>
                                        <p:cond delay="500"/>
                                      </p:stCondLst>
                                      <p:childTnLst>
                                        <p:set>
                                          <p:cBhvr>
                                            <p:cTn id="172" dur="1" fill="hold">
                                              <p:stCondLst>
                                                <p:cond delay="0"/>
                                              </p:stCondLst>
                                            </p:cTn>
                                            <p:tgtEl>
                                              <p:spTgt spid="68"/>
                                            </p:tgtEl>
                                            <p:attrNameLst>
                                              <p:attrName>style.visibility</p:attrName>
                                            </p:attrNameLst>
                                          </p:cBhvr>
                                          <p:to>
                                            <p:strVal val="visible"/>
                                          </p:to>
                                        </p:set>
                                        <p:anim calcmode="lin" valueType="num">
                                          <p:cBhvr>
                                            <p:cTn id="173" dur="250" fill="hold"/>
                                            <p:tgtEl>
                                              <p:spTgt spid="68"/>
                                            </p:tgtEl>
                                            <p:attrNameLst>
                                              <p:attrName>ppt_w</p:attrName>
                                            </p:attrNameLst>
                                          </p:cBhvr>
                                          <p:tavLst>
                                            <p:tav tm="0">
                                              <p:val>
                                                <p:fltVal val="0"/>
                                              </p:val>
                                            </p:tav>
                                            <p:tav tm="100000">
                                              <p:val>
                                                <p:strVal val="#ppt_w"/>
                                              </p:val>
                                            </p:tav>
                                          </p:tavLst>
                                        </p:anim>
                                        <p:anim calcmode="lin" valueType="num">
                                          <p:cBhvr>
                                            <p:cTn id="174" dur="250" fill="hold"/>
                                            <p:tgtEl>
                                              <p:spTgt spid="68"/>
                                            </p:tgtEl>
                                            <p:attrNameLst>
                                              <p:attrName>ppt_h</p:attrName>
                                            </p:attrNameLst>
                                          </p:cBhvr>
                                          <p:tavLst>
                                            <p:tav tm="0">
                                              <p:val>
                                                <p:fltVal val="0"/>
                                              </p:val>
                                            </p:tav>
                                            <p:tav tm="100000">
                                              <p:val>
                                                <p:strVal val="#ppt_h"/>
                                              </p:val>
                                            </p:tav>
                                          </p:tavLst>
                                        </p:anim>
                                        <p:anim calcmode="lin" valueType="num">
                                          <p:cBhvr>
                                            <p:cTn id="175" dur="250" fill="hold"/>
                                            <p:tgtEl>
                                              <p:spTgt spid="68"/>
                                            </p:tgtEl>
                                            <p:attrNameLst>
                                              <p:attrName>style.rotation</p:attrName>
                                            </p:attrNameLst>
                                          </p:cBhvr>
                                          <p:tavLst>
                                            <p:tav tm="0">
                                              <p:val>
                                                <p:fltVal val="90"/>
                                              </p:val>
                                            </p:tav>
                                            <p:tav tm="100000">
                                              <p:val>
                                                <p:fltVal val="0"/>
                                              </p:val>
                                            </p:tav>
                                          </p:tavLst>
                                        </p:anim>
                                        <p:animEffect transition="in" filter="fade">
                                          <p:cBhvr>
                                            <p:cTn id="176" dur="250"/>
                                            <p:tgtEl>
                                              <p:spTgt spid="68"/>
                                            </p:tgtEl>
                                          </p:cBhvr>
                                        </p:animEffect>
                                      </p:childTnLst>
                                    </p:cTn>
                                  </p:par>
                                  <p:par>
                                    <p:cTn id="177" presetID="53" presetClass="entr" presetSubtype="16" fill="hold" grpId="0" nodeType="withEffect">
                                      <p:stCondLst>
                                        <p:cond delay="500"/>
                                      </p:stCondLst>
                                      <p:childTnLst>
                                        <p:set>
                                          <p:cBhvr>
                                            <p:cTn id="178" dur="1" fill="hold">
                                              <p:stCondLst>
                                                <p:cond delay="0"/>
                                              </p:stCondLst>
                                            </p:cTn>
                                            <p:tgtEl>
                                              <p:spTgt spid="40"/>
                                            </p:tgtEl>
                                            <p:attrNameLst>
                                              <p:attrName>style.visibility</p:attrName>
                                            </p:attrNameLst>
                                          </p:cBhvr>
                                          <p:to>
                                            <p:strVal val="visible"/>
                                          </p:to>
                                        </p:set>
                                        <p:anim calcmode="lin" valueType="num">
                                          <p:cBhvr>
                                            <p:cTn id="179" dur="500" fill="hold"/>
                                            <p:tgtEl>
                                              <p:spTgt spid="40"/>
                                            </p:tgtEl>
                                            <p:attrNameLst>
                                              <p:attrName>ppt_w</p:attrName>
                                            </p:attrNameLst>
                                          </p:cBhvr>
                                          <p:tavLst>
                                            <p:tav tm="0">
                                              <p:val>
                                                <p:fltVal val="0"/>
                                              </p:val>
                                            </p:tav>
                                            <p:tav tm="100000">
                                              <p:val>
                                                <p:strVal val="#ppt_w"/>
                                              </p:val>
                                            </p:tav>
                                          </p:tavLst>
                                        </p:anim>
                                        <p:anim calcmode="lin" valueType="num">
                                          <p:cBhvr>
                                            <p:cTn id="180" dur="500" fill="hold"/>
                                            <p:tgtEl>
                                              <p:spTgt spid="40"/>
                                            </p:tgtEl>
                                            <p:attrNameLst>
                                              <p:attrName>ppt_h</p:attrName>
                                            </p:attrNameLst>
                                          </p:cBhvr>
                                          <p:tavLst>
                                            <p:tav tm="0">
                                              <p:val>
                                                <p:fltVal val="0"/>
                                              </p:val>
                                            </p:tav>
                                            <p:tav tm="100000">
                                              <p:val>
                                                <p:strVal val="#ppt_h"/>
                                              </p:val>
                                            </p:tav>
                                          </p:tavLst>
                                        </p:anim>
                                        <p:animEffect transition="in" filter="fade">
                                          <p:cBhvr>
                                            <p:cTn id="181" dur="500"/>
                                            <p:tgtEl>
                                              <p:spTgt spid="40"/>
                                            </p:tgtEl>
                                          </p:cBhvr>
                                        </p:animEffect>
                                      </p:childTnLst>
                                    </p:cTn>
                                  </p:par>
                                  <p:par>
                                    <p:cTn id="182" presetID="31" presetClass="entr" presetSubtype="0" fill="hold" grpId="0" nodeType="withEffect">
                                      <p:stCondLst>
                                        <p:cond delay="500"/>
                                      </p:stCondLst>
                                      <p:childTnLst>
                                        <p:set>
                                          <p:cBhvr>
                                            <p:cTn id="183" dur="1" fill="hold">
                                              <p:stCondLst>
                                                <p:cond delay="0"/>
                                              </p:stCondLst>
                                            </p:cTn>
                                            <p:tgtEl>
                                              <p:spTgt spid="42"/>
                                            </p:tgtEl>
                                            <p:attrNameLst>
                                              <p:attrName>style.visibility</p:attrName>
                                            </p:attrNameLst>
                                          </p:cBhvr>
                                          <p:to>
                                            <p:strVal val="visible"/>
                                          </p:to>
                                        </p:set>
                                        <p:anim calcmode="lin" valueType="num">
                                          <p:cBhvr>
                                            <p:cTn id="184" dur="250" fill="hold"/>
                                            <p:tgtEl>
                                              <p:spTgt spid="42"/>
                                            </p:tgtEl>
                                            <p:attrNameLst>
                                              <p:attrName>ppt_w</p:attrName>
                                            </p:attrNameLst>
                                          </p:cBhvr>
                                          <p:tavLst>
                                            <p:tav tm="0">
                                              <p:val>
                                                <p:fltVal val="0"/>
                                              </p:val>
                                            </p:tav>
                                            <p:tav tm="100000">
                                              <p:val>
                                                <p:strVal val="#ppt_w"/>
                                              </p:val>
                                            </p:tav>
                                          </p:tavLst>
                                        </p:anim>
                                        <p:anim calcmode="lin" valueType="num">
                                          <p:cBhvr>
                                            <p:cTn id="185" dur="250" fill="hold"/>
                                            <p:tgtEl>
                                              <p:spTgt spid="42"/>
                                            </p:tgtEl>
                                            <p:attrNameLst>
                                              <p:attrName>ppt_h</p:attrName>
                                            </p:attrNameLst>
                                          </p:cBhvr>
                                          <p:tavLst>
                                            <p:tav tm="0">
                                              <p:val>
                                                <p:fltVal val="0"/>
                                              </p:val>
                                            </p:tav>
                                            <p:tav tm="100000">
                                              <p:val>
                                                <p:strVal val="#ppt_h"/>
                                              </p:val>
                                            </p:tav>
                                          </p:tavLst>
                                        </p:anim>
                                        <p:anim calcmode="lin" valueType="num">
                                          <p:cBhvr>
                                            <p:cTn id="186" dur="250" fill="hold"/>
                                            <p:tgtEl>
                                              <p:spTgt spid="42"/>
                                            </p:tgtEl>
                                            <p:attrNameLst>
                                              <p:attrName>style.rotation</p:attrName>
                                            </p:attrNameLst>
                                          </p:cBhvr>
                                          <p:tavLst>
                                            <p:tav tm="0">
                                              <p:val>
                                                <p:fltVal val="90"/>
                                              </p:val>
                                            </p:tav>
                                            <p:tav tm="100000">
                                              <p:val>
                                                <p:fltVal val="0"/>
                                              </p:val>
                                            </p:tav>
                                          </p:tavLst>
                                        </p:anim>
                                        <p:animEffect transition="in" filter="fade">
                                          <p:cBhvr>
                                            <p:cTn id="187" dur="250"/>
                                            <p:tgtEl>
                                              <p:spTgt spid="42"/>
                                            </p:tgtEl>
                                          </p:cBhvr>
                                        </p:animEffect>
                                      </p:childTnLst>
                                    </p:cTn>
                                  </p:par>
                                  <p:par>
                                    <p:cTn id="188" presetID="31" presetClass="entr" presetSubtype="0" fill="hold" grpId="0" nodeType="withEffect">
                                      <p:stCondLst>
                                        <p:cond delay="1000"/>
                                      </p:stCondLst>
                                      <p:childTnLst>
                                        <p:set>
                                          <p:cBhvr>
                                            <p:cTn id="189" dur="1" fill="hold">
                                              <p:stCondLst>
                                                <p:cond delay="0"/>
                                              </p:stCondLst>
                                            </p:cTn>
                                            <p:tgtEl>
                                              <p:spTgt spid="43"/>
                                            </p:tgtEl>
                                            <p:attrNameLst>
                                              <p:attrName>style.visibility</p:attrName>
                                            </p:attrNameLst>
                                          </p:cBhvr>
                                          <p:to>
                                            <p:strVal val="visible"/>
                                          </p:to>
                                        </p:set>
                                        <p:anim calcmode="lin" valueType="num">
                                          <p:cBhvr>
                                            <p:cTn id="190" dur="250" fill="hold"/>
                                            <p:tgtEl>
                                              <p:spTgt spid="43"/>
                                            </p:tgtEl>
                                            <p:attrNameLst>
                                              <p:attrName>ppt_w</p:attrName>
                                            </p:attrNameLst>
                                          </p:cBhvr>
                                          <p:tavLst>
                                            <p:tav tm="0">
                                              <p:val>
                                                <p:fltVal val="0"/>
                                              </p:val>
                                            </p:tav>
                                            <p:tav tm="100000">
                                              <p:val>
                                                <p:strVal val="#ppt_w"/>
                                              </p:val>
                                            </p:tav>
                                          </p:tavLst>
                                        </p:anim>
                                        <p:anim calcmode="lin" valueType="num">
                                          <p:cBhvr>
                                            <p:cTn id="191" dur="250" fill="hold"/>
                                            <p:tgtEl>
                                              <p:spTgt spid="43"/>
                                            </p:tgtEl>
                                            <p:attrNameLst>
                                              <p:attrName>ppt_h</p:attrName>
                                            </p:attrNameLst>
                                          </p:cBhvr>
                                          <p:tavLst>
                                            <p:tav tm="0">
                                              <p:val>
                                                <p:fltVal val="0"/>
                                              </p:val>
                                            </p:tav>
                                            <p:tav tm="100000">
                                              <p:val>
                                                <p:strVal val="#ppt_h"/>
                                              </p:val>
                                            </p:tav>
                                          </p:tavLst>
                                        </p:anim>
                                        <p:anim calcmode="lin" valueType="num">
                                          <p:cBhvr>
                                            <p:cTn id="192" dur="250" fill="hold"/>
                                            <p:tgtEl>
                                              <p:spTgt spid="43"/>
                                            </p:tgtEl>
                                            <p:attrNameLst>
                                              <p:attrName>style.rotation</p:attrName>
                                            </p:attrNameLst>
                                          </p:cBhvr>
                                          <p:tavLst>
                                            <p:tav tm="0">
                                              <p:val>
                                                <p:fltVal val="90"/>
                                              </p:val>
                                            </p:tav>
                                            <p:tav tm="100000">
                                              <p:val>
                                                <p:fltVal val="0"/>
                                              </p:val>
                                            </p:tav>
                                          </p:tavLst>
                                        </p:anim>
                                        <p:animEffect transition="in" filter="fade">
                                          <p:cBhvr>
                                            <p:cTn id="193" dur="250"/>
                                            <p:tgtEl>
                                              <p:spTgt spid="43"/>
                                            </p:tgtEl>
                                          </p:cBhvr>
                                        </p:animEffect>
                                      </p:childTnLst>
                                    </p:cTn>
                                  </p:par>
                                </p:childTnLst>
                              </p:cTn>
                            </p:par>
                            <p:par>
                              <p:cTn id="194" fill="hold">
                                <p:stCondLst>
                                  <p:cond delay="3075"/>
                                </p:stCondLst>
                                <p:childTnLst>
                                  <p:par>
                                    <p:cTn id="195" presetID="42" presetClass="entr" presetSubtype="0" fill="hold" grpId="0" nodeType="afterEffect">
                                      <p:stCondLst>
                                        <p:cond delay="0"/>
                                      </p:stCondLst>
                                      <p:childTnLst>
                                        <p:set>
                                          <p:cBhvr>
                                            <p:cTn id="196" dur="1" fill="hold">
                                              <p:stCondLst>
                                                <p:cond delay="0"/>
                                              </p:stCondLst>
                                            </p:cTn>
                                            <p:tgtEl>
                                              <p:spTgt spid="38"/>
                                            </p:tgtEl>
                                            <p:attrNameLst>
                                              <p:attrName>style.visibility</p:attrName>
                                            </p:attrNameLst>
                                          </p:cBhvr>
                                          <p:to>
                                            <p:strVal val="visible"/>
                                          </p:to>
                                        </p:set>
                                        <p:animEffect transition="in" filter="fade">
                                          <p:cBhvr>
                                            <p:cTn id="197" dur="500"/>
                                            <p:tgtEl>
                                              <p:spTgt spid="38"/>
                                            </p:tgtEl>
                                          </p:cBhvr>
                                        </p:animEffect>
                                        <p:anim calcmode="lin" valueType="num">
                                          <p:cBhvr>
                                            <p:cTn id="198" dur="500" fill="hold"/>
                                            <p:tgtEl>
                                              <p:spTgt spid="38"/>
                                            </p:tgtEl>
                                            <p:attrNameLst>
                                              <p:attrName>ppt_x</p:attrName>
                                            </p:attrNameLst>
                                          </p:cBhvr>
                                          <p:tavLst>
                                            <p:tav tm="0">
                                              <p:val>
                                                <p:strVal val="#ppt_x"/>
                                              </p:val>
                                            </p:tav>
                                            <p:tav tm="100000">
                                              <p:val>
                                                <p:strVal val="#ppt_x"/>
                                              </p:val>
                                            </p:tav>
                                          </p:tavLst>
                                        </p:anim>
                                        <p:anim calcmode="lin" valueType="num">
                                          <p:cBhvr>
                                            <p:cTn id="199" dur="500" fill="hold"/>
                                            <p:tgtEl>
                                              <p:spTgt spid="3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500"/>
                                            <p:tgtEl>
                                              <p:spTgt spid="41"/>
                                            </p:tgtEl>
                                          </p:cBhvr>
                                        </p:animEffect>
                                        <p:anim calcmode="lin" valueType="num">
                                          <p:cBhvr>
                                            <p:cTn id="203" dur="500" fill="hold"/>
                                            <p:tgtEl>
                                              <p:spTgt spid="41"/>
                                            </p:tgtEl>
                                            <p:attrNameLst>
                                              <p:attrName>ppt_x</p:attrName>
                                            </p:attrNameLst>
                                          </p:cBhvr>
                                          <p:tavLst>
                                            <p:tav tm="0">
                                              <p:val>
                                                <p:strVal val="#ppt_x"/>
                                              </p:val>
                                            </p:tav>
                                            <p:tav tm="100000">
                                              <p:val>
                                                <p:strVal val="#ppt_x"/>
                                              </p:val>
                                            </p:tav>
                                          </p:tavLst>
                                        </p:anim>
                                        <p:anim calcmode="lin" valueType="num">
                                          <p:cBhvr>
                                            <p:cTn id="204" dur="500" fill="hold"/>
                                            <p:tgtEl>
                                              <p:spTgt spid="4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fade">
                                          <p:cBhvr>
                                            <p:cTn id="207" dur="500"/>
                                            <p:tgtEl>
                                              <p:spTgt spid="44"/>
                                            </p:tgtEl>
                                          </p:cBhvr>
                                        </p:animEffect>
                                        <p:anim calcmode="lin" valueType="num">
                                          <p:cBhvr>
                                            <p:cTn id="208" dur="500" fill="hold"/>
                                            <p:tgtEl>
                                              <p:spTgt spid="44"/>
                                            </p:tgtEl>
                                            <p:attrNameLst>
                                              <p:attrName>ppt_x</p:attrName>
                                            </p:attrNameLst>
                                          </p:cBhvr>
                                          <p:tavLst>
                                            <p:tav tm="0">
                                              <p:val>
                                                <p:strVal val="#ppt_x"/>
                                              </p:val>
                                            </p:tav>
                                            <p:tav tm="100000">
                                              <p:val>
                                                <p:strVal val="#ppt_x"/>
                                              </p:val>
                                            </p:tav>
                                          </p:tavLst>
                                        </p:anim>
                                        <p:anim calcmode="lin" valueType="num">
                                          <p:cBhvr>
                                            <p:cTn id="209" dur="500" fill="hold"/>
                                            <p:tgtEl>
                                              <p:spTgt spid="44"/>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500"/>
                                            <p:tgtEl>
                                              <p:spTgt spid="47"/>
                                            </p:tgtEl>
                                          </p:cBhvr>
                                        </p:animEffect>
                                        <p:anim calcmode="lin" valueType="num">
                                          <p:cBhvr>
                                            <p:cTn id="213" dur="500" fill="hold"/>
                                            <p:tgtEl>
                                              <p:spTgt spid="47"/>
                                            </p:tgtEl>
                                            <p:attrNameLst>
                                              <p:attrName>ppt_x</p:attrName>
                                            </p:attrNameLst>
                                          </p:cBhvr>
                                          <p:tavLst>
                                            <p:tav tm="0">
                                              <p:val>
                                                <p:strVal val="#ppt_x"/>
                                              </p:val>
                                            </p:tav>
                                            <p:tav tm="100000">
                                              <p:val>
                                                <p:strVal val="#ppt_x"/>
                                              </p:val>
                                            </p:tav>
                                          </p:tavLst>
                                        </p:anim>
                                        <p:anim calcmode="lin" valueType="num">
                                          <p:cBhvr>
                                            <p:cTn id="214" dur="500" fill="hold"/>
                                            <p:tgtEl>
                                              <p:spTgt spid="4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0"/>
                                            </p:tgtEl>
                                            <p:attrNameLst>
                                              <p:attrName>style.visibility</p:attrName>
                                            </p:attrNameLst>
                                          </p:cBhvr>
                                          <p:to>
                                            <p:strVal val="visible"/>
                                          </p:to>
                                        </p:set>
                                        <p:animEffect transition="in" filter="fade">
                                          <p:cBhvr>
                                            <p:cTn id="217" dur="500"/>
                                            <p:tgtEl>
                                              <p:spTgt spid="50"/>
                                            </p:tgtEl>
                                          </p:cBhvr>
                                        </p:animEffect>
                                        <p:anim calcmode="lin" valueType="num">
                                          <p:cBhvr>
                                            <p:cTn id="218" dur="500" fill="hold"/>
                                            <p:tgtEl>
                                              <p:spTgt spid="50"/>
                                            </p:tgtEl>
                                            <p:attrNameLst>
                                              <p:attrName>ppt_x</p:attrName>
                                            </p:attrNameLst>
                                          </p:cBhvr>
                                          <p:tavLst>
                                            <p:tav tm="0">
                                              <p:val>
                                                <p:strVal val="#ppt_x"/>
                                              </p:val>
                                            </p:tav>
                                            <p:tav tm="100000">
                                              <p:val>
                                                <p:strVal val="#ppt_x"/>
                                              </p:val>
                                            </p:tav>
                                          </p:tavLst>
                                        </p:anim>
                                        <p:anim calcmode="lin" valueType="num">
                                          <p:cBhvr>
                                            <p:cTn id="219" dur="500" fill="hold"/>
                                            <p:tgtEl>
                                              <p:spTgt spid="5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7"/>
                                            </p:tgtEl>
                                            <p:attrNameLst>
                                              <p:attrName>style.visibility</p:attrName>
                                            </p:attrNameLst>
                                          </p:cBhvr>
                                          <p:to>
                                            <p:strVal val="visible"/>
                                          </p:to>
                                        </p:set>
                                        <p:animEffect transition="in" filter="fade">
                                          <p:cBhvr>
                                            <p:cTn id="222" dur="500"/>
                                            <p:tgtEl>
                                              <p:spTgt spid="57"/>
                                            </p:tgtEl>
                                          </p:cBhvr>
                                        </p:animEffect>
                                        <p:anim calcmode="lin" valueType="num">
                                          <p:cBhvr>
                                            <p:cTn id="223" dur="500" fill="hold"/>
                                            <p:tgtEl>
                                              <p:spTgt spid="57"/>
                                            </p:tgtEl>
                                            <p:attrNameLst>
                                              <p:attrName>ppt_x</p:attrName>
                                            </p:attrNameLst>
                                          </p:cBhvr>
                                          <p:tavLst>
                                            <p:tav tm="0">
                                              <p:val>
                                                <p:strVal val="#ppt_x"/>
                                              </p:val>
                                            </p:tav>
                                            <p:tav tm="100000">
                                              <p:val>
                                                <p:strVal val="#ppt_x"/>
                                              </p:val>
                                            </p:tav>
                                          </p:tavLst>
                                        </p:anim>
                                        <p:anim calcmode="lin" valueType="num">
                                          <p:cBhvr>
                                            <p:cTn id="224" dur="500" fill="hold"/>
                                            <p:tgtEl>
                                              <p:spTgt spid="57"/>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45"/>
                                            </p:tgtEl>
                                            <p:attrNameLst>
                                              <p:attrName>style.visibility</p:attrName>
                                            </p:attrNameLst>
                                          </p:cBhvr>
                                          <p:to>
                                            <p:strVal val="visible"/>
                                          </p:to>
                                        </p:set>
                                        <p:animEffect transition="in" filter="fade">
                                          <p:cBhvr>
                                            <p:cTn id="227" dur="500"/>
                                            <p:tgtEl>
                                              <p:spTgt spid="45"/>
                                            </p:tgtEl>
                                          </p:cBhvr>
                                        </p:animEffect>
                                        <p:anim calcmode="lin" valueType="num">
                                          <p:cBhvr>
                                            <p:cTn id="228" dur="500" fill="hold"/>
                                            <p:tgtEl>
                                              <p:spTgt spid="45"/>
                                            </p:tgtEl>
                                            <p:attrNameLst>
                                              <p:attrName>ppt_x</p:attrName>
                                            </p:attrNameLst>
                                          </p:cBhvr>
                                          <p:tavLst>
                                            <p:tav tm="0">
                                              <p:val>
                                                <p:strVal val="#ppt_x"/>
                                              </p:val>
                                            </p:tav>
                                            <p:tav tm="100000">
                                              <p:val>
                                                <p:strVal val="#ppt_x"/>
                                              </p:val>
                                            </p:tav>
                                          </p:tavLst>
                                        </p:anim>
                                        <p:anim calcmode="lin" valueType="num">
                                          <p:cBhvr>
                                            <p:cTn id="22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0"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2" grpId="0" animBg="1"/>
          <p:bldP spid="15" grpId="0" animBg="1"/>
          <p:bldP spid="18" grpId="0" animBg="1"/>
          <p:bldP spid="21" grpId="0" animBg="1"/>
          <p:bldP spid="11" grpId="0" animBg="1"/>
          <p:bldP spid="8" grpId="0" animBg="1"/>
          <p:bldP spid="13" grpId="0" animBg="1"/>
          <p:bldP spid="16" grpId="0" animBg="1"/>
          <p:bldP spid="19" grpId="0" animBg="1"/>
          <p:bldP spid="22" grpId="0" animBg="1"/>
          <p:bldP spid="56" grpId="0" animBg="1"/>
          <p:bldP spid="65" grpId="0" animBg="1"/>
          <p:bldP spid="68" grpId="0" animBg="1"/>
          <p:bldP spid="38" grpId="0"/>
          <p:bldP spid="41" grpId="0"/>
          <p:bldP spid="44" grpId="0"/>
          <p:bldP spid="47" grpId="0"/>
          <p:bldP spid="50" grpId="0"/>
          <p:bldP spid="57" grpId="0"/>
          <p:bldP spid="40" grpId="0" animBg="1"/>
          <p:bldP spid="42" grpId="0" animBg="1"/>
          <p:bldP spid="43" grpId="0" animBg="1"/>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5536" y="1066699"/>
            <a:ext cx="8280920" cy="3377259"/>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sp>
        <p:nvSpPr>
          <p:cNvPr id="2" name="文本框 1">
            <a:extLst>
              <a:ext uri="{FF2B5EF4-FFF2-40B4-BE49-F238E27FC236}">
                <a16:creationId xmlns:a16="http://schemas.microsoft.com/office/drawing/2014/main" id="{31FE0CC6-D156-4365-ABDC-743F95530D7F}"/>
              </a:ext>
            </a:extLst>
          </p:cNvPr>
          <p:cNvSpPr txBox="1"/>
          <p:nvPr/>
        </p:nvSpPr>
        <p:spPr>
          <a:xfrm>
            <a:off x="611560" y="1347614"/>
            <a:ext cx="7848872" cy="2862322"/>
          </a:xfrm>
          <a:prstGeom prst="rect">
            <a:avLst/>
          </a:prstGeom>
          <a:noFill/>
        </p:spPr>
        <p:txBody>
          <a:bodyPr wrap="square" rtlCol="0">
            <a:spAutoFit/>
          </a:bodyPr>
          <a:lstStyle/>
          <a:p>
            <a:pPr indent="324000" algn="just">
              <a:lnSpc>
                <a:spcPct val="150000"/>
              </a:lnSpc>
            </a:pPr>
            <a:r>
              <a:rPr lang="zh-CN" altLang="en-US" sz="1200" dirty="0">
                <a:solidFill>
                  <a:schemeClr val="tx1">
                    <a:lumMod val="50000"/>
                    <a:lumOff val="50000"/>
                  </a:schemeClr>
                </a:solidFill>
                <a:latin typeface="微软雅黑" pitchFamily="34" charset="-122"/>
                <a:ea typeface="微软雅黑" pitchFamily="34" charset="-122"/>
              </a:rPr>
              <a:t>涉案财物是</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刑事诉讼法</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规定的证据的七种法定表现形式之一，它在立案时产生，直至案件终结并处理才会消失。因此涉案财物在整个诉讼过程中的规范化管理直接关系到涉案财物及其鉴定结论的合法性、更是保证司法诉讼公正性、合法性的必要条件。</a:t>
            </a:r>
            <a:r>
              <a:rPr lang="en-US" altLang="zh-CN" sz="1200" dirty="0">
                <a:solidFill>
                  <a:schemeClr val="tx1">
                    <a:lumMod val="50000"/>
                    <a:lumOff val="50000"/>
                  </a:schemeClr>
                </a:solidFill>
                <a:latin typeface="微软雅黑" pitchFamily="34" charset="-122"/>
                <a:ea typeface="微软雅黑" pitchFamily="34" charset="-122"/>
              </a:rPr>
              <a:t>2013</a:t>
            </a:r>
            <a:r>
              <a:rPr lang="zh-CN" altLang="en-US" sz="1200" dirty="0">
                <a:solidFill>
                  <a:schemeClr val="tx1">
                    <a:lumMod val="50000"/>
                    <a:lumOff val="50000"/>
                  </a:schemeClr>
                </a:solidFill>
                <a:latin typeface="微软雅黑" pitchFamily="34" charset="-122"/>
                <a:ea typeface="微软雅黑" pitchFamily="34" charset="-122"/>
              </a:rPr>
              <a:t>年公安部全国执法规范化现场会工作要求，要求全面提升刑事科学技术工作规范化、现代化、信息化建设水平。各地必须建立规范的涉案财物室，对涉案财物进行分类保管，使涉案财物件件有登记，个个有着落，特别是大案、命案涉案财物要长期妥善保存，同时，在关于打好“科技战”中要求，全国公安机关要重点加强涉案财物保管室等基础建设。</a:t>
            </a:r>
            <a:r>
              <a:rPr lang="en-US" altLang="zh-CN" sz="1200" dirty="0">
                <a:solidFill>
                  <a:schemeClr val="tx1">
                    <a:lumMod val="50000"/>
                    <a:lumOff val="50000"/>
                  </a:schemeClr>
                </a:solidFill>
                <a:latin typeface="微软雅黑" pitchFamily="34" charset="-122"/>
                <a:ea typeface="微软雅黑" pitchFamily="34" charset="-122"/>
              </a:rPr>
              <a:t>2014</a:t>
            </a:r>
            <a:r>
              <a:rPr lang="zh-CN" altLang="en-US" sz="1200" dirty="0">
                <a:solidFill>
                  <a:schemeClr val="tx1">
                    <a:lumMod val="50000"/>
                    <a:lumOff val="50000"/>
                  </a:schemeClr>
                </a:solidFill>
                <a:latin typeface="微软雅黑" pitchFamily="34" charset="-122"/>
                <a:ea typeface="微软雅黑" pitchFamily="34" charset="-122"/>
              </a:rPr>
              <a:t>年</a:t>
            </a:r>
            <a:r>
              <a:rPr lang="en-US" altLang="zh-CN" sz="1200" dirty="0">
                <a:solidFill>
                  <a:schemeClr val="tx1">
                    <a:lumMod val="50000"/>
                    <a:lumOff val="50000"/>
                  </a:schemeClr>
                </a:solidFill>
                <a:latin typeface="微软雅黑" pitchFamily="34" charset="-122"/>
                <a:ea typeface="微软雅黑" pitchFamily="34" charset="-122"/>
              </a:rPr>
              <a:t>11</a:t>
            </a:r>
            <a:r>
              <a:rPr lang="zh-CN" altLang="en-US" sz="1200" dirty="0">
                <a:solidFill>
                  <a:schemeClr val="tx1">
                    <a:lumMod val="50000"/>
                    <a:lumOff val="50000"/>
                  </a:schemeClr>
                </a:solidFill>
                <a:latin typeface="微软雅黑" pitchFamily="34" charset="-122"/>
                <a:ea typeface="微软雅黑" pitchFamily="34" charset="-122"/>
              </a:rPr>
              <a:t>月</a:t>
            </a:r>
            <a:r>
              <a:rPr lang="en-US" altLang="zh-CN" sz="1200" dirty="0">
                <a:solidFill>
                  <a:schemeClr val="tx1">
                    <a:lumMod val="50000"/>
                    <a:lumOff val="50000"/>
                  </a:schemeClr>
                </a:solidFill>
                <a:latin typeface="微软雅黑" pitchFamily="34" charset="-122"/>
                <a:ea typeface="微软雅黑" pitchFamily="34" charset="-122"/>
              </a:rPr>
              <a:t>19</a:t>
            </a:r>
            <a:r>
              <a:rPr lang="zh-CN" altLang="en-US" sz="1200" dirty="0">
                <a:solidFill>
                  <a:schemeClr val="tx1">
                    <a:lumMod val="50000"/>
                    <a:lumOff val="50000"/>
                  </a:schemeClr>
                </a:solidFill>
                <a:latin typeface="微软雅黑" pitchFamily="34" charset="-122"/>
                <a:ea typeface="微软雅黑" pitchFamily="34" charset="-122"/>
              </a:rPr>
              <a:t>日最高人民检察院第十二届检察委员会第二十九次会议通过了最新的</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人民检察院刑事诉讼涉案财物管理规定</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，并于</a:t>
            </a:r>
            <a:r>
              <a:rPr lang="en-US" altLang="zh-CN" sz="1200" dirty="0">
                <a:solidFill>
                  <a:schemeClr val="tx1">
                    <a:lumMod val="50000"/>
                    <a:lumOff val="50000"/>
                  </a:schemeClr>
                </a:solidFill>
                <a:latin typeface="微软雅黑" pitchFamily="34" charset="-122"/>
                <a:ea typeface="微软雅黑" pitchFamily="34" charset="-122"/>
              </a:rPr>
              <a:t>2015</a:t>
            </a:r>
            <a:r>
              <a:rPr lang="zh-CN" altLang="en-US" sz="1200" dirty="0">
                <a:solidFill>
                  <a:schemeClr val="tx1">
                    <a:lumMod val="50000"/>
                    <a:lumOff val="50000"/>
                  </a:schemeClr>
                </a:solidFill>
                <a:latin typeface="微软雅黑" pitchFamily="34" charset="-122"/>
                <a:ea typeface="微软雅黑" pitchFamily="34" charset="-122"/>
              </a:rPr>
              <a:t>年</a:t>
            </a:r>
            <a:r>
              <a:rPr lang="en-US" altLang="zh-CN" sz="1200" dirty="0">
                <a:solidFill>
                  <a:schemeClr val="tx1">
                    <a:lumMod val="50000"/>
                    <a:lumOff val="50000"/>
                  </a:schemeClr>
                </a:solidFill>
                <a:latin typeface="微软雅黑" pitchFamily="34" charset="-122"/>
                <a:ea typeface="微软雅黑" pitchFamily="34" charset="-122"/>
              </a:rPr>
              <a:t>3</a:t>
            </a:r>
            <a:r>
              <a:rPr lang="zh-CN" altLang="en-US" sz="1200" dirty="0">
                <a:solidFill>
                  <a:schemeClr val="tx1">
                    <a:lumMod val="50000"/>
                    <a:lumOff val="50000"/>
                  </a:schemeClr>
                </a:solidFill>
                <a:latin typeface="微软雅黑" pitchFamily="34" charset="-122"/>
                <a:ea typeface="微软雅黑" pitchFamily="34" charset="-122"/>
              </a:rPr>
              <a:t>月</a:t>
            </a:r>
            <a:r>
              <a:rPr lang="en-US" altLang="zh-CN" sz="1200" dirty="0">
                <a:solidFill>
                  <a:schemeClr val="tx1">
                    <a:lumMod val="50000"/>
                    <a:lumOff val="50000"/>
                  </a:schemeClr>
                </a:solidFill>
                <a:latin typeface="微软雅黑" pitchFamily="34" charset="-122"/>
                <a:ea typeface="微软雅黑" pitchFamily="34" charset="-122"/>
              </a:rPr>
              <a:t>6</a:t>
            </a:r>
            <a:r>
              <a:rPr lang="zh-CN" altLang="en-US" sz="1200" dirty="0">
                <a:solidFill>
                  <a:schemeClr val="tx1">
                    <a:lumMod val="50000"/>
                    <a:lumOff val="50000"/>
                  </a:schemeClr>
                </a:solidFill>
                <a:latin typeface="微软雅黑" pitchFamily="34" charset="-122"/>
                <a:ea typeface="微软雅黑" pitchFamily="34" charset="-122"/>
              </a:rPr>
              <a:t>日印发执行。新规进一步完善了涉案财物的管理体制、管理方式，并重点围绕规范管理工作和保护当事人合法权益提出了具体措施，因此在新形势下加强对涉案财物的信息化、系统化、精细化管理，是积极响应深化司法体制改革实践、强化完善工作监督管理，不断提升执法办案质量和办案水平的重要举措。</a:t>
            </a:r>
          </a:p>
        </p:txBody>
      </p:sp>
      <p:sp>
        <p:nvSpPr>
          <p:cNvPr id="3" name="标题 2"/>
          <p:cNvSpPr>
            <a:spLocks noGrp="1"/>
          </p:cNvSpPr>
          <p:nvPr>
            <p:ph type="title"/>
          </p:nvPr>
        </p:nvSpPr>
        <p:spPr/>
        <p:txBody>
          <a:bodyPr/>
          <a:lstStyle/>
          <a:p>
            <a:r>
              <a:rPr lang="zh-CN" altLang="en-US" dirty="0"/>
              <a:t>建设背景</a:t>
            </a:r>
          </a:p>
        </p:txBody>
      </p:sp>
    </p:spTree>
    <p:extLst>
      <p:ext uri="{BB962C8B-B14F-4D97-AF65-F5344CB8AC3E}">
        <p14:creationId xmlns:p14="http://schemas.microsoft.com/office/powerpoint/2010/main" val="42018604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1466539" y="2052664"/>
            <a:ext cx="902672" cy="902672"/>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3" name="任意多边形 2"/>
          <p:cNvSpPr/>
          <p:nvPr>
            <p:custDataLst>
              <p:tags r:id="rId2"/>
            </p:custDataLst>
          </p:nvPr>
        </p:nvSpPr>
        <p:spPr>
          <a:xfrm>
            <a:off x="2134102" y="3453433"/>
            <a:ext cx="504000" cy="504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4" name="任意多边形 3"/>
          <p:cNvSpPr/>
          <p:nvPr>
            <p:custDataLst>
              <p:tags r:id="rId3"/>
            </p:custDataLst>
          </p:nvPr>
        </p:nvSpPr>
        <p:spPr>
          <a:xfrm>
            <a:off x="619364" y="375276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5" name="任意多边形 4"/>
          <p:cNvSpPr/>
          <p:nvPr>
            <p:custDataLst>
              <p:tags r:id="rId4"/>
            </p:custDataLst>
          </p:nvPr>
        </p:nvSpPr>
        <p:spPr>
          <a:xfrm>
            <a:off x="307920" y="217713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6" name="椭圆 5"/>
          <p:cNvSpPr/>
          <p:nvPr/>
        </p:nvSpPr>
        <p:spPr bwMode="auto">
          <a:xfrm>
            <a:off x="758977" y="3072322"/>
            <a:ext cx="531896" cy="532011"/>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7" name="椭圆 6"/>
          <p:cNvSpPr/>
          <p:nvPr/>
        </p:nvSpPr>
        <p:spPr bwMode="auto">
          <a:xfrm>
            <a:off x="2771800" y="2808394"/>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8" name="任意多边形 7"/>
          <p:cNvSpPr/>
          <p:nvPr>
            <p:custDataLst>
              <p:tags r:id="rId5"/>
            </p:custDataLst>
          </p:nvPr>
        </p:nvSpPr>
        <p:spPr>
          <a:xfrm>
            <a:off x="2663848" y="2027415"/>
            <a:ext cx="540000" cy="54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9" name="椭圆 8"/>
          <p:cNvSpPr/>
          <p:nvPr/>
        </p:nvSpPr>
        <p:spPr bwMode="auto">
          <a:xfrm>
            <a:off x="1442505" y="1347616"/>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0" name="椭圆 9"/>
          <p:cNvSpPr/>
          <p:nvPr/>
        </p:nvSpPr>
        <p:spPr bwMode="auto">
          <a:xfrm>
            <a:off x="2317341" y="3106687"/>
            <a:ext cx="133358" cy="133388"/>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1" name="椭圆 10"/>
          <p:cNvSpPr/>
          <p:nvPr/>
        </p:nvSpPr>
        <p:spPr bwMode="auto">
          <a:xfrm>
            <a:off x="2462082" y="1481053"/>
            <a:ext cx="133358" cy="133388"/>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2" name="椭圆 11"/>
          <p:cNvSpPr/>
          <p:nvPr/>
        </p:nvSpPr>
        <p:spPr bwMode="auto">
          <a:xfrm>
            <a:off x="3475761" y="4038514"/>
            <a:ext cx="133358" cy="133388"/>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22" name="椭圆 21"/>
          <p:cNvSpPr/>
          <p:nvPr/>
        </p:nvSpPr>
        <p:spPr bwMode="auto">
          <a:xfrm>
            <a:off x="1187107" y="2613367"/>
            <a:ext cx="133358" cy="133388"/>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23" name="任意多边形 22"/>
          <p:cNvSpPr/>
          <p:nvPr>
            <p:custDataLst>
              <p:tags r:id="rId6"/>
            </p:custDataLst>
          </p:nvPr>
        </p:nvSpPr>
        <p:spPr>
          <a:xfrm>
            <a:off x="1510182" y="3125899"/>
            <a:ext cx="180000" cy="18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25" name="标题 24"/>
          <p:cNvSpPr>
            <a:spLocks noGrp="1"/>
          </p:cNvSpPr>
          <p:nvPr>
            <p:ph type="title"/>
          </p:nvPr>
        </p:nvSpPr>
        <p:spPr/>
        <p:txBody>
          <a:bodyPr/>
          <a:lstStyle/>
          <a:p>
            <a:r>
              <a:rPr lang="zh-CN" altLang="en-US" dirty="0"/>
              <a:t>建设依据</a:t>
            </a:r>
          </a:p>
        </p:txBody>
      </p:sp>
      <p:sp>
        <p:nvSpPr>
          <p:cNvPr id="27" name="文本框 26">
            <a:extLst>
              <a:ext uri="{FF2B5EF4-FFF2-40B4-BE49-F238E27FC236}">
                <a16:creationId xmlns:a16="http://schemas.microsoft.com/office/drawing/2014/main" id="{A5FD1338-1630-4737-875E-DBC5C9635603}"/>
              </a:ext>
            </a:extLst>
          </p:cNvPr>
          <p:cNvSpPr txBox="1"/>
          <p:nvPr/>
        </p:nvSpPr>
        <p:spPr>
          <a:xfrm>
            <a:off x="2954512" y="1203598"/>
            <a:ext cx="5793952" cy="2800767"/>
          </a:xfrm>
          <a:prstGeom prst="rect">
            <a:avLst/>
          </a:prstGeom>
          <a:noFill/>
        </p:spPr>
        <p:txBody>
          <a:bodyPr wrap="square" rtlCol="0">
            <a:spAutoFit/>
          </a:bodyPr>
          <a:lstStyle/>
          <a:p>
            <a:r>
              <a:rPr lang="en-US" altLang="zh-CN" dirty="0"/>
              <a:t>   </a:t>
            </a:r>
            <a:r>
              <a:rPr lang="zh-CN" altLang="zh-CN" sz="1400" dirty="0">
                <a:solidFill>
                  <a:srgbClr val="254077"/>
                </a:solidFill>
              </a:rPr>
              <a:t>《人民检察院刑事诉讼涉案财物管理规定》</a:t>
            </a:r>
            <a:endParaRPr lang="en-US" altLang="zh-CN" sz="1400" dirty="0">
              <a:solidFill>
                <a:srgbClr val="254077"/>
              </a:solidFill>
            </a:endParaRPr>
          </a:p>
          <a:p>
            <a:endParaRPr lang="zh-CN" altLang="zh-CN" sz="1400" dirty="0">
              <a:solidFill>
                <a:srgbClr val="254077"/>
              </a:solidFill>
            </a:endParaRPr>
          </a:p>
          <a:p>
            <a:r>
              <a:rPr lang="en-US" altLang="zh-CN" sz="1400" dirty="0">
                <a:solidFill>
                  <a:srgbClr val="254077"/>
                </a:solidFill>
              </a:rPr>
              <a:t>    </a:t>
            </a:r>
            <a:r>
              <a:rPr lang="zh-CN" altLang="zh-CN" sz="1400" dirty="0">
                <a:solidFill>
                  <a:srgbClr val="254077"/>
                </a:solidFill>
              </a:rPr>
              <a:t>《公安机关涉案财物管理若干规定》</a:t>
            </a:r>
            <a:endParaRPr lang="en-US" altLang="zh-CN" sz="1400" dirty="0">
              <a:solidFill>
                <a:srgbClr val="254077"/>
              </a:solidFill>
            </a:endParaRPr>
          </a:p>
          <a:p>
            <a:endParaRPr lang="zh-CN" altLang="zh-CN" sz="1400" dirty="0">
              <a:solidFill>
                <a:srgbClr val="254077"/>
              </a:solidFill>
            </a:endParaRPr>
          </a:p>
          <a:p>
            <a:r>
              <a:rPr lang="en-US" altLang="zh-CN" sz="1400" dirty="0">
                <a:solidFill>
                  <a:srgbClr val="254077"/>
                </a:solidFill>
              </a:rPr>
              <a:t>    </a:t>
            </a:r>
            <a:r>
              <a:rPr lang="zh-CN" altLang="zh-CN" sz="1400" dirty="0">
                <a:solidFill>
                  <a:srgbClr val="254077"/>
                </a:solidFill>
              </a:rPr>
              <a:t>《</a:t>
            </a:r>
            <a:r>
              <a:rPr lang="en-US" altLang="zh-CN" sz="1400" dirty="0">
                <a:solidFill>
                  <a:srgbClr val="254077"/>
                </a:solidFill>
              </a:rPr>
              <a:t>2009-2013 </a:t>
            </a:r>
            <a:r>
              <a:rPr lang="zh-CN" altLang="zh-CN" sz="1400" dirty="0">
                <a:solidFill>
                  <a:srgbClr val="254077"/>
                </a:solidFill>
              </a:rPr>
              <a:t>年全国检察信息化发展规划纲要》</a:t>
            </a:r>
            <a:endParaRPr lang="en-US" altLang="zh-CN" sz="1400" dirty="0">
              <a:solidFill>
                <a:srgbClr val="254077"/>
              </a:solidFill>
            </a:endParaRPr>
          </a:p>
          <a:p>
            <a:endParaRPr lang="zh-CN" altLang="zh-CN" sz="1400" dirty="0">
              <a:solidFill>
                <a:srgbClr val="254077"/>
              </a:solidFill>
            </a:endParaRPr>
          </a:p>
          <a:p>
            <a:r>
              <a:rPr lang="en-US" altLang="zh-CN" sz="1400" dirty="0">
                <a:solidFill>
                  <a:srgbClr val="254077"/>
                </a:solidFill>
              </a:rPr>
              <a:t>    </a:t>
            </a:r>
            <a:r>
              <a:rPr lang="zh-CN" altLang="zh-CN" sz="1400" dirty="0">
                <a:solidFill>
                  <a:srgbClr val="254077"/>
                </a:solidFill>
              </a:rPr>
              <a:t>《电子政务信息安全等级保护实施指南（试行）》</a:t>
            </a:r>
            <a:endParaRPr lang="en-US" altLang="zh-CN" sz="1400" dirty="0">
              <a:solidFill>
                <a:srgbClr val="254077"/>
              </a:solidFill>
            </a:endParaRPr>
          </a:p>
          <a:p>
            <a:endParaRPr lang="zh-CN" altLang="zh-CN" sz="1400" dirty="0">
              <a:solidFill>
                <a:srgbClr val="254077"/>
              </a:solidFill>
            </a:endParaRPr>
          </a:p>
          <a:p>
            <a:r>
              <a:rPr lang="en-US" altLang="zh-CN" sz="1400" dirty="0">
                <a:solidFill>
                  <a:srgbClr val="254077"/>
                </a:solidFill>
              </a:rPr>
              <a:t>    </a:t>
            </a:r>
            <a:r>
              <a:rPr lang="zh-CN" altLang="zh-CN" sz="1400" dirty="0">
                <a:solidFill>
                  <a:srgbClr val="254077"/>
                </a:solidFill>
              </a:rPr>
              <a:t>《涉及国家秘密的信息系统分级保护管理办法》（国保发</a:t>
            </a:r>
            <a:r>
              <a:rPr lang="en-US" altLang="zh-CN" sz="1400" dirty="0">
                <a:solidFill>
                  <a:srgbClr val="254077"/>
                </a:solidFill>
              </a:rPr>
              <a:t>[2005]16 </a:t>
            </a:r>
            <a:r>
              <a:rPr lang="zh-CN" altLang="zh-CN" sz="1400" dirty="0">
                <a:solidFill>
                  <a:srgbClr val="254077"/>
                </a:solidFill>
              </a:rPr>
              <a:t>号）</a:t>
            </a:r>
            <a:endParaRPr lang="en-US" altLang="zh-CN" sz="1400" dirty="0">
              <a:solidFill>
                <a:srgbClr val="254077"/>
              </a:solidFill>
            </a:endParaRPr>
          </a:p>
          <a:p>
            <a:endParaRPr lang="zh-CN" altLang="zh-CN" sz="1400" dirty="0">
              <a:solidFill>
                <a:srgbClr val="254077"/>
              </a:solidFill>
            </a:endParaRPr>
          </a:p>
          <a:p>
            <a:r>
              <a:rPr lang="en-US" altLang="zh-CN" sz="1400" dirty="0">
                <a:solidFill>
                  <a:srgbClr val="254077"/>
                </a:solidFill>
              </a:rPr>
              <a:t>     BMB17-2006</a:t>
            </a:r>
            <a:r>
              <a:rPr lang="zh-CN" altLang="zh-CN" sz="1400" dirty="0">
                <a:solidFill>
                  <a:srgbClr val="254077"/>
                </a:solidFill>
              </a:rPr>
              <a:t>《涉及国家秘密的信息系统分级保护技术要求》</a:t>
            </a:r>
          </a:p>
          <a:p>
            <a:endParaRPr lang="zh-CN" altLang="en-US" dirty="0"/>
          </a:p>
        </p:txBody>
      </p:sp>
    </p:spTree>
    <p:extLst>
      <p:ext uri="{BB962C8B-B14F-4D97-AF65-F5344CB8AC3E}">
        <p14:creationId xmlns:p14="http://schemas.microsoft.com/office/powerpoint/2010/main" val="1871383284"/>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50000">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14:bounceEnd="50000">
                                          <p:cBhvr additive="base">
                                            <p:cTn id="23"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0000">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14:bounceEnd="50000">
                                          <p:cBhvr additive="base">
                                            <p:cTn id="2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0000">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14:bounceEnd="50000">
                                          <p:cBhvr additive="base">
                                            <p:cTn id="31"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0000">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14:bounceEnd="50000">
                                          <p:cBhvr additive="base">
                                            <p:cTn id="35"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0000">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0000">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14:bounceEnd="50000">
                                          <p:cBhvr additive="base">
                                            <p:cTn id="43"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14:presetBounceEnd="50000">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14:bounceEnd="50000">
                                          <p:cBhvr additive="base">
                                            <p:cTn id="4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14:presetBounceEnd="50000">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14:bounceEnd="50000">
                                          <p:cBhvr additive="base">
                                            <p:cTn id="5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14:presetBounceEnd="50000">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14:bounceEnd="50000">
                                          <p:cBhvr additive="base">
                                            <p:cTn id="55" dur="1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56" dur="1000" fill="hold"/>
                                            <p:tgtEl>
                                              <p:spTgt spid="11"/>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41" presetClass="entr" presetSubtype="0" fill="hold" grpId="0" nodeType="afterEffect">
                                      <p:stCondLst>
                                        <p:cond delay="0"/>
                                      </p:stCondLst>
                                      <p:iterate type="wd">
                                        <p:tmPct val="10000"/>
                                      </p:iterate>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2" grpId="0" animBg="1"/>
          <p:bldP spid="23"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0-#ppt_w/2"/>
                                              </p:val>
                                            </p:tav>
                                            <p:tav tm="100000">
                                              <p:val>
                                                <p:strVal val="#ppt_x"/>
                                              </p:val>
                                            </p:tav>
                                          </p:tavLst>
                                        </p:anim>
                                        <p:anim calcmode="lin" valueType="num">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0-#ppt_w/2"/>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41" presetClass="entr" presetSubtype="0" fill="hold" grpId="0" nodeType="afterEffect">
                                      <p:stCondLst>
                                        <p:cond delay="0"/>
                                      </p:stCondLst>
                                      <p:iterate type="wd">
                                        <p:tmPct val="10000"/>
                                      </p:iterate>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2" grpId="0" animBg="1"/>
          <p:bldP spid="23" grpId="0" animBg="1"/>
          <p:bldP spid="2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2DED279-9DC4-4A31-9A05-63FAF226A511}"/>
              </a:ext>
            </a:extLst>
          </p:cNvPr>
          <p:cNvSpPr/>
          <p:nvPr/>
        </p:nvSpPr>
        <p:spPr>
          <a:xfrm>
            <a:off x="395536" y="1339432"/>
            <a:ext cx="8280920" cy="2420573"/>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sp>
        <p:nvSpPr>
          <p:cNvPr id="7" name="MH_Text_1"/>
          <p:cNvSpPr>
            <a:spLocks noChangeArrowheads="1"/>
          </p:cNvSpPr>
          <p:nvPr>
            <p:custDataLst>
              <p:tags r:id="rId1"/>
            </p:custDataLst>
          </p:nvPr>
        </p:nvSpPr>
        <p:spPr bwMode="auto">
          <a:xfrm>
            <a:off x="1043608" y="1995686"/>
            <a:ext cx="7244406" cy="12829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708" tIns="50853" rIns="101708" bIns="50853">
            <a:noAutofit/>
          </a:bodyPr>
          <a:lstStyle/>
          <a:p>
            <a:pPr>
              <a:lnSpc>
                <a:spcPct val="150000"/>
              </a:lnSpc>
            </a:pPr>
            <a:r>
              <a:rPr lang="zh-CN" altLang="en-US" sz="1200" dirty="0">
                <a:solidFill>
                  <a:prstClr val="black">
                    <a:lumMod val="50000"/>
                    <a:lumOff val="50000"/>
                  </a:prstClr>
                </a:solidFill>
                <a:latin typeface="Arial"/>
                <a:cs typeface="+mn-ea"/>
              </a:rPr>
              <a:t>       </a:t>
            </a:r>
            <a:r>
              <a:rPr lang="zh-CN" altLang="zh-CN" sz="1200" dirty="0">
                <a:solidFill>
                  <a:schemeClr val="bg1">
                    <a:lumMod val="50000"/>
                  </a:schemeClr>
                </a:solidFill>
              </a:rPr>
              <a:t>通过政法专网部署涉案财物管理系统，实现公安、检察院、法院涉案财物信息互通共享，确保信息一致性，减少信息重复录入。</a:t>
            </a:r>
          </a:p>
          <a:p>
            <a:pPr>
              <a:lnSpc>
                <a:spcPct val="150000"/>
              </a:lnSpc>
            </a:pPr>
            <a:r>
              <a:rPr lang="en-US" altLang="zh-CN" sz="1200" dirty="0">
                <a:solidFill>
                  <a:schemeClr val="bg1">
                    <a:lumMod val="50000"/>
                  </a:schemeClr>
                </a:solidFill>
              </a:rPr>
              <a:t>       </a:t>
            </a:r>
            <a:r>
              <a:rPr lang="zh-CN" altLang="zh-CN" sz="1200" dirty="0">
                <a:solidFill>
                  <a:schemeClr val="bg1">
                    <a:lumMod val="50000"/>
                  </a:schemeClr>
                </a:solidFill>
              </a:rPr>
              <a:t>利用二维码实现实物与信息间的一一对应，全程监管涉案财物从提取、扣押、移交、存放到处理等整个过程，确保涉案财物在各环节都处于有效监管状态。</a:t>
            </a:r>
            <a:endParaRPr lang="zh-CN" altLang="en-US" sz="1200" dirty="0">
              <a:solidFill>
                <a:schemeClr val="bg1">
                  <a:lumMod val="50000"/>
                </a:schemeClr>
              </a:solidFill>
              <a:latin typeface="Arial"/>
              <a:cs typeface="+mn-ea"/>
            </a:endParaRPr>
          </a:p>
        </p:txBody>
      </p:sp>
      <p:sp>
        <p:nvSpPr>
          <p:cNvPr id="9" name="标题 8"/>
          <p:cNvSpPr>
            <a:spLocks noGrp="1"/>
          </p:cNvSpPr>
          <p:nvPr>
            <p:ph type="title"/>
          </p:nvPr>
        </p:nvSpPr>
        <p:spPr/>
        <p:txBody>
          <a:bodyPr/>
          <a:lstStyle/>
          <a:p>
            <a:r>
              <a:rPr lang="zh-CN" altLang="en-US" dirty="0"/>
              <a:t>建设目标</a:t>
            </a:r>
            <a:endParaRPr lang="zh-CN" altLang="en-US" sz="1400" dirty="0"/>
          </a:p>
        </p:txBody>
      </p:sp>
    </p:spTree>
    <p:extLst>
      <p:ext uri="{BB962C8B-B14F-4D97-AF65-F5344CB8AC3E}">
        <p14:creationId xmlns:p14="http://schemas.microsoft.com/office/powerpoint/2010/main" val="6469604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软件平台</a:t>
            </a:r>
          </a:p>
        </p:txBody>
      </p:sp>
      <p:pic>
        <p:nvPicPr>
          <p:cNvPr id="11" name="图片 10">
            <a:extLst>
              <a:ext uri="{FF2B5EF4-FFF2-40B4-BE49-F238E27FC236}">
                <a16:creationId xmlns:a16="http://schemas.microsoft.com/office/drawing/2014/main" id="{72A1DD8A-1B08-4333-A536-94CA77F5F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758" y="1128712"/>
            <a:ext cx="7296150" cy="2886075"/>
          </a:xfrm>
          <a:prstGeom prst="rect">
            <a:avLst/>
          </a:prstGeom>
        </p:spPr>
      </p:pic>
      <p:grpSp>
        <p:nvGrpSpPr>
          <p:cNvPr id="6" name="组合 5">
            <a:extLst>
              <a:ext uri="{FF2B5EF4-FFF2-40B4-BE49-F238E27FC236}">
                <a16:creationId xmlns:a16="http://schemas.microsoft.com/office/drawing/2014/main" id="{976CE2D8-3B1E-49C4-9177-BDEB69693E30}"/>
              </a:ext>
            </a:extLst>
          </p:cNvPr>
          <p:cNvGrpSpPr/>
          <p:nvPr/>
        </p:nvGrpSpPr>
        <p:grpSpPr>
          <a:xfrm>
            <a:off x="755576" y="854323"/>
            <a:ext cx="900000" cy="900000"/>
            <a:chOff x="4229236" y="3968984"/>
            <a:chExt cx="792000" cy="792000"/>
          </a:xfrm>
        </p:grpSpPr>
        <p:sp>
          <p:nvSpPr>
            <p:cNvPr id="7" name="MH_Other_2">
              <a:extLst>
                <a:ext uri="{FF2B5EF4-FFF2-40B4-BE49-F238E27FC236}">
                  <a16:creationId xmlns:a16="http://schemas.microsoft.com/office/drawing/2014/main" id="{B574B419-F2EF-4843-B26B-49C4168A3A2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MH_Title_1">
              <a:extLst>
                <a:ext uri="{FF2B5EF4-FFF2-40B4-BE49-F238E27FC236}">
                  <a16:creationId xmlns:a16="http://schemas.microsoft.com/office/drawing/2014/main" id="{F9B53DBD-4393-47C8-916D-1B35F168F316}"/>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1</a:t>
              </a:r>
              <a:endParaRPr lang="zh-CN" altLang="en-US" sz="1200" b="1" dirty="0">
                <a:latin typeface="Impact" panose="020B0806030902050204" pitchFamily="34" charset="0"/>
              </a:endParaRPr>
            </a:p>
          </p:txBody>
        </p:sp>
      </p:grpSp>
    </p:spTree>
    <p:extLst>
      <p:ext uri="{BB962C8B-B14F-4D97-AF65-F5344CB8AC3E}">
        <p14:creationId xmlns:p14="http://schemas.microsoft.com/office/powerpoint/2010/main" val="1193032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软件平台</a:t>
            </a:r>
          </a:p>
        </p:txBody>
      </p:sp>
      <p:grpSp>
        <p:nvGrpSpPr>
          <p:cNvPr id="6" name="组合 5">
            <a:extLst>
              <a:ext uri="{FF2B5EF4-FFF2-40B4-BE49-F238E27FC236}">
                <a16:creationId xmlns:a16="http://schemas.microsoft.com/office/drawing/2014/main" id="{976CE2D8-3B1E-49C4-9177-BDEB69693E30}"/>
              </a:ext>
            </a:extLst>
          </p:cNvPr>
          <p:cNvGrpSpPr/>
          <p:nvPr/>
        </p:nvGrpSpPr>
        <p:grpSpPr>
          <a:xfrm>
            <a:off x="755576" y="854323"/>
            <a:ext cx="900000" cy="900000"/>
            <a:chOff x="4229236" y="3968984"/>
            <a:chExt cx="792000" cy="792000"/>
          </a:xfrm>
        </p:grpSpPr>
        <p:sp>
          <p:nvSpPr>
            <p:cNvPr id="7" name="MH_Other_2">
              <a:extLst>
                <a:ext uri="{FF2B5EF4-FFF2-40B4-BE49-F238E27FC236}">
                  <a16:creationId xmlns:a16="http://schemas.microsoft.com/office/drawing/2014/main" id="{B574B419-F2EF-4843-B26B-49C4168A3A2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MH_Title_1">
              <a:extLst>
                <a:ext uri="{FF2B5EF4-FFF2-40B4-BE49-F238E27FC236}">
                  <a16:creationId xmlns:a16="http://schemas.microsoft.com/office/drawing/2014/main" id="{F9B53DBD-4393-47C8-916D-1B35F168F316}"/>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2</a:t>
              </a:r>
              <a:endParaRPr lang="zh-CN" altLang="en-US" sz="1200" b="1" dirty="0">
                <a:latin typeface="Impact" panose="020B0806030902050204" pitchFamily="34" charset="0"/>
              </a:endParaRPr>
            </a:p>
          </p:txBody>
        </p:sp>
      </p:grpSp>
      <p:pic>
        <p:nvPicPr>
          <p:cNvPr id="11" name="图片 10">
            <a:extLst>
              <a:ext uri="{FF2B5EF4-FFF2-40B4-BE49-F238E27FC236}">
                <a16:creationId xmlns:a16="http://schemas.microsoft.com/office/drawing/2014/main" id="{6601131F-811F-4D01-A33A-DEAB8DEACC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460" y="1448976"/>
            <a:ext cx="4800782" cy="2368715"/>
          </a:xfrm>
          <a:prstGeom prst="rect">
            <a:avLst/>
          </a:prstGeom>
          <a:effectLst>
            <a:outerShdw blurRad="177800" dist="127000" dir="8100000" algn="tr" rotWithShape="0">
              <a:prstClr val="black">
                <a:alpha val="40000"/>
              </a:prstClr>
            </a:outerShdw>
          </a:effectLst>
        </p:spPr>
      </p:pic>
      <p:sp>
        <p:nvSpPr>
          <p:cNvPr id="12" name="矩形 11">
            <a:extLst>
              <a:ext uri="{FF2B5EF4-FFF2-40B4-BE49-F238E27FC236}">
                <a16:creationId xmlns:a16="http://schemas.microsoft.com/office/drawing/2014/main" id="{D0401990-0DA2-401F-ACA0-5DB8EA5E0A93}"/>
              </a:ext>
            </a:extLst>
          </p:cNvPr>
          <p:cNvSpPr/>
          <p:nvPr/>
        </p:nvSpPr>
        <p:spPr>
          <a:xfrm>
            <a:off x="890836" y="1995686"/>
            <a:ext cx="2457028" cy="1384995"/>
          </a:xfrm>
          <a:prstGeom prst="rect">
            <a:avLst/>
          </a:prstGeom>
        </p:spPr>
        <p:txBody>
          <a:bodyPr wrap="square">
            <a:spAutoFit/>
          </a:bodyPr>
          <a:lstStyle/>
          <a:p>
            <a:pPr indent="360045" algn="just" hangingPunct="0">
              <a:lnSpc>
                <a:spcPct val="150000"/>
              </a:lnSpc>
            </a:pPr>
            <a:r>
              <a:rPr lang="zh-CN" altLang="en-US" sz="1400" dirty="0">
                <a:solidFill>
                  <a:srgbClr val="0065B0"/>
                </a:solidFill>
              </a:rPr>
              <a:t>涉案财物子系统提供入库管理、在库管理、出库管理、二维码管理、统计分析、接口服务、系统管理。</a:t>
            </a:r>
          </a:p>
        </p:txBody>
      </p:sp>
    </p:spTree>
    <p:extLst>
      <p:ext uri="{BB962C8B-B14F-4D97-AF65-F5344CB8AC3E}">
        <p14:creationId xmlns:p14="http://schemas.microsoft.com/office/powerpoint/2010/main" val="9980828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prstClr val="black">
                    <a:lumMod val="65000"/>
                    <a:lumOff val="35000"/>
                  </a:prstClr>
                </a:solidFill>
              </a:rPr>
              <a:t>软件平台</a:t>
            </a:r>
            <a:endParaRPr lang="zh-CN" altLang="en-US" dirty="0"/>
          </a:p>
        </p:txBody>
      </p:sp>
      <p:pic>
        <p:nvPicPr>
          <p:cNvPr id="12" name="图片 11">
            <a:extLst>
              <a:ext uri="{FF2B5EF4-FFF2-40B4-BE49-F238E27FC236}">
                <a16:creationId xmlns:a16="http://schemas.microsoft.com/office/drawing/2014/main" id="{75B3FFE4-D5A7-49C4-8C93-9F9D2702D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993" y="867657"/>
            <a:ext cx="3031343" cy="3202927"/>
          </a:xfrm>
          <a:prstGeom prst="rect">
            <a:avLst/>
          </a:prstGeom>
          <a:effectLst/>
        </p:spPr>
      </p:pic>
      <p:grpSp>
        <p:nvGrpSpPr>
          <p:cNvPr id="6" name="组合 5">
            <a:extLst>
              <a:ext uri="{FF2B5EF4-FFF2-40B4-BE49-F238E27FC236}">
                <a16:creationId xmlns:a16="http://schemas.microsoft.com/office/drawing/2014/main" id="{976CE2D8-3B1E-49C4-9177-BDEB69693E30}"/>
              </a:ext>
            </a:extLst>
          </p:cNvPr>
          <p:cNvGrpSpPr/>
          <p:nvPr/>
        </p:nvGrpSpPr>
        <p:grpSpPr>
          <a:xfrm>
            <a:off x="755576" y="854323"/>
            <a:ext cx="900000" cy="900000"/>
            <a:chOff x="4229236" y="3968984"/>
            <a:chExt cx="792000" cy="792000"/>
          </a:xfrm>
        </p:grpSpPr>
        <p:sp>
          <p:nvSpPr>
            <p:cNvPr id="7" name="MH_Other_2">
              <a:extLst>
                <a:ext uri="{FF2B5EF4-FFF2-40B4-BE49-F238E27FC236}">
                  <a16:creationId xmlns:a16="http://schemas.microsoft.com/office/drawing/2014/main" id="{B574B419-F2EF-4843-B26B-49C4168A3A2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MH_Title_1">
              <a:extLst>
                <a:ext uri="{FF2B5EF4-FFF2-40B4-BE49-F238E27FC236}">
                  <a16:creationId xmlns:a16="http://schemas.microsoft.com/office/drawing/2014/main" id="{F9B53DBD-4393-47C8-916D-1B35F168F316}"/>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3</a:t>
              </a:r>
              <a:endParaRPr lang="zh-CN" altLang="en-US" sz="1200" b="1" dirty="0">
                <a:latin typeface="Impact" panose="020B0806030902050204" pitchFamily="34" charset="0"/>
              </a:endParaRPr>
            </a:p>
          </p:txBody>
        </p:sp>
      </p:grpSp>
      <p:sp>
        <p:nvSpPr>
          <p:cNvPr id="11" name="矩形 10">
            <a:extLst>
              <a:ext uri="{FF2B5EF4-FFF2-40B4-BE49-F238E27FC236}">
                <a16:creationId xmlns:a16="http://schemas.microsoft.com/office/drawing/2014/main" id="{FAB41F98-6474-4C24-9131-3EF9F34C63C4}"/>
              </a:ext>
            </a:extLst>
          </p:cNvPr>
          <p:cNvSpPr/>
          <p:nvPr/>
        </p:nvSpPr>
        <p:spPr>
          <a:xfrm>
            <a:off x="1187624" y="1799694"/>
            <a:ext cx="3096344" cy="1708160"/>
          </a:xfrm>
          <a:prstGeom prst="rect">
            <a:avLst/>
          </a:prstGeom>
        </p:spPr>
        <p:txBody>
          <a:bodyPr wrap="square">
            <a:spAutoFit/>
          </a:bodyPr>
          <a:lstStyle/>
          <a:p>
            <a:pPr indent="360045" algn="just" hangingPunct="0">
              <a:lnSpc>
                <a:spcPct val="150000"/>
              </a:lnSpc>
            </a:pPr>
            <a:r>
              <a:rPr lang="zh-CN" altLang="en-US" sz="1400" dirty="0">
                <a:solidFill>
                  <a:srgbClr val="0065B0"/>
                </a:solidFill>
              </a:rPr>
              <a:t>储物柜管理子系统提供前台管理和后台管理，前台管理提供二维码开箱、红外线检测、开箱日志等功能；后台管理提供储物柜查询、储物柜统计、柜体管理等功能。</a:t>
            </a:r>
          </a:p>
        </p:txBody>
      </p:sp>
    </p:spTree>
    <p:extLst>
      <p:ext uri="{BB962C8B-B14F-4D97-AF65-F5344CB8AC3E}">
        <p14:creationId xmlns:p14="http://schemas.microsoft.com/office/powerpoint/2010/main" val="25257785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76CE2D8-3B1E-49C4-9177-BDEB69693E30}"/>
              </a:ext>
            </a:extLst>
          </p:cNvPr>
          <p:cNvGrpSpPr/>
          <p:nvPr/>
        </p:nvGrpSpPr>
        <p:grpSpPr>
          <a:xfrm>
            <a:off x="755576" y="854323"/>
            <a:ext cx="900000" cy="900000"/>
            <a:chOff x="4229236" y="3968984"/>
            <a:chExt cx="792000" cy="792000"/>
          </a:xfrm>
        </p:grpSpPr>
        <p:sp>
          <p:nvSpPr>
            <p:cNvPr id="7" name="MH_Other_2">
              <a:extLst>
                <a:ext uri="{FF2B5EF4-FFF2-40B4-BE49-F238E27FC236}">
                  <a16:creationId xmlns:a16="http://schemas.microsoft.com/office/drawing/2014/main" id="{B574B419-F2EF-4843-B26B-49C4168A3A2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MH_Title_1">
              <a:extLst>
                <a:ext uri="{FF2B5EF4-FFF2-40B4-BE49-F238E27FC236}">
                  <a16:creationId xmlns:a16="http://schemas.microsoft.com/office/drawing/2014/main" id="{F9B53DBD-4393-47C8-916D-1B35F168F316}"/>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b="1" dirty="0">
                  <a:latin typeface="Impact" panose="020B0806030902050204" pitchFamily="34" charset="0"/>
                </a:rPr>
                <a:t>4</a:t>
              </a:r>
              <a:endParaRPr lang="zh-CN" altLang="en-US" sz="1200" b="1" dirty="0">
                <a:latin typeface="Impact" panose="020B0806030902050204" pitchFamily="34" charset="0"/>
              </a:endParaRPr>
            </a:p>
          </p:txBody>
        </p:sp>
      </p:grpSp>
      <p:sp>
        <p:nvSpPr>
          <p:cNvPr id="12" name="矩形 11">
            <a:extLst>
              <a:ext uri="{FF2B5EF4-FFF2-40B4-BE49-F238E27FC236}">
                <a16:creationId xmlns:a16="http://schemas.microsoft.com/office/drawing/2014/main" id="{9709C92D-422D-49D8-A575-DCA4DE92E603}"/>
              </a:ext>
            </a:extLst>
          </p:cNvPr>
          <p:cNvSpPr/>
          <p:nvPr/>
        </p:nvSpPr>
        <p:spPr>
          <a:xfrm>
            <a:off x="1382570" y="1897505"/>
            <a:ext cx="3600400" cy="1061829"/>
          </a:xfrm>
          <a:prstGeom prst="rect">
            <a:avLst/>
          </a:prstGeom>
        </p:spPr>
        <p:txBody>
          <a:bodyPr wrap="square">
            <a:spAutoFit/>
          </a:bodyPr>
          <a:lstStyle/>
          <a:p>
            <a:pPr indent="360045" algn="just" hangingPunct="0">
              <a:lnSpc>
                <a:spcPct val="150000"/>
              </a:lnSpc>
            </a:pPr>
            <a:r>
              <a:rPr lang="zh-CN" altLang="en-US" sz="1400" dirty="0">
                <a:solidFill>
                  <a:srgbClr val="0065B0"/>
                </a:solidFill>
              </a:rPr>
              <a:t>手持终端子系统提供案件信息、款物信息实时登记、查询、二维码制作、打印和识 别、款物取证、数据同步等功能。</a:t>
            </a:r>
          </a:p>
        </p:txBody>
      </p:sp>
      <p:sp>
        <p:nvSpPr>
          <p:cNvPr id="4" name="标题 3"/>
          <p:cNvSpPr>
            <a:spLocks noGrp="1"/>
          </p:cNvSpPr>
          <p:nvPr>
            <p:ph type="title"/>
          </p:nvPr>
        </p:nvSpPr>
        <p:spPr/>
        <p:txBody>
          <a:bodyPr/>
          <a:lstStyle/>
          <a:p>
            <a:r>
              <a:rPr lang="zh-CN" altLang="en-US" dirty="0"/>
              <a:t>软件平台</a:t>
            </a:r>
          </a:p>
        </p:txBody>
      </p:sp>
      <p:pic>
        <p:nvPicPr>
          <p:cNvPr id="9" name="Image1">
            <a:extLst>
              <a:ext uri="{FF2B5EF4-FFF2-40B4-BE49-F238E27FC236}">
                <a16:creationId xmlns:a16="http://schemas.microsoft.com/office/drawing/2014/main" id="{5FA531D6-48B7-426B-8EF2-DE5D11E74968}"/>
              </a:ext>
            </a:extLst>
          </p:cNvPr>
          <p:cNvPicPr>
            <a:picLocks noChangeAspect="1"/>
          </p:cNvPicPr>
          <p:nvPr/>
        </p:nvPicPr>
        <p:blipFill>
          <a:blip r:embed="rId5" cstate="print"/>
          <a:srcRect/>
          <a:stretch>
            <a:fillRect/>
          </a:stretch>
        </p:blipFill>
        <p:spPr>
          <a:xfrm>
            <a:off x="5292080" y="854323"/>
            <a:ext cx="2477432" cy="3805659"/>
          </a:xfrm>
          <a:prstGeom prst="rect">
            <a:avLst/>
          </a:prstGeom>
          <a:ln>
            <a:noFill/>
          </a:ln>
        </p:spPr>
      </p:pic>
    </p:spTree>
    <p:extLst>
      <p:ext uri="{BB962C8B-B14F-4D97-AF65-F5344CB8AC3E}">
        <p14:creationId xmlns:p14="http://schemas.microsoft.com/office/powerpoint/2010/main" val="28459488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E928B940-FFA4-4EF7-97B4-AEFAED12EDC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Bim5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YpudIMiTEljADAACWDAAAJwAAAHVuaXZlcnNhbC9mbGFzaF9wdWJsaXNoaW5nX3NldHRpbmdzLnhtbNVX3W7aMBS+5ymsTL0saTu6diihqgpo1VpAhW3tVWXiA7Hq2FnsQOnVnmYPtifZcQwU1K5Lf5A2IUR8fr7zf2KCo9tEkAlkmisZervVHY+AjBTjchx6Xwbt7UOPaEMlo0JJCD2pPHLUqARpPhRcx30wBkU1QRip66kJvdiYtO770+m0ynWaWa4SuUF8XY1U4qcZaJAGMj8VdIY/ZpaC9uYIJQDwmyg5V2tUKoQEDulcsVwA4Qw9l9wGRUVbUB17vhMb0uhmnKlcshMlVEay8TD03h0e289CxkE1eQLS5kQ3kGjJpk4Z49YLKvr8DkgMfByjuwc1j0w5M3Ho7dUsCkr7D1EKbBc6tSgnCnMgzRw+AUMZNdQdnT0Dt0YvCI7EZpImPBogh9j4Q685uP501WtdnJ12Pl8Put2zwWnPOVHo+Os4gb9uKECHVJ5FsLQTUGNoFKPfqDOiQkPgr5IWYiMl15yzZzJUAnNfaGEbJUNgHZrASjX6N1y2UXLXIyMMRMxCr5uCJH0qsQO4oYJHSwCdD7Xhpqh8ey59nHEqCOJhiwI573v3LrgMRTHNNKy6tuBom/eo8U3lgpGZyongN0CMIpiDPMGnGMhqgcgoU0lBxRYyRAuOFiccpsCOirzOAf9k6ApNJDlqYr+mAoyz8D3nd2QII5UhLtAJdjfSuXb41WcBp1Tre1C68HGrf3babF2fdpqtyy0bIGUTKqNngmPRIUnNRvDpjEhlFnqYjojmGoqiMM4KXpnYqi8vg+ZJLlyZ37oYK9AbLMlmrDynMH/1oLTZmE6KQbTDVUDjCHIsicNERoQrg8scygJGVBIlxYzQCFebtmM94SrXSHED7KD1yz10+oTL4jTG9YYWMwZZKcid3b33tf0PB4cf61X/14+f208qzZd+T1Brzm39kyfX/nL1P9yGgW839eOL22T5v7u3exetr2Vy22ldDkqVtdUvBdctI9X9XEbqwr1oeisvmVIu4GIau0HD1SR4wg2wt2yzF7TKq9/xrtc20yobjPu1I/LfhO1Oy2vj2j0x8B+9yFpOwiVPMBl2PS5vv4392g7ePB9lVSqItv5folH5DVBLAwQUAAIACAAYpud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Bim50ju8zUKHQMAACcMAAAmAAAAdW5pdmVyc2FsL2h0bWxfcHVibGlzaGluZ19zZXR0aW5ncy54bWzdVs1OGzEQvucpLFccyQKlhUa7QYgEgQpJRNIWTsi7drIWXnu7thPCqU/TB+uTdLxOQiJSuiCiSlUUJR7PfPPNj8cOj+4zgcas0FzJCO/WdzBiMlGUy1GEvwxOtw8x0oZISoSSLMJSYXTUrIW5jQXXaZ8ZA6oaAYzUjdxEODUmbwTBZDKpc50XblcJawBf1xOVBXnBNJOGFUEuyBR+zDRnGs8QKgDAN1NyZtas1RAKPdKlolYwxCkwl9wFRcSZyQQOvFZMkrtRoaykJ0qoAhWjOMLvDo/dZ67jkVo8Y9KlRDdB6MSmQSjljgQRff7AUMr4KAW2B/sYTTg1aYT39h0KaAdPUUpsHzlxKCcKUiDNDD5jhlBiiF96f4bdGz0XeBGdSpLxZAA7yIUf4dbg9uym1766OO98vh10uxeD854nUdoEqzhhsOooBELKFglb+AmJMSRJgTfYDInQLAyWRXO1oZIr5NwaxUpA6ksr6KIsZrRDMiDZO5UYDYG5mEa4mzOJ+kRCxbkhgicLC21jbbgpK3060z4uOBEIqgktydBlHz/69ClJUlJotsxlvqNdopPmN2UFRVNlkeB3DBmFIGibwb+UoeWKoGGhslIqiDZICw4ex5xNGD0qEzkD/JOjG3CRWbCE/swFM97Dd8sfUMyGqgBcRsbQzSDn2uPXXwScE60fQcmc41b/4rzVvj3vtNrXWy5AQsdEJi8EhyqzLDcbwSdTJJWZ20E6EmI1K4tCOS33qsRWf30ZNM+s8GV+62IsQW+wJJvx8pLC/JVBZbcpGZcH0R2uEhqOIIeSeEzYSGCacGlZVcCESKSkmCKSwCzT7liPubIaJP4Ae2j9eobeHnFZrkZwuYDHgrKiEuTO7t77/Q8fDw4/NerBrx8/t581mk35niDOnR/zJ8/O+cWsfzoNw8CN5vWT2hT2yaCO/92k7l21v1bJZqd9PahUyHa/Ely3ilb3cxWtK3+19JaulUoUYBSN/NGCYSR4xg2jb9lYr2iOtdc4f7Y7fD9tpjk2GOnaY/CfROpXi+ffynsvDNY+SGsgX33cN2u/AVBLAwQUAAIACAAYpudIaHFSkZoBAAAfBgAAHwAAAHVuaXZlcnNhbC9odG1sX3NraW5fc2V0dGluZ3MuanONlE1vwjAMhu/8CpRdJ8Q+YbuhwaRJHCaN27RDKKZUpEmVpB0d4r+vDl9N6o7FF/Ly5HXsKt52utViEes+d7fut9u/+3unAWpW53Dt66JFT1FnRiQLmCUpiEQCC5DiePQk784EZcykM52XH2hran5M4T9LLkwdzwgLTWiGOlwQ4DehbajDPyexU6trX1Ot0fPcWiV7kZIWpO1JpVPuGHb16la9xABWBegL6JJH4JkO3Gojz44PA4w6F6k047Kcqlj15jxax1rlctGWf1VmoKtPvt4D/afBy8SzE4mxbxbSMPFkiNFOZhqMgUPexwkGCQs+B1Hz7bv1B+oZNwsK6CIxiT3SoxuMOp3xGBpdGo4wfExWXo1uDjCanIWN3RN3txgeIXgJumE1vsfwQJXl2T8+YKZVjB1poM2en1Ch+CKR8SF1H4Pk8LJo29a9c6Hu+mPmPSEVPKEV9fzSttkRgoYArTeWjnlNkHdK2QlKlEQORWjUtCroOWLDOYL7zy7j1vJolVbjoRqOVRu4XoOeKSWq239dumeYq7P7BVBLAwQUAAIACAAYpud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YpudIcvzRgWcAAABrAAAAHAAAAHVuaXZlcnNhbC9sb2NhbF9zZXR0aW5ncy54bWwNzDsKw0AMRdHeqxDqnU/nwmN3KYMhzgKE/QgGjRRmREh2n+lucbjj/M1KH5R6uCW+ni5MsM33w16Jn+utH5hqiO2ibkhszjRP3ai+iT4Q0WClt8oPZUVuEbhLbnIpqLCQaGc+T90fUEsDBBQAAgAIAAMGwk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Bim50i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Bmm50h7e25ZwhEAAOs9AAAXAAAAdW5pdmVyc2FsL3VuaXZlcnNhbC5wbmftm3lYktnbx13SMZdsc0lNbWqmSROzxS23NDOz0UwrS0DTrMlSMCI0BbTRrJikadMyNS3TctLMVEABl/SpMaVyodyISAlcUBEQEHhxpsXf9b6/P97/4bp44Dk355zvfe7P85xzcz3n4p5APwNdM101NTUD/53b96qpaZqoqWlc1NFWlrzc2lWn/FBH7PXzVivvsOAoTxYc2/brNjW1Srze7GEt5flC+M6DCDW1Rc1zb3UAVnpETc091X/7ttBE6NhARNmzmPfaE+xNAnWJ2phufPpWJnR7XPGVPaE7a5YY6xRZ997cu5OZtf2KuZHxgh06S4vGZ37QQAZVXU1iIMjgoFrR1k2i/k3AX8faXbF6lpboYdptIo1xG2kFbKEfQjlewwd5iI/wx+t48YMY6ViZZwVVTvLMUtfU39Cg9uXQv2XDU++h838bduK3srCDWAX6t7uHU9W1TSP/PaTt07bx+wNfBp9842f1mKRpa7b/9Ffb3CHStNQt2ArlIR3d1OjtGjO/5jX90HJCCO/GVdfiQO15dZxbvIYubcUqpIwMvXU31OeZAjfuIX7sWMd5HlccPr+GqXa63kLB/XRuy3Pcwm/qU+GrQnWM5vmy3SCMqGajuwtRSPxWV2K2GJSuxzw3T9cFdabGfZ01Br6M802j7flfLKPExTbpuvN6LdL+C6xmpFVMfA3+1gXaQMekKQPeqPZNhNfzVLj63gVXzxfBfA4Lj9K+WIRgHSNvrXkDHay5H5R66dxb8G+gb0IoSreY3oR5o2kd5UVQW6fh7/OmtnBDctWxL5ZkULpu4XwXStVtTbx8tx0HbTb5JiRCU6ls1Xet+hsWO1iDU5en3S/83Lcnh/x+05dhczfxztgz34Wu1Bt6d4vubja5rfe1i7sV6kpli0HzgnDBdDHI65LX2z3Tcb+8Ghxd8a+lIV+v0Lt0vguxDX9r7Qnec1uv/Zv/r+nKWIF1TObHSl/HxNrX+vgvEsflR2HCL5ZIWsaeVaHzXdgSOaRR+ssv7RnD3/z/fMKLMBfUebH6UTmSV368snk52ly3yin5i+UJ27t0sc18F8yenFIPXX592Bvxzf/pLdZKZU3zY7VEs0lr55KdZpcoBhnvc92/WN4hVLipcFPhpsJNhZsKNxVuKtxUuKlwU+Gmwk2Fmwo3FW4q3FS4qXBT4abCTYWbCjcVbircVLipcFPhpsJNhZsKNxVuKtxUuKlwU+Gmwk2Fmwo3FW4q3FS4qXD7/+AGZ3cGeQ7MsEznlTY0PJzrdxfhyP/ql9N1fUR4e+nX0g9T/9XdB8ypXO1Nm32+PqDd/d94yrt9agAa0vS1FEz5rxhvBmM6I88fffHlpyX/R+DS7jW1AFbY+iTxULZTkIf407Cfp+TNMDPTipKA5SZ0s8qAg3hR1/Jh4VW3r5InsNoP2OecJt3gjOhH/GYJvyxCFtvtEuXOJrUTZMXuvMlEGhpT7wpOmWj8IZeH5iU7gXaPmsPdB8/2QxenhHx/1HzTRMdWXv+7U0ljC7F5q3v4BzcG04nP+Izi6GDf2VU0NOfdK/uIlaB8rFyM0zVmNfSwoMlwsOKZiRVAm8w121mReCjvU9sJfeUoUNNsTsC4dftvBj5AQeSjVTRQ/uoeZBZZkZtSdzuGlKpsBrSlupsl/PG0zN47ixgN1e4gfzyOvLqpYov+BjhGc99Sd/kMq3ZqTfJL2q+LdEo8am4fP6XXyIUncJcRsmsjzlUJp2oZmGT+Yxj6BL+WKhv78GHqxWr8Se6ZTpoglzE7zMVYKj0u86S5i/obRbVChzp5Sa6nfBKPwqNWijhu0JTJljpE4mgl4KiYATxrOqIYgkVkvHh9zftSmuL5sqCT1cH4uvhN/V38XkdG8Ug3u5R9CC8Fe5RHt3RyP4mD1ncMNctur9TMPnxXWDnYxicgMOM//c6e7XdiUk7UBAAfXrdl4FZjN3rlvRjAKmS5FSlDtgfWlmVaTOiuQuaKkba7QxtKr9WTKuzRnIAyjbZVBX1IubQJsqmMBQFIWei8u/TJh9cmHGhLvGry4Ly6wUKRQwEAMheIbdW6WSuGd5g+AiCN9+Tk/CB3YRxiEEVecqUtZoBOvAMGLpV0v2xzdnHJdhCdkOvfoXuRnRQ/31lQMOKwXuxCZ5PXiZI/D14rZoVm65n4nce53irTDHs8Wcgs6mX67P+pp5+9yudMnoLyIWtfEcdBPJVNTTEaHebfyp+g+884i5VdobPHcptB5si3npAVtp7RvsWWomkP23T9bKNdf8e4V6Dp5oU1+X0uzS1IcuJTzOA1PYA+GXO3JO1s26u4vmMOCsqzI1ISBT/QRguB4Q+5LsoEg8AWK0CtjZBlC1r9R99GPkqD8veXFUsRYix1xcmtFy039Tu2HfJ9xDrAL70mgqSdAsMY6NE5DSwMEGe7YbcVb9qjhPZY40VY3sMRHmlwBsUsYi/8na6NOJaa5qPf39P+qnOZuJgFtw+SVPARdHwvxNU4QOk/fTnokb8ljPre6XrsA0DZ9wSYIs9tqmRGnf1LpHUhuqnFwxw4j0syXQLqCZ8UDOU4KK+7gngoWtAdLjtTmvCRsnlkxK2RSi8YqaZDt66L7K+CV95C7zb8RGkLdPkQAM8izr6+geOE7z+Dzo/NZdvxHfAv485gfeovMqMKLncwP87h2wP7TSB5MoJMRa/9fe4+1NFAxL5lrGOf5vSBiP5YSm4KtkS+YAfzo9l+UOvPDDS8jFwuovMknO0BnyGYdzhOZTLoAeBEZEe9bFV+bWVBehEJyxjG++xjYWRBzz7gyVjLAYLzKxJ9AXBRebFvgYdjR0dreHYBAPfnzDSEW02IMELHhL5Y2Xo/BO73xNRzSam8hv0xhbE8FtvsTDFybI0NloWPoVaow2avF98Oz0idvHZPCIExYvqGqUei5Y5EXXPWDzpdl4AZdXXBzAOpI7cyq8CmmnfWyQ7sJugKyZ27o41/HErxrZJHEJwZ9Na3Tgeytwr1px328MieQ/cFJZ4yzgNo5witpsA0zHeAkEJnr8gOUpRLe5F1CQUCUS9AOZI8JusWAA6l1JJaK9phtw4O4rYHndReznaVo89asIET8iS6R2a0SOnM2vM4M+7exe+EUr0HFwDeuhw5RFS3YGAIIL/AW1EPAXWB9SVlvtHNpyGOedtk0ukS0BgJ2n6EEcO/Zfe+dORAqqnjA08z1Gx6WcL7Lua0qHi0bjDRDUllz7qbSKGvh2G/35FT4Ql3EioMssw19e9EfbjsNBiGPuWBzbOyfd1Jn6bODtmjeLWDEldFIo8sKqeIsqS9Qllh4N2RswIHzySMTECvkMvYngoxF6Ceru/Jz6ELSoBIST3XpQtIlPJmFHF9GtycbsAeM4mroz2U13lwnUdJcRBogSIHcCf/ejDM1ZGvvM8sa27p1RyXQCe2mjn/BP7jxiUxA1h/AuUmzK+iW2ibhp2wnuwsbL0oCLAnn0Yulb3xs0Iz1ySl41yTyhWW9IrUDYYm/Bs4Ek0yI+NhsSJSt5zu9xhjhfAmn/4ji0g7TsjxqIAwo9IzOLG+7hVnAwUl8uRZhc6Bzn34JSTuTBf6DulUMI24fv1Kc6Z3TtjlI3Y2dNHlk/FehMimEQ3ljJCVFh14H/UY3OUfD3Fsev7bCFsRUWbAr0FvFvOlltuKNNoIJ5+JOxsqh5PWi8GICBbJCMRNx9YPoCxwyo7pu5oT442et+5qrbE6u7Hp1Ywb4Da8PeHYkPe7xY6mznXqzI+nAm1uUhpJ/etXEGTaS9cW85cNJOwFP5ZsPtlFpb+c0DHvhG9o8h2gz2yy7EvU60qse0NQRPdJfqIDFtc43PZE8853fpVjccFG3q38O5n3OTY7tW7G4f0IOeTKk/JBLqcF0N/8Z/3Nu8RZIbXhdsLR1ibfYeepz84bGxqQpjtnHcfjkkHc/vj0tGgR+NUBmx1hD5fxObtaexFAMYsklHMlnQUpzoNPQ8sWZ44Scyqi/qg91+1gQUs6Xv05B3Cj/hPKQePqomIMv93JKchTNt1t0jQdJAuH1Agj6ygwXYjBnaWg1rgx4oSgUzAC8I8qSAb1U3/b+o2F51B68MtGXB+WK8pvZHB2jCwBcZ9W6joMPAOLqkfigpHvE0+EDmDqi7nvard3y+xWsqIDu0qYRftDW/OvTCayzUkosl0siRdFUnx0bfKdU9LUos4sOueTcRGG4efmWimnyNwC2eixiBn+53v4eIpcUBEB8XsxUUQV4spZAkN0cL7TQb5R+2T7UboM6VajxM5auWzKTFtbkDJ1P7Vy2jiPkz9H275M14RBYWfRGfIwfs9GuYfQLpiuVIsInVkh3VWjVHGAYFpbZoSrPOcwYO2RRXvr4DmdPEmArnBuveluUvVkUrkYiqfIxmAwG6/Qp/0C9q1j+URSIKQ2HvGqEWXOWEwyDeOfc5RBTPrinfZvqBe8oQdlV1jRrgmSD39g4T0HJdJ1i9DuEa5vIFWFySR2lJl1q27Dac/mQjwMQy6OTnkl68CuGp1e6243RjTdFl2fEUuiRUlCCmseG//keJoebacZAMT0DTW1rAd32bSgKPw8cmOUmTOXhMyNXkTpmzn/pqWh12RoMpyUoRexGkLZ4RbUAytKC8EwWnrhwRWiaK2o0XU5cTSyhCG+yJ/x310nXGUhkR3jzFid9ewLFJYoHDFTnTVwBywFWRdH7YyWGJdxdinHIYJvAU0eq75Hi+MdJITxF4TQIedCqOl/DY4/g7VE9cUYuk00DNOpcsFwBVZW5mlyRh8jbouAkmXtBQPAXejzm5QzN0FBaAP7AdpbFpy4zHlur2JeWnYERny/1s+OHM+43pYN7r8OJK3Es8TsAk+OlAJ3OEgsvdxbDURZWsdyxg2xM83dBRKeeMhzlmnoxFDIRVo4PT3j1fq6xm3MWI4vijM1kujg9sm9KgDfOTQS6GphD+DSLLUtsbOT4VYbbq6PoIsqk2VJ3BKflVLl3KmfgfMnzLQ6URKq+x0NDKtfOUb8WYrNhZY41qcIyiKMQOm48DqNp9NFdafFSHIYyH1Rtsh5ycZjiKPWJz78bujhfFzRgkQbOg/x199yGaLYc2p49fwO/zJjpMVcy4nKJa+C8eh5ea1r+wH78Tqexz+L8zOzm2t6fRLGTegSiwCGBTjfnQl3WxmkLTEtFX0okCJnoYOKq0PJ4nflIwiqhFv2J++eMkt447E8KbxLrJxSeQw3EY71kLcEImn9OOWxNvhoXI/+SSf4yoohthxaOSLPPoqpsKQj0YOfRK+7mR9dzV4gLF74HGqPg+EeuRvzu3Fiih4MRxq9PNrUIm5uIWZ3jYzUeQBvnX7I3nr8yD9rcTiXR3UGXAYfipJewAoDZ3umQqzYxHjsKK/qnaD6mSsYHBvrvubPbvz1gZpCKYoqHRhIDVaQ43xQsp2HPO24G33OwxPk8GB7L4FHByIl5JF0d71f10Lg+FqLrAIW4GWoyQbhOpAaZB7G0MWvvku5zGclZZ2KRxII20MzLQnKmTjoAO9WhPTeb1RhdUUcNJGpxfyoIQLPimlYSrV0zd5CTmGm5dMfn0TbX7z20HJtyPDJDv2UN15GrtmSwJvil8JC9oXsRHnyzifOfi61ruA7VWlgVx0ATKnpnh1HUetm+oglzHuYANRAqx4e5vE1cW9pIO6/h3ehbxU6nqAtgTUjLIHYMeV0ICmFVw4vA/ciGWjRwK9j5JlGQ8wTlBbr++V/nNbJEhhc+Z7zxXkR3k2dydTVq1YUDS7ai6UxfhZcK5j9xH28GXkrkonbKPPlyHOiviRfAcq0fDTJXmBbUf80aS4rEEjtH2C5DO7TgJUkYEwL963hDxbK/NJ8S8aa//g/YHyWX6D4o/+Ny1W89Hrpiu/5H0Ff84bt+OxIhGIpaM2+/9j2+3Ju22+BMp/yR/3oD91xdfNaRNR3a0na30YoR4X0sEDjGcIbwUhx+Jp81vZ5DV2UEHRNBJM8rKJP93zxhvnthsXcPfV8hmAO4lrJlaJOekhHq/ahfs4YHF8eSxlu+5btPmn3+nefs0LdLmbjod8udELVlC9/38Dt5d6R5/4HUEsDBBQAAgAIABmm50jXo5xjSwAAAGoAAAAbAAAAdW5pdmVyc2FsL3VuaXZlcnNhbC5wbmcueG1ss7GvyM1RKEstKs7Mz7NVMtQzULK34+WyKShKLctMLVeoAIoBBSFASaESyDVCcMszU0oybJXMzcwRYhmpmekZJbZKpuamcEF9oJEAUEsBAgAAFAACAAgAGKbnSBUOrShkBAAABxEAAB0AAAAAAAAAAQAAAAAAAAAAAHVuaXZlcnNhbC9jb21tb25fbWVzc2FnZXMubG5nUEsBAgAAFAACAAgAGKbnSDIkxJYwAwAAlgwAACcAAAAAAAAAAQAAAAAAnwQAAHVuaXZlcnNhbC9mbGFzaF9wdWJsaXNoaW5nX3NldHRpbmdzLnhtbFBLAQIAABQAAgAIABim50i1/AlkugIAAFUKAAAhAAAAAAAAAAEAAAAAABQIAAB1bml2ZXJzYWwvZmxhc2hfc2tpbl9zZXR0aW5ncy54bWxQSwECAAAUAAIACAAYpudI7vM1Ch0DAAAnDAAAJgAAAAAAAAABAAAAAAANCwAAdW5pdmVyc2FsL2h0bWxfcHVibGlzaGluZ19zZXR0aW5ncy54bWxQSwECAAAUAAIACAAYpudIaHFSkZoBAAAfBgAAHwAAAAAAAAABAAAAAABuDgAAdW5pdmVyc2FsL2h0bWxfc2tpbl9zZXR0aW5ncy5qc1BLAQIAABQAAgAIABim50g9PC/RwQAAAOUBAAAaAAAAAAAAAAEAAAAAAEUQAAB1bml2ZXJzYWwvaTE4bl9wcmVzZXRzLnhtbFBLAQIAABQAAgAIABim50hy/NGBZwAAAGsAAAAcAAAAAAAAAAEAAAAAAD4RAAB1bml2ZXJzYWwvbG9jYWxfc2V0dGluZ3MueG1sUEsBAgAAFAACAAgAAwbCSKkBxHb7AgAAsAgAABQAAAAAAAAAAQAAAAAA3xEAAHVuaXZlcnNhbC9wbGF5ZXIueG1sUEsBAgAAFAACAAgAGKbnSLCHI/RsAQAA9wIAACkAAAAAAAAAAQAAAAAADBUAAHVuaXZlcnNhbC9za2luX2N1c3RvbWl6YXRpb25fc2V0dGluZ3MueG1sUEsBAgAAFAACAAgAGabnSHt7blnCEQAA6z0AABcAAAAAAAAAAAAAAAAAvxYAAHVuaXZlcnNhbC91bml2ZXJzYWwucG5nUEsBAgAAFAACAAgAGabnSNejnGNLAAAAagAAABsAAAAAAAAAAQAAAAAAtigAAHVuaXZlcnNhbC91bml2ZXJzYWwucG5nLnhtbFBLBQYAAAAACwALAEkDAAA6KQAAAAA="/>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4.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5.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6.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7.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8.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19.xml><?xml version="1.0" encoding="utf-8"?>
<p:tagLst xmlns:a="http://schemas.openxmlformats.org/drawingml/2006/main" xmlns:r="http://schemas.openxmlformats.org/officeDocument/2006/relationships" xmlns:p="http://schemas.openxmlformats.org/presentationml/2006/main">
  <p:tag name="MH" val="20151125204017"/>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1816</TotalTime>
  <Words>1289</Words>
  <Application>Microsoft Office PowerPoint</Application>
  <PresentationFormat>全屏显示(16:9)</PresentationFormat>
  <Paragraphs>142</Paragraphs>
  <Slides>18</Slides>
  <Notes>18</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Impact</vt:lpstr>
      <vt:lpstr>Calibri</vt:lpstr>
      <vt:lpstr>微软雅黑</vt:lpstr>
      <vt:lpstr>等线</vt:lpstr>
      <vt:lpstr>Wingdings</vt:lpstr>
      <vt:lpstr>Arial</vt:lpstr>
      <vt:lpstr>1_Office 主题​​</vt:lpstr>
      <vt:lpstr>PowerPoint 演示文稿</vt:lpstr>
      <vt:lpstr>PowerPoint 演示文稿</vt:lpstr>
      <vt:lpstr>建设背景</vt:lpstr>
      <vt:lpstr>建设依据</vt:lpstr>
      <vt:lpstr>建设目标</vt:lpstr>
      <vt:lpstr>软件平台</vt:lpstr>
      <vt:lpstr>软件平台</vt:lpstr>
      <vt:lpstr>软件平台</vt:lpstr>
      <vt:lpstr>软件平台</vt:lpstr>
      <vt:lpstr>硬件设备</vt:lpstr>
      <vt:lpstr>硬件设备</vt:lpstr>
      <vt:lpstr>硬件设备</vt:lpstr>
      <vt:lpstr>办案流程</vt:lpstr>
      <vt:lpstr>数据流转</vt:lpstr>
      <vt:lpstr>系统特点</vt:lpstr>
      <vt:lpstr>社会价值</vt:lpstr>
      <vt:lpstr>成功案例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dc:creator>
  <cp:lastModifiedBy>楚楚</cp:lastModifiedBy>
  <cp:revision>186</cp:revision>
  <dcterms:created xsi:type="dcterms:W3CDTF">2016-03-10T07:57:08Z</dcterms:created>
  <dcterms:modified xsi:type="dcterms:W3CDTF">2022-05-12T08:57:45Z</dcterms:modified>
</cp:coreProperties>
</file>