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0" r:id="rId6"/>
    <p:sldId id="259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0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172085"/>
            <a:ext cx="9937115" cy="590550"/>
            <a:chOff x="170694" y="177983"/>
            <a:chExt cx="3936003" cy="781164"/>
          </a:xfrm>
        </p:grpSpPr>
        <p:sp>
          <p:nvSpPr>
            <p:cNvPr id="8" name="等腰三角形 7"/>
            <p:cNvSpPr/>
            <p:nvPr userDrawn="1"/>
          </p:nvSpPr>
          <p:spPr>
            <a:xfrm>
              <a:off x="1233863" y="17798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10919" y="177983"/>
              <a:ext cx="1581796" cy="77864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6" name="图片 25" descr="南自新LOGO1.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0610" y="226695"/>
            <a:ext cx="2171700" cy="480695"/>
          </a:xfrm>
          <a:prstGeom prst="rect">
            <a:avLst/>
          </a:prstGeom>
        </p:spPr>
      </p:pic>
    </p:spTree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942975" y="186690"/>
            <a:ext cx="6457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IDC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机房微模块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6KW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高密机架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Content Placeholder 2"/>
          <p:cNvSpPr txBox="1"/>
          <p:nvPr>
            <p:custDataLst>
              <p:tags r:id="rId1"/>
            </p:custDataLst>
          </p:nvPr>
        </p:nvSpPr>
        <p:spPr>
          <a:xfrm>
            <a:off x="522605" y="1387475"/>
            <a:ext cx="5104130" cy="319659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en-US"/>
            </a:defPPr>
            <a:lvl1pPr>
              <a:defRPr sz="2000" b="1">
                <a:solidFill>
                  <a:srgbClr val="000000">
                    <a:lumMod val="75000"/>
                    <a:lumOff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indent="323850" algn="just" fontAlgn="auto">
              <a:spcBef>
                <a:spcPts val="0"/>
              </a:spcBef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Microsoft YaHei UI" panose="020B0503020204020204" charset="-122"/>
                <a:sym typeface="+mn-ea"/>
              </a:rPr>
              <a:t>数据中心设计、建设标准按照国内GB50174-2017设计规范最高标准及国际Uptime Tier4标准执行，</a:t>
            </a:r>
            <a:r>
              <a:rPr lang="zh-CN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提供共包含约1015 个6KW-8KW高密机架（其中</a:t>
            </a:r>
            <a:r>
              <a:rPr lang="en-US" altLang="zh-CN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6KW</a:t>
            </a:r>
            <a:r>
              <a:rPr lang="zh-CN" alt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机柜有</a:t>
            </a:r>
            <a:r>
              <a:rPr lang="en-US" altLang="zh-CN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856</a:t>
            </a:r>
            <a:r>
              <a:rPr lang="zh-CN" alt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个）</a:t>
            </a:r>
            <a:r>
              <a:rPr lang="zh-CN" alt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机柜类型600*1200*2200、</a:t>
            </a:r>
            <a:r>
              <a:rPr lang="zh-CN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2000 多台标准物理服务器、可达40EB数据存储量、以及IDC 机架设备托管租赁服务等支撑服务能力。</a:t>
            </a:r>
            <a:endParaRPr lang="zh-CN" sz="1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23850" algn="just" fontAlgn="auto">
              <a:spcBef>
                <a:spcPts val="0"/>
              </a:spcBef>
            </a:pPr>
            <a:r>
              <a:rPr lang="zh-CN" altLang="en-US" sz="1800" b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可提供高质量、高可靠、高安全、低延时的云网资源、原生安全保障体系等服务支撑能力，以满足国内外中高端客户用户对互联网+政务应用/数据服务承载需求。</a:t>
            </a:r>
            <a:endParaRPr lang="zh-CN" altLang="en-US" sz="1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H="1">
            <a:off x="5822315" y="3839845"/>
            <a:ext cx="92075" cy="0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 flipH="1">
            <a:off x="5702300" y="4368800"/>
            <a:ext cx="92075" cy="0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14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005" y="4584700"/>
            <a:ext cx="2891790" cy="22910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90" y="4584065"/>
            <a:ext cx="2623820" cy="2273935"/>
          </a:xfrm>
          <a:prstGeom prst="rect">
            <a:avLst/>
          </a:prstGeom>
        </p:spPr>
      </p:pic>
      <p:graphicFrame>
        <p:nvGraphicFramePr>
          <p:cNvPr id="33" name="表格 32"/>
          <p:cNvGraphicFramePr/>
          <p:nvPr>
            <p:custDataLst>
              <p:tags r:id="rId6"/>
            </p:custDataLst>
          </p:nvPr>
        </p:nvGraphicFramePr>
        <p:xfrm>
          <a:off x="5626100" y="1387475"/>
          <a:ext cx="5989320" cy="3107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130"/>
                <a:gridCol w="2113915"/>
                <a:gridCol w="848360"/>
                <a:gridCol w="1478915"/>
              </a:tblGrid>
              <a:tr h="50292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┃</a:t>
                      </a:r>
                      <a:r>
                        <a:rPr lang="en-US" sz="1200" b="1">
                          <a:solidFill>
                            <a:srgbClr val="0065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机房信息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内容功能或参数描述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机房信息</a:t>
                      </a:r>
                      <a:endParaRPr lang="en-US" altLang="en-US" sz="1200" b="1">
                        <a:solidFill>
                          <a:srgbClr val="0070C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功能或参数描述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机房名称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贵州（安顺）数据中心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机房等级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国际T4、国内A级、网安三级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开通时间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建筑面积（平方米）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18000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机房面积（平方米）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10422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设计机房数（个）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抗震等级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现有机架数（个）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6KW机柜856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47U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850" y="4584065"/>
            <a:ext cx="2856865" cy="2291715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4770" y="4584065"/>
            <a:ext cx="2781935" cy="227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72720"/>
            <a:ext cx="313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IDC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基础设施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Content Placeholder 2"/>
          <p:cNvSpPr txBox="1"/>
          <p:nvPr>
            <p:custDataLst>
              <p:tags r:id="rId1"/>
            </p:custDataLst>
          </p:nvPr>
        </p:nvSpPr>
        <p:spPr>
          <a:xfrm>
            <a:off x="522605" y="864870"/>
            <a:ext cx="5104130" cy="373062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en-US"/>
            </a:defPPr>
            <a:lvl1pPr>
              <a:defRPr sz="2000" b="1">
                <a:solidFill>
                  <a:srgbClr val="000000">
                    <a:lumMod val="75000"/>
                    <a:lumOff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l" fontAlgn="auto">
              <a:lnSpc>
                <a:spcPct val="150000"/>
              </a:lnSpc>
              <a:spcAft>
                <a:spcPts val="1000"/>
              </a:spcAft>
              <a:defRPr/>
            </a:pPr>
            <a:r>
              <a:rPr lang="zh-CN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备军工通信、电信、金融级数据处理和金融交易顶级行业高附加值应用的系统托管、热数据处理、冷数据存储和云计算、云服务能力高端云数据中心。该数据中心采用了多项国际顶尖应用新技术（如高端微模块机架及智能小母线技术）和超一流高端进口设备设施选型（如非金合金干式变压器等），</a:t>
            </a:r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填补省内高端行业应用级专业数据中心空白</a:t>
            </a:r>
            <a:r>
              <a:rPr lang="zh-CN" sz="1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。数据中心设备总能耗值PUE小于1.3，远低于同行业。 二期建成后，</a:t>
            </a:r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</a:t>
            </a:r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E值将小于1.15。</a:t>
            </a:r>
            <a:endParaRPr lang="zh-CN" sz="1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 flipH="1">
            <a:off x="5822315" y="3453130"/>
            <a:ext cx="92075" cy="0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5752148" y="861695"/>
          <a:ext cx="6193155" cy="5531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68145"/>
                <a:gridCol w="1254760"/>
                <a:gridCol w="1593850"/>
              </a:tblGrid>
              <a:tr h="287655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┃</a:t>
                      </a:r>
                      <a:r>
                        <a:rPr lang="en-US" sz="1200" b="1">
                          <a:solidFill>
                            <a:srgbClr val="0065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机房电力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认证类型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电力总容量（KVA）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10000KVA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证书编号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单机柜电力容量（KVA）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6.32KVA/8.42KVA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PUE值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≤1.3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市电引入方式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双站双路市电引入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UPS储备时间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0.25小时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UPS品牌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华为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柴油发电机总容量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11000KVA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发电机品牌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Cat（卡特彼勒）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柴油发电机邮箱储油量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50Lx4（箱）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地埋油罐储存量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30000L（有供油协议，可不间断输油至柴油发电机油箱里）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┃</a:t>
                      </a:r>
                      <a:r>
                        <a:rPr lang="en-US" sz="1200" b="1">
                          <a:solidFill>
                            <a:srgbClr val="0065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机房制冷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制冷方式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水冷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冷水机组型式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水冷离心式/水冷磁悬浮式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制冷设备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特灵冷水机组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冷水系统最大总冷负荷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9900KW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设备数量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5台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节能换热设备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板式换热器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系统容灾冗余时间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15min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冷却水系统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开式塔冷却系统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控制方式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BA系统智能调控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冷却塔品牌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EVAPCO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┃</a:t>
                      </a:r>
                      <a:r>
                        <a:rPr lang="en-US" sz="1200" b="1">
                          <a:solidFill>
                            <a:srgbClr val="0065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机房维管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安防设备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全天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门禁、视频监控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消防系统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气消、水消、极早告警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运维值班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7×24小时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05" y="4646295"/>
            <a:ext cx="2860040" cy="19583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6016"/>
          <a:stretch>
            <a:fillRect/>
          </a:stretch>
        </p:blipFill>
        <p:spPr>
          <a:xfrm>
            <a:off x="3406140" y="4647565"/>
            <a:ext cx="2197735" cy="1957070"/>
          </a:xfrm>
          <a:prstGeom prst="rect">
            <a:avLst/>
          </a:prstGeom>
        </p:spPr>
      </p:pic>
    </p:spTree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72720"/>
            <a:ext cx="313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IDC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机房综合布线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41201"/>
          <a:stretch>
            <a:fillRect/>
          </a:stretch>
        </p:blipFill>
        <p:spPr>
          <a:xfrm>
            <a:off x="4371340" y="856615"/>
            <a:ext cx="7330440" cy="3021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856615"/>
            <a:ext cx="3730625" cy="5853430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6185535" y="4794250"/>
            <a:ext cx="240030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dirty="0">
                <a:gradFill>
                  <a:gsLst>
                    <a:gs pos="0">
                      <a:srgbClr val="FD6C65"/>
                    </a:gs>
                    <a:gs pos="100000">
                      <a:srgbClr val="E80000"/>
                    </a:gs>
                  </a:gsLst>
                  <a:lin scaled="0"/>
                </a:gradFill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latin typeface="RuixianSunHeiHeavyGB1.0" panose="02000500000000000000" charset="-122"/>
                <a:ea typeface="RuixianSunHeiHeavyGB1.0" panose="02000500000000000000" charset="-122"/>
                <a:cs typeface="Arial" panose="020B0604020202020204" pitchFamily="34" charset="0"/>
              </a:rPr>
              <a:t>综合布线系统</a:t>
            </a:r>
            <a:endParaRPr lang="zh-CN" altLang="en-US" sz="2800" dirty="0">
              <a:gradFill>
                <a:gsLst>
                  <a:gs pos="0">
                    <a:srgbClr val="FD6C65"/>
                  </a:gs>
                  <a:gs pos="100000">
                    <a:srgbClr val="E80000"/>
                  </a:gs>
                </a:gsLst>
                <a:lin scaled="0"/>
              </a:gra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latin typeface="RuixianSunHeiHeavyGB1.0" panose="02000500000000000000" charset="-122"/>
              <a:ea typeface="RuixianSunHeiHeavyGB1.0" panose="02000500000000000000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35805" y="3833495"/>
            <a:ext cx="6712585" cy="2875915"/>
            <a:chOff x="7143" y="6159"/>
            <a:chExt cx="10571" cy="3849"/>
          </a:xfrm>
        </p:grpSpPr>
        <p:sp>
          <p:nvSpPr>
            <p:cNvPr id="88" name="矩形 87"/>
            <p:cNvSpPr/>
            <p:nvPr/>
          </p:nvSpPr>
          <p:spPr>
            <a:xfrm>
              <a:off x="7598" y="6159"/>
              <a:ext cx="10116" cy="3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algn="l" fontAlgn="auto">
                <a:spcBef>
                  <a:spcPts val="1200"/>
                </a:spcBef>
              </a:pPr>
              <a:r>
                <a:rPr lang="zh-CN" alt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机房内采用上走线桥架，强弱电上下错层布线机房内采用上走线桥架，强弱电上下错层布线，整洁美观。机柜内布线根据强弱电左右分方向绑扎，颜色表示清晰， 方便维护整洁美观。机柜内布线根据强弱电左右分方向绑扎，颜色表示清晰， 方便维护。</a:t>
              </a:r>
              <a:endParaRPr lang="zh-CN" alt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spcBef>
                  <a:spcPts val="1200"/>
                </a:spcBef>
              </a:pPr>
              <a:r>
                <a:rPr lang="zh-CN" alt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机柜顶部配置施耐德母线槽自带光纤槽道，传输介质采用光缆或六类线等传输介质， 传输介质各组成部分等级保持一致，并采用冗余配置。</a:t>
              </a:r>
              <a:endParaRPr lang="zh-CN" alt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spcBef>
                  <a:spcPts val="1200"/>
                </a:spcBef>
              </a:pPr>
              <a:r>
                <a:rPr lang="zh-CN" alt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使用高频UPS。具有良好的输入输出特性和较高的带载能力。</a:t>
              </a:r>
              <a:endParaRPr lang="zh-CN" alt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143" y="6386"/>
              <a:ext cx="689" cy="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FF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①</a:t>
              </a:r>
              <a:endParaRPr lang="zh-CN" altLang="en-US" sz="20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43" y="8105"/>
              <a:ext cx="689" cy="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FF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②</a:t>
              </a:r>
              <a:endParaRPr lang="zh-CN" altLang="en-US" sz="20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43" y="9125"/>
              <a:ext cx="689" cy="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FF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③</a:t>
              </a:r>
              <a:endParaRPr lang="zh-CN" altLang="en-US" sz="20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Tm="2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" y="746760"/>
            <a:ext cx="11065510" cy="6111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05025" y="6236970"/>
            <a:ext cx="8291195" cy="50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绿色节能：</a:t>
            </a:r>
            <a:r>
              <a:rPr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根据实际工况，智能切换板式换热器与冷机，以达到环保节能的作用。</a:t>
            </a:r>
            <a:endParaRPr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40"/>
              </a:spcBef>
            </a:pP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安全可靠：</a:t>
            </a:r>
            <a:r>
              <a:rPr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监控系统7×24×365实时监控，蓄冷罐能在断电情况下，保证15分钟的冷水供应</a:t>
            </a:r>
            <a:r>
              <a:rPr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172720"/>
            <a:ext cx="3404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IDC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机房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冷机群控系统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Tm="2000">
    <p:push dir="u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202_1*h_f*1_1"/>
  <p:tag name="KSO_WM_TEMPLATE_CATEGORY" val="diagram"/>
  <p:tag name="KSO_WM_TEMPLATE_INDEX" val="20200202"/>
  <p:tag name="KSO_WM_UNIT_LAYERLEVEL" val="1_1"/>
  <p:tag name="KSO_WM_TAG_VERSION" val="1.0"/>
  <p:tag name="KSO_WM_BEAUTIFY_FLAG" val="#wm#"/>
  <p:tag name="KSO_WM_UNIT_NOCLEAR" val="0"/>
  <p:tag name="KSO_WM_UNIT_VALUE" val="242"/>
  <p:tag name="KSO_WM_DIAGRAM_GROUP_CODE" val="n1-1"/>
  <p:tag name="KSO_WM_UNIT_TYPE" val="h_f"/>
  <p:tag name="KSO_WM_UNIT_INDEX" val="1_1"/>
  <p:tag name="KSO_WM_UNIT_PRESET_TEXT" val="单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202_1*n_h_h_i*1_2_1_1"/>
  <p:tag name="KSO_WM_TEMPLATE_CATEGORY" val="diagram"/>
  <p:tag name="KSO_WM_TEMPLATE_INDEX" val="2020020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1_1"/>
  <p:tag name="KSO_WM_UNIT_LINE_FORE_SCHEMECOLOR_INDEX" val="5"/>
  <p:tag name="KSO_WM_UNIT_LINE_FILL_TYPE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202_1*n_h_h_i*1_2_2_1"/>
  <p:tag name="KSO_WM_TEMPLATE_CATEGORY" val="diagram"/>
  <p:tag name="KSO_WM_TEMPLATE_INDEX" val="2020020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2_1"/>
  <p:tag name="KSO_WM_UNIT_LINE_FORE_SCHEMECOLOR_INDEX" val="5"/>
  <p:tag name="KSO_WM_UNIT_LINE_FILL_TYPE" val="2"/>
</p:tagLst>
</file>

<file path=ppt/tags/tag66.xml><?xml version="1.0" encoding="utf-8"?>
<p:tagLst xmlns:p="http://schemas.openxmlformats.org/presentationml/2006/main">
  <p:tag name="KSO_WM_UNIT_TABLE_BEAUTIFY" val="smartTable{1197b4e2-62f8-4d97-a175-a2228f260921}"/>
  <p:tag name="TABLE_ENDDRAG_ORIGIN_RECT" val="471*244"/>
  <p:tag name="TABLE_ENDDRAG_RECT" val="443*109*471*244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202_1*h_f*1_1"/>
  <p:tag name="KSO_WM_TEMPLATE_CATEGORY" val="diagram"/>
  <p:tag name="KSO_WM_TEMPLATE_INDEX" val="20200202"/>
  <p:tag name="KSO_WM_UNIT_LAYERLEVEL" val="1_1"/>
  <p:tag name="KSO_WM_TAG_VERSION" val="1.0"/>
  <p:tag name="KSO_WM_BEAUTIFY_FLAG" val="#wm#"/>
  <p:tag name="KSO_WM_UNIT_NOCLEAR" val="0"/>
  <p:tag name="KSO_WM_UNIT_VALUE" val="242"/>
  <p:tag name="KSO_WM_DIAGRAM_GROUP_CODE" val="n1-1"/>
  <p:tag name="KSO_WM_UNIT_TYPE" val="h_f"/>
  <p:tag name="KSO_WM_UNIT_INDEX" val="1_1"/>
  <p:tag name="KSO_WM_UNIT_PRESET_TEXT" val="单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202_1*n_h_h_i*1_2_1_1"/>
  <p:tag name="KSO_WM_TEMPLATE_CATEGORY" val="diagram"/>
  <p:tag name="KSO_WM_TEMPLATE_INDEX" val="20200202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1_1"/>
  <p:tag name="KSO_WM_UNIT_LINE_FORE_SCHEMECOLOR_INDEX" val="5"/>
  <p:tag name="KSO_WM_UNIT_LINE_FILL_TYPE" val="2"/>
</p:tagLst>
</file>

<file path=ppt/tags/tag69.xml><?xml version="1.0" encoding="utf-8"?>
<p:tagLst xmlns:p="http://schemas.openxmlformats.org/presentationml/2006/main">
  <p:tag name="KSO_WM_UNIT_TABLE_BEAUTIFY" val="smartTable{0e48b3f9-037b-4f7c-bb7c-cdbd8d6f83cb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ZjU4MmE5MjhlYTRhYWQ1YmNmODI5ZjVhZmE1MDMyOD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WPS 演示</Application>
  <PresentationFormat>宽屏</PresentationFormat>
  <Paragraphs>227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Open Sans Light</vt:lpstr>
      <vt:lpstr>Yu Gothic UI Light</vt:lpstr>
      <vt:lpstr>Microsoft YaHei UI</vt:lpstr>
      <vt:lpstr>微软雅黑 Light</vt:lpstr>
      <vt:lpstr>仿宋_GB2312</vt:lpstr>
      <vt:lpstr>仿宋</vt:lpstr>
      <vt:lpstr>RuixianSunHeiHeavyGB1.0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Superman溢少</cp:lastModifiedBy>
  <cp:revision>177</cp:revision>
  <dcterms:created xsi:type="dcterms:W3CDTF">2019-06-19T02:08:00Z</dcterms:created>
  <dcterms:modified xsi:type="dcterms:W3CDTF">2022-05-12T03:12:52Z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00FFF50DD8BF419EB01748EC5D8A268C</vt:lpwstr>
  </property>
</Properties>
</file>