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6"/>
  </p:notesMasterIdLst>
  <p:sldIdLst>
    <p:sldId id="260" r:id="rId5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7368" userDrawn="1">
          <p15:clr>
            <a:srgbClr val="A4A3A4"/>
          </p15:clr>
        </p15:guide>
        <p15:guide id="4" orient="horz" pos="560" userDrawn="1">
          <p15:clr>
            <a:srgbClr val="A4A3A4"/>
          </p15:clr>
        </p15:guide>
        <p15:guide id="5" orient="horz" pos="4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92B"/>
    <a:srgbClr val="DCD9D5"/>
    <a:srgbClr val="E1DEDA"/>
    <a:srgbClr val="1F2223"/>
    <a:srgbClr val="565758"/>
    <a:srgbClr val="1C1F20"/>
    <a:srgbClr val="E55046"/>
    <a:srgbClr val="F0405D"/>
    <a:srgbClr val="D00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8323" autoAdjust="0"/>
  </p:normalViewPr>
  <p:slideViewPr>
    <p:cSldViewPr snapToGrid="0">
      <p:cViewPr varScale="1">
        <p:scale>
          <a:sx n="105" d="100"/>
          <a:sy n="105" d="100"/>
        </p:scale>
        <p:origin x="714" y="102"/>
      </p:cViewPr>
      <p:guideLst>
        <p:guide pos="7368"/>
        <p:guide orient="horz" pos="560"/>
        <p:guide orient="horz" pos="4016"/>
      </p:guideLst>
    </p:cSldViewPr>
  </p:slideViewPr>
  <p:notesTextViewPr>
    <p:cViewPr>
      <p:scale>
        <a:sx n="91" d="100"/>
        <a:sy n="91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20CD5-AE8A-497A-BB00-0A8ADAC75C91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BC072-1F6D-41A0-B357-F3BA36D1C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65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A50AB80C-ED66-B641-AFF6-C96E8FD95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0073" y="304537"/>
            <a:ext cx="8973620" cy="7560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zh-CN" altLang="en-US" dirty="0"/>
              <a:t>小标题文字位置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32pt</a:t>
            </a:r>
            <a:r>
              <a:rPr lang="zh-CN" altLang="en-US" dirty="0"/>
              <a:t> 方正兰亭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6F0D9E5C-5F6F-8743-B226-FDF83BF00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44" y="1052423"/>
            <a:ext cx="11093570" cy="53828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715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id="{51A812A4-0C0B-B94A-8326-1208B980CD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272" y="-96547"/>
            <a:ext cx="12534543" cy="70510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26F23E-DF33-C94B-ABAD-43D6D8EEF9FB}"/>
              </a:ext>
            </a:extLst>
          </p:cNvPr>
          <p:cNvSpPr txBox="1"/>
          <p:nvPr userDrawn="1"/>
        </p:nvSpPr>
        <p:spPr>
          <a:xfrm>
            <a:off x="330630" y="3013500"/>
            <a:ext cx="562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>
                <a:solidFill>
                  <a:prstClr val="black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69852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C5F56CC-F6D3-4969-B467-5DEEE31D2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8" t="40508" r="44645" b="38205"/>
          <a:stretch/>
        </p:blipFill>
        <p:spPr>
          <a:xfrm>
            <a:off x="578069" y="304799"/>
            <a:ext cx="1178303" cy="31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FZLanTingHeiS-R-GB" panose="02000000000000000000" pitchFamily="2" charset="-122"/>
          <a:ea typeface="FZLanTingHeiS-R-GB" panose="02000000000000000000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ZLanTingHeiS-R-GB" panose="02000000000000000000" pitchFamily="2" charset="-122"/>
          <a:ea typeface="FZLanTingHeiS-R-GB" panose="02000000000000000000" pitchFamily="2" charset="-122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ZLanTingHeiS-R-GB" panose="02000000000000000000" pitchFamily="2" charset="-122"/>
          <a:ea typeface="FZLanTingHeiS-R-GB" panose="02000000000000000000" pitchFamily="2" charset="-122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ZLanTingHeiS-R-GB" panose="02000000000000000000" pitchFamily="2" charset="-122"/>
          <a:ea typeface="FZLanTingHeiS-R-GB" panose="02000000000000000000" pitchFamily="2" charset="-122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FZLanTingHeiS-R-GB" panose="02000000000000000000" pitchFamily="2" charset="-122"/>
          <a:ea typeface="FZLanTingHeiS-R-GB" panose="02000000000000000000" pitchFamily="2" charset="-122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FZLanTingHeiS-R-GB" panose="02000000000000000000" pitchFamily="2" charset="-122"/>
          <a:ea typeface="FZLanTingHeiS-R-GB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72" userDrawn="1">
          <p15:clr>
            <a:srgbClr val="F26B43"/>
          </p15:clr>
        </p15:guide>
        <p15:guide id="2" pos="304" userDrawn="1">
          <p15:clr>
            <a:srgbClr val="F26B43"/>
          </p15:clr>
        </p15:guide>
        <p15:guide id="3" pos="7368" userDrawn="1">
          <p15:clr>
            <a:srgbClr val="F26B43"/>
          </p15:clr>
        </p15:guide>
        <p15:guide id="4" orient="horz" pos="560" userDrawn="1">
          <p15:clr>
            <a:srgbClr val="F26B43"/>
          </p15:clr>
        </p15:guide>
        <p15:guide id="5" orient="horz" pos="40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图片 137" descr="背景图案&#10;&#10;描述已自动生成">
            <a:extLst>
              <a:ext uri="{FF2B5EF4-FFF2-40B4-BE49-F238E27FC236}">
                <a16:creationId xmlns:a16="http://schemas.microsoft.com/office/drawing/2014/main" id="{A6C15026-684A-4C8C-8B7A-C2638AAB848F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55" y="3506027"/>
            <a:ext cx="7198891" cy="819563"/>
          </a:xfrm>
          <a:prstGeom prst="rect">
            <a:avLst/>
          </a:prstGeom>
        </p:spPr>
      </p:pic>
      <p:sp>
        <p:nvSpPr>
          <p:cNvPr id="117" name="矩形 116">
            <a:extLst>
              <a:ext uri="{FF2B5EF4-FFF2-40B4-BE49-F238E27FC236}">
                <a16:creationId xmlns:a16="http://schemas.microsoft.com/office/drawing/2014/main" id="{279DA333-B6DB-4940-B7EF-7909603BBCB2}"/>
              </a:ext>
            </a:extLst>
          </p:cNvPr>
          <p:cNvSpPr/>
          <p:nvPr/>
        </p:nvSpPr>
        <p:spPr>
          <a:xfrm>
            <a:off x="3672260" y="1715470"/>
            <a:ext cx="484748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D00D1D"/>
                </a:solidFill>
                <a:effectLst/>
                <a:uLnTx/>
                <a:uFillTx/>
                <a:latin typeface="+mj-ea"/>
                <a:ea typeface="+mj-ea"/>
              </a:rPr>
              <a:t>满足温冷存储需求，视频分析存储型服务器首选</a:t>
            </a: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646B5731-12E5-4B32-8D28-734914EF3DE4}"/>
              </a:ext>
            </a:extLst>
          </p:cNvPr>
          <p:cNvSpPr/>
          <p:nvPr/>
        </p:nvSpPr>
        <p:spPr>
          <a:xfrm>
            <a:off x="4146749" y="2059609"/>
            <a:ext cx="3898503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适用于温冷数据存储、云存储、大数据等等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64475EE-0DC2-4592-A622-8C3A89E4A162}"/>
              </a:ext>
            </a:extLst>
          </p:cNvPr>
          <p:cNvGrpSpPr/>
          <p:nvPr/>
        </p:nvGrpSpPr>
        <p:grpSpPr>
          <a:xfrm>
            <a:off x="3112011" y="780650"/>
            <a:ext cx="5967979" cy="780335"/>
            <a:chOff x="3112011" y="780650"/>
            <a:chExt cx="5967979" cy="780335"/>
          </a:xfrm>
        </p:grpSpPr>
        <p:sp>
          <p:nvSpPr>
            <p:cNvPr id="125" name="Title 1">
              <a:extLst>
                <a:ext uri="{FF2B5EF4-FFF2-40B4-BE49-F238E27FC236}">
                  <a16:creationId xmlns:a16="http://schemas.microsoft.com/office/drawing/2014/main" id="{002C4F11-83DB-4C33-A7CE-3847A7E78AF7}"/>
                </a:ext>
              </a:extLst>
            </p:cNvPr>
            <p:cNvSpPr txBox="1">
              <a:spLocks/>
            </p:cNvSpPr>
            <p:nvPr/>
          </p:nvSpPr>
          <p:spPr>
            <a:xfrm>
              <a:off x="3697908" y="780650"/>
              <a:ext cx="4796185" cy="5539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ctr" defTabSz="457200">
                <a:defRPr sz="2800" b="1">
                  <a:gradFill>
                    <a:gsLst>
                      <a:gs pos="0">
                        <a:srgbClr val="00FFFF"/>
                      </a:gs>
                      <a:gs pos="93000">
                        <a:srgbClr val="0066FF"/>
                      </a:gs>
                    </a:gsLst>
                    <a:lin ang="2700000" scaled="0"/>
                  </a:gradFill>
                  <a:ea typeface="微软雅黑" panose="020B0503020204020204" pitchFamily="34" charset="-122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en-US" altLang="zh-CN" sz="3600" dirty="0" err="1">
                  <a:solidFill>
                    <a:srgbClr val="D00D1D"/>
                  </a:solidFill>
                </a:rPr>
                <a:t>FusionServer</a:t>
              </a:r>
              <a:r>
                <a:rPr lang="zh-CN" altLang="en-US" sz="3600" dirty="0">
                  <a:solidFill>
                    <a:srgbClr val="D00D1D"/>
                  </a:solidFill>
                </a:rPr>
                <a:t> </a:t>
              </a:r>
              <a:r>
                <a:rPr lang="en-US" altLang="zh-CN" sz="3600" dirty="0">
                  <a:solidFill>
                    <a:srgbClr val="D00D1D"/>
                  </a:solidFill>
                </a:rPr>
                <a:t>5288 V6</a:t>
              </a:r>
            </a:p>
          </p:txBody>
        </p:sp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26E75686-E1F9-4BEB-B067-E974AD768558}"/>
                </a:ext>
              </a:extLst>
            </p:cNvPr>
            <p:cNvGrpSpPr/>
            <p:nvPr/>
          </p:nvGrpSpPr>
          <p:grpSpPr>
            <a:xfrm>
              <a:off x="3112011" y="1492482"/>
              <a:ext cx="5967979" cy="68503"/>
              <a:chOff x="3112011" y="1743902"/>
              <a:chExt cx="5967979" cy="68503"/>
            </a:xfrm>
          </p:grpSpPr>
          <p:cxnSp>
            <p:nvCxnSpPr>
              <p:cNvPr id="128" name="PA-原创设计师QQ69613753    _4">
                <a:extLst>
                  <a:ext uri="{FF2B5EF4-FFF2-40B4-BE49-F238E27FC236}">
                    <a16:creationId xmlns:a16="http://schemas.microsoft.com/office/drawing/2014/main" id="{0F42E97B-C0BF-4AD7-98EB-67AB1692EB08}"/>
                  </a:ext>
                </a:extLst>
              </p:cNvPr>
              <p:cNvCxnSpPr>
                <a:cxnSpLocks/>
              </p:cNvCxnSpPr>
              <p:nvPr>
                <p:custDataLst>
                  <p:tags r:id="rId5"/>
                </p:custDataLst>
              </p:nvPr>
            </p:nvCxnSpPr>
            <p:spPr>
              <a:xfrm>
                <a:off x="3112011" y="1778153"/>
                <a:ext cx="5967979" cy="0"/>
              </a:xfrm>
              <a:prstGeom prst="line">
                <a:avLst/>
              </a:prstGeom>
              <a:solidFill>
                <a:srgbClr val="D00D1D"/>
              </a:solidFill>
              <a:ln w="25400" cap="flat" cmpd="sng" algn="ctr">
                <a:gradFill>
                  <a:gsLst>
                    <a:gs pos="50000">
                      <a:srgbClr val="D00D1D"/>
                    </a:gs>
                    <a:gs pos="0">
                      <a:srgbClr val="D00D1D">
                        <a:alpha val="0"/>
                      </a:srgbClr>
                    </a:gs>
                    <a:gs pos="100000">
                      <a:srgbClr val="D00D1D">
                        <a:alpha val="0"/>
                      </a:srgbClr>
                    </a:gs>
                  </a:gsLst>
                  <a:lin ang="0" scaled="0"/>
                </a:gradFill>
                <a:prstDash val="solid"/>
                <a:miter lim="800000"/>
              </a:ln>
              <a:effectLst/>
            </p:spPr>
          </p:cxnSp>
          <p:sp>
            <p:nvSpPr>
              <p:cNvPr id="129" name="矩形: 圆角 224">
                <a:extLst>
                  <a:ext uri="{FF2B5EF4-FFF2-40B4-BE49-F238E27FC236}">
                    <a16:creationId xmlns:a16="http://schemas.microsoft.com/office/drawing/2014/main" id="{093E08D8-6D09-491B-80B5-2750E1E8C0B4}"/>
                  </a:ext>
                </a:extLst>
              </p:cNvPr>
              <p:cNvSpPr/>
              <p:nvPr/>
            </p:nvSpPr>
            <p:spPr>
              <a:xfrm>
                <a:off x="5407319" y="1743902"/>
                <a:ext cx="1377363" cy="68503"/>
              </a:xfrm>
              <a:prstGeom prst="roundRect">
                <a:avLst>
                  <a:gd name="adj" fmla="val 50000"/>
                </a:avLst>
              </a:prstGeom>
              <a:solidFill>
                <a:srgbClr val="D00D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1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765F6BB-6CE0-4CEB-BBE2-F0A7B62933B1}"/>
              </a:ext>
            </a:extLst>
          </p:cNvPr>
          <p:cNvGrpSpPr/>
          <p:nvPr/>
        </p:nvGrpSpPr>
        <p:grpSpPr>
          <a:xfrm>
            <a:off x="533146" y="4369018"/>
            <a:ext cx="11132217" cy="2088000"/>
            <a:chOff x="533146" y="4201714"/>
            <a:chExt cx="11132217" cy="2088000"/>
          </a:xfrm>
        </p:grpSpPr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ACB4FF73-432A-4D76-AB29-69DA4DEB43CD}"/>
                </a:ext>
              </a:extLst>
            </p:cNvPr>
            <p:cNvSpPr/>
            <p:nvPr/>
          </p:nvSpPr>
          <p:spPr>
            <a:xfrm>
              <a:off x="533146" y="4201714"/>
              <a:ext cx="2700000" cy="2088000"/>
            </a:xfrm>
            <a:prstGeom prst="rect">
              <a:avLst/>
            </a:prstGeom>
            <a:noFill/>
            <a:ln w="9525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27213" tIns="13606" rIns="27213" bIns="13606" anchor="ctr" anchorCtr="1"/>
            <a:lstStyle/>
            <a:p>
              <a:pPr indent="-53464" algn="ctr" defTabSz="362746">
                <a:lnSpc>
                  <a:spcPct val="90000"/>
                </a:lnSpc>
                <a:spcBef>
                  <a:spcPct val="20000"/>
                </a:spcBef>
                <a:buClr>
                  <a:srgbClr val="CC9900"/>
                </a:buClr>
              </a:pPr>
              <a:endParaRPr lang="zh-CN" altLang="en-US" sz="11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F4A2BD67-1637-4BE1-9EF7-B905AEA17E3D}"/>
                </a:ext>
              </a:extLst>
            </p:cNvPr>
            <p:cNvSpPr/>
            <p:nvPr/>
          </p:nvSpPr>
          <p:spPr>
            <a:xfrm>
              <a:off x="3343885" y="4201714"/>
              <a:ext cx="2700000" cy="2088000"/>
            </a:xfrm>
            <a:prstGeom prst="rect">
              <a:avLst/>
            </a:prstGeom>
            <a:noFill/>
            <a:ln w="9525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27213" tIns="13606" rIns="27213" bIns="13606" anchor="ctr" anchorCtr="1"/>
            <a:lstStyle/>
            <a:p>
              <a:pPr indent="-53464" algn="ctr" defTabSz="362746">
                <a:lnSpc>
                  <a:spcPct val="90000"/>
                </a:lnSpc>
                <a:spcBef>
                  <a:spcPct val="20000"/>
                </a:spcBef>
                <a:buClr>
                  <a:srgbClr val="CC9900"/>
                </a:buClr>
              </a:pPr>
              <a:endParaRPr lang="zh-CN" altLang="en-US" sz="11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04C7E93E-3052-4D9F-B1E2-B6AAFFF44DD5}"/>
                </a:ext>
              </a:extLst>
            </p:cNvPr>
            <p:cNvSpPr/>
            <p:nvPr/>
          </p:nvSpPr>
          <p:spPr>
            <a:xfrm>
              <a:off x="6154624" y="4201714"/>
              <a:ext cx="2700000" cy="2088000"/>
            </a:xfrm>
            <a:prstGeom prst="rect">
              <a:avLst/>
            </a:prstGeom>
            <a:noFill/>
            <a:ln w="9525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27213" tIns="13606" rIns="27213" bIns="13606" anchor="ctr" anchorCtr="1"/>
            <a:lstStyle/>
            <a:p>
              <a:pPr indent="-53464" algn="ctr" defTabSz="362746">
                <a:lnSpc>
                  <a:spcPct val="90000"/>
                </a:lnSpc>
                <a:spcBef>
                  <a:spcPct val="20000"/>
                </a:spcBef>
                <a:buClr>
                  <a:srgbClr val="CC9900"/>
                </a:buClr>
              </a:pPr>
              <a:endParaRPr lang="zh-CN" altLang="en-US" sz="11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35920417-F98E-4E55-985B-5E5788B12905}"/>
                </a:ext>
              </a:extLst>
            </p:cNvPr>
            <p:cNvSpPr/>
            <p:nvPr/>
          </p:nvSpPr>
          <p:spPr>
            <a:xfrm>
              <a:off x="8965363" y="4201714"/>
              <a:ext cx="2700000" cy="2088000"/>
            </a:xfrm>
            <a:prstGeom prst="rect">
              <a:avLst/>
            </a:prstGeom>
            <a:noFill/>
            <a:ln w="9525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27213" tIns="13606" rIns="27213" bIns="13606" anchor="ctr" anchorCtr="1"/>
            <a:lstStyle/>
            <a:p>
              <a:pPr indent="-53464" algn="ctr" defTabSz="362746">
                <a:lnSpc>
                  <a:spcPct val="90000"/>
                </a:lnSpc>
                <a:spcBef>
                  <a:spcPct val="20000"/>
                </a:spcBef>
                <a:buClr>
                  <a:srgbClr val="CC9900"/>
                </a:buClr>
              </a:pPr>
              <a:endParaRPr lang="zh-CN" altLang="en-US" sz="11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236D517-B62F-41D4-B425-22BAB10584D3}"/>
                </a:ext>
              </a:extLst>
            </p:cNvPr>
            <p:cNvGrpSpPr/>
            <p:nvPr/>
          </p:nvGrpSpPr>
          <p:grpSpPr>
            <a:xfrm>
              <a:off x="533146" y="4311883"/>
              <a:ext cx="11132217" cy="1867662"/>
              <a:chOff x="533146" y="4379581"/>
              <a:chExt cx="11132217" cy="1867662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95859EEA-80B9-4B01-A74B-67DFA247AD70}"/>
                  </a:ext>
                </a:extLst>
              </p:cNvPr>
              <p:cNvGrpSpPr/>
              <p:nvPr/>
            </p:nvGrpSpPr>
            <p:grpSpPr>
              <a:xfrm>
                <a:off x="618877" y="4862248"/>
                <a:ext cx="10904723" cy="1384995"/>
                <a:chOff x="618877" y="4909748"/>
                <a:chExt cx="10904723" cy="1384995"/>
              </a:xfrm>
            </p:grpSpPr>
            <p:sp>
              <p:nvSpPr>
                <p:cNvPr id="126" name="矩形 125">
                  <a:extLst>
                    <a:ext uri="{FF2B5EF4-FFF2-40B4-BE49-F238E27FC236}">
                      <a16:creationId xmlns:a16="http://schemas.microsoft.com/office/drawing/2014/main" id="{A30C4CAD-1D21-4818-9832-B8426E2A5A2B}"/>
                    </a:ext>
                  </a:extLst>
                </p:cNvPr>
                <p:cNvSpPr/>
                <p:nvPr/>
              </p:nvSpPr>
              <p:spPr>
                <a:xfrm>
                  <a:off x="618877" y="4909748"/>
                  <a:ext cx="2547839" cy="1384995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marL="144000" indent="-144000" fontAlgn="base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混合存储架构，数据分级存储 </a:t>
                  </a:r>
                </a:p>
                <a:p>
                  <a:pPr marL="144000" indent="-144000" fontAlgn="base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最大支持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44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个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3.5”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硬盘，适用于温冷数据存储，同时可支持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4*</a:t>
                  </a:r>
                  <a:r>
                    <a:rPr lang="en-US" altLang="zh-CN" sz="1000" kern="0" dirty="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NVMe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，满足高速存储介质需求</a:t>
                  </a:r>
                </a:p>
                <a:p>
                  <a:pPr marL="144000" indent="-144000" fontAlgn="base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支持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32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个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DDR4 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</a:rPr>
                    <a:t>3200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内存插槽，支持英特尔</a:t>
                  </a:r>
                  <a:r>
                    <a:rPr lang="en-US" altLang="zh-CN" sz="1000" kern="0" baseline="30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®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傲腾</a:t>
                  </a:r>
                  <a:r>
                    <a:rPr lang="en-US" altLang="zh-CN" sz="1000" kern="0" baseline="30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TM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持久内存，最大内存容量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12TB </a:t>
                  </a:r>
                </a:p>
              </p:txBody>
            </p:sp>
            <p:sp>
              <p:nvSpPr>
                <p:cNvPr id="324" name="矩形 323">
                  <a:extLst>
                    <a:ext uri="{FF2B5EF4-FFF2-40B4-BE49-F238E27FC236}">
                      <a16:creationId xmlns:a16="http://schemas.microsoft.com/office/drawing/2014/main" id="{7FFC64F8-98E2-433E-A5BC-E9EBFECD8882}"/>
                    </a:ext>
                  </a:extLst>
                </p:cNvPr>
                <p:cNvSpPr/>
                <p:nvPr/>
              </p:nvSpPr>
              <p:spPr>
                <a:xfrm>
                  <a:off x="3485649" y="4909748"/>
                  <a:ext cx="2416473" cy="1384995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marL="144000" indent="-144000" fontAlgn="base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2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个英特尔</a:t>
                  </a:r>
                  <a:r>
                    <a:rPr lang="en-US" altLang="zh-CN" sz="1000" kern="0" baseline="30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®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第三代至强</a:t>
                  </a:r>
                  <a:r>
                    <a:rPr lang="en-US" altLang="zh-CN" sz="1000" kern="0" baseline="30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®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可扩展处理器</a:t>
                  </a:r>
                  <a:r>
                    <a:rPr lang="zh-CN" altLang="en-US" sz="1000" kern="0" spc="-5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（</a:t>
                  </a:r>
                  <a:r>
                    <a:rPr lang="en-US" altLang="zh-CN" sz="1000" kern="0" spc="-5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Ice Lake</a:t>
                  </a:r>
                  <a:r>
                    <a:rPr lang="zh-CN" altLang="en-US" sz="1000" kern="0" spc="-5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），最高</a:t>
                  </a:r>
                  <a:r>
                    <a:rPr lang="en-US" altLang="zh-CN" sz="1000" kern="0" spc="-5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270W</a:t>
                  </a:r>
                  <a:r>
                    <a:rPr lang="zh-CN" altLang="en-US" sz="1000" kern="0" spc="-5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，</a:t>
                  </a:r>
                  <a:r>
                    <a:rPr lang="en-US" altLang="zh-CN" sz="1000" kern="0" spc="-5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80</a:t>
                  </a:r>
                  <a:r>
                    <a:rPr lang="zh-CN" altLang="en-US" sz="1000" kern="0" spc="-5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核通用算力</a:t>
                  </a:r>
                </a:p>
                <a:p>
                  <a:pPr marL="144000" indent="-144000" fontAlgn="base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支持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8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个半高半长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GPU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卡加速卡，最高提供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640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路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FHD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视频分析，同时可支持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36*3.5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英寸硬盘，满足视频分析和大容量存储需求</a:t>
                  </a:r>
                </a:p>
              </p:txBody>
            </p:sp>
            <p:sp>
              <p:nvSpPr>
                <p:cNvPr id="345" name="矩形 344">
                  <a:extLst>
                    <a:ext uri="{FF2B5EF4-FFF2-40B4-BE49-F238E27FC236}">
                      <a16:creationId xmlns:a16="http://schemas.microsoft.com/office/drawing/2014/main" id="{2A818648-0A0D-4842-B7AE-604D1C7C04B6}"/>
                    </a:ext>
                  </a:extLst>
                </p:cNvPr>
                <p:cNvSpPr/>
                <p:nvPr/>
              </p:nvSpPr>
              <p:spPr>
                <a:xfrm>
                  <a:off x="6296388" y="4909748"/>
                  <a:ext cx="2416473" cy="1126975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marL="144000" indent="-144000" fontAlgn="base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支持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2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个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OCP3.0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网卡，可热插拔</a:t>
                  </a:r>
                </a:p>
                <a:p>
                  <a:pPr marL="144000" indent="-144000" fontAlgn="base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支持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11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个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PCIe 4.0 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扩展插槽</a:t>
                  </a:r>
                </a:p>
                <a:p>
                  <a:pPr marL="144000" indent="-144000" fontAlgn="base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支持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2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个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M.2 SSD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，热插拔，硬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RAID</a:t>
                  </a:r>
                </a:p>
                <a:p>
                  <a:pPr marL="144000" indent="-144000" fontAlgn="base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2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个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2000W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电源，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1+1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冗余</a:t>
                  </a:r>
                </a:p>
                <a:p>
                  <a:pPr marL="144000" indent="-144000" fontAlgn="base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4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个热插拔风扇，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N+1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冗余</a:t>
                  </a:r>
                </a:p>
              </p:txBody>
            </p:sp>
            <p:sp>
              <p:nvSpPr>
                <p:cNvPr id="366" name="矩形 365">
                  <a:extLst>
                    <a:ext uri="{FF2B5EF4-FFF2-40B4-BE49-F238E27FC236}">
                      <a16:creationId xmlns:a16="http://schemas.microsoft.com/office/drawing/2014/main" id="{31E111E3-EEC9-49A5-A854-82C7D4EE9583}"/>
                    </a:ext>
                  </a:extLst>
                </p:cNvPr>
                <p:cNvSpPr/>
                <p:nvPr/>
              </p:nvSpPr>
              <p:spPr>
                <a:xfrm>
                  <a:off x="9107127" y="4909748"/>
                  <a:ext cx="2416473" cy="1384995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marL="144000" indent="-144000" fontAlgn="base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FDM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技术：故障诊断，定位准确率达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93%</a:t>
                  </a:r>
                </a:p>
                <a:p>
                  <a:pPr marL="144000" indent="-144000" fontAlgn="base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zh-CN" altLang="en-US" sz="1000" kern="0" spc="-5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智能硬盘故障预测：提前</a:t>
                  </a:r>
                  <a:r>
                    <a:rPr lang="en-US" altLang="zh-CN" sz="1000" kern="0" spc="-5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7-30</a:t>
                  </a:r>
                  <a:r>
                    <a:rPr lang="zh-CN" altLang="en-US" sz="1000" kern="0" spc="-5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天预测故障</a:t>
                  </a:r>
                </a:p>
                <a:p>
                  <a:pPr marL="144000" indent="-144000" fontAlgn="base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MPC-PID</a:t>
                  </a: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节能技术：最高节能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5%</a:t>
                  </a:r>
                </a:p>
                <a:p>
                  <a:pPr marL="144000" indent="-144000" fontAlgn="base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zh-CN" altLang="en-US" sz="1000" kern="0" spc="-6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智能内存故障自愈技术：降低宕机率</a:t>
                  </a:r>
                  <a:r>
                    <a:rPr lang="en-US" altLang="zh-CN" sz="1000" kern="0" spc="-6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50%</a:t>
                  </a:r>
                </a:p>
                <a:p>
                  <a:pPr marL="144000" indent="-144000" fontAlgn="base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zh-CN" altLang="en-US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五大智能技术，运维效率提升</a:t>
                  </a:r>
                  <a:r>
                    <a:rPr lang="en-US" altLang="zh-CN" sz="1000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</a:rPr>
                    <a:t>30%</a:t>
                  </a:r>
                </a:p>
              </p:txBody>
            </p:sp>
          </p:grp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634BD9E4-F531-4304-9BEB-45F57E6D8400}"/>
                  </a:ext>
                </a:extLst>
              </p:cNvPr>
              <p:cNvGrpSpPr/>
              <p:nvPr/>
            </p:nvGrpSpPr>
            <p:grpSpPr>
              <a:xfrm>
                <a:off x="1370185" y="4379581"/>
                <a:ext cx="9458139" cy="307777"/>
                <a:chOff x="1370185" y="4352571"/>
                <a:chExt cx="9458139" cy="307777"/>
              </a:xfrm>
            </p:grpSpPr>
            <p:sp>
              <p:nvSpPr>
                <p:cNvPr id="103" name="矩形 102">
                  <a:extLst>
                    <a:ext uri="{FF2B5EF4-FFF2-40B4-BE49-F238E27FC236}">
                      <a16:creationId xmlns:a16="http://schemas.microsoft.com/office/drawing/2014/main" id="{D3B3E470-06A7-4E5F-97FA-5E9C7DE85575}"/>
                    </a:ext>
                  </a:extLst>
                </p:cNvPr>
                <p:cNvSpPr/>
                <p:nvPr/>
              </p:nvSpPr>
              <p:spPr>
                <a:xfrm>
                  <a:off x="3667963" y="4352571"/>
                  <a:ext cx="2051844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zh-CN" altLang="en-US" sz="2000" b="1" dirty="0">
                      <a:solidFill>
                        <a:srgbClr val="D00D1D"/>
                      </a:solidFill>
                      <a:ea typeface="微软雅黑" panose="020B0503020204020204" pitchFamily="34" charset="-122"/>
                    </a:rPr>
                    <a:t>超强视频分析存储</a:t>
                  </a:r>
                </a:p>
              </p:txBody>
            </p:sp>
            <p:sp>
              <p:nvSpPr>
                <p:cNvPr id="106" name="矩形 105">
                  <a:extLst>
                    <a:ext uri="{FF2B5EF4-FFF2-40B4-BE49-F238E27FC236}">
                      <a16:creationId xmlns:a16="http://schemas.microsoft.com/office/drawing/2014/main" id="{C37A22A7-435E-4534-B2F2-9010548C5881}"/>
                    </a:ext>
                  </a:extLst>
                </p:cNvPr>
                <p:cNvSpPr/>
                <p:nvPr/>
              </p:nvSpPr>
              <p:spPr>
                <a:xfrm>
                  <a:off x="6991663" y="4352571"/>
                  <a:ext cx="1025922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zh-CN" altLang="en-US" sz="2000" b="1" dirty="0">
                      <a:solidFill>
                        <a:srgbClr val="D00D1D"/>
                      </a:solidFill>
                      <a:ea typeface="微软雅黑" panose="020B0503020204020204" pitchFamily="34" charset="-122"/>
                    </a:rPr>
                    <a:t>灵活配置</a:t>
                  </a:r>
                </a:p>
              </p:txBody>
            </p:sp>
            <p:sp>
              <p:nvSpPr>
                <p:cNvPr id="109" name="矩形 108">
                  <a:extLst>
                    <a:ext uri="{FF2B5EF4-FFF2-40B4-BE49-F238E27FC236}">
                      <a16:creationId xmlns:a16="http://schemas.microsoft.com/office/drawing/2014/main" id="{0AFAE5D5-21AB-4B5F-AEF2-F11E64A531EF}"/>
                    </a:ext>
                  </a:extLst>
                </p:cNvPr>
                <p:cNvSpPr/>
                <p:nvPr/>
              </p:nvSpPr>
              <p:spPr>
                <a:xfrm>
                  <a:off x="9802402" y="4352571"/>
                  <a:ext cx="1025922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zh-CN" altLang="en-US" sz="2000" b="1" dirty="0">
                      <a:solidFill>
                        <a:srgbClr val="D00D1D"/>
                      </a:solidFill>
                      <a:ea typeface="微软雅黑" panose="020B0503020204020204" pitchFamily="34" charset="-122"/>
                    </a:rPr>
                    <a:t>智能管理</a:t>
                  </a:r>
                </a:p>
              </p:txBody>
            </p:sp>
            <p:sp>
              <p:nvSpPr>
                <p:cNvPr id="112" name="矩形 111">
                  <a:extLst>
                    <a:ext uri="{FF2B5EF4-FFF2-40B4-BE49-F238E27FC236}">
                      <a16:creationId xmlns:a16="http://schemas.microsoft.com/office/drawing/2014/main" id="{F455556C-3572-4C7D-962B-0331E957A400}"/>
                    </a:ext>
                  </a:extLst>
                </p:cNvPr>
                <p:cNvSpPr/>
                <p:nvPr/>
              </p:nvSpPr>
              <p:spPr>
                <a:xfrm>
                  <a:off x="1370185" y="4352571"/>
                  <a:ext cx="1025922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zh-CN" altLang="en-US" sz="2000" b="1" dirty="0">
                      <a:solidFill>
                        <a:srgbClr val="D00D1D"/>
                      </a:solidFill>
                      <a:ea typeface="微软雅黑" panose="020B0503020204020204" pitchFamily="34" charset="-122"/>
                    </a:rPr>
                    <a:t>超大存储</a:t>
                  </a:r>
                </a:p>
              </p:txBody>
            </p: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F926CCC8-B38F-4580-B80C-59020A863696}"/>
                  </a:ext>
                </a:extLst>
              </p:cNvPr>
              <p:cNvGrpSpPr/>
              <p:nvPr/>
            </p:nvGrpSpPr>
            <p:grpSpPr>
              <a:xfrm>
                <a:off x="533146" y="4774803"/>
                <a:ext cx="11132217" cy="0"/>
                <a:chOff x="533146" y="4785048"/>
                <a:chExt cx="11132217" cy="0"/>
              </a:xfrm>
            </p:grpSpPr>
            <p:cxnSp>
              <p:nvCxnSpPr>
                <p:cNvPr id="102" name="PA-原创设计师QQ69613753    _4">
                  <a:extLst>
                    <a:ext uri="{FF2B5EF4-FFF2-40B4-BE49-F238E27FC236}">
                      <a16:creationId xmlns:a16="http://schemas.microsoft.com/office/drawing/2014/main" id="{6B65E05B-D13C-4C84-B283-F8229707E3DC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"/>
                  </p:custDataLst>
                </p:nvPr>
              </p:nvCxnSpPr>
              <p:spPr>
                <a:xfrm>
                  <a:off x="533146" y="4785048"/>
                  <a:ext cx="2700000" cy="0"/>
                </a:xfrm>
                <a:prstGeom prst="line">
                  <a:avLst/>
                </a:prstGeom>
                <a:solidFill>
                  <a:srgbClr val="D00D1D"/>
                </a:solidFill>
                <a:ln w="9525" cap="flat" cmpd="sng" algn="ctr">
                  <a:gradFill>
                    <a:gsLst>
                      <a:gs pos="50000">
                        <a:srgbClr val="D00D1D"/>
                      </a:gs>
                      <a:gs pos="0">
                        <a:srgbClr val="D00D1D">
                          <a:alpha val="0"/>
                        </a:srgbClr>
                      </a:gs>
                      <a:gs pos="100000">
                        <a:srgbClr val="D00D1D">
                          <a:alpha val="0"/>
                        </a:srgbClr>
                      </a:gs>
                    </a:gsLst>
                    <a:lin ang="0" scaled="0"/>
                  </a:gradFill>
                  <a:prstDash val="solid"/>
                  <a:miter lim="800000"/>
                </a:ln>
                <a:effectLst/>
              </p:spPr>
            </p:cxnSp>
            <p:cxnSp>
              <p:nvCxnSpPr>
                <p:cNvPr id="133" name="PA-原创设计师QQ69613753    _4">
                  <a:extLst>
                    <a:ext uri="{FF2B5EF4-FFF2-40B4-BE49-F238E27FC236}">
                      <a16:creationId xmlns:a16="http://schemas.microsoft.com/office/drawing/2014/main" id="{D36BD4C0-05C0-4413-B390-27CE45E16F19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2"/>
                  </p:custDataLst>
                </p:nvPr>
              </p:nvCxnSpPr>
              <p:spPr>
                <a:xfrm>
                  <a:off x="3343885" y="4785048"/>
                  <a:ext cx="2700000" cy="0"/>
                </a:xfrm>
                <a:prstGeom prst="line">
                  <a:avLst/>
                </a:prstGeom>
                <a:solidFill>
                  <a:srgbClr val="D00D1D"/>
                </a:solidFill>
                <a:ln w="9525" cap="flat" cmpd="sng" algn="ctr">
                  <a:gradFill>
                    <a:gsLst>
                      <a:gs pos="50000">
                        <a:srgbClr val="D00D1D"/>
                      </a:gs>
                      <a:gs pos="0">
                        <a:srgbClr val="D00D1D">
                          <a:alpha val="0"/>
                        </a:srgbClr>
                      </a:gs>
                      <a:gs pos="100000">
                        <a:srgbClr val="D00D1D">
                          <a:alpha val="0"/>
                        </a:srgbClr>
                      </a:gs>
                    </a:gsLst>
                    <a:lin ang="0" scaled="0"/>
                  </a:gradFill>
                  <a:prstDash val="solid"/>
                  <a:miter lim="800000"/>
                </a:ln>
                <a:effectLst/>
              </p:spPr>
            </p:cxnSp>
            <p:cxnSp>
              <p:nvCxnSpPr>
                <p:cNvPr id="134" name="PA-原创设计师QQ69613753    _4">
                  <a:extLst>
                    <a:ext uri="{FF2B5EF4-FFF2-40B4-BE49-F238E27FC236}">
                      <a16:creationId xmlns:a16="http://schemas.microsoft.com/office/drawing/2014/main" id="{3152B598-9F70-4044-9EFE-EABEBF3B1CD2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3"/>
                  </p:custDataLst>
                </p:nvPr>
              </p:nvCxnSpPr>
              <p:spPr>
                <a:xfrm>
                  <a:off x="6154624" y="4785048"/>
                  <a:ext cx="2700000" cy="0"/>
                </a:xfrm>
                <a:prstGeom prst="line">
                  <a:avLst/>
                </a:prstGeom>
                <a:solidFill>
                  <a:srgbClr val="D00D1D"/>
                </a:solidFill>
                <a:ln w="9525" cap="flat" cmpd="sng" algn="ctr">
                  <a:gradFill>
                    <a:gsLst>
                      <a:gs pos="50000">
                        <a:srgbClr val="D00D1D"/>
                      </a:gs>
                      <a:gs pos="0">
                        <a:srgbClr val="D00D1D">
                          <a:alpha val="0"/>
                        </a:srgbClr>
                      </a:gs>
                      <a:gs pos="100000">
                        <a:srgbClr val="D00D1D">
                          <a:alpha val="0"/>
                        </a:srgbClr>
                      </a:gs>
                    </a:gsLst>
                    <a:lin ang="0" scaled="0"/>
                  </a:gradFill>
                  <a:prstDash val="solid"/>
                  <a:miter lim="800000"/>
                </a:ln>
                <a:effectLst/>
              </p:spPr>
            </p:cxnSp>
            <p:cxnSp>
              <p:nvCxnSpPr>
                <p:cNvPr id="137" name="PA-原创设计师QQ69613753    _4">
                  <a:extLst>
                    <a:ext uri="{FF2B5EF4-FFF2-40B4-BE49-F238E27FC236}">
                      <a16:creationId xmlns:a16="http://schemas.microsoft.com/office/drawing/2014/main" id="{8CD17213-FF24-4206-81ED-D5D313500689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4"/>
                  </p:custDataLst>
                </p:nvPr>
              </p:nvCxnSpPr>
              <p:spPr>
                <a:xfrm>
                  <a:off x="8965363" y="4785048"/>
                  <a:ext cx="2700000" cy="0"/>
                </a:xfrm>
                <a:prstGeom prst="line">
                  <a:avLst/>
                </a:prstGeom>
                <a:solidFill>
                  <a:srgbClr val="D00D1D"/>
                </a:solidFill>
                <a:ln w="9525" cap="flat" cmpd="sng" algn="ctr">
                  <a:gradFill>
                    <a:gsLst>
                      <a:gs pos="50000">
                        <a:srgbClr val="D00D1D"/>
                      </a:gs>
                      <a:gs pos="0">
                        <a:srgbClr val="D00D1D">
                          <a:alpha val="0"/>
                        </a:srgbClr>
                      </a:gs>
                      <a:gs pos="100000">
                        <a:srgbClr val="D00D1D">
                          <a:alpha val="0"/>
                        </a:srgbClr>
                      </a:gs>
                    </a:gsLst>
                    <a:lin ang="0" scaled="0"/>
                  </a:gradFill>
                  <a:prstDash val="solid"/>
                  <a:miter lim="800000"/>
                </a:ln>
                <a:effectLst/>
              </p:spPr>
            </p:cxnSp>
          </p:grp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7" b="14886"/>
          <a:stretch/>
        </p:blipFill>
        <p:spPr>
          <a:xfrm>
            <a:off x="3999183" y="2393275"/>
            <a:ext cx="4193632" cy="171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254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4f0b9d8b-b8ec-471c-a9ab-4f4cbd811ed6&quot;,&quot;Name&quot;:&quot;自定义&quot;,&quot;Kind&quot;:&quot;Custom&quot;,&quot;OldGuidesSetting&quot;:{&quot;HeaderHeight&quot;:13.0,&quot;FooterHeight&quot;:6.0,&quot;SideMargin&quot;:4.0,&quot;TopMargin&quot;:0.0,&quot;BottomMargin&quot;:1.0,&quot;IntervalMargin&quot;:0.0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BA47CA3F0414A9B0F09C65CA9A8A9" ma:contentTypeVersion="0" ma:contentTypeDescription="Create a new document." ma:contentTypeScope="" ma:versionID="405cbb5e74afe23ecd388d7c8d83bb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730196-50F9-4032-A0ED-23BBE219A9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897E4B5-9985-471B-9B18-A9E3152E67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2C9AAB-2BFF-4A01-94AC-09A91AB213B2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10189</TotalTime>
  <Words>251</Words>
  <Application>Microsoft Office PowerPoint</Application>
  <PresentationFormat>宽屏</PresentationFormat>
  <Paragraphs>22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FZLanTingHeiS-R-GB</vt:lpstr>
      <vt:lpstr>等线</vt:lpstr>
      <vt:lpstr>宋体</vt:lpstr>
      <vt:lpstr>微软雅黑</vt:lpstr>
      <vt:lpstr>Arial</vt:lpstr>
      <vt:lpstr>Calibri</vt:lpstr>
      <vt:lpstr>Office 主题​​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luorunwei</dc:creator>
  <cp:lastModifiedBy>wuxun</cp:lastModifiedBy>
  <cp:revision>120</cp:revision>
  <dcterms:created xsi:type="dcterms:W3CDTF">2021-03-12T03:16:46Z</dcterms:created>
  <dcterms:modified xsi:type="dcterms:W3CDTF">2022-01-13T02:27:43Z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(3)KHFreEy9IhZPe2Z1zfKR4rTadwX6GosvYbRofvC9GoERwFLC/g0UIjtM1ctmxhieaBS4GhJg
rbpJB/VpfesgDiCZdM+Vr2PxWBhExvMcNwx3i5aJc26wIr5bnyaRwCDRfE1anQcfm4zJOsxI
LJqDPtVWdOMNDvxcJnOBv1d7EcKS30GKskx/4b/isRXaW9RFMLbTpt1WPpbWNAcpIbOgcMxp
N4VvRia0jPxIMkhvN9</vt:lpwstr>
  </property>
  <property fmtid="{D5CDD505-2E9C-101B-9397-08002B2CF9AE}" pid="3" name="_2015_ms_pID_7253431">
    <vt:lpwstr>KzVDExlNpXhYxdeOT1AlkIW+hSCtFXUbstQ8WDSDtKKv3tfIHN6GH2
L7l96v+1bRjw1IMp5oa2HcpC3Rsv+bMu3aAzKVI0GYjIPbvY5GCCrRTfxnck3sDDGJwDpP8e
dvZMwG/FWuI9eMhP9vsqV2UAYCn3OW57SrPsQFC4Vt1u64SULuXuzeMltlkc+EVvzS6GTz0Z
7Z1xk7KpygUNOFtVWjzDjYUsA+voy97vLHoy</vt:lpwstr>
  </property>
  <property fmtid="{D5CDD505-2E9C-101B-9397-08002B2CF9AE}" pid="4" name="_2015_ms_pID_7253432">
    <vt:lpwstr>Ig==</vt:lpwstr>
  </property>
  <property fmtid="{D5CDD505-2E9C-101B-9397-08002B2CF9AE}" pid="5" name="ContentTypeId">
    <vt:lpwstr>0x010100327BA47CA3F0414A9B0F09C65CA9A8A9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1620950607</vt:lpwstr>
  </property>
</Properties>
</file>