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81" r:id="rId3"/>
    <p:sldId id="257" r:id="rId4"/>
    <p:sldId id="384" r:id="rId5"/>
    <p:sldId id="311" r:id="rId6"/>
    <p:sldId id="310" r:id="rId7"/>
    <p:sldId id="352" r:id="rId8"/>
    <p:sldId id="353" r:id="rId9"/>
    <p:sldId id="354" r:id="rId10"/>
    <p:sldId id="355" r:id="rId11"/>
    <p:sldId id="356" r:id="rId12"/>
    <p:sldId id="357" r:id="rId13"/>
    <p:sldId id="380" r:id="rId14"/>
    <p:sldId id="379" r:id="rId15"/>
    <p:sldId id="364" r:id="rId16"/>
    <p:sldId id="359" r:id="rId17"/>
    <p:sldId id="362" r:id="rId18"/>
    <p:sldId id="366" r:id="rId19"/>
    <p:sldId id="365" r:id="rId20"/>
    <p:sldId id="335" r:id="rId21"/>
    <p:sldId id="322" r:id="rId22"/>
    <p:sldId id="319" r:id="rId23"/>
  </p:sldIdLst>
  <p:sldSz cx="9145588" cy="5145088"/>
  <p:notesSz cx="6858000" cy="9144000"/>
  <p:defaultTextStyle>
    <a:defPPr>
      <a:defRPr lang="zh-CN"/>
    </a:defPPr>
    <a:lvl1pPr marL="0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3220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25805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89025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51610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14830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77415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40635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03220" algn="l" defTabSz="72580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C0D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60"/>
  </p:normalViewPr>
  <p:slideViewPr>
    <p:cSldViewPr>
      <p:cViewPr>
        <p:scale>
          <a:sx n="100" d="100"/>
          <a:sy n="100" d="100"/>
        </p:scale>
        <p:origin x="-955" y="-2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1B12F-6A0D-4FE8-BAE3-DB3D162E5156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A053C-24B9-4FA6-A8F8-2156AAF873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A053C-24B9-4FA6-A8F8-2156AAF8732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A053C-24B9-4FA6-A8F8-2156AAF8732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552" y="206042"/>
            <a:ext cx="2057757" cy="4389999"/>
          </a:xfrm>
          <a:prstGeom prst="rect">
            <a:avLst/>
          </a:prstGeom>
        </p:spPr>
        <p:txBody>
          <a:bodyPr vert="eaVert" lIns="72581" tIns="36291" rIns="72581" bIns="3629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80" y="206042"/>
            <a:ext cx="6020845" cy="4389999"/>
          </a:xfrm>
          <a:prstGeom prst="rect">
            <a:avLst/>
          </a:prstGeom>
        </p:spPr>
        <p:txBody>
          <a:bodyPr vert="eaVert" lIns="72581" tIns="36291" rIns="72581" bIns="3629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80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530820CF-B880-4189-942D-D702A7CBA730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744" y="4768736"/>
            <a:ext cx="2896103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4337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0" y="206043"/>
            <a:ext cx="8231029" cy="857514"/>
          </a:xfrm>
          <a:prstGeom prst="rect">
            <a:avLst/>
          </a:prstGeom>
        </p:spPr>
        <p:txBody>
          <a:bodyPr lIns="72581" tIns="36291" rIns="72581" bIns="3629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80" y="1200521"/>
            <a:ext cx="4039301" cy="3395520"/>
          </a:xfrm>
          <a:prstGeom prst="rect">
            <a:avLst/>
          </a:prstGeom>
        </p:spPr>
        <p:txBody>
          <a:bodyPr lIns="72581" tIns="36291" rIns="72581" bIns="36291"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9008" y="1200521"/>
            <a:ext cx="4039301" cy="3395520"/>
          </a:xfrm>
          <a:prstGeom prst="rect">
            <a:avLst/>
          </a:prstGeom>
        </p:spPr>
        <p:txBody>
          <a:bodyPr lIns="72581" tIns="36291" rIns="72581" bIns="36291"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80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530820CF-B880-4189-942D-D702A7CBA730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744" y="4768736"/>
            <a:ext cx="2896103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4337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619446" y="2801234"/>
            <a:ext cx="615260" cy="242568"/>
          </a:xfrm>
          <a:prstGeom prst="rect">
            <a:avLst/>
          </a:prstGeom>
        </p:spPr>
        <p:txBody>
          <a:bodyPr wrap="square" lIns="72581" tIns="36291" rIns="72581" bIns="36291">
            <a:spAutoFit/>
          </a:bodyPr>
          <a:lstStyle/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          </a:t>
            </a:r>
            <a:r>
              <a:rPr lang="zh-CN" altLang="en-US" sz="100" dirty="0">
                <a:solidFill>
                  <a:schemeClr val="bg1"/>
                </a:solidFill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www.1ppt.com/hangye/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www.1ppt.com/jieri/          PPT</a:t>
            </a:r>
            <a:r>
              <a:rPr lang="zh-CN" altLang="en-US" sz="100" dirty="0">
                <a:solidFill>
                  <a:schemeClr val="bg1"/>
                </a:solidFill>
              </a:rPr>
              <a:t>素材：</a:t>
            </a:r>
            <a:r>
              <a:rPr lang="en-US" altLang="zh-CN" sz="100" dirty="0">
                <a:solidFill>
                  <a:schemeClr val="bg1"/>
                </a:solidFill>
              </a:rPr>
              <a:t>www.1ppt.com/sucai/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背景图片：</a:t>
            </a:r>
            <a:r>
              <a:rPr lang="en-US" altLang="zh-CN" sz="100" dirty="0">
                <a:solidFill>
                  <a:schemeClr val="bg1"/>
                </a:solidFill>
              </a:rPr>
              <a:t>www.1ppt.com/beijing/        PPT</a:t>
            </a:r>
            <a:r>
              <a:rPr lang="zh-CN" altLang="en-US" sz="100" dirty="0">
                <a:solidFill>
                  <a:schemeClr val="bg1"/>
                </a:solidFill>
              </a:rPr>
              <a:t>图表：</a:t>
            </a:r>
            <a:r>
              <a:rPr lang="en-US" altLang="zh-CN" sz="100" dirty="0">
                <a:solidFill>
                  <a:schemeClr val="bg1"/>
                </a:solidFill>
              </a:rPr>
              <a:t>www.1ppt.com/tubiao/    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精美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         PPT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www.1ppt.com/powerpoint/      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             </a:t>
            </a:r>
            <a:r>
              <a:rPr lang="zh-CN" altLang="en-US" sz="100" dirty="0">
                <a:solidFill>
                  <a:schemeClr val="bg1"/>
                </a:solidFill>
              </a:rPr>
              <a:t>字体下载：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www.1ppt.com/ziti/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工作总结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www.1ppt.com/xiazai/zongjie/ </a:t>
            </a:r>
            <a:r>
              <a:rPr lang="zh-CN" altLang="en-US" sz="100" dirty="0">
                <a:solidFill>
                  <a:schemeClr val="bg1"/>
                </a:solidFill>
              </a:rPr>
              <a:t>工作计划：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www.1ppt.com/xiazai/jihua/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商务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www.1ppt.com/moban/shangwu/  </a:t>
            </a:r>
            <a:r>
              <a:rPr lang="zh-CN" altLang="en-US" sz="100" dirty="0">
                <a:solidFill>
                  <a:schemeClr val="bg1"/>
                </a:solidFill>
              </a:rPr>
              <a:t>个人简历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www.1ppt.com/xiazai/jianli/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毕业答辩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www.1ppt.com/xiazai/dabian/  </a:t>
            </a:r>
            <a:r>
              <a:rPr lang="zh-CN" altLang="en-US" sz="100" dirty="0">
                <a:solidFill>
                  <a:schemeClr val="bg1"/>
                </a:solidFill>
              </a:rPr>
              <a:t>工作汇报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www.1ppt.com/xiazai/huibao/    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0" y="206043"/>
            <a:ext cx="8231029" cy="857514"/>
          </a:xfrm>
          <a:prstGeom prst="rect">
            <a:avLst/>
          </a:prstGeom>
        </p:spPr>
        <p:txBody>
          <a:bodyPr lIns="72581" tIns="36291" rIns="72581" bIns="36291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9" y="1151690"/>
            <a:ext cx="4040890" cy="479970"/>
          </a:xfrm>
          <a:prstGeom prst="rect">
            <a:avLst/>
          </a:prstGeom>
        </p:spPr>
        <p:txBody>
          <a:bodyPr lIns="72581" tIns="36291" rIns="72581" bIns="36291" anchor="b"/>
          <a:lstStyle>
            <a:lvl1pPr marL="0" indent="0">
              <a:buNone/>
              <a:defRPr sz="1900" b="1"/>
            </a:lvl1pPr>
            <a:lvl2pPr marL="363220" indent="0">
              <a:buNone/>
              <a:defRPr sz="1600" b="1"/>
            </a:lvl2pPr>
            <a:lvl3pPr marL="725805" indent="0">
              <a:buNone/>
              <a:defRPr sz="1400" b="1"/>
            </a:lvl3pPr>
            <a:lvl4pPr marL="1089025" indent="0">
              <a:buNone/>
              <a:defRPr sz="1300" b="1"/>
            </a:lvl4pPr>
            <a:lvl5pPr marL="1451610" indent="0">
              <a:buNone/>
              <a:defRPr sz="1300" b="1"/>
            </a:lvl5pPr>
            <a:lvl6pPr marL="1814830" indent="0">
              <a:buNone/>
              <a:defRPr sz="1300" b="1"/>
            </a:lvl6pPr>
            <a:lvl7pPr marL="2177415" indent="0">
              <a:buNone/>
              <a:defRPr sz="1300" b="1"/>
            </a:lvl7pPr>
            <a:lvl8pPr marL="2540635" indent="0">
              <a:buNone/>
              <a:defRPr sz="1300" b="1"/>
            </a:lvl8pPr>
            <a:lvl9pPr marL="2903220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79" y="1631661"/>
            <a:ext cx="4040890" cy="2964381"/>
          </a:xfrm>
          <a:prstGeom prst="rect">
            <a:avLst/>
          </a:prstGeom>
        </p:spPr>
        <p:txBody>
          <a:bodyPr lIns="72581" tIns="36291" rIns="72581" bIns="36291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33" y="1151690"/>
            <a:ext cx="4042477" cy="479970"/>
          </a:xfrm>
          <a:prstGeom prst="rect">
            <a:avLst/>
          </a:prstGeom>
        </p:spPr>
        <p:txBody>
          <a:bodyPr lIns="72581" tIns="36291" rIns="72581" bIns="36291" anchor="b"/>
          <a:lstStyle>
            <a:lvl1pPr marL="0" indent="0">
              <a:buNone/>
              <a:defRPr sz="1900" b="1"/>
            </a:lvl1pPr>
            <a:lvl2pPr marL="363220" indent="0">
              <a:buNone/>
              <a:defRPr sz="1600" b="1"/>
            </a:lvl2pPr>
            <a:lvl3pPr marL="725805" indent="0">
              <a:buNone/>
              <a:defRPr sz="1400" b="1"/>
            </a:lvl3pPr>
            <a:lvl4pPr marL="1089025" indent="0">
              <a:buNone/>
              <a:defRPr sz="1300" b="1"/>
            </a:lvl4pPr>
            <a:lvl5pPr marL="1451610" indent="0">
              <a:buNone/>
              <a:defRPr sz="1300" b="1"/>
            </a:lvl5pPr>
            <a:lvl6pPr marL="1814830" indent="0">
              <a:buNone/>
              <a:defRPr sz="1300" b="1"/>
            </a:lvl6pPr>
            <a:lvl7pPr marL="2177415" indent="0">
              <a:buNone/>
              <a:defRPr sz="1300" b="1"/>
            </a:lvl7pPr>
            <a:lvl8pPr marL="2540635" indent="0">
              <a:buNone/>
              <a:defRPr sz="1300" b="1"/>
            </a:lvl8pPr>
            <a:lvl9pPr marL="2903220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33" y="1631661"/>
            <a:ext cx="4042477" cy="2964381"/>
          </a:xfrm>
          <a:prstGeom prst="rect">
            <a:avLst/>
          </a:prstGeom>
        </p:spPr>
        <p:txBody>
          <a:bodyPr lIns="72581" tIns="36291" rIns="72581" bIns="36291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80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530820CF-B880-4189-942D-D702A7CBA730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744" y="4768736"/>
            <a:ext cx="2896103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4337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0" y="204851"/>
            <a:ext cx="3008836" cy="871807"/>
          </a:xfrm>
          <a:prstGeom prst="rect">
            <a:avLst/>
          </a:prstGeom>
        </p:spPr>
        <p:txBody>
          <a:bodyPr lIns="72581" tIns="36291" rIns="72581" bIns="36291"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670" y="204851"/>
            <a:ext cx="5112638" cy="4391190"/>
          </a:xfrm>
          <a:prstGeom prst="rect">
            <a:avLst/>
          </a:prstGeom>
        </p:spPr>
        <p:txBody>
          <a:bodyPr lIns="72581" tIns="36291" rIns="72581" bIns="36291"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80" y="1076658"/>
            <a:ext cx="3008836" cy="3519383"/>
          </a:xfrm>
          <a:prstGeom prst="rect">
            <a:avLst/>
          </a:prstGeom>
        </p:spPr>
        <p:txBody>
          <a:bodyPr lIns="72581" tIns="36291" rIns="72581" bIns="36291"/>
          <a:lstStyle>
            <a:lvl1pPr marL="0" indent="0">
              <a:buNone/>
              <a:defRPr sz="1100"/>
            </a:lvl1pPr>
            <a:lvl2pPr marL="363220" indent="0">
              <a:buNone/>
              <a:defRPr sz="1000"/>
            </a:lvl2pPr>
            <a:lvl3pPr marL="725805" indent="0">
              <a:buNone/>
              <a:defRPr sz="800"/>
            </a:lvl3pPr>
            <a:lvl4pPr marL="1089025" indent="0">
              <a:buNone/>
              <a:defRPr sz="800"/>
            </a:lvl4pPr>
            <a:lvl5pPr marL="1451610" indent="0">
              <a:buNone/>
              <a:defRPr sz="800"/>
            </a:lvl5pPr>
            <a:lvl6pPr marL="1814830" indent="0">
              <a:buNone/>
              <a:defRPr sz="800"/>
            </a:lvl6pPr>
            <a:lvl7pPr marL="2177415" indent="0">
              <a:buNone/>
              <a:defRPr sz="800"/>
            </a:lvl7pPr>
            <a:lvl8pPr marL="2540635" indent="0">
              <a:buNone/>
              <a:defRPr sz="800"/>
            </a:lvl8pPr>
            <a:lvl9pPr marL="290322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80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530820CF-B880-4189-942D-D702A7CBA730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744" y="4768736"/>
            <a:ext cx="2896103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4337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599" y="3601562"/>
            <a:ext cx="5487353" cy="425185"/>
          </a:xfrm>
          <a:prstGeom prst="rect">
            <a:avLst/>
          </a:prstGeom>
        </p:spPr>
        <p:txBody>
          <a:bodyPr lIns="72581" tIns="36291" rIns="72581" bIns="36291"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599" y="459724"/>
            <a:ext cx="5487353" cy="3087053"/>
          </a:xfrm>
          <a:prstGeom prst="rect">
            <a:avLst/>
          </a:prstGeom>
        </p:spPr>
        <p:txBody>
          <a:bodyPr lIns="72581" tIns="36291" rIns="72581" bIns="36291"/>
          <a:lstStyle>
            <a:lvl1pPr marL="0" indent="0">
              <a:buNone/>
              <a:defRPr sz="2600"/>
            </a:lvl1pPr>
            <a:lvl2pPr marL="363220" indent="0">
              <a:buNone/>
              <a:defRPr sz="2300"/>
            </a:lvl2pPr>
            <a:lvl3pPr marL="725805" indent="0">
              <a:buNone/>
              <a:defRPr sz="1900"/>
            </a:lvl3pPr>
            <a:lvl4pPr marL="1089025" indent="0">
              <a:buNone/>
              <a:defRPr sz="1600"/>
            </a:lvl4pPr>
            <a:lvl5pPr marL="1451610" indent="0">
              <a:buNone/>
              <a:defRPr sz="1600"/>
            </a:lvl5pPr>
            <a:lvl6pPr marL="1814830" indent="0">
              <a:buNone/>
              <a:defRPr sz="1600"/>
            </a:lvl6pPr>
            <a:lvl7pPr marL="2177415" indent="0">
              <a:buNone/>
              <a:defRPr sz="1600"/>
            </a:lvl7pPr>
            <a:lvl8pPr marL="2540635" indent="0">
              <a:buNone/>
              <a:defRPr sz="1600"/>
            </a:lvl8pPr>
            <a:lvl9pPr marL="2903220" indent="0">
              <a:buNone/>
              <a:defRPr sz="1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599" y="4026746"/>
            <a:ext cx="5487353" cy="603833"/>
          </a:xfrm>
          <a:prstGeom prst="rect">
            <a:avLst/>
          </a:prstGeom>
        </p:spPr>
        <p:txBody>
          <a:bodyPr lIns="72581" tIns="36291" rIns="72581" bIns="36291"/>
          <a:lstStyle>
            <a:lvl1pPr marL="0" indent="0">
              <a:buNone/>
              <a:defRPr sz="1100"/>
            </a:lvl1pPr>
            <a:lvl2pPr marL="363220" indent="0">
              <a:buNone/>
              <a:defRPr sz="1000"/>
            </a:lvl2pPr>
            <a:lvl3pPr marL="725805" indent="0">
              <a:buNone/>
              <a:defRPr sz="800"/>
            </a:lvl3pPr>
            <a:lvl4pPr marL="1089025" indent="0">
              <a:buNone/>
              <a:defRPr sz="800"/>
            </a:lvl4pPr>
            <a:lvl5pPr marL="1451610" indent="0">
              <a:buNone/>
              <a:defRPr sz="800"/>
            </a:lvl5pPr>
            <a:lvl6pPr marL="1814830" indent="0">
              <a:buNone/>
              <a:defRPr sz="800"/>
            </a:lvl6pPr>
            <a:lvl7pPr marL="2177415" indent="0">
              <a:buNone/>
              <a:defRPr sz="800"/>
            </a:lvl7pPr>
            <a:lvl8pPr marL="2540635" indent="0">
              <a:buNone/>
              <a:defRPr sz="800"/>
            </a:lvl8pPr>
            <a:lvl9pPr marL="290322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80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530820CF-B880-4189-942D-D702A7CBA730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744" y="4768736"/>
            <a:ext cx="2896103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4337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0" y="206043"/>
            <a:ext cx="8231029" cy="857514"/>
          </a:xfrm>
          <a:prstGeom prst="rect">
            <a:avLst/>
          </a:prstGeom>
        </p:spPr>
        <p:txBody>
          <a:bodyPr lIns="72581" tIns="36291" rIns="72581" bIns="3629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80" y="1200521"/>
            <a:ext cx="8231029" cy="3395520"/>
          </a:xfrm>
          <a:prstGeom prst="rect">
            <a:avLst/>
          </a:prstGeom>
        </p:spPr>
        <p:txBody>
          <a:bodyPr vert="eaVert" lIns="72581" tIns="36291" rIns="72581" bIns="3629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80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530820CF-B880-4189-942D-D702A7CBA730}" type="datetimeFigureOut">
              <a:rPr lang="zh-CN" altLang="en-US" smtClean="0"/>
              <a:pPr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744" y="4768736"/>
            <a:ext cx="2896103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4337" y="4768736"/>
            <a:ext cx="2133971" cy="273928"/>
          </a:xfrm>
          <a:prstGeom prst="rect">
            <a:avLst/>
          </a:prstGeom>
        </p:spPr>
        <p:txBody>
          <a:bodyPr lIns="72581" tIns="36291" rIns="72581" bIns="36291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725805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415" indent="-272415" algn="l" defTabSz="725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89915" indent="-226695" algn="l" defTabSz="7258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07415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20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5805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59025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610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84830" indent="-181610" algn="l" defTabSz="7258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22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0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61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83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41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63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22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microsoft.com/office/2007/relationships/hdphoto" Target="../media/image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image1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"/>
          <p:cNvPicPr>
            <a:picLocks noChangeAspect="1"/>
          </p:cNvPicPr>
          <p:nvPr/>
        </p:nvPicPr>
        <p:blipFill>
          <a:blip r:embed="rId3" cstate="print"/>
          <a:srcRect t="368" b="368"/>
          <a:stretch>
            <a:fillRect/>
          </a:stretch>
        </p:blipFill>
        <p:spPr>
          <a:xfrm>
            <a:off x="0" y="0"/>
            <a:ext cx="9146823" cy="5145088"/>
          </a:xfrm>
          <a:prstGeom prst="rect">
            <a:avLst/>
          </a:prstGeom>
        </p:spPr>
      </p:pic>
      <p:sp>
        <p:nvSpPr>
          <p:cNvPr id="24" name="TextBox 9"/>
          <p:cNvSpPr txBox="1"/>
          <p:nvPr/>
        </p:nvSpPr>
        <p:spPr>
          <a:xfrm>
            <a:off x="1692474" y="509636"/>
            <a:ext cx="6345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layfair Display SC" charset="0"/>
                <a:ea typeface="Playfair Display SC" charset="0"/>
                <a:cs typeface="Playfair Display SC" charset="0"/>
              </a:rPr>
              <a:t>“天景在线”</a:t>
            </a:r>
            <a:endParaRPr 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0306" y="2716561"/>
            <a:ext cx="8781682" cy="2151470"/>
            <a:chOff x="180306" y="2716561"/>
            <a:chExt cx="8781682" cy="2151470"/>
          </a:xfrm>
        </p:grpSpPr>
        <p:sp>
          <p:nvSpPr>
            <p:cNvPr id="26" name="TextBox 5"/>
            <p:cNvSpPr txBox="1"/>
            <p:nvPr/>
          </p:nvSpPr>
          <p:spPr>
            <a:xfrm>
              <a:off x="5453818" y="4130796"/>
              <a:ext cx="350817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pc="600" dirty="0">
                  <a:solidFill>
                    <a:srgbClr val="17C0D4"/>
                  </a:solidFill>
                  <a:latin typeface="Playfair Display SC" charset="0"/>
                  <a:ea typeface="Playfair Display SC" charset="0"/>
                  <a:cs typeface="Playfair Display SC" charset="0"/>
                </a:rPr>
                <a:t>掌天下风云，览大地美景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pc="600" dirty="0">
                  <a:solidFill>
                    <a:srgbClr val="17C0D4"/>
                  </a:solidFill>
                  <a:latin typeface="Playfair Display SC" charset="0"/>
                  <a:ea typeface="宋体" panose="02010600030101010101" pitchFamily="2" charset="-122"/>
                  <a:cs typeface="Playfair Display SC" charset="0"/>
                </a:rPr>
                <a:t>尝人间美食，品神州佳酿</a:t>
              </a: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180306" y="2716561"/>
              <a:ext cx="1728192" cy="29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b="1" spc="600" dirty="0">
                  <a:solidFill>
                    <a:srgbClr val="17C0D4"/>
                  </a:solidFill>
                  <a:highlight>
                    <a:srgbClr val="FFFF00"/>
                  </a:highlight>
                  <a:latin typeface="Playfair Display SC" charset="0"/>
                  <a:ea typeface="Playfair Display SC" charset="0"/>
                  <a:cs typeface="Playfair Display SC" charset="0"/>
                </a:rPr>
                <a:t>天景</a:t>
              </a:r>
              <a:r>
                <a:rPr lang="zh-CN" altLang="en-US" sz="1000" b="1" spc="600" dirty="0" smtClean="0">
                  <a:solidFill>
                    <a:srgbClr val="17C0D4"/>
                  </a:solidFill>
                  <a:highlight>
                    <a:srgbClr val="FFFF00"/>
                  </a:highlight>
                  <a:latin typeface="Playfair Display SC" charset="0"/>
                  <a:ea typeface="Playfair Display SC" charset="0"/>
                  <a:cs typeface="Playfair Display SC" charset="0"/>
                </a:rPr>
                <a:t>在线公众号</a:t>
              </a:r>
              <a:endParaRPr lang="en-US" altLang="zh-CN" sz="1000" b="1" spc="600" dirty="0">
                <a:solidFill>
                  <a:srgbClr val="17C0D4"/>
                </a:solidFill>
                <a:highlight>
                  <a:srgbClr val="FFFF00"/>
                </a:highlight>
                <a:latin typeface="Playfair Display SC" charset="0"/>
                <a:ea typeface="Playfair Display SC" charset="0"/>
                <a:cs typeface="Playfair Display SC" charset="0"/>
              </a:endParaRPr>
            </a:p>
          </p:txBody>
        </p:sp>
      </p:grpSp>
      <p:sp>
        <p:nvSpPr>
          <p:cNvPr id="17" name="TextBox 8"/>
          <p:cNvSpPr txBox="1"/>
          <p:nvPr/>
        </p:nvSpPr>
        <p:spPr>
          <a:xfrm>
            <a:off x="2865957" y="5760407"/>
            <a:ext cx="4867115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WINSTON CHURCHILL</a:t>
            </a:r>
          </a:p>
        </p:txBody>
      </p:sp>
      <p:pic>
        <p:nvPicPr>
          <p:cNvPr id="7" name="图形 6" descr="光圈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600" y="3615929"/>
            <a:ext cx="914400" cy="914400"/>
          </a:xfrm>
          <a:prstGeom prst="rect">
            <a:avLst/>
          </a:prstGeom>
        </p:spPr>
      </p:pic>
      <p:sp>
        <p:nvSpPr>
          <p:cNvPr id="28" name="TextBox 12"/>
          <p:cNvSpPr txBox="1"/>
          <p:nvPr/>
        </p:nvSpPr>
        <p:spPr>
          <a:xfrm>
            <a:off x="177196" y="4514672"/>
            <a:ext cx="4122615" cy="60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i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牵头单位</a:t>
            </a:r>
            <a:r>
              <a:rPr lang="en-US" altLang="zh-CN" i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:</a:t>
            </a:r>
            <a:r>
              <a:rPr lang="zh-CN" altLang="en-US" i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贵阳市气象局</a:t>
            </a:r>
            <a:endParaRPr lang="en-US" altLang="zh-CN" i="1" spc="600" dirty="0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900" i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技术支持：重庆天气在线科技有限公司</a:t>
            </a:r>
            <a:endParaRPr lang="en-US" sz="900" i="1" spc="600" dirty="0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pic>
        <p:nvPicPr>
          <p:cNvPr id="2" name="图片 1" descr="20200806-天景在线公众号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314" y="1132384"/>
            <a:ext cx="1527459" cy="151831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6490" y="1132384"/>
            <a:ext cx="173679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994" y="1348408"/>
            <a:ext cx="1879749" cy="279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41522" y="278712"/>
            <a:ext cx="186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功能简介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8" name="išľíďè"/>
          <p:cNvSpPr/>
          <p:nvPr/>
        </p:nvSpPr>
        <p:spPr bwMode="auto">
          <a:xfrm>
            <a:off x="3017397" y="2048075"/>
            <a:ext cx="5904656" cy="317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9" tIns="34295" rIns="67509" bIns="34295" anchor="t" anchorCtr="0">
            <a:no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提供国内知名旅游线路、网友推荐好评的自驾游线路沿线天气实况及预报预警信息（与高德、百度地图等合作推送）；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提供网友推荐的网红打卡地、小众景点、美食、酒店、民宿、农家乐等评比信息（与旅游相关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APP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、大众点评、美团等合作）；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根据网友时传信息提供天文热点（赏月、流星雨）等星空实景信息；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局地避暑小气候、天然氧吧等信息服务；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“历史上的今天”，介绍气候概况、极端天气或灾害、气象名人等（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期限贵州用户）；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雷电、暴雨、短历时强降水、山洪、泥石流等灾害风险区划背景等级查询（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II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期）；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互动服务：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）网友时传各类灾害信息、风景照片等在线交流；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）定期或不定期组织的积分、抽奖、评选、直播等活动；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 descr="不同颜色的手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8" y="988368"/>
            <a:ext cx="3130230" cy="41848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44602" y="1626305"/>
            <a:ext cx="6071595" cy="91653"/>
            <a:chOff x="2754763" y="3747424"/>
            <a:chExt cx="6071595" cy="91653"/>
          </a:xfrm>
        </p:grpSpPr>
        <p:sp>
          <p:nvSpPr>
            <p:cNvPr id="11" name="Rectangle 60"/>
            <p:cNvSpPr/>
            <p:nvPr/>
          </p:nvSpPr>
          <p:spPr>
            <a:xfrm flipV="1">
              <a:off x="2803337" y="3765041"/>
              <a:ext cx="5945921" cy="56418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en-US" sz="900" b="1">
                <a:solidFill>
                  <a:schemeClr val="tx1"/>
                </a:solidFill>
                <a:latin typeface="Montserrat Semi" charset="0"/>
                <a:ea typeface="Montserrat Semi" charset="0"/>
                <a:cs typeface="Montserrat Semi" charset="0"/>
              </a:endParaRPr>
            </a:p>
          </p:txBody>
        </p:sp>
        <p:sp>
          <p:nvSpPr>
            <p:cNvPr id="12" name="Oval 61"/>
            <p:cNvSpPr/>
            <p:nvPr/>
          </p:nvSpPr>
          <p:spPr>
            <a:xfrm>
              <a:off x="275476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61"/>
            <p:cNvSpPr/>
            <p:nvPr/>
          </p:nvSpPr>
          <p:spPr>
            <a:xfrm>
              <a:off x="424948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Oval 61"/>
            <p:cNvSpPr/>
            <p:nvPr/>
          </p:nvSpPr>
          <p:spPr>
            <a:xfrm>
              <a:off x="574420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Oval 61"/>
            <p:cNvSpPr/>
            <p:nvPr/>
          </p:nvSpPr>
          <p:spPr>
            <a:xfrm>
              <a:off x="723892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Oval 61"/>
            <p:cNvSpPr/>
            <p:nvPr/>
          </p:nvSpPr>
          <p:spPr>
            <a:xfrm>
              <a:off x="873364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25359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天气实况、实景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4690374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权威预报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6262862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社会资源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7607899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17C0D4"/>
                </a:solidFill>
                <a:latin typeface="Montserrat Light" charset="0"/>
                <a:ea typeface="Montserrat Light" charset="0"/>
                <a:cs typeface="Montserrat Light" charset="0"/>
              </a:rPr>
              <a:t>定制气象服务</a:t>
            </a:r>
            <a:endParaRPr lang="en-US" sz="1200" b="1" dirty="0">
              <a:solidFill>
                <a:srgbClr val="17C0D4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-159512" y="797835"/>
            <a:ext cx="3508170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42875" y="132715"/>
            <a:ext cx="892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天气</a:t>
            </a:r>
          </a:p>
        </p:txBody>
      </p:sp>
      <p:pic>
        <p:nvPicPr>
          <p:cNvPr id="2" name="图片 1" descr="气温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94030" y="882650"/>
            <a:ext cx="2380615" cy="4243070"/>
          </a:xfrm>
          <a:prstGeom prst="rect">
            <a:avLst/>
          </a:prstGeom>
        </p:spPr>
      </p:pic>
      <p:pic>
        <p:nvPicPr>
          <p:cNvPr id="6" name="图片 5" descr="风力风向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279515" y="863600"/>
            <a:ext cx="2567305" cy="4225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368675" y="863600"/>
            <a:ext cx="2407920" cy="42811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07770" y="593090"/>
            <a:ext cx="744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气温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26865" y="593090"/>
            <a:ext cx="744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湿度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90740" y="593090"/>
            <a:ext cx="1027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风力风向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04315" y="132715"/>
            <a:ext cx="6228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全国县级以上国家气象站、贵州部分乡镇自动气象站，全国实时闪电（地闪）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降雨量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6922135" y="1146175"/>
            <a:ext cx="2204720" cy="3970020"/>
          </a:xfrm>
          <a:prstGeom prst="rect">
            <a:avLst/>
          </a:prstGeom>
        </p:spPr>
      </p:pic>
      <p:sp>
        <p:nvSpPr>
          <p:cNvPr id="2" name="TextBox 13"/>
          <p:cNvSpPr txBox="1"/>
          <p:nvPr/>
        </p:nvSpPr>
        <p:spPr>
          <a:xfrm>
            <a:off x="142875" y="132715"/>
            <a:ext cx="892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天气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07770" y="593090"/>
            <a:ext cx="7280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降水（现在</a:t>
            </a:r>
            <a:r>
              <a:rPr lang="en-US" altLang="zh-CN"/>
              <a:t>-10min</a:t>
            </a:r>
            <a:r>
              <a:rPr lang="zh-CN" altLang="en-US"/>
              <a:t>，</a:t>
            </a:r>
            <a:r>
              <a:rPr lang="en-US" altLang="zh-CN"/>
              <a:t>1h</a:t>
            </a:r>
            <a:r>
              <a:rPr lang="zh-CN" altLang="en-US"/>
              <a:t>、</a:t>
            </a:r>
            <a:r>
              <a:rPr lang="en-US" altLang="zh-CN"/>
              <a:t>3h</a:t>
            </a:r>
            <a:r>
              <a:rPr lang="zh-CN" altLang="en-US"/>
              <a:t>、</a:t>
            </a:r>
            <a:r>
              <a:rPr lang="en-US" altLang="zh-CN"/>
              <a:t>6h</a:t>
            </a:r>
            <a:r>
              <a:rPr lang="zh-CN" altLang="en-US"/>
              <a:t>、</a:t>
            </a:r>
            <a:r>
              <a:rPr lang="en-US" altLang="zh-CN"/>
              <a:t>12h</a:t>
            </a:r>
            <a:r>
              <a:rPr lang="zh-CN" altLang="en-US"/>
              <a:t>、</a:t>
            </a:r>
            <a:r>
              <a:rPr lang="en-US" altLang="zh-CN"/>
              <a:t>24h</a:t>
            </a:r>
            <a:r>
              <a:rPr lang="zh-CN" altLang="en-US"/>
              <a:t>累计降水）</a:t>
            </a:r>
          </a:p>
        </p:txBody>
      </p:sp>
      <p:pic>
        <p:nvPicPr>
          <p:cNvPr id="6" name="图片 5" descr="过去1h雨量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4545" y="1130935"/>
            <a:ext cx="2255520" cy="4029075"/>
          </a:xfrm>
          <a:prstGeom prst="rect">
            <a:avLst/>
          </a:prstGeom>
        </p:spPr>
      </p:pic>
      <p:pic>
        <p:nvPicPr>
          <p:cNvPr id="7" name="图片 6" descr="10min实时雨量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35" y="1182370"/>
            <a:ext cx="2152650" cy="3844290"/>
          </a:xfrm>
          <a:prstGeom prst="rect">
            <a:avLst/>
          </a:prstGeom>
        </p:spPr>
      </p:pic>
      <p:pic>
        <p:nvPicPr>
          <p:cNvPr id="9" name="图片 8" descr="10min实时雨量数值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1080" y="1146175"/>
            <a:ext cx="2239645" cy="39985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142875" y="132715"/>
            <a:ext cx="892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景点</a:t>
            </a:r>
          </a:p>
        </p:txBody>
      </p:sp>
      <p:pic>
        <p:nvPicPr>
          <p:cNvPr id="3" name="图片 2" descr="全国景点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900" y="869950"/>
            <a:ext cx="2794000" cy="4274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8040" y="1032510"/>
            <a:ext cx="2790825" cy="41122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84095" y="593090"/>
            <a:ext cx="1027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</a:t>
            </a:r>
            <a:r>
              <a:rPr lang="zh-CN" altLang="en-US"/>
              <a:t>级景区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44515" y="563245"/>
            <a:ext cx="1027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网红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142875" y="132715"/>
            <a:ext cx="892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实景</a:t>
            </a:r>
          </a:p>
        </p:txBody>
      </p:sp>
      <p:pic>
        <p:nvPicPr>
          <p:cNvPr id="3" name="图片 2" descr="全国实景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885" y="753745"/>
            <a:ext cx="2459355" cy="43910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07770" y="593090"/>
            <a:ext cx="13023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全国实景点</a:t>
            </a:r>
          </a:p>
        </p:txBody>
      </p:sp>
      <p:pic>
        <p:nvPicPr>
          <p:cNvPr id="4" name="图片 3" descr="微型站实景-韭菜坪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0355" y="882015"/>
            <a:ext cx="2367915" cy="42271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21525" y="593090"/>
            <a:ext cx="174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微型气象站实景点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2195" y="757555"/>
            <a:ext cx="2447290" cy="43516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815715" y="593090"/>
            <a:ext cx="15487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天气网眼实景点</a:t>
            </a:r>
          </a:p>
        </p:txBody>
      </p:sp>
      <p:pic>
        <p:nvPicPr>
          <p:cNvPr id="6" name="图片 5" descr="全国实景-羊卓雍措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5715" y="899795"/>
            <a:ext cx="2397760" cy="4262755"/>
          </a:xfrm>
          <a:prstGeom prst="rect">
            <a:avLst/>
          </a:prstGeom>
        </p:spPr>
      </p:pic>
      <p:pic>
        <p:nvPicPr>
          <p:cNvPr id="9" name="图片 8" descr="微型站实景-韭菜坪b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7990" y="899795"/>
            <a:ext cx="2367280" cy="420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82880" y="278765"/>
          <a:ext cx="3677920" cy="4779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80"/>
                <a:gridCol w="2059940"/>
              </a:tblGrid>
              <a:tr h="2273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景区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地理位置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冈仁波奇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西藏自治区阿里地区普兰县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慕田峪长城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北京市怀柔区慕田峪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8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梅里雪山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云南省迪庆藏族自治州梅里雪山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羊卓雍错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西藏自治区山南市羊卓雍错湖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山东威海成山头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山东省威海市荣成市成山头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山东泰安泰山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山东省泰安市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浙江舟山嵊泗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浙江省舟山市嵊泗县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衡山望日台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湖南省衡阳市衡山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恒山悬空寺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山东省大同市恒山悬空寺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庐山瀑布云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江西省九江市庐山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钱塘江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浙江省杭州市钱塘江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龙脊梯田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广西自治区桂林市龙脊梯田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雾漫小东江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湖南省资阳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象鼻山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广西自治区桂林市象鼻山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碧岩阁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广西自治区桂林市碧岩阁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冠岩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广西自治区桂林市冠岩风景区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阳朔兴坪古镇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广西自治区桂林市阳朔县兴坪古镇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千岛湖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浙江省杭州市淳安县千岛湖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湖北武汉东湖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湖北省武汉市洪山区东湖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华山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陕西省渭南市华山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494530" y="278765"/>
            <a:ext cx="435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目前已有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全国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20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个、贵州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40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个景区景点</a:t>
            </a:r>
            <a:r>
              <a:rPr lang="zh-CN" altLang="en-US">
                <a:sym typeface="+mn-ea"/>
              </a:rPr>
              <a:t>的图像（逐步增加）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4245" y="931545"/>
            <a:ext cx="4151630" cy="2335530"/>
          </a:xfrm>
          <a:prstGeom prst="rect">
            <a:avLst/>
          </a:prstGeom>
        </p:spPr>
      </p:pic>
      <p:pic>
        <p:nvPicPr>
          <p:cNvPr id="4" name="图片 3" descr="IMG_20191231_1058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4245" y="2958465"/>
            <a:ext cx="4168140" cy="20993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142875" y="132715"/>
            <a:ext cx="223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服务</a:t>
            </a:r>
            <a:r>
              <a:rPr lang="en-US" altLang="zh-CN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-</a:t>
            </a:r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美食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00" y="687070"/>
            <a:ext cx="2439670" cy="43383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860" y="871220"/>
            <a:ext cx="2489200" cy="4273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8405" y="870585"/>
            <a:ext cx="2545715" cy="42741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142875" y="132715"/>
            <a:ext cx="223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服务</a:t>
            </a:r>
            <a:r>
              <a:rPr lang="en-US" altLang="zh-CN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-</a:t>
            </a:r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采摘</a:t>
            </a:r>
          </a:p>
        </p:txBody>
      </p:sp>
      <p:pic>
        <p:nvPicPr>
          <p:cNvPr id="4" name="图片 3" descr="采摘地图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750" y="787400"/>
            <a:ext cx="2414905" cy="4312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8520" y="816610"/>
            <a:ext cx="2426335" cy="4314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4125" y="816610"/>
            <a:ext cx="2342515" cy="41662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142875" y="132715"/>
            <a:ext cx="4389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服务</a:t>
            </a:r>
            <a:r>
              <a:rPr lang="en-US" altLang="zh-CN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-</a:t>
            </a:r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民宿、农家乐、垂钓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692265" y="1040130"/>
            <a:ext cx="2199640" cy="3910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552825" y="1122045"/>
            <a:ext cx="2376170" cy="3940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 t="4322" b="5973"/>
          <a:stretch>
            <a:fillRect/>
          </a:stretch>
        </p:blipFill>
        <p:spPr>
          <a:xfrm>
            <a:off x="629920" y="1363345"/>
            <a:ext cx="2475865" cy="3698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3676650" y="132715"/>
            <a:ext cx="1587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</a:rPr>
              <a:t>列表显示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30" y="669925"/>
            <a:ext cx="2475865" cy="4401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5250" y="748665"/>
            <a:ext cx="2341880" cy="4163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4250" y="795020"/>
            <a:ext cx="2334260" cy="41509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36750"/>
            <a:ext cx="9145905" cy="32080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06040" y="212090"/>
            <a:ext cx="3932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/>
              <a:t>一、项目简介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41522" y="278712"/>
            <a:ext cx="186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盈利模式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75444" y="-87687"/>
            <a:ext cx="11180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spc="300" dirty="0">
                <a:solidFill>
                  <a:schemeClr val="bg1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4</a:t>
            </a:r>
            <a:endParaRPr lang="en-US" sz="10000" b="1" spc="300" dirty="0">
              <a:solidFill>
                <a:schemeClr val="bg1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148858" y="814226"/>
            <a:ext cx="3508170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19" name="TextBox 26"/>
          <p:cNvSpPr txBox="1"/>
          <p:nvPr/>
        </p:nvSpPr>
        <p:spPr>
          <a:xfrm>
            <a:off x="252314" y="1543529"/>
            <a:ext cx="1970223" cy="27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免费模式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20466" y="1493302"/>
            <a:ext cx="734481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zh-CN" sz="1050" b="1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免费模式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：给普通用户（游客等级）提供常规天气预报预警推送、空气质量查询、负氧离子观测数据信息、各类景区景点（网红地）介绍及订购票链接服务，沿途天气国家气象站数据提示、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部分景点时景图像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普通用户及时上传时况天气及各种自然灾害图像或视频，例如冰雹、暴雨、雷电、山洪、泥石流、滑坡、塌方等，每个地点原创、首次或采集效果好，经核实、评比后给予奖励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元（增加信用点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点），并升级为永久免费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VIP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会员；</a:t>
            </a:r>
            <a:endParaRPr lang="zh-CN" altLang="zh-CN" sz="1050" kern="1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zh-CN" sz="1050" b="1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付费模式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：普通用户可按月（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元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）、季度（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4.9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元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）或年（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18.9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元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）支付费用后成为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VIP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用户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，享受更多优质服务：</a:t>
            </a: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★首页下拉广告屏蔽；</a:t>
            </a: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景点时景图像；</a:t>
            </a: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精确到乡镇级实测天气；</a:t>
            </a: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★驴友可以上传小景点、徒步线路、垂钓等信息（每个地点原创，首次，经核实、采纳后给予奖励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30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元（增加信用点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50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点），升级为永久免费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VIP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会员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）；</a:t>
            </a: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</a:t>
            </a:r>
            <a:r>
              <a:rPr lang="zh-CN" altLang="zh-CN" sz="1050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贵州用户享受主动推送中心城区精准雷电预警（弱、中等、强）；</a:t>
            </a:r>
            <a:endParaRPr lang="zh-CN" altLang="zh-CN" sz="1050" kern="100" dirty="0">
              <a:solidFill>
                <a:srgbClr val="FF0000"/>
              </a:solidFill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indent="0" algn="just">
              <a:lnSpc>
                <a:spcPct val="150000"/>
              </a:lnSpc>
              <a:spcAft>
                <a:spcPts val="0"/>
              </a:spcAft>
              <a:buFont typeface="+mj-ea"/>
              <a:buNone/>
            </a:pP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★景点摄像头远程控制（在</a:t>
            </a:r>
            <a:r>
              <a:rPr lang="en-US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APP</a:t>
            </a:r>
            <a:r>
              <a:rPr lang="zh-CN" altLang="en-US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中实现</a:t>
            </a:r>
            <a:r>
              <a:rPr lang="zh-CN" altLang="zh-CN" sz="1050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zh-CN" sz="1050" kern="100" dirty="0" smtClean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altLang="zh-CN" sz="1050" kern="100" dirty="0">
              <a:solidFill>
                <a:srgbClr val="FF0000"/>
              </a:solidFill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Box 26"/>
          <p:cNvSpPr txBox="1"/>
          <p:nvPr/>
        </p:nvSpPr>
        <p:spPr>
          <a:xfrm>
            <a:off x="252095" y="2531745"/>
            <a:ext cx="122110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注册模式（付费）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TextBox 26"/>
          <p:cNvSpPr txBox="1"/>
          <p:nvPr/>
        </p:nvSpPr>
        <p:spPr>
          <a:xfrm>
            <a:off x="252314" y="3390508"/>
            <a:ext cx="1970223" cy="27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广告模式（付费）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5" name="TextBox 26"/>
          <p:cNvSpPr txBox="1"/>
          <p:nvPr/>
        </p:nvSpPr>
        <p:spPr>
          <a:xfrm>
            <a:off x="180306" y="4012704"/>
            <a:ext cx="1970223" cy="27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高级广告模式（付费）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8732"/>
            <a:ext cx="9145587" cy="95983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3345" y="1536700"/>
            <a:ext cx="4300855" cy="3543300"/>
            <a:chOff x="4723214" y="1343745"/>
            <a:chExt cx="4301159" cy="3893255"/>
          </a:xfrm>
        </p:grpSpPr>
        <p:sp>
          <p:nvSpPr>
            <p:cNvPr id="9" name="TextBox 16"/>
            <p:cNvSpPr txBox="1"/>
            <p:nvPr/>
          </p:nvSpPr>
          <p:spPr>
            <a:xfrm>
              <a:off x="5833238" y="3773547"/>
              <a:ext cx="2376265" cy="55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b="1" dirty="0">
                  <a:latin typeface="Montserrat Light" charset="0"/>
                  <a:ea typeface="Montserrat Light" charset="0"/>
                  <a:cs typeface="Montserrat Light" charset="0"/>
                </a:rPr>
                <a:t>S</a:t>
              </a:r>
              <a:r>
                <a:rPr lang="en-US" altLang="zh-CN" sz="1800" b="1" dirty="0">
                  <a:latin typeface="Montserrat Light" charset="0"/>
                  <a:ea typeface="Montserrat Light" charset="0"/>
                  <a:cs typeface="Montserrat Light" charset="0"/>
                </a:rPr>
                <a:t>ky</a:t>
              </a:r>
              <a:r>
                <a:rPr lang="zh-CN" altLang="en-US" sz="1800" b="1" dirty="0">
                  <a:latin typeface="Montserrat Light" charset="0"/>
                  <a:ea typeface="Montserrat Light" charset="0"/>
                  <a:cs typeface="Montserrat Light" charset="0"/>
                </a:rPr>
                <a:t>系列微型自动站</a:t>
              </a:r>
              <a:endParaRPr lang="en-US" sz="1800" b="1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  <p:pic>
          <p:nvPicPr>
            <p:cNvPr id="14" name="图片 13" descr="图片包含 户外, 草, 建筑, 照片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576" y="1343745"/>
              <a:ext cx="4300797" cy="2457598"/>
            </a:xfrm>
            <a:prstGeom prst="rect">
              <a:avLst/>
            </a:prstGeom>
          </p:spPr>
        </p:pic>
        <p:sp>
          <p:nvSpPr>
            <p:cNvPr id="16" name="išľíďè"/>
            <p:cNvSpPr/>
            <p:nvPr/>
          </p:nvSpPr>
          <p:spPr bwMode="auto">
            <a:xfrm>
              <a:off x="4723214" y="4268808"/>
              <a:ext cx="4277027" cy="96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7509" tIns="34295" rIns="67509" bIns="34295" anchor="t" anchorCtr="0">
              <a:no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司凯（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SKY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）为物联网技术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7 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要素智能气象站，每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分钟观测一次，提供气温、湿度、气压、风力、风向、降水量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6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项要素和实时天空摄像功能，通过天空图像识别技术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+AI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做到“看云识天”。司凯微型站的的特点是集约化程度高、外形美观、技术成熟、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220v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市电。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28"/>
          <p:cNvSpPr txBox="1"/>
          <p:nvPr/>
        </p:nvSpPr>
        <p:spPr>
          <a:xfrm>
            <a:off x="93345" y="64770"/>
            <a:ext cx="6390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1500" dirty="0">
                <a:solidFill>
                  <a:schemeClr val="tx1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“天景在线”联盟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5961126" y="1196371"/>
            <a:ext cx="2376265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>
                <a:latin typeface="Montserrat Light" charset="0"/>
                <a:ea typeface="Montserrat Light" charset="0"/>
                <a:cs typeface="Montserrat Light" charset="0"/>
              </a:rPr>
              <a:t>OIT</a:t>
            </a: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系列微型自动站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5" name="išľíďè"/>
          <p:cNvSpPr/>
          <p:nvPr/>
        </p:nvSpPr>
        <p:spPr bwMode="auto">
          <a:xfrm>
            <a:off x="4761597" y="1659959"/>
            <a:ext cx="4276786" cy="152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9" tIns="34295" rIns="67509" bIns="34295" anchor="t" anchorCtr="0">
            <a:no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兰屿（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OITS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）一体式微型气象站是一种测量多种气象要素的专业级传感器，可同时测量大气温度、大气湿度、风速、风向、气压、雨量、总辐射、紫外等多种气象要素。其特点是精度高、外形小巧、响应时间快，串口输出，方便用户直接通过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PC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或外接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DTU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进行测量。兰屿微型站的最大特点是集约化程度高、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UAN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精致小巧、太阳能锂电池供电（无需市电）、安装灵活、方便。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" name="图片 11" descr="图片包含 照片, 不同, 白色, 站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86" y="2763633"/>
            <a:ext cx="4300797" cy="224436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9615" y="1069975"/>
            <a:ext cx="29845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设备销售提成，面议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/>
        </p:nvPicPr>
        <p:blipFill>
          <a:blip r:embed="rId2" cstate="print"/>
          <a:srcRect t="368" b="368"/>
          <a:stretch>
            <a:fillRect/>
          </a:stretch>
        </p:blipFill>
        <p:spPr>
          <a:xfrm>
            <a:off x="0" y="0"/>
            <a:ext cx="9146823" cy="5145088"/>
          </a:xfrm>
          <a:prstGeom prst="rect">
            <a:avLst/>
          </a:prstGeom>
        </p:spPr>
      </p:pic>
      <p:sp>
        <p:nvSpPr>
          <p:cNvPr id="3" name="TextBox 9"/>
          <p:cNvSpPr txBox="1"/>
          <p:nvPr/>
        </p:nvSpPr>
        <p:spPr>
          <a:xfrm>
            <a:off x="3586186" y="986390"/>
            <a:ext cx="634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layfair Display SC" charset="0"/>
                <a:ea typeface="Playfair Display SC" charset="0"/>
                <a:cs typeface="Playfair Display SC" charset="0"/>
              </a:rPr>
              <a:t>“天景在线”气象服务联盟</a:t>
            </a:r>
            <a:endParaRPr 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6171565" y="1509395"/>
            <a:ext cx="163576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J</a:t>
            </a:r>
            <a:r>
              <a:rPr lang="en-US" altLang="zh-CN" sz="14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oin us</a:t>
            </a:r>
            <a:endParaRPr lang="en-US" sz="1400" b="1" spc="600" dirty="0">
              <a:solidFill>
                <a:schemeClr val="tx1">
                  <a:lumMod val="85000"/>
                  <a:lumOff val="1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3927" y="1996374"/>
            <a:ext cx="35081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</a:p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  <a:sym typeface="+mn-ea"/>
              </a:rPr>
              <a:t>尝人间美食，品神州佳酿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pic>
        <p:nvPicPr>
          <p:cNvPr id="7" name="图片 6" descr="手机屏幕的截图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15" y="1132384"/>
            <a:ext cx="1566428" cy="31219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8" cy="2492173"/>
          </a:xfrm>
          <a:prstGeom prst="rect">
            <a:avLst/>
          </a:prstGeom>
        </p:spPr>
      </p:pic>
      <p:cxnSp>
        <p:nvCxnSpPr>
          <p:cNvPr id="23" name="Straight Connector 88"/>
          <p:cNvCxnSpPr/>
          <p:nvPr/>
        </p:nvCxnSpPr>
        <p:spPr>
          <a:xfrm>
            <a:off x="6066960" y="1564719"/>
            <a:ext cx="0" cy="2325236"/>
          </a:xfrm>
          <a:prstGeom prst="line">
            <a:avLst/>
          </a:prstGeom>
          <a:ln w="12700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88"/>
          <p:cNvCxnSpPr/>
          <p:nvPr/>
        </p:nvCxnSpPr>
        <p:spPr>
          <a:xfrm>
            <a:off x="7597130" y="1564719"/>
            <a:ext cx="0" cy="2325236"/>
          </a:xfrm>
          <a:prstGeom prst="line">
            <a:avLst/>
          </a:prstGeom>
          <a:ln w="12700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"/>
          <p:cNvSpPr txBox="1"/>
          <p:nvPr/>
        </p:nvSpPr>
        <p:spPr>
          <a:xfrm>
            <a:off x="282" y="3671154"/>
            <a:ext cx="35081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</a:p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宋体" panose="02010600030101010101" pitchFamily="2" charset="-122"/>
                <a:cs typeface="Playfair Display SC" charset="0"/>
                <a:sym typeface="+mn-ea"/>
              </a:rPr>
              <a:t>尝人间美食，品神州佳酿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69915" y="3448255"/>
            <a:ext cx="3034727" cy="1183269"/>
          </a:xfrm>
          <a:prstGeom prst="rect">
            <a:avLst/>
          </a:prstGeom>
          <a:noFill/>
          <a:ln w="28575">
            <a:solidFill>
              <a:srgbClr val="17C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62516" y="336015"/>
            <a:ext cx="3989403" cy="1788568"/>
            <a:chOff x="162516" y="336015"/>
            <a:chExt cx="3989403" cy="1788568"/>
          </a:xfrm>
        </p:grpSpPr>
        <p:grpSp>
          <p:nvGrpSpPr>
            <p:cNvPr id="9" name="组合 8"/>
            <p:cNvGrpSpPr/>
            <p:nvPr/>
          </p:nvGrpSpPr>
          <p:grpSpPr>
            <a:xfrm>
              <a:off x="795213" y="616879"/>
              <a:ext cx="782058" cy="680492"/>
              <a:chOff x="1188418" y="640071"/>
              <a:chExt cx="782058" cy="680492"/>
            </a:xfrm>
          </p:grpSpPr>
          <p:pic>
            <p:nvPicPr>
              <p:cNvPr id="8" name="图片 7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60" name="TextBox 4"/>
              <p:cNvSpPr txBox="1"/>
              <p:nvPr/>
            </p:nvSpPr>
            <p:spPr>
              <a:xfrm>
                <a:off x="1337772" y="84219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</a:rPr>
                  <a:t>出行</a:t>
                </a:r>
                <a:endParaRPr lang="zh-CN" altLang="zh-CN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1453315" y="1016507"/>
              <a:ext cx="782058" cy="680492"/>
              <a:chOff x="1188418" y="640071"/>
              <a:chExt cx="782058" cy="680492"/>
            </a:xfrm>
          </p:grpSpPr>
          <p:pic>
            <p:nvPicPr>
              <p:cNvPr id="71" name="图片 70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72" name="TextBox 4"/>
              <p:cNvSpPr txBox="1"/>
              <p:nvPr/>
            </p:nvSpPr>
            <p:spPr>
              <a:xfrm>
                <a:off x="1312372" y="84219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zh-CN" sz="1200" dirty="0">
                    <a:solidFill>
                      <a:schemeClr val="bg1"/>
                    </a:solidFill>
                  </a:rPr>
                  <a:t>民宿</a:t>
                </a: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826091" y="1444091"/>
              <a:ext cx="782058" cy="680492"/>
              <a:chOff x="1188418" y="640071"/>
              <a:chExt cx="782058" cy="680492"/>
            </a:xfrm>
          </p:grpSpPr>
          <p:pic>
            <p:nvPicPr>
              <p:cNvPr id="74" name="图片 73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75" name="TextBox 4"/>
              <p:cNvSpPr txBox="1"/>
              <p:nvPr/>
            </p:nvSpPr>
            <p:spPr>
              <a:xfrm>
                <a:off x="1295227" y="74948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zh-CN" sz="1200" dirty="0">
                    <a:solidFill>
                      <a:schemeClr val="bg1"/>
                    </a:solidFill>
                  </a:rPr>
                  <a:t>美食</a:t>
                </a: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2086012" y="683563"/>
              <a:ext cx="782058" cy="680492"/>
              <a:chOff x="1188418" y="640071"/>
              <a:chExt cx="782058" cy="680492"/>
            </a:xfrm>
          </p:grpSpPr>
          <p:pic>
            <p:nvPicPr>
              <p:cNvPr id="82" name="图片 81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83" name="TextBox 4"/>
              <p:cNvSpPr txBox="1"/>
              <p:nvPr/>
            </p:nvSpPr>
            <p:spPr>
              <a:xfrm>
                <a:off x="1295862" y="84219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zh-CN" sz="1200" dirty="0">
                    <a:solidFill>
                      <a:schemeClr val="bg1"/>
                    </a:solidFill>
                  </a:rPr>
                  <a:t>采摘</a:t>
                </a: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2718709" y="336015"/>
              <a:ext cx="782058" cy="680492"/>
              <a:chOff x="1188418" y="640071"/>
              <a:chExt cx="782058" cy="680492"/>
            </a:xfrm>
          </p:grpSpPr>
          <p:pic>
            <p:nvPicPr>
              <p:cNvPr id="86" name="图片 85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87" name="TextBox 4"/>
              <p:cNvSpPr txBox="1"/>
              <p:nvPr/>
            </p:nvSpPr>
            <p:spPr>
              <a:xfrm>
                <a:off x="1337772" y="83457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zh-CN" sz="1200" dirty="0">
                    <a:solidFill>
                      <a:schemeClr val="bg1"/>
                    </a:solidFill>
                  </a:rPr>
                  <a:t>垂钓</a:t>
                </a: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3369861" y="696156"/>
              <a:ext cx="782058" cy="680492"/>
              <a:chOff x="1188418" y="640071"/>
              <a:chExt cx="782058" cy="680492"/>
            </a:xfrm>
          </p:grpSpPr>
          <p:pic>
            <p:nvPicPr>
              <p:cNvPr id="89" name="图片 88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90" name="TextBox 4"/>
              <p:cNvSpPr txBox="1"/>
              <p:nvPr/>
            </p:nvSpPr>
            <p:spPr>
              <a:xfrm>
                <a:off x="1319357" y="82949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zh-CN" sz="1200" dirty="0">
                    <a:solidFill>
                      <a:schemeClr val="bg1"/>
                    </a:solidFill>
                  </a:rPr>
                  <a:t>天气</a:t>
                </a: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162516" y="1023809"/>
              <a:ext cx="782058" cy="680492"/>
              <a:chOff x="1188418" y="640071"/>
              <a:chExt cx="782058" cy="680492"/>
            </a:xfrm>
          </p:grpSpPr>
          <p:pic>
            <p:nvPicPr>
              <p:cNvPr id="92" name="图片 91" descr="图片包含 游戏机, 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418" y="640071"/>
                <a:ext cx="782058" cy="680492"/>
              </a:xfrm>
              <a:prstGeom prst="rect">
                <a:avLst/>
              </a:prstGeom>
            </p:spPr>
          </p:pic>
          <p:sp>
            <p:nvSpPr>
              <p:cNvPr id="93" name="TextBox 4"/>
              <p:cNvSpPr txBox="1"/>
              <p:nvPr/>
            </p:nvSpPr>
            <p:spPr>
              <a:xfrm>
                <a:off x="1295862" y="834575"/>
                <a:ext cx="568441" cy="27559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</a:rPr>
                  <a:t>旅游</a:t>
                </a:r>
                <a:endParaRPr lang="zh-CN" altLang="zh-CN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6" name="TextBox 26"/>
          <p:cNvSpPr txBox="1"/>
          <p:nvPr/>
        </p:nvSpPr>
        <p:spPr>
          <a:xfrm>
            <a:off x="3369945" y="2863215"/>
            <a:ext cx="30886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“</a:t>
            </a:r>
            <a:r>
              <a:rPr lang="zh-CN" altLang="zh-CN" b="1" dirty="0"/>
              <a:t>天</a:t>
            </a:r>
            <a:r>
              <a:rPr lang="zh-CN" altLang="zh-CN" dirty="0"/>
              <a:t>景在线</a:t>
            </a:r>
            <a:r>
              <a:rPr lang="zh-CN" altLang="en-US" dirty="0"/>
              <a:t>”</a:t>
            </a:r>
            <a:r>
              <a:rPr lang="zh-CN" altLang="zh-CN" dirty="0"/>
              <a:t>是贵阳市气象局牵头，依托气象大数据资源，重庆天气在线科技有限公司提供技术支撑，集天气、旅游、美食、民宿等多维度的社会资源，打造的一款微信小程序、</a:t>
            </a:r>
            <a:r>
              <a:rPr lang="en-US" altLang="zh-CN" dirty="0"/>
              <a:t>APP</a:t>
            </a:r>
            <a:r>
              <a:rPr lang="zh-CN" altLang="en-US" dirty="0"/>
              <a:t>应用。</a:t>
            </a:r>
            <a:endParaRPr lang="en-US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7" name="TextBox 26"/>
          <p:cNvSpPr txBox="1"/>
          <p:nvPr/>
        </p:nvSpPr>
        <p:spPr>
          <a:xfrm>
            <a:off x="6467475" y="3110230"/>
            <a:ext cx="249555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/>
              <a:t>站</a:t>
            </a:r>
            <a:r>
              <a:rPr lang="zh-CN" altLang="zh-CN" dirty="0"/>
              <a:t>在全国旅游气象服务的视野组建的跨行业气象服务团体，涵盖了政府背景、资本参与、全社会覆盖、跨行业受益等多个方面。</a:t>
            </a:r>
          </a:p>
        </p:txBody>
      </p:sp>
      <p:pic>
        <p:nvPicPr>
          <p:cNvPr id="2" name="图片 1" descr="图片包含 游戏机, 画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1" y="343096"/>
            <a:ext cx="782058" cy="680492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152310" y="529980"/>
            <a:ext cx="568441" cy="2755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zh-CN" altLang="zh-CN" sz="1200" dirty="0">
                <a:solidFill>
                  <a:schemeClr val="bg1"/>
                </a:solidFill>
              </a:rPr>
              <a:t>商城</a:t>
            </a:r>
          </a:p>
        </p:txBody>
      </p:sp>
    </p:spTree>
  </p:cSld>
  <p:clrMapOvr>
    <a:masterClrMapping/>
  </p:clrMapOvr>
  <p:transition spd="slow">
    <p:strip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/>
          <p:nvPr/>
        </p:nvSpPr>
        <p:spPr>
          <a:xfrm>
            <a:off x="1589" y="1"/>
            <a:ext cx="9144000" cy="2212503"/>
          </a:xfrm>
          <a:prstGeom prst="rect">
            <a:avLst/>
          </a:prstGeom>
          <a:solidFill>
            <a:srgbClr val="17C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17C0D4"/>
              </a:solidFill>
            </a:endParaRPr>
          </a:p>
        </p:txBody>
      </p:sp>
      <p:pic>
        <p:nvPicPr>
          <p:cNvPr id="9" name="Picture 3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7534" y="1179066"/>
            <a:ext cx="2592288" cy="20171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563"/>
          <a:stretch>
            <a:fillRect/>
          </a:stretch>
        </p:blipFill>
        <p:spPr>
          <a:xfrm>
            <a:off x="734640" y="1285671"/>
            <a:ext cx="2257398" cy="1307214"/>
          </a:xfrm>
          <a:prstGeom prst="rect">
            <a:avLst/>
          </a:prstGeom>
        </p:spPr>
      </p:pic>
      <p:sp>
        <p:nvSpPr>
          <p:cNvPr id="5" name="TextBox 16"/>
          <p:cNvSpPr txBox="1"/>
          <p:nvPr/>
        </p:nvSpPr>
        <p:spPr>
          <a:xfrm>
            <a:off x="3797141" y="3850477"/>
            <a:ext cx="1355547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微信小程序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6616179" y="3612422"/>
            <a:ext cx="135554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移动客户端</a:t>
            </a:r>
            <a:endParaRPr lang="en-US" altLang="zh-CN" sz="1800" b="1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安卓</a:t>
            </a:r>
            <a:r>
              <a:rPr lang="en-US" altLang="zh-CN" sz="1800" b="1" dirty="0">
                <a:latin typeface="Montserrat Light" charset="0"/>
                <a:ea typeface="Montserrat Light" charset="0"/>
                <a:cs typeface="Montserrat Light" charset="0"/>
              </a:rPr>
              <a:t>/</a:t>
            </a: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苹果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1185565" y="3865916"/>
            <a:ext cx="1355547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电脑</a:t>
            </a:r>
            <a:r>
              <a:rPr lang="en-US" altLang="zh-CN" sz="1800" b="1" dirty="0">
                <a:latin typeface="Montserrat Light" charset="0"/>
                <a:ea typeface="Montserrat Light" charset="0"/>
                <a:cs typeface="Montserrat Light" charset="0"/>
              </a:rPr>
              <a:t>PC</a:t>
            </a: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版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4939592" y="3891738"/>
            <a:ext cx="1355547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ontserrat Light" charset="0"/>
                <a:ea typeface="Montserrat Light" charset="0"/>
                <a:cs typeface="Montserrat Light" charset="0"/>
              </a:rPr>
              <a:t>（一期）</a:t>
            </a:r>
            <a:endParaRPr lang="en-US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7781088" y="3865338"/>
            <a:ext cx="1355547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ontserrat Light" charset="0"/>
                <a:ea typeface="Montserrat Light" charset="0"/>
                <a:cs typeface="Montserrat Light" charset="0"/>
              </a:rPr>
              <a:t>（二期）</a:t>
            </a:r>
            <a:endParaRPr lang="en-US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15" name="图片 14" descr="卡通人物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66" y="915903"/>
            <a:ext cx="3333750" cy="2476500"/>
          </a:xfrm>
          <a:prstGeom prst="rect">
            <a:avLst/>
          </a:prstGeom>
        </p:spPr>
      </p:pic>
      <p:pic>
        <p:nvPicPr>
          <p:cNvPr id="17" name="图片 16" descr="图片包含 游戏机, 画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25" y="1265118"/>
            <a:ext cx="1772089" cy="1775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939533" y="3164922"/>
            <a:ext cx="1792189" cy="773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4940742" y="3134073"/>
            <a:ext cx="1792189" cy="773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623123" y="2956124"/>
            <a:ext cx="1792189" cy="773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58466" y="2906951"/>
            <a:ext cx="1792189" cy="773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41522" y="278712"/>
            <a:ext cx="186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项目目的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605652" y="3022442"/>
            <a:ext cx="1355547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全面的天气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2416175" y="1400175"/>
            <a:ext cx="646049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贵阳市气象局牵头打造具有“气象</a:t>
            </a:r>
            <a:r>
              <a:rPr lang="en-US" altLang="zh-CN" b="1" dirty="0">
                <a:solidFill>
                  <a:schemeClr val="tx2"/>
                </a:solidFill>
              </a:rPr>
              <a:t>+</a:t>
            </a:r>
            <a:r>
              <a:rPr lang="zh-CN" altLang="en-US" b="1" dirty="0">
                <a:solidFill>
                  <a:schemeClr val="tx2"/>
                </a:solidFill>
              </a:rPr>
              <a:t>全域旅游</a:t>
            </a:r>
            <a:r>
              <a:rPr lang="en-US" altLang="zh-CN" b="1" dirty="0">
                <a:solidFill>
                  <a:schemeClr val="tx2"/>
                </a:solidFill>
              </a:rPr>
              <a:t>+</a:t>
            </a:r>
            <a:r>
              <a:rPr lang="zh-CN" altLang="en-US" b="1" dirty="0">
                <a:solidFill>
                  <a:schemeClr val="tx2"/>
                </a:solidFill>
              </a:rPr>
              <a:t>生态</a:t>
            </a:r>
            <a:r>
              <a:rPr lang="en-US" altLang="zh-CN" b="1" dirty="0">
                <a:solidFill>
                  <a:schemeClr val="tx2"/>
                </a:solidFill>
              </a:rPr>
              <a:t>+</a:t>
            </a:r>
            <a:r>
              <a:rPr lang="zh-CN" altLang="en-US" b="1" dirty="0">
                <a:solidFill>
                  <a:schemeClr val="tx2"/>
                </a:solidFill>
              </a:rPr>
              <a:t>交通</a:t>
            </a:r>
            <a:r>
              <a:rPr lang="en-US" altLang="zh-CN" b="1" dirty="0">
                <a:solidFill>
                  <a:schemeClr val="tx2"/>
                </a:solidFill>
              </a:rPr>
              <a:t>+</a:t>
            </a:r>
            <a:r>
              <a:rPr lang="zh-CN" altLang="en-US" b="1" dirty="0">
                <a:solidFill>
                  <a:schemeClr val="tx2"/>
                </a:solidFill>
              </a:rPr>
              <a:t>健康</a:t>
            </a:r>
            <a:r>
              <a:rPr lang="en-US" altLang="zh-CN" b="1" dirty="0">
                <a:solidFill>
                  <a:schemeClr val="tx2"/>
                </a:solidFill>
              </a:rPr>
              <a:t>+……”</a:t>
            </a:r>
            <a:r>
              <a:rPr lang="zh-CN" altLang="en-US" b="1" dirty="0">
                <a:solidFill>
                  <a:schemeClr val="tx2"/>
                </a:solidFill>
              </a:rPr>
              <a:t>等特色的大数据服务应用，提供“</a:t>
            </a:r>
            <a:r>
              <a:rPr lang="en-US" altLang="zh-CN" b="1" dirty="0">
                <a:solidFill>
                  <a:schemeClr val="tx2"/>
                </a:solidFill>
              </a:rPr>
              <a:t>1+N”</a:t>
            </a:r>
            <a:r>
              <a:rPr lang="zh-CN" altLang="en-US" b="1" dirty="0">
                <a:solidFill>
                  <a:schemeClr val="tx2"/>
                </a:solidFill>
              </a:rPr>
              <a:t>服务，满足国民最基本的民生需求，实现最普惠、智慧的公共气象服务。同时发展</a:t>
            </a:r>
            <a:r>
              <a:rPr lang="en-US" altLang="zh-CN" b="1" dirty="0">
                <a:solidFill>
                  <a:schemeClr val="tx2"/>
                </a:solidFill>
              </a:rPr>
              <a:t>VIP</a:t>
            </a:r>
            <a:r>
              <a:rPr lang="zh-CN" altLang="en-US" b="1" dirty="0">
                <a:solidFill>
                  <a:schemeClr val="tx2"/>
                </a:solidFill>
              </a:rPr>
              <a:t>注册收费用户、提供广告位，维持项目运维。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75444" y="-87687"/>
            <a:ext cx="11180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spc="300" dirty="0">
                <a:solidFill>
                  <a:schemeClr val="bg1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3</a:t>
            </a:r>
            <a:endParaRPr lang="en-US" sz="10000" b="1" spc="300" dirty="0">
              <a:solidFill>
                <a:schemeClr val="bg1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148858" y="814226"/>
            <a:ext cx="3508170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3007987" y="3029471"/>
            <a:ext cx="1355547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权威的预报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5220866" y="3174979"/>
            <a:ext cx="1355547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共享的平台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7184389" y="3284600"/>
            <a:ext cx="1355547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latin typeface="Montserrat Light" charset="0"/>
                <a:ea typeface="Montserrat Light" charset="0"/>
                <a:cs typeface="Montserrat Light" charset="0"/>
              </a:rPr>
              <a:t>多样化服务</a:t>
            </a:r>
            <a:endParaRPr lang="en-US" sz="18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298315" y="3680425"/>
            <a:ext cx="1970223" cy="110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提供国内（外）气象部门的地面实时观测数据、负氧离子（花粉等）特种观测数据、国内城市空气质量实时监测信息、景区实景图像、网友时传信息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7" name="TextBox 26"/>
          <p:cNvSpPr txBox="1"/>
          <p:nvPr/>
        </p:nvSpPr>
        <p:spPr>
          <a:xfrm>
            <a:off x="2605429" y="3764037"/>
            <a:ext cx="1970223" cy="69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气象部门和德国天气在线的城市预报、基于位置的预报和气象部门发布的预警产品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8" name="TextBox 26"/>
          <p:cNvSpPr txBox="1"/>
          <p:nvPr/>
        </p:nvSpPr>
        <p:spPr>
          <a:xfrm>
            <a:off x="4912543" y="3931007"/>
            <a:ext cx="1970223" cy="27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提供吃喝游玩购住等自助共享信息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9" name="TextBox 26"/>
          <p:cNvSpPr txBox="1"/>
          <p:nvPr/>
        </p:nvSpPr>
        <p:spPr>
          <a:xfrm>
            <a:off x="7140682" y="3991967"/>
            <a:ext cx="1970223" cy="27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/>
              <a:t>提供多样化的服务</a:t>
            </a:r>
            <a:endParaRPr lang="en-US" sz="9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2" name="TextBox 13"/>
          <p:cNvSpPr txBox="1"/>
          <p:nvPr/>
        </p:nvSpPr>
        <p:spPr>
          <a:xfrm>
            <a:off x="41522" y="278712"/>
            <a:ext cx="186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项目意义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670781" y="2711888"/>
            <a:ext cx="1125715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Montserrat Light" charset="0"/>
                <a:ea typeface="Montserrat Light" charset="0"/>
                <a:cs typeface="Montserrat Light" charset="0"/>
              </a:rPr>
              <a:t>大扶贫</a:t>
            </a:r>
            <a:endParaRPr lang="en-US" sz="20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2869714" y="2715734"/>
            <a:ext cx="1125715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Montserrat Light" charset="0"/>
                <a:ea typeface="Montserrat Light" charset="0"/>
                <a:cs typeface="Montserrat Light" charset="0"/>
              </a:rPr>
              <a:t>大生态</a:t>
            </a:r>
            <a:endParaRPr lang="en-US" sz="20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7159001" y="2715734"/>
            <a:ext cx="1380439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Montserrat Light" charset="0"/>
                <a:ea typeface="Montserrat Light" charset="0"/>
                <a:cs typeface="Montserrat Light" charset="0"/>
              </a:rPr>
              <a:t>全域旅游</a:t>
            </a:r>
            <a:endParaRPr lang="en-US" sz="20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5068647" y="2715734"/>
            <a:ext cx="1125715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Montserrat Light" charset="0"/>
                <a:ea typeface="Montserrat Light" charset="0"/>
                <a:cs typeface="Montserrat Light" charset="0"/>
              </a:rPr>
              <a:t>大数据</a:t>
            </a:r>
            <a:endParaRPr lang="en-US" sz="2000" b="1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198739" y="3284260"/>
            <a:ext cx="2069799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/>
              <a:t>为全国各地的个体商户提供农家乐、扶贫产业商品及特色种植等信息共享，助力脱贫攻坚、农民增收，为乡村振兴贡献气象力量。</a:t>
            </a:r>
          </a:p>
        </p:txBody>
      </p:sp>
      <p:sp>
        <p:nvSpPr>
          <p:cNvPr id="17" name="TextBox 26"/>
          <p:cNvSpPr txBox="1"/>
          <p:nvPr/>
        </p:nvSpPr>
        <p:spPr>
          <a:xfrm>
            <a:off x="2397672" y="3284260"/>
            <a:ext cx="2069799" cy="103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/>
              <a:t>实时、客观显示各类自动气象站、特种观测以及空气质量等监测数据，为生态文明建设提供更丰富详实易见的科学数据。</a:t>
            </a:r>
          </a:p>
        </p:txBody>
      </p:sp>
      <p:sp>
        <p:nvSpPr>
          <p:cNvPr id="18" name="TextBox 26"/>
          <p:cNvSpPr txBox="1"/>
          <p:nvPr/>
        </p:nvSpPr>
        <p:spPr>
          <a:xfrm>
            <a:off x="4596605" y="3284260"/>
            <a:ext cx="2069799" cy="178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/>
              <a:t>现有气象部门各类自动气象站分钟级观测数据</a:t>
            </a:r>
            <a:r>
              <a:rPr lang="en-US" altLang="zh-CN" sz="1050" dirty="0"/>
              <a:t>+</a:t>
            </a:r>
            <a:r>
              <a:rPr lang="zh-CN" altLang="en-US" sz="1050" dirty="0"/>
              <a:t>社会化微型气象站分钟级观测数据</a:t>
            </a:r>
            <a:r>
              <a:rPr lang="en-US" altLang="zh-CN" sz="1050" dirty="0"/>
              <a:t>+</a:t>
            </a:r>
            <a:r>
              <a:rPr lang="zh-CN" altLang="en-US" sz="1050" dirty="0"/>
              <a:t>网友随手拍实景照片</a:t>
            </a:r>
            <a:r>
              <a:rPr lang="en-US" altLang="zh-CN" sz="1050" dirty="0"/>
              <a:t>+</a:t>
            </a:r>
            <a:r>
              <a:rPr lang="zh-CN" altLang="en-US" sz="1050" dirty="0"/>
              <a:t>全国著名景区实景照片</a:t>
            </a:r>
            <a:r>
              <a:rPr lang="en-US" altLang="zh-CN" sz="1050" dirty="0"/>
              <a:t>+</a:t>
            </a:r>
            <a:r>
              <a:rPr lang="zh-CN" altLang="en-US" sz="1050" dirty="0"/>
              <a:t>用户行为记录，</a:t>
            </a:r>
            <a:r>
              <a:rPr lang="zh-CN" altLang="en-US" sz="1050" dirty="0">
                <a:solidFill>
                  <a:srgbClr val="FF0000"/>
                </a:solidFill>
              </a:rPr>
              <a:t>在云端构建“天景在线”智慧气象大数据中心。</a:t>
            </a:r>
          </a:p>
        </p:txBody>
      </p:sp>
      <p:sp>
        <p:nvSpPr>
          <p:cNvPr id="19" name="TextBox 26"/>
          <p:cNvSpPr txBox="1"/>
          <p:nvPr/>
        </p:nvSpPr>
        <p:spPr>
          <a:xfrm>
            <a:off x="6814321" y="3284260"/>
            <a:ext cx="2069799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/>
              <a:t>覆盖全国所有</a:t>
            </a:r>
            <a:r>
              <a:rPr lang="en-US" altLang="zh-CN" sz="1050" dirty="0"/>
              <a:t>A</a:t>
            </a:r>
            <a:r>
              <a:rPr lang="zh-CN" altLang="en-US" sz="1050" dirty="0"/>
              <a:t>级和非</a:t>
            </a:r>
            <a:r>
              <a:rPr lang="en-US" altLang="zh-CN" sz="1050" dirty="0"/>
              <a:t>A</a:t>
            </a:r>
            <a:r>
              <a:rPr lang="zh-CN" altLang="en-US" sz="1050" dirty="0"/>
              <a:t>级景区景点信息</a:t>
            </a:r>
            <a:r>
              <a:rPr lang="zh-CN" altLang="en-US" sz="1050" dirty="0">
                <a:solidFill>
                  <a:srgbClr val="FF0000"/>
                </a:solidFill>
              </a:rPr>
              <a:t>（含网红地）</a:t>
            </a:r>
            <a:r>
              <a:rPr lang="zh-CN" altLang="en-US" sz="1050" dirty="0"/>
              <a:t>，结合实时气象观测数据和预报产品，为公众出行提供更贴心的旅游气象服务。和知名</a:t>
            </a:r>
            <a:r>
              <a:rPr lang="en-US" altLang="zh-CN" sz="1050" dirty="0"/>
              <a:t>APP</a:t>
            </a:r>
            <a:r>
              <a:rPr lang="zh-CN" altLang="en-US" sz="1050" dirty="0"/>
              <a:t>合作，提供多方位的服务。</a:t>
            </a:r>
          </a:p>
        </p:txBody>
      </p:sp>
      <p:sp>
        <p:nvSpPr>
          <p:cNvPr id="22" name="矩形 21"/>
          <p:cNvSpPr/>
          <p:nvPr/>
        </p:nvSpPr>
        <p:spPr>
          <a:xfrm>
            <a:off x="297534" y="1937369"/>
            <a:ext cx="1872208" cy="635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496467" y="1948457"/>
            <a:ext cx="1872208" cy="635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695400" y="1937369"/>
            <a:ext cx="1872208" cy="635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913116" y="1926510"/>
            <a:ext cx="1872208" cy="635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不同颜色的手机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8" y="988368"/>
            <a:ext cx="3130230" cy="4184849"/>
          </a:xfrm>
          <a:prstGeom prst="rect">
            <a:avLst/>
          </a:prstGeom>
        </p:spPr>
      </p:pic>
      <p:pic>
        <p:nvPicPr>
          <p:cNvPr id="4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41522" y="278712"/>
            <a:ext cx="3130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功能简介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9512" y="797835"/>
            <a:ext cx="3508170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7" name="išľíďè"/>
          <p:cNvSpPr/>
          <p:nvPr/>
        </p:nvSpPr>
        <p:spPr bwMode="auto">
          <a:xfrm>
            <a:off x="3026742" y="1825426"/>
            <a:ext cx="561662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9" tIns="34295" rIns="67509" bIns="3429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以地图为主、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H5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列表为辅的浏览方式展示天气实况监测信息：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天气实况监测信息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根据气象部门行业自动气象站观测数据，提供逐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10min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站点下雨状态显示（图标），气温、湿度、降水量、风向风速、气压等数字显示（取整）；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3-8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月逐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5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分钟雷电（地闪）位置显示（其余月份逐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10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分钟显示）；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降水量逐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10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分钟滚动统计过去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、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3h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、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6h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、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12h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、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24h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累计雨量，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每日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24h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滚动统计显示过去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24h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累计雨量（取整）或显示量级（小雨、中雨、大雨、暴雨、大暴雨、特大暴雨）；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基于实景图像的天空实景，融入人工智能算法自动识别晴、多云、阴天、雾、雪等；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根据网友时传信息提取天空状况并实时显示（晴、多云、阴天、雨、雾、雪、龙卷风、沙尘暴等图标）；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国内主要城市的空气质量实测值及预报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国内（外）著名景区、城市实景图像（或视频，逐步增加数量）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844602" y="1626305"/>
            <a:ext cx="6071595" cy="91653"/>
            <a:chOff x="2754763" y="3747424"/>
            <a:chExt cx="6071595" cy="91653"/>
          </a:xfrm>
        </p:grpSpPr>
        <p:sp>
          <p:nvSpPr>
            <p:cNvPr id="9" name="Rectangle 60"/>
            <p:cNvSpPr/>
            <p:nvPr/>
          </p:nvSpPr>
          <p:spPr>
            <a:xfrm flipV="1">
              <a:off x="2803337" y="3765041"/>
              <a:ext cx="5945921" cy="56418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en-US" sz="900" b="1">
                <a:solidFill>
                  <a:schemeClr val="tx1"/>
                </a:solidFill>
                <a:latin typeface="Montserrat Semi" charset="0"/>
                <a:ea typeface="Montserrat Semi" charset="0"/>
                <a:cs typeface="Montserrat Semi" charset="0"/>
              </a:endParaRPr>
            </a:p>
          </p:txBody>
        </p:sp>
        <p:sp>
          <p:nvSpPr>
            <p:cNvPr id="10" name="Oval 61"/>
            <p:cNvSpPr/>
            <p:nvPr/>
          </p:nvSpPr>
          <p:spPr>
            <a:xfrm>
              <a:off x="275476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Oval 61"/>
            <p:cNvSpPr/>
            <p:nvPr/>
          </p:nvSpPr>
          <p:spPr>
            <a:xfrm>
              <a:off x="424948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Oval 61"/>
            <p:cNvSpPr/>
            <p:nvPr/>
          </p:nvSpPr>
          <p:spPr>
            <a:xfrm>
              <a:off x="574420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61"/>
            <p:cNvSpPr/>
            <p:nvPr/>
          </p:nvSpPr>
          <p:spPr>
            <a:xfrm>
              <a:off x="723892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Oval 61"/>
            <p:cNvSpPr/>
            <p:nvPr/>
          </p:nvSpPr>
          <p:spPr>
            <a:xfrm>
              <a:off x="873364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5" name="TextBox 16"/>
          <p:cNvSpPr txBox="1"/>
          <p:nvPr/>
        </p:nvSpPr>
        <p:spPr>
          <a:xfrm>
            <a:off x="3025359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17C0D4"/>
                </a:solidFill>
                <a:latin typeface="Montserrat Light" charset="0"/>
                <a:ea typeface="Montserrat Light" charset="0"/>
                <a:cs typeface="Montserrat Light" charset="0"/>
              </a:rPr>
              <a:t>天气实况、实景</a:t>
            </a:r>
            <a:endParaRPr lang="en-US" sz="1200" b="1" dirty="0">
              <a:solidFill>
                <a:srgbClr val="17C0D4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90374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权威预报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2862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社会资源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7607899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定制气象服务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41522" y="278712"/>
            <a:ext cx="186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功能简介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8" name="išľíďè"/>
          <p:cNvSpPr/>
          <p:nvPr/>
        </p:nvSpPr>
        <p:spPr bwMode="auto">
          <a:xfrm>
            <a:off x="3060625" y="2211999"/>
            <a:ext cx="5778471" cy="266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9" tIns="34295" rIns="67509" bIns="34295" anchor="t" anchorCtr="0">
            <a:no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以各地气象部门制作的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1-n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天预报为基础，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天之后结合德国天气在线或国家气象中心提供的全球城市天气预报、基于位置的天气预报；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基于位置推送全国各地气象部门发布的气象灾害预警信号；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基于气象部门雷达数据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实测降水订正技术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先进外推技术的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0-1/2h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QPF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或强对流天气临近预报；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基于大气电场仪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闪电定位仪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雷达数据的精准雷电预警（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期限于贵州用户）；</a:t>
            </a:r>
          </a:p>
        </p:txBody>
      </p:sp>
      <p:pic>
        <p:nvPicPr>
          <p:cNvPr id="9" name="图片 8" descr="不同颜色的手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8" y="988368"/>
            <a:ext cx="3130230" cy="41848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44602" y="1626305"/>
            <a:ext cx="6071595" cy="91653"/>
            <a:chOff x="2754763" y="3747424"/>
            <a:chExt cx="6071595" cy="91653"/>
          </a:xfrm>
        </p:grpSpPr>
        <p:sp>
          <p:nvSpPr>
            <p:cNvPr id="11" name="Rectangle 60"/>
            <p:cNvSpPr/>
            <p:nvPr/>
          </p:nvSpPr>
          <p:spPr>
            <a:xfrm flipV="1">
              <a:off x="2803337" y="3765041"/>
              <a:ext cx="5945921" cy="56418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en-US" sz="900" b="1">
                <a:solidFill>
                  <a:schemeClr val="tx1"/>
                </a:solidFill>
                <a:latin typeface="Montserrat Semi" charset="0"/>
                <a:ea typeface="Montserrat Semi" charset="0"/>
                <a:cs typeface="Montserrat Semi" charset="0"/>
              </a:endParaRPr>
            </a:p>
          </p:txBody>
        </p:sp>
        <p:sp>
          <p:nvSpPr>
            <p:cNvPr id="12" name="Oval 61"/>
            <p:cNvSpPr/>
            <p:nvPr/>
          </p:nvSpPr>
          <p:spPr>
            <a:xfrm>
              <a:off x="275476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61"/>
            <p:cNvSpPr/>
            <p:nvPr/>
          </p:nvSpPr>
          <p:spPr>
            <a:xfrm>
              <a:off x="424948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Oval 61"/>
            <p:cNvSpPr/>
            <p:nvPr/>
          </p:nvSpPr>
          <p:spPr>
            <a:xfrm>
              <a:off x="574420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Oval 61"/>
            <p:cNvSpPr/>
            <p:nvPr/>
          </p:nvSpPr>
          <p:spPr>
            <a:xfrm>
              <a:off x="723892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Oval 61"/>
            <p:cNvSpPr/>
            <p:nvPr/>
          </p:nvSpPr>
          <p:spPr>
            <a:xfrm>
              <a:off x="873364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25359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天气实况、实景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4690374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17C0D4"/>
                </a:solidFill>
                <a:latin typeface="Montserrat Light" charset="0"/>
                <a:ea typeface="Montserrat Light" charset="0"/>
                <a:cs typeface="Montserrat Light" charset="0"/>
              </a:rPr>
              <a:t>权威预报</a:t>
            </a:r>
            <a:endParaRPr lang="en-US" sz="1200" b="1" dirty="0">
              <a:solidFill>
                <a:srgbClr val="17C0D4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6262862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社会资源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7607899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定制气象服务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-159512" y="797835"/>
            <a:ext cx="3508170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9145587" cy="959833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41522" y="278712"/>
            <a:ext cx="186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功能简介</a:t>
            </a:r>
            <a:endParaRPr lang="en-US" sz="2800" b="1" spc="3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7" name="išľíďè"/>
          <p:cNvSpPr/>
          <p:nvPr/>
        </p:nvSpPr>
        <p:spPr bwMode="auto">
          <a:xfrm>
            <a:off x="2890959" y="2281314"/>
            <a:ext cx="5688632" cy="317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9" tIns="34295" rIns="67509" bIns="34295" anchor="t" anchorCtr="0">
            <a:no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基于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GIS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实时叠加国内全面的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级景区信息；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基于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GIS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实时叠加全面的博物馆、展览馆、科技馆、纪念馆、公园、动物园等园馆信息；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国内各省区市全面的旅游优惠政策信息推送；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提供国内由注册用户上传的吃喝游玩购住等自助共享信息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）旅游达人等上传的网红打卡地、垂钓天堂、美丽乡村、特色小镇及旅游线路信息；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）个体商家上传的田园采摘点、农家乐、美食、小吃、夜市、民宿等信息（审核时会参考美团、大众点评）；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（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）非个体商家提供的具有收费性质的游乐场、酒店、滑雪场、海滩、植物园等信息；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 descr="不同颜色的手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8" y="988368"/>
            <a:ext cx="3130230" cy="41848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44602" y="1626305"/>
            <a:ext cx="6071595" cy="91653"/>
            <a:chOff x="2754763" y="3747424"/>
            <a:chExt cx="6071595" cy="91653"/>
          </a:xfrm>
        </p:grpSpPr>
        <p:sp>
          <p:nvSpPr>
            <p:cNvPr id="11" name="Rectangle 60"/>
            <p:cNvSpPr/>
            <p:nvPr/>
          </p:nvSpPr>
          <p:spPr>
            <a:xfrm flipV="1">
              <a:off x="2803337" y="3765041"/>
              <a:ext cx="5945921" cy="56418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en-US" sz="900" b="1">
                <a:solidFill>
                  <a:schemeClr val="tx1"/>
                </a:solidFill>
                <a:latin typeface="Montserrat Semi" charset="0"/>
                <a:ea typeface="Montserrat Semi" charset="0"/>
                <a:cs typeface="Montserrat Semi" charset="0"/>
              </a:endParaRPr>
            </a:p>
          </p:txBody>
        </p:sp>
        <p:sp>
          <p:nvSpPr>
            <p:cNvPr id="12" name="Oval 61"/>
            <p:cNvSpPr/>
            <p:nvPr/>
          </p:nvSpPr>
          <p:spPr>
            <a:xfrm>
              <a:off x="275476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61"/>
            <p:cNvSpPr/>
            <p:nvPr/>
          </p:nvSpPr>
          <p:spPr>
            <a:xfrm>
              <a:off x="424948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Oval 61"/>
            <p:cNvSpPr/>
            <p:nvPr/>
          </p:nvSpPr>
          <p:spPr>
            <a:xfrm>
              <a:off x="574420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Oval 61"/>
            <p:cNvSpPr/>
            <p:nvPr/>
          </p:nvSpPr>
          <p:spPr>
            <a:xfrm>
              <a:off x="723892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Oval 61"/>
            <p:cNvSpPr/>
            <p:nvPr/>
          </p:nvSpPr>
          <p:spPr>
            <a:xfrm>
              <a:off x="8733643" y="3747424"/>
              <a:ext cx="92715" cy="91653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rgbClr val="17C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25359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天气实况、实景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4690374" y="1276400"/>
            <a:ext cx="135554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权威预报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6262862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17C0D4"/>
                </a:solidFill>
                <a:latin typeface="Montserrat Light" charset="0"/>
                <a:ea typeface="Montserrat Light" charset="0"/>
                <a:cs typeface="Montserrat Light" charset="0"/>
              </a:rPr>
              <a:t>社会资源</a:t>
            </a:r>
            <a:endParaRPr lang="en-US" sz="1200" b="1" dirty="0">
              <a:solidFill>
                <a:srgbClr val="17C0D4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7607899" y="1276400"/>
            <a:ext cx="1668543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Montserrat Light" charset="0"/>
                <a:ea typeface="Montserrat Light" charset="0"/>
                <a:cs typeface="Montserrat Light" charset="0"/>
              </a:rPr>
              <a:t>定制气象服务</a:t>
            </a:r>
            <a:endParaRPr lang="en-US" sz="12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-159512" y="797835"/>
            <a:ext cx="3508170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600" dirty="0">
                <a:solidFill>
                  <a:srgbClr val="17C0D4"/>
                </a:solidFill>
                <a:latin typeface="Playfair Display SC" charset="0"/>
                <a:ea typeface="Playfair Display SC" charset="0"/>
                <a:cs typeface="Playfair Display SC" charset="0"/>
              </a:rPr>
              <a:t>掌天下风云，览大地美景</a:t>
            </a:r>
            <a:endParaRPr lang="en-US" altLang="zh-CN" spc="600" dirty="0">
              <a:solidFill>
                <a:srgbClr val="17C0D4"/>
              </a:solidFill>
              <a:latin typeface="Playfair Display SC" charset="0"/>
              <a:ea typeface="Playfair Display SC" charset="0"/>
              <a:cs typeface="Playfair Display S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82,&quot;width&quot;:374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55,&quot;width&quot;:372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040,&quot;width&quot;:621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82,&quot;width&quot;:374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66b0f33-3410-4a61-b26f-b0bec6080b3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59,&quot;width&quot;:346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05,&quot;width&quot;:374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400,&quot;width&quot;:10800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5b2h0dn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1998</Words>
  <Application>Microsoft Office PowerPoint</Application>
  <PresentationFormat>自定义</PresentationFormat>
  <Paragraphs>193</Paragraphs>
  <Slides>22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第一PPT，www.1ppt.com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</vt:vector>
  </TitlesOfParts>
  <Company>第一PPT，www.1ppt.com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大气群山PPT模板</dc:title>
  <dc:creator>第一PPT</dc:creator>
  <cp:keywords>www.1ppt.com</cp:keywords>
  <dc:description>www.1ppt.com</dc:description>
  <cp:lastModifiedBy>牟克林(拟稿)</cp:lastModifiedBy>
  <cp:revision>133</cp:revision>
  <dcterms:created xsi:type="dcterms:W3CDTF">2019-12-24T09:15:00Z</dcterms:created>
  <dcterms:modified xsi:type="dcterms:W3CDTF">2020-08-12T01:27:25Z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