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60" r:id="rId2"/>
    <p:sldId id="261" r:id="rId3"/>
  </p:sldIdLst>
  <p:sldSz cx="9906000" cy="6858000" type="A4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CFD"/>
    <a:srgbClr val="F2F9FC"/>
    <a:srgbClr val="E6E6E6"/>
    <a:srgbClr val="FBF7EF"/>
    <a:srgbClr val="FEF1E9"/>
    <a:srgbClr val="27B2D3"/>
    <a:srgbClr val="444768"/>
    <a:srgbClr val="2F5597"/>
    <a:srgbClr val="164E78"/>
    <a:srgbClr val="967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56" autoAdjust="0"/>
    <p:restoredTop sz="95332" autoAdjust="0"/>
  </p:normalViewPr>
  <p:slideViewPr>
    <p:cSldViewPr snapToGrid="0" showGuides="1">
      <p:cViewPr varScale="1">
        <p:scale>
          <a:sx n="115" d="100"/>
          <a:sy n="115" d="100"/>
        </p:scale>
        <p:origin x="1746" y="108"/>
      </p:cViewPr>
      <p:guideLst>
        <p:guide orient="horz" pos="2160"/>
        <p:guide pos="31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2125" cy="341313"/>
          </a:xfrm>
          <a:prstGeom prst="rect">
            <a:avLst/>
          </a:prstGeom>
        </p:spPr>
        <p:txBody>
          <a:bodyPr vert="horz" lIns="91423" tIns="45710" rIns="91423" bIns="4571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7" y="2"/>
            <a:ext cx="4303713" cy="341313"/>
          </a:xfrm>
          <a:prstGeom prst="rect">
            <a:avLst/>
          </a:prstGeom>
        </p:spPr>
        <p:txBody>
          <a:bodyPr vert="horz" lIns="91423" tIns="45710" rIns="91423" bIns="45710" rtlCol="0"/>
          <a:lstStyle>
            <a:lvl1pPr algn="r">
              <a:defRPr sz="1200"/>
            </a:lvl1pPr>
          </a:lstStyle>
          <a:p>
            <a:fld id="{F17F9383-E0BF-443A-BFA3-DB52C10100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4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0" rIns="91423" bIns="4571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40"/>
            <a:ext cx="7943850" cy="2676525"/>
          </a:xfrm>
          <a:prstGeom prst="rect">
            <a:avLst/>
          </a:prstGeom>
        </p:spPr>
        <p:txBody>
          <a:bodyPr vert="horz" lIns="91423" tIns="45710" rIns="91423" bIns="45710" rtlCol="0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23" tIns="45710" rIns="91423" bIns="4571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7" y="6456363"/>
            <a:ext cx="4303713" cy="341312"/>
          </a:xfrm>
          <a:prstGeom prst="rect">
            <a:avLst/>
          </a:prstGeom>
        </p:spPr>
        <p:txBody>
          <a:bodyPr vert="horz" lIns="91423" tIns="45710" rIns="91423" bIns="45710" rtlCol="0" anchor="b"/>
          <a:lstStyle>
            <a:lvl1pPr algn="r">
              <a:defRPr sz="1200"/>
            </a:lvl1pPr>
          </a:lstStyle>
          <a:p>
            <a:fld id="{3EF76743-097F-40C4-92CA-9C0B75E710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863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030">
              <a:defRPr/>
            </a:pPr>
            <a:r>
              <a:rPr lang="en-US" altLang="ko-KR" dirty="0" smtClean="0"/>
              <a:t>Main Event</a:t>
            </a:r>
            <a:r>
              <a:rPr lang="en-US" altLang="ko-KR" baseline="0" dirty="0" smtClean="0"/>
              <a:t> emoji name: Energy, Job, Forum, Innovation 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76743-097F-40C4-92CA-9C0B75E710C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89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332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66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61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37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95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408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43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797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053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874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0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8E9B7-F1B9-4297-8785-9F8A120CFBD1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DB767-D923-42DD-8CF8-06D91A773E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295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42950" rtl="0" eaLnBrk="1" latinLnBrk="1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1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5.jpe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1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8696" y="1521814"/>
            <a:ext cx="5949179" cy="2888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mbria Math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953" y="1521814"/>
            <a:ext cx="3471041" cy="522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Cambria Math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1" t="5881" r="5199" b="6015"/>
          <a:stretch/>
        </p:blipFill>
        <p:spPr>
          <a:xfrm>
            <a:off x="8743950" y="46098"/>
            <a:ext cx="771525" cy="70473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65953" y="1019175"/>
            <a:ext cx="9501922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512" y="1132640"/>
            <a:ext cx="1540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Cambria Math" pitchFamily="18" charset="0"/>
                <a:ea typeface="Cambria Math" pitchFamily="18" charset="0"/>
              </a:rPr>
              <a:t>KOTRA </a:t>
            </a:r>
            <a:r>
              <a:rPr lang="zh-CN" altLang="en-US" sz="2000" dirty="0" smtClean="0">
                <a:latin typeface="Cambria Math" pitchFamily="18" charset="0"/>
                <a:ea typeface="NSimSun" pitchFamily="49" charset="-122"/>
              </a:rPr>
              <a:t>介绍</a:t>
            </a:r>
            <a:endParaRPr lang="ko-KR" altLang="en-US" sz="2000" dirty="0">
              <a:latin typeface="Cambria Math" pitchFamily="18" charset="0"/>
              <a:ea typeface="12롯데마트행복Bold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29263" y="11217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latin typeface="Cambria Math" pitchFamily="18" charset="0"/>
                <a:ea typeface="NSimSun" pitchFamily="49" charset="-122"/>
              </a:rPr>
              <a:t>主要业务</a:t>
            </a:r>
            <a:endParaRPr lang="ko-KR" altLang="en-US" sz="2000" b="1" dirty="0">
              <a:latin typeface="Cambria Math" pitchFamily="18" charset="0"/>
              <a:ea typeface="12롯데마트행복Bold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93151" y="443922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latin typeface="Cambria Math" pitchFamily="18" charset="0"/>
                <a:ea typeface="NSimSun" pitchFamily="49" charset="-122"/>
              </a:rPr>
              <a:t>重点项目</a:t>
            </a:r>
            <a:endParaRPr lang="en-US" altLang="zh-CN" sz="20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057" y="1586388"/>
            <a:ext cx="322585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latin typeface="Cambria Math" pitchFamily="18" charset="0"/>
                <a:ea typeface="Cambria Math" pitchFamily="18" charset="0"/>
              </a:rPr>
              <a:t>KOTRA(</a:t>
            </a:r>
            <a:r>
              <a:rPr lang="zh-CN" altLang="ko-KR" sz="1200" b="1" dirty="0">
                <a:latin typeface="Cambria Math" pitchFamily="18" charset="0"/>
                <a:ea typeface="NSimSun" pitchFamily="49" charset="-122"/>
              </a:rPr>
              <a:t>大韩贸易投资振兴公社</a:t>
            </a:r>
            <a:r>
              <a:rPr lang="en-US" altLang="ko-KR" sz="1200" b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zh-CN" altLang="ko-KR" sz="1200" b="1" dirty="0">
                <a:latin typeface="Cambria Math" pitchFamily="18" charset="0"/>
                <a:ea typeface="NSimSun" pitchFamily="49" charset="-122"/>
              </a:rPr>
              <a:t> ——</a:t>
            </a:r>
            <a:endParaRPr lang="en-US" altLang="ko-KR" sz="12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zh-CN" altLang="en-US" sz="1100" b="1" dirty="0" smtClean="0">
                <a:latin typeface="Cambria Math" pitchFamily="18" charset="0"/>
                <a:ea typeface="NSimSun" pitchFamily="49" charset="-122"/>
              </a:rPr>
              <a:t>站在</a:t>
            </a:r>
            <a:r>
              <a:rPr lang="zh-CN" altLang="ko-KR" sz="1100" b="1" dirty="0" smtClean="0">
                <a:latin typeface="Cambria Math" pitchFamily="18" charset="0"/>
                <a:ea typeface="NSimSun" pitchFamily="49" charset="-122"/>
              </a:rPr>
              <a:t>韩</a:t>
            </a:r>
            <a:r>
              <a:rPr lang="zh-CN" altLang="ko-KR" sz="1100" b="1" dirty="0">
                <a:latin typeface="Cambria Math" pitchFamily="18" charset="0"/>
                <a:ea typeface="NSimSun" pitchFamily="49" charset="-122"/>
              </a:rPr>
              <a:t>国经济发展的中</a:t>
            </a:r>
            <a:r>
              <a:rPr lang="zh-CN" altLang="ko-KR" sz="1100" b="1" dirty="0" smtClean="0">
                <a:latin typeface="Cambria Math" pitchFamily="18" charset="0"/>
                <a:ea typeface="NSimSun" pitchFamily="49" charset="-122"/>
              </a:rPr>
              <a:t>心</a:t>
            </a:r>
            <a:r>
              <a:rPr lang="zh-CN" altLang="en-US" sz="1100" b="1" dirty="0" smtClean="0">
                <a:latin typeface="Cambria Math" pitchFamily="18" charset="0"/>
                <a:ea typeface="NSimSun" pitchFamily="49" charset="-122"/>
              </a:rPr>
              <a:t>，为韩国中小企业导航</a:t>
            </a:r>
            <a:endParaRPr lang="en-US" altLang="ko-KR" sz="1100" b="1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06882" y="2106749"/>
            <a:ext cx="943779" cy="848908"/>
            <a:chOff x="434159" y="3701848"/>
            <a:chExt cx="1030262" cy="926698"/>
          </a:xfrm>
        </p:grpSpPr>
        <p:sp>
          <p:nvSpPr>
            <p:cNvPr id="15" name="타원 47"/>
            <p:cNvSpPr/>
            <p:nvPr/>
          </p:nvSpPr>
          <p:spPr bwMode="auto">
            <a:xfrm>
              <a:off x="486449" y="3701848"/>
              <a:ext cx="925682" cy="92669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DE20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Cambria Math" pitchFamily="18" charset="0"/>
                <a:cs typeface="Arial" pitchFamily="34" charset="0"/>
              </a:endParaRPr>
            </a:p>
          </p:txBody>
        </p:sp>
        <p:sp>
          <p:nvSpPr>
            <p:cNvPr id="16" name="직사각형 54"/>
            <p:cNvSpPr/>
            <p:nvPr/>
          </p:nvSpPr>
          <p:spPr bwMode="auto">
            <a:xfrm>
              <a:off x="434159" y="3900240"/>
              <a:ext cx="1030262" cy="5039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ko-KR" altLang="en-US" sz="1200" b="1" dirty="0" smtClean="0">
                  <a:gradFill>
                    <a:gsLst>
                      <a:gs pos="100000">
                        <a:srgbClr val="DE2037"/>
                      </a:gs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</a:gsLst>
                    <a:lin ang="5400000" scaled="0"/>
                  </a:gradFill>
                  <a:latin typeface="Cambria Math" pitchFamily="18" charset="0"/>
                  <a:ea typeface="-윤고딕330" pitchFamily="18" charset="-127"/>
                  <a:cs typeface="Arial" pitchFamily="34" charset="0"/>
                </a:rPr>
                <a:t>新</a:t>
              </a:r>
              <a:endParaRPr lang="en-US" altLang="ko-KR" sz="1200" b="1" dirty="0" smtClean="0">
                <a:gradFill>
                  <a:gsLst>
                    <a:gs pos="100000">
                      <a:srgbClr val="DE2037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Cambria Math" pitchFamily="18" charset="0"/>
                <a:ea typeface="Cambria Math" pitchFamily="18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ko-KR" altLang="en-US" sz="1200" b="1" dirty="0" smtClean="0">
                  <a:gradFill>
                    <a:gsLst>
                      <a:gs pos="100000">
                        <a:srgbClr val="DE2037"/>
                      </a:gs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</a:gsLst>
                    <a:lin ang="5400000" scaled="0"/>
                  </a:gradFill>
                  <a:latin typeface="Cambria Math" pitchFamily="18" charset="0"/>
                  <a:ea typeface="-윤고딕330" pitchFamily="18" charset="-127"/>
                  <a:cs typeface="Arial" pitchFamily="34" charset="0"/>
                </a:rPr>
                <a:t>市场 </a:t>
              </a:r>
              <a:endParaRPr lang="en-US" altLang="ko-KR" sz="1400" b="1" dirty="0">
                <a:gradFill>
                  <a:gsLst>
                    <a:gs pos="100000">
                      <a:srgbClr val="DE2037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Cambria Math" pitchFamily="18" charset="0"/>
                <a:ea typeface="Cambria Math" pitchFamily="18" charset="0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00304" y="2106749"/>
            <a:ext cx="982143" cy="848908"/>
            <a:chOff x="1422450" y="3701848"/>
            <a:chExt cx="1072142" cy="926698"/>
          </a:xfrm>
        </p:grpSpPr>
        <p:sp>
          <p:nvSpPr>
            <p:cNvPr id="18" name="타원 66"/>
            <p:cNvSpPr/>
            <p:nvPr/>
          </p:nvSpPr>
          <p:spPr bwMode="auto">
            <a:xfrm>
              <a:off x="1496096" y="3701848"/>
              <a:ext cx="926699" cy="92669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Cambria Math" pitchFamily="18" charset="0"/>
                <a:cs typeface="Arial" pitchFamily="34" charset="0"/>
              </a:endParaRPr>
            </a:p>
          </p:txBody>
        </p:sp>
        <p:sp>
          <p:nvSpPr>
            <p:cNvPr id="19" name="직사각형 67"/>
            <p:cNvSpPr/>
            <p:nvPr/>
          </p:nvSpPr>
          <p:spPr bwMode="auto">
            <a:xfrm>
              <a:off x="1422450" y="3900240"/>
              <a:ext cx="1072142" cy="5039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ko-KR" altLang="en-US" sz="1200" b="1" dirty="0" smtClean="0">
                  <a:gradFill>
                    <a:gsLst>
                      <a:gs pos="100000">
                        <a:srgbClr val="007CA8"/>
                      </a:gs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</a:gsLst>
                    <a:lin ang="5400000" scaled="0"/>
                  </a:gradFill>
                  <a:latin typeface="Cambria Math" pitchFamily="18" charset="0"/>
                  <a:ea typeface="-윤고딕330" pitchFamily="18" charset="-127"/>
                  <a:cs typeface="Arial" pitchFamily="34" charset="0"/>
                </a:rPr>
                <a:t>新</a:t>
              </a:r>
              <a:endParaRPr lang="en-US" altLang="ko-KR" sz="1200" b="1" dirty="0" smtClean="0">
                <a:gradFill>
                  <a:gsLst>
                    <a:gs pos="100000">
                      <a:srgbClr val="007CA8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Cambria Math" pitchFamily="18" charset="0"/>
                <a:ea typeface="Cambria Math" pitchFamily="18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ko-KR" altLang="en-US" sz="1200" b="1" dirty="0" smtClean="0">
                  <a:gradFill>
                    <a:gsLst>
                      <a:gs pos="100000">
                        <a:srgbClr val="007CA8"/>
                      </a:gs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</a:gsLst>
                    <a:lin ang="5400000" scaled="0"/>
                  </a:gradFill>
                  <a:latin typeface="Cambria Math" pitchFamily="18" charset="0"/>
                  <a:ea typeface="-윤고딕330" pitchFamily="18" charset="-127"/>
                  <a:cs typeface="Arial" pitchFamily="34" charset="0"/>
                </a:rPr>
                <a:t>工作</a:t>
              </a:r>
              <a:endParaRPr lang="en-US" altLang="ko-KR" sz="1400" b="1" dirty="0">
                <a:gradFill>
                  <a:gsLst>
                    <a:gs pos="100000">
                      <a:srgbClr val="007CA8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Cambria Math" pitchFamily="18" charset="0"/>
                <a:ea typeface="Cambria Math" pitchFamily="18" charset="0"/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601139" y="2106749"/>
            <a:ext cx="1035855" cy="848908"/>
            <a:chOff x="2475594" y="3683934"/>
            <a:chExt cx="1130775" cy="926698"/>
          </a:xfrm>
        </p:grpSpPr>
        <p:sp>
          <p:nvSpPr>
            <p:cNvPr id="21" name="타원 72"/>
            <p:cNvSpPr/>
            <p:nvPr/>
          </p:nvSpPr>
          <p:spPr bwMode="auto">
            <a:xfrm>
              <a:off x="2568238" y="3683934"/>
              <a:ext cx="926699" cy="92669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7B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Cambria Math" pitchFamily="18" charset="0"/>
                <a:cs typeface="Arial" pitchFamily="34" charset="0"/>
              </a:endParaRPr>
            </a:p>
          </p:txBody>
        </p:sp>
        <p:sp>
          <p:nvSpPr>
            <p:cNvPr id="22" name="직사각형 73"/>
            <p:cNvSpPr/>
            <p:nvPr/>
          </p:nvSpPr>
          <p:spPr bwMode="auto">
            <a:xfrm>
              <a:off x="2475594" y="3877013"/>
              <a:ext cx="1130775" cy="5039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ko-KR" altLang="en-US" sz="1200" b="1" dirty="0" smtClean="0">
                  <a:gradFill>
                    <a:gsLst>
                      <a:gs pos="100000">
                        <a:srgbClr val="007BC2"/>
                      </a:gs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</a:gsLst>
                    <a:lin ang="5400000" scaled="0"/>
                  </a:gradFill>
                  <a:latin typeface="Cambria Math" pitchFamily="18" charset="0"/>
                  <a:ea typeface="-윤고딕330" pitchFamily="18" charset="-127"/>
                  <a:cs typeface="Arial" pitchFamily="34" charset="0"/>
                </a:rPr>
                <a:t>新</a:t>
              </a:r>
              <a:endParaRPr lang="en-US" altLang="ko-KR" sz="1200" b="1" dirty="0">
                <a:gradFill>
                  <a:gsLst>
                    <a:gs pos="100000">
                      <a:srgbClr val="007BC2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Cambria Math" pitchFamily="18" charset="0"/>
                <a:ea typeface="Cambria Math" pitchFamily="18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ko-KR" altLang="en-US" sz="1200" b="1" dirty="0" smtClean="0">
                  <a:gradFill>
                    <a:gsLst>
                      <a:gs pos="100000">
                        <a:srgbClr val="007BC2"/>
                      </a:gs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</a:gsLst>
                    <a:lin ang="5400000" scaled="0"/>
                  </a:gradFill>
                  <a:latin typeface="Cambria Math" pitchFamily="18" charset="0"/>
                  <a:ea typeface="-윤고딕330" pitchFamily="18" charset="-127"/>
                  <a:cs typeface="Arial" pitchFamily="34" charset="0"/>
                </a:rPr>
                <a:t>机会</a:t>
              </a:r>
              <a:endParaRPr lang="en-US" altLang="ko-KR" sz="1100" b="1" dirty="0">
                <a:gradFill>
                  <a:gsLst>
                    <a:gs pos="100000">
                      <a:srgbClr val="007BC2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Cambria Math" pitchFamily="18" charset="0"/>
                <a:ea typeface="Cambria Math" pitchFamily="18" charset="0"/>
                <a:cs typeface="Arial" pitchFamily="34" charset="0"/>
              </a:endParaRPr>
            </a:p>
          </p:txBody>
        </p:sp>
      </p:grpSp>
      <p:sp>
        <p:nvSpPr>
          <p:cNvPr id="23" name="직사각형 45"/>
          <p:cNvSpPr/>
          <p:nvPr/>
        </p:nvSpPr>
        <p:spPr bwMode="auto">
          <a:xfrm>
            <a:off x="1019843" y="2199674"/>
            <a:ext cx="442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600" b="1" spc="-200" dirty="0" smtClean="0">
                <a:solidFill>
                  <a:srgbClr val="544542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+</a:t>
            </a:r>
            <a:endParaRPr lang="ko-KR" altLang="en-US" sz="3600" b="1" dirty="0">
              <a:solidFill>
                <a:srgbClr val="544542"/>
              </a:solidFill>
              <a:latin typeface="Cambria Math" pitchFamily="18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4" name="직사각형 80"/>
          <p:cNvSpPr/>
          <p:nvPr/>
        </p:nvSpPr>
        <p:spPr bwMode="auto">
          <a:xfrm>
            <a:off x="2228777" y="2185166"/>
            <a:ext cx="457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600" b="1" spc="-200" dirty="0" smtClean="0">
                <a:solidFill>
                  <a:srgbClr val="544542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+</a:t>
            </a:r>
            <a:endParaRPr lang="ko-KR" altLang="en-US" sz="3600" b="1" dirty="0">
              <a:solidFill>
                <a:srgbClr val="544542"/>
              </a:solidFill>
              <a:latin typeface="Cambria Math" pitchFamily="18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4783" y="4176761"/>
            <a:ext cx="32533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en-US" altLang="ko-KR" sz="1100" dirty="0" smtClean="0">
                <a:latin typeface="Cambria Math" pitchFamily="18" charset="0"/>
                <a:ea typeface="Cambria Math" pitchFamily="18" charset="0"/>
              </a:rPr>
              <a:t>KOTRA</a:t>
            </a:r>
            <a:r>
              <a:rPr lang="zh-CN" altLang="ko-KR" sz="1100" dirty="0">
                <a:latin typeface="Cambria Math" pitchFamily="18" charset="0"/>
                <a:ea typeface="NSimSun" pitchFamily="49" charset="-122"/>
              </a:rPr>
              <a:t>在</a:t>
            </a:r>
            <a:r>
              <a:rPr lang="zh-CN" altLang="ko-KR" sz="1100" b="1" dirty="0">
                <a:latin typeface="Cambria Math" pitchFamily="18" charset="0"/>
                <a:ea typeface="NSimSun" pitchFamily="49" charset="-122"/>
              </a:rPr>
              <a:t>全球</a:t>
            </a:r>
            <a:r>
              <a:rPr lang="en-US" altLang="ko-KR" sz="1100" b="1" dirty="0">
                <a:latin typeface="Cambria Math" pitchFamily="18" charset="0"/>
                <a:ea typeface="Cambria Math" pitchFamily="18" charset="0"/>
              </a:rPr>
              <a:t>86</a:t>
            </a:r>
            <a:r>
              <a:rPr lang="zh-CN" altLang="ko-KR" sz="1100" b="1" dirty="0">
                <a:latin typeface="Cambria Math" pitchFamily="18" charset="0"/>
                <a:ea typeface="NSimSun" pitchFamily="49" charset="-122"/>
              </a:rPr>
              <a:t>个</a:t>
            </a:r>
            <a:r>
              <a:rPr lang="zh-CN" altLang="ko-KR" sz="1100" b="1" dirty="0" smtClean="0">
                <a:latin typeface="Cambria Math" pitchFamily="18" charset="0"/>
                <a:ea typeface="NSimSun" pitchFamily="49" charset="-122"/>
              </a:rPr>
              <a:t>国</a:t>
            </a:r>
            <a:r>
              <a:rPr lang="en-US" altLang="zh-CN" sz="1100" b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zh-CN" altLang="en-US" sz="1100" b="1" dirty="0" smtClean="0">
                <a:latin typeface="Cambria Math" pitchFamily="18" charset="0"/>
                <a:ea typeface="NSimSun" pitchFamily="49" charset="-122"/>
              </a:rPr>
              <a:t>地</a:t>
            </a:r>
            <a:r>
              <a:rPr lang="zh-CN" altLang="en-US" sz="1100" b="1" dirty="0">
                <a:latin typeface="Cambria Math" pitchFamily="18" charset="0"/>
                <a:ea typeface="NSimSun" pitchFamily="49" charset="-122"/>
              </a:rPr>
              <a:t>区</a:t>
            </a:r>
            <a:r>
              <a:rPr lang="en-US" altLang="zh-CN" sz="1100" b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zh-CN" altLang="en-US" sz="1100" dirty="0">
                <a:latin typeface="Cambria Math" pitchFamily="18" charset="0"/>
                <a:ea typeface="NSimSun" pitchFamily="49" charset="-122"/>
              </a:rPr>
              <a:t>设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有</a:t>
            </a:r>
            <a:r>
              <a:rPr lang="en-US" altLang="ko-KR" sz="1100" b="1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zh-CN" altLang="ko-KR" sz="1100" b="1" dirty="0">
                <a:latin typeface="Cambria Math" pitchFamily="18" charset="0"/>
                <a:ea typeface="NSimSun" pitchFamily="49" charset="-122"/>
              </a:rPr>
              <a:t>个地区总部</a:t>
            </a:r>
            <a:r>
              <a:rPr lang="zh-CN" altLang="ko-KR" sz="1100" dirty="0">
                <a:latin typeface="Cambria Math" pitchFamily="18" charset="0"/>
                <a:ea typeface="NSimSun" pitchFamily="49" charset="-122"/>
              </a:rPr>
              <a:t>，</a:t>
            </a:r>
            <a:r>
              <a:rPr lang="en-US" altLang="ko-KR" sz="1100" b="1" dirty="0">
                <a:latin typeface="Cambria Math" pitchFamily="18" charset="0"/>
                <a:ea typeface="Cambria Math" pitchFamily="18" charset="0"/>
              </a:rPr>
              <a:t>127</a:t>
            </a:r>
            <a:r>
              <a:rPr lang="zh-CN" altLang="ko-KR" sz="1100" b="1" dirty="0">
                <a:latin typeface="Cambria Math" pitchFamily="18" charset="0"/>
                <a:ea typeface="NSimSun" pitchFamily="49" charset="-122"/>
              </a:rPr>
              <a:t>个代表处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，</a:t>
            </a:r>
            <a:r>
              <a:rPr lang="zh-CN" altLang="ko-KR" sz="1100" b="1" dirty="0" smtClean="0">
                <a:latin typeface="Cambria Math" pitchFamily="18" charset="0"/>
                <a:ea typeface="NSimSun" pitchFamily="49" charset="-122"/>
              </a:rPr>
              <a:t>中</a:t>
            </a:r>
            <a:r>
              <a:rPr lang="zh-CN" altLang="en-US" sz="1100" b="1" dirty="0" smtClean="0">
                <a:latin typeface="Cambria Math" pitchFamily="18" charset="0"/>
                <a:ea typeface="NSimSun" pitchFamily="49" charset="-122"/>
              </a:rPr>
              <a:t>国地区设有</a:t>
            </a:r>
            <a:r>
              <a:rPr lang="en-US" altLang="ko-KR" sz="1100" b="1" dirty="0" smtClean="0">
                <a:latin typeface="Cambria Math" pitchFamily="18" charset="0"/>
                <a:ea typeface="Cambria Math" pitchFamily="18" charset="0"/>
              </a:rPr>
              <a:t>19</a:t>
            </a:r>
            <a:r>
              <a:rPr lang="zh-CN" altLang="ko-KR" sz="1100" b="1" dirty="0">
                <a:latin typeface="Cambria Math" pitchFamily="18" charset="0"/>
                <a:ea typeface="NSimSun" pitchFamily="49" charset="-122"/>
              </a:rPr>
              <a:t>个代表处</a:t>
            </a:r>
            <a:r>
              <a:rPr lang="zh-CN" altLang="ko-KR" sz="1050" dirty="0">
                <a:latin typeface="Cambria Math" pitchFamily="18" charset="0"/>
                <a:ea typeface="NSimSun" pitchFamily="49" charset="-122"/>
              </a:rPr>
              <a:t>。</a:t>
            </a:r>
            <a:endParaRPr lang="ko-KR" altLang="ko-KR" sz="1050" dirty="0">
              <a:latin typeface="Cambria Math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777226" y="1603451"/>
            <a:ext cx="6115915" cy="2597075"/>
            <a:chOff x="3777226" y="1603451"/>
            <a:chExt cx="6115915" cy="2597075"/>
          </a:xfrm>
        </p:grpSpPr>
        <p:sp>
          <p:nvSpPr>
            <p:cNvPr id="26" name="Rounded Rectangle 25"/>
            <p:cNvSpPr/>
            <p:nvPr/>
          </p:nvSpPr>
          <p:spPr>
            <a:xfrm>
              <a:off x="3778797" y="1603451"/>
              <a:ext cx="2464100" cy="322510"/>
            </a:xfrm>
            <a:prstGeom prst="roundRect">
              <a:avLst>
                <a:gd name="adj" fmla="val 34283"/>
              </a:avLst>
            </a:prstGeom>
            <a:solidFill>
              <a:srgbClr val="FFF8E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zh-CN" altLang="en-US" sz="1200" b="1" dirty="0" smtClean="0">
                  <a:solidFill>
                    <a:schemeClr val="tx1"/>
                  </a:solidFill>
                  <a:latin typeface="Cambria Math" pitchFamily="18" charset="0"/>
                  <a:ea typeface="NSimSun" pitchFamily="49" charset="-122"/>
                </a:rPr>
                <a:t>支援海外经营</a:t>
              </a:r>
              <a:endParaRPr lang="ko-KR" altLang="ko-KR" sz="1200" b="1" dirty="0">
                <a:solidFill>
                  <a:schemeClr val="tx1"/>
                </a:solidFill>
                <a:latin typeface="Cambria Math" pitchFamily="18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777227" y="2038419"/>
              <a:ext cx="2465669" cy="322510"/>
            </a:xfrm>
            <a:prstGeom prst="roundRect">
              <a:avLst>
                <a:gd name="adj" fmla="val 34283"/>
              </a:avLst>
            </a:prstGeom>
            <a:solidFill>
              <a:srgbClr val="FFD2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zh-CN" altLang="en-US" sz="1200" b="1" dirty="0" smtClean="0">
                  <a:solidFill>
                    <a:schemeClr val="tx1"/>
                  </a:solidFill>
                  <a:latin typeface="Cambria Math" pitchFamily="18" charset="0"/>
                  <a:ea typeface="NSimSun" pitchFamily="49" charset="-122"/>
                </a:rPr>
                <a:t>推广韩国商品</a:t>
              </a:r>
              <a:endParaRPr lang="ko-KR" altLang="ko-KR" sz="1200" b="1" dirty="0">
                <a:solidFill>
                  <a:schemeClr val="tx1"/>
                </a:solidFill>
                <a:latin typeface="Cambria Math" pitchFamily="18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777227" y="2486742"/>
              <a:ext cx="2465670" cy="322510"/>
            </a:xfrm>
            <a:prstGeom prst="roundRect">
              <a:avLst>
                <a:gd name="adj" fmla="val 30182"/>
              </a:avLst>
            </a:prstGeom>
            <a:solidFill>
              <a:srgbClr val="EE778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zh-CN" altLang="en-US" sz="1200" b="1" dirty="0" smtClean="0">
                  <a:solidFill>
                    <a:schemeClr val="tx1"/>
                  </a:solidFill>
                  <a:latin typeface="Cambria Math" pitchFamily="18" charset="0"/>
                  <a:ea typeface="NSimSun" pitchFamily="49" charset="-122"/>
                </a:rPr>
                <a:t>提供商业</a:t>
              </a:r>
              <a:r>
                <a:rPr lang="zh-CN" altLang="ko-KR" sz="1200" b="1" dirty="0" smtClean="0">
                  <a:solidFill>
                    <a:schemeClr val="tx1"/>
                  </a:solidFill>
                  <a:latin typeface="Cambria Math" pitchFamily="18" charset="0"/>
                  <a:ea typeface="NSimSun" pitchFamily="49" charset="-122"/>
                </a:rPr>
                <a:t>信</a:t>
              </a:r>
              <a:r>
                <a:rPr lang="zh-CN" altLang="ko-KR" sz="1200" b="1" dirty="0">
                  <a:solidFill>
                    <a:schemeClr val="tx1"/>
                  </a:solidFill>
                  <a:latin typeface="Cambria Math" pitchFamily="18" charset="0"/>
                  <a:ea typeface="NSimSun" pitchFamily="49" charset="-122"/>
                </a:rPr>
                <a:t>息</a:t>
              </a:r>
              <a:endParaRPr lang="ko-KR" altLang="ko-KR" sz="1200" dirty="0">
                <a:solidFill>
                  <a:schemeClr val="tx1"/>
                </a:solidFill>
                <a:latin typeface="Cambria Math" pitchFamily="18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777226" y="2943686"/>
              <a:ext cx="2459311" cy="322510"/>
            </a:xfrm>
            <a:prstGeom prst="roundRect">
              <a:avLst>
                <a:gd name="adj" fmla="val 30182"/>
              </a:avLst>
            </a:prstGeom>
            <a:solidFill>
              <a:srgbClr val="96759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zh-CN" altLang="ko-KR" sz="1200" b="1" dirty="0" smtClean="0">
                  <a:solidFill>
                    <a:schemeClr val="bg1"/>
                  </a:solidFill>
                  <a:latin typeface="Cambria Math" pitchFamily="18" charset="0"/>
                  <a:ea typeface="NSimSun" pitchFamily="49" charset="-122"/>
                </a:rPr>
                <a:t>拓</a:t>
              </a:r>
              <a:r>
                <a:rPr lang="zh-CN" altLang="en-US" sz="1200" b="1" dirty="0" smtClean="0">
                  <a:solidFill>
                    <a:schemeClr val="bg1"/>
                  </a:solidFill>
                  <a:latin typeface="Cambria Math" pitchFamily="18" charset="0"/>
                  <a:ea typeface="NSimSun" pitchFamily="49" charset="-122"/>
                </a:rPr>
                <a:t>展</a:t>
              </a:r>
              <a:r>
                <a:rPr lang="zh-CN" altLang="ko-KR" sz="1200" b="1" dirty="0" smtClean="0">
                  <a:solidFill>
                    <a:schemeClr val="bg1"/>
                  </a:solidFill>
                  <a:latin typeface="Cambria Math" pitchFamily="18" charset="0"/>
                  <a:ea typeface="NSimSun" pitchFamily="49" charset="-122"/>
                </a:rPr>
                <a:t>海</a:t>
              </a:r>
              <a:r>
                <a:rPr lang="zh-CN" altLang="en-US" sz="1200" b="1" dirty="0" smtClean="0">
                  <a:solidFill>
                    <a:schemeClr val="bg1"/>
                  </a:solidFill>
                  <a:latin typeface="Cambria Math" pitchFamily="18" charset="0"/>
                  <a:ea typeface="NSimSun" pitchFamily="49" charset="-122"/>
                </a:rPr>
                <a:t>外业务</a:t>
              </a:r>
              <a:endParaRPr lang="ko-KR" altLang="ko-KR" sz="1200" dirty="0">
                <a:solidFill>
                  <a:schemeClr val="bg1"/>
                </a:solidFill>
                <a:latin typeface="Cambria Math" pitchFamily="18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777227" y="3412725"/>
              <a:ext cx="2459310" cy="322510"/>
            </a:xfrm>
            <a:prstGeom prst="roundRect">
              <a:avLst>
                <a:gd name="adj" fmla="val 32384"/>
              </a:avLst>
            </a:prstGeom>
            <a:solidFill>
              <a:srgbClr val="A4BBC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zh-CN" altLang="en-US" sz="1200" b="1" dirty="0" smtClean="0">
                  <a:solidFill>
                    <a:schemeClr val="tx1"/>
                  </a:solidFill>
                  <a:latin typeface="Cambria Math" pitchFamily="18" charset="0"/>
                  <a:ea typeface="NSimSun" pitchFamily="49" charset="-122"/>
                </a:rPr>
                <a:t>吸引外商</a:t>
              </a:r>
              <a:r>
                <a:rPr lang="zh-CN" altLang="ko-KR" sz="1200" b="1" dirty="0" smtClean="0">
                  <a:solidFill>
                    <a:schemeClr val="tx1"/>
                  </a:solidFill>
                  <a:latin typeface="Cambria Math" pitchFamily="18" charset="0"/>
                  <a:ea typeface="NSimSun" pitchFamily="49" charset="-122"/>
                </a:rPr>
                <a:t>投资</a:t>
              </a:r>
              <a:endParaRPr lang="ko-KR" altLang="ko-KR" sz="1200" dirty="0">
                <a:solidFill>
                  <a:schemeClr val="tx1"/>
                </a:solidFill>
                <a:latin typeface="Cambria Math" pitchFamily="18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783054" y="3878016"/>
              <a:ext cx="2453484" cy="322510"/>
            </a:xfrm>
            <a:prstGeom prst="roundRect">
              <a:avLst>
                <a:gd name="adj" fmla="val 32384"/>
              </a:avLst>
            </a:prstGeom>
            <a:solidFill>
              <a:srgbClr val="2782A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r>
                <a:rPr lang="zh-CN" altLang="en-US" sz="1200" b="1" dirty="0" smtClean="0">
                  <a:solidFill>
                    <a:schemeClr val="bg1"/>
                  </a:solidFill>
                  <a:latin typeface="Cambria Math" pitchFamily="18" charset="0"/>
                  <a:ea typeface="NSimSun" pitchFamily="49" charset="-122"/>
                </a:rPr>
                <a:t>引荐韩国人才</a:t>
              </a:r>
              <a:endParaRPr lang="ko-KR" altLang="ko-KR" sz="1200" b="1" dirty="0">
                <a:solidFill>
                  <a:schemeClr val="bg1"/>
                </a:solidFill>
                <a:latin typeface="Cambria Math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96024" y="1643592"/>
              <a:ext cx="308323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b="1" dirty="0" smtClean="0">
                  <a:latin typeface="Cambria Math" pitchFamily="18" charset="0"/>
                  <a:ea typeface="NSimSun" pitchFamily="49" charset="-122"/>
                </a:rPr>
                <a:t>助力</a:t>
              </a:r>
              <a:r>
                <a:rPr lang="zh-CN" altLang="ko-KR" sz="1100" b="1" dirty="0" smtClean="0">
                  <a:latin typeface="Cambria Math" pitchFamily="18" charset="0"/>
                  <a:ea typeface="NSimSun" pitchFamily="49" charset="-122"/>
                </a:rPr>
                <a:t>韩企</a:t>
              </a:r>
              <a:r>
                <a:rPr lang="en-US" altLang="zh-CN" sz="1100" b="1" dirty="0" smtClean="0">
                  <a:latin typeface="Cambria Math" pitchFamily="18" charset="0"/>
                  <a:ea typeface="Cambria Math" pitchFamily="18" charset="0"/>
                </a:rPr>
                <a:t>“</a:t>
              </a:r>
              <a:r>
                <a:rPr lang="zh-CN" altLang="en-US" sz="1100" b="1" dirty="0" smtClean="0">
                  <a:latin typeface="Cambria Math" pitchFamily="18" charset="0"/>
                  <a:ea typeface="NSimSun" pitchFamily="49" charset="-122"/>
                </a:rPr>
                <a:t>走出去</a:t>
              </a:r>
              <a:r>
                <a:rPr lang="en-US" altLang="zh-CN" sz="1100" b="1" dirty="0" smtClean="0">
                  <a:latin typeface="Cambria Math" pitchFamily="18" charset="0"/>
                  <a:ea typeface="Cambria Math" pitchFamily="18" charset="0"/>
                </a:rPr>
                <a:t>”</a:t>
              </a:r>
              <a:r>
                <a:rPr lang="zh-CN" altLang="en-US" sz="1100" b="1" dirty="0" smtClean="0">
                  <a:latin typeface="Cambria Math" pitchFamily="18" charset="0"/>
                  <a:ea typeface="NSimSun" pitchFamily="49" charset="-122"/>
                </a:rPr>
                <a:t>，帮助韩企在当地发展</a:t>
              </a:r>
              <a:endParaRPr lang="en-US" altLang="zh-CN" sz="1100" b="1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05364" y="2068869"/>
              <a:ext cx="358777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1"/>
              <a:r>
                <a:rPr lang="zh-CN" altLang="en-US" sz="1100" b="1" dirty="0">
                  <a:latin typeface="Cambria Math" pitchFamily="18" charset="0"/>
                  <a:ea typeface="NSimSun" pitchFamily="49" charset="-122"/>
                </a:rPr>
                <a:t>推广</a:t>
              </a:r>
              <a:r>
                <a:rPr lang="zh-CN" altLang="ko-KR" sz="1100" b="1" dirty="0" smtClean="0">
                  <a:latin typeface="Cambria Math" pitchFamily="18" charset="0"/>
                  <a:ea typeface="NSimSun" pitchFamily="49" charset="-122"/>
                </a:rPr>
                <a:t>韩国</a:t>
              </a:r>
              <a:r>
                <a:rPr lang="zh-CN" altLang="en-US" sz="1100" b="1" dirty="0" smtClean="0">
                  <a:latin typeface="Cambria Math" pitchFamily="18" charset="0"/>
                  <a:ea typeface="NSimSun" pitchFamily="49" charset="-122"/>
                </a:rPr>
                <a:t>优秀商品，为韩企在全</a:t>
              </a:r>
              <a:r>
                <a:rPr lang="zh-CN" altLang="en-US" sz="1100" b="1" dirty="0">
                  <a:latin typeface="Cambria Math" pitchFamily="18" charset="0"/>
                  <a:ea typeface="NSimSun" pitchFamily="49" charset="-122"/>
                </a:rPr>
                <a:t>球</a:t>
              </a:r>
              <a:r>
                <a:rPr lang="zh-CN" altLang="en-US" sz="1100" b="1" dirty="0" smtClean="0">
                  <a:latin typeface="Cambria Math" pitchFamily="18" charset="0"/>
                  <a:ea typeface="NSimSun" pitchFamily="49" charset="-122"/>
                </a:rPr>
                <a:t>建立商业合作关系</a:t>
              </a:r>
              <a:endParaRPr lang="ko-KR" altLang="ko-KR" sz="1100" b="1" dirty="0">
                <a:latin typeface="Cambria Math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96026" y="2519319"/>
              <a:ext cx="310634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ko-KR" sz="1100" b="1" dirty="0" smtClean="0">
                  <a:latin typeface="Cambria Math" pitchFamily="18" charset="0"/>
                  <a:ea typeface="NSimSun" pitchFamily="49" charset="-122"/>
                </a:rPr>
                <a:t>分</a:t>
              </a:r>
              <a:r>
                <a:rPr lang="zh-CN" altLang="ko-KR" sz="1100" b="1" dirty="0">
                  <a:latin typeface="Cambria Math" pitchFamily="18" charset="0"/>
                  <a:ea typeface="NSimSun" pitchFamily="49" charset="-122"/>
                </a:rPr>
                <a:t>析海外市</a:t>
              </a:r>
              <a:r>
                <a:rPr lang="zh-CN" altLang="ko-KR" sz="1100" b="1" dirty="0" smtClean="0">
                  <a:latin typeface="Cambria Math" pitchFamily="18" charset="0"/>
                  <a:ea typeface="NSimSun" pitchFamily="49" charset="-122"/>
                </a:rPr>
                <a:t>场</a:t>
              </a:r>
              <a:r>
                <a:rPr lang="zh-CN" altLang="en-US" sz="1100" b="1" dirty="0" smtClean="0">
                  <a:latin typeface="Cambria Math" pitchFamily="18" charset="0"/>
                  <a:ea typeface="NSimSun" pitchFamily="49" charset="-122"/>
                </a:rPr>
                <a:t>情况，发布海外投资经济信息</a:t>
              </a:r>
              <a:endParaRPr lang="en-US" altLang="zh-CN" sz="1100" b="1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314755" y="2943686"/>
              <a:ext cx="343133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100" b="1" dirty="0" smtClean="0">
                  <a:latin typeface="Cambria Math" pitchFamily="18" charset="0"/>
                  <a:ea typeface="NSimSun" pitchFamily="49" charset="-122"/>
                </a:rPr>
                <a:t>作为韩企的</a:t>
              </a:r>
              <a:r>
                <a:rPr lang="en-US" altLang="zh-CN" sz="1100" b="1" dirty="0" smtClean="0">
                  <a:latin typeface="Cambria Math" pitchFamily="18" charset="0"/>
                  <a:ea typeface="Cambria Math" pitchFamily="18" charset="0"/>
                </a:rPr>
                <a:t>“</a:t>
              </a:r>
              <a:r>
                <a:rPr lang="zh-CN" altLang="en-US" sz="1100" b="1" dirty="0" smtClean="0">
                  <a:latin typeface="Cambria Math" pitchFamily="18" charset="0"/>
                  <a:ea typeface="NSimSun" pitchFamily="49" charset="-122"/>
                </a:rPr>
                <a:t>驻外办</a:t>
              </a:r>
              <a:r>
                <a:rPr lang="en-US" altLang="zh-CN" sz="1100" b="1" dirty="0" smtClean="0">
                  <a:latin typeface="Cambria Math" pitchFamily="18" charset="0"/>
                  <a:ea typeface="Cambria Math" pitchFamily="18" charset="0"/>
                </a:rPr>
                <a:t>”</a:t>
              </a:r>
              <a:r>
                <a:rPr lang="zh-CN" altLang="en-US" sz="1100" b="1" dirty="0" smtClean="0">
                  <a:latin typeface="Cambria Math" pitchFamily="18" charset="0"/>
                  <a:ea typeface="NSimSun" pitchFamily="49" charset="-122"/>
                </a:rPr>
                <a:t>管理其客户，深度挖掘当地市场</a:t>
              </a:r>
              <a:endParaRPr lang="en-US" altLang="zh-CN" sz="1100" b="1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289664" y="3432959"/>
              <a:ext cx="311270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/>
              <a:r>
                <a:rPr lang="zh-CN" altLang="ko-KR" sz="1100" b="1" dirty="0">
                  <a:latin typeface="Cambria Math" pitchFamily="18" charset="0"/>
                  <a:ea typeface="NSimSun" pitchFamily="49" charset="-122"/>
                </a:rPr>
                <a:t>营造良好的投资环境，吸引外</a:t>
              </a:r>
              <a:r>
                <a:rPr lang="zh-CN" altLang="ko-KR" sz="1100" b="1" dirty="0" smtClean="0">
                  <a:latin typeface="Cambria Math" pitchFamily="18" charset="0"/>
                  <a:ea typeface="NSimSun" pitchFamily="49" charset="-122"/>
                </a:rPr>
                <a:t>商</a:t>
              </a:r>
              <a:r>
                <a:rPr lang="zh-CN" altLang="en-US" sz="1100" b="1" dirty="0" smtClean="0">
                  <a:latin typeface="Cambria Math" pitchFamily="18" charset="0"/>
                  <a:ea typeface="NSimSun" pitchFamily="49" charset="-122"/>
                </a:rPr>
                <a:t>对韩</a:t>
              </a:r>
              <a:r>
                <a:rPr lang="zh-CN" altLang="ko-KR" sz="1100" b="1" dirty="0" smtClean="0">
                  <a:latin typeface="Cambria Math" pitchFamily="18" charset="0"/>
                  <a:ea typeface="NSimSun" pitchFamily="49" charset="-122"/>
                </a:rPr>
                <a:t>投</a:t>
              </a:r>
              <a:r>
                <a:rPr lang="zh-CN" altLang="ko-KR" sz="1100" b="1" dirty="0">
                  <a:latin typeface="Cambria Math" pitchFamily="18" charset="0"/>
                  <a:ea typeface="NSimSun" pitchFamily="49" charset="-122"/>
                </a:rPr>
                <a:t>资</a:t>
              </a:r>
              <a:endParaRPr lang="ko-KR" altLang="ko-KR" sz="1100" b="1" dirty="0">
                <a:latin typeface="Cambria Math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296023" y="3910315"/>
              <a:ext cx="337185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/>
              <a:r>
                <a:rPr lang="zh-CN" altLang="en-US" sz="1100" b="1" dirty="0" smtClean="0">
                  <a:latin typeface="Cambria Math" pitchFamily="18" charset="0"/>
                  <a:ea typeface="NSimSun" pitchFamily="49" charset="-122"/>
                </a:rPr>
                <a:t>帮助企业发掘韩国人才，支援韩国人才在海外就业</a:t>
              </a:r>
              <a:endParaRPr lang="ko-KR" altLang="ko-KR" sz="1100" b="1" dirty="0">
                <a:latin typeface="Cambria Math" pitchFamily="18" charset="0"/>
              </a:endParaRP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08" y="4721789"/>
            <a:ext cx="3318508" cy="2003573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3871097" y="4812346"/>
            <a:ext cx="5796778" cy="1893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Cambria Math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660289" y="731787"/>
            <a:ext cx="105521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 err="1" smtClean="0">
                <a:solidFill>
                  <a:srgbClr val="544542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Kotra</a:t>
            </a:r>
            <a:r>
              <a:rPr lang="en-US" altLang="ko-KR" sz="800" dirty="0" smtClean="0">
                <a:solidFill>
                  <a:srgbClr val="544542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@ </a:t>
            </a:r>
            <a:r>
              <a:rPr lang="en-US" altLang="ko-KR" sz="800" dirty="0" err="1" smtClean="0">
                <a:solidFill>
                  <a:srgbClr val="544542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Wechat</a:t>
            </a:r>
            <a:endParaRPr lang="en-US" altLang="ko-KR" sz="800" dirty="0">
              <a:solidFill>
                <a:srgbClr val="544542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59443" y="4839338"/>
            <a:ext cx="1583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ko-KR" sz="1200" b="1" dirty="0" smtClean="0">
                <a:latin typeface="Cambria Math" pitchFamily="18" charset="0"/>
                <a:ea typeface="NSimSun" pitchFamily="49" charset="-122"/>
              </a:rPr>
              <a:t>国际展会</a:t>
            </a:r>
            <a:r>
              <a:rPr lang="en-US" altLang="ko-KR" sz="1200" b="1" dirty="0" smtClean="0">
                <a:latin typeface="Cambria Math" pitchFamily="18" charset="0"/>
                <a:ea typeface="Cambria Math" pitchFamily="18" charset="0"/>
              </a:rPr>
              <a:t>/</a:t>
            </a:r>
            <a:r>
              <a:rPr lang="zh-CN" altLang="ko-KR" sz="1200" b="1" dirty="0" smtClean="0">
                <a:latin typeface="Cambria Math" pitchFamily="18" charset="0"/>
                <a:ea typeface="NSimSun" pitchFamily="49" charset="-122"/>
              </a:rPr>
              <a:t>博览会</a:t>
            </a:r>
            <a:endParaRPr lang="ko-KR" altLang="ko-KR" sz="1200" b="1" dirty="0">
              <a:latin typeface="Cambria Math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48014" y="5174707"/>
            <a:ext cx="320945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zh-CN" sz="1100" dirty="0" smtClean="0">
                <a:latin typeface="Cambria Math" pitchFamily="18" charset="0"/>
                <a:ea typeface="Cambria Math" pitchFamily="18" charset="0"/>
              </a:rPr>
              <a:t>- 2019 </a:t>
            </a:r>
            <a:r>
              <a:rPr lang="zh-CN" altLang="en-US" sz="1100" dirty="0" smtClean="0">
                <a:latin typeface="Cambria Math" pitchFamily="18" charset="0"/>
                <a:ea typeface="NSimSun" pitchFamily="49" charset="-122"/>
              </a:rPr>
              <a:t>全球食品博览会</a:t>
            </a:r>
            <a:endParaRPr lang="en-US" altLang="zh-CN" sz="1100" dirty="0" smtClean="0">
              <a:latin typeface="Cambria Math" pitchFamily="18" charset="0"/>
              <a:ea typeface="Cambria Math" pitchFamily="18" charset="0"/>
            </a:endParaRPr>
          </a:p>
          <a:p>
            <a:pPr latinLnBrk="1"/>
            <a:r>
              <a:rPr lang="en-US" altLang="ko-KR" sz="1100" dirty="0" smtClean="0">
                <a:latin typeface="Cambria Math" pitchFamily="18" charset="0"/>
                <a:ea typeface="Cambria Math" pitchFamily="18" charset="0"/>
              </a:rPr>
              <a:t>- 2019 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医</a:t>
            </a:r>
            <a:r>
              <a:rPr lang="zh-CN" altLang="ko-KR" sz="1100" dirty="0">
                <a:latin typeface="Cambria Math" pitchFamily="18" charset="0"/>
                <a:ea typeface="NSimSun" pitchFamily="49" charset="-122"/>
              </a:rPr>
              <a:t>疗博览会</a:t>
            </a:r>
            <a:endParaRPr lang="ko-KR" altLang="ko-KR" sz="1100" dirty="0">
              <a:latin typeface="Cambria Math" pitchFamily="18" charset="0"/>
            </a:endParaRPr>
          </a:p>
          <a:p>
            <a:pPr latinLnBrk="1"/>
            <a:r>
              <a:rPr lang="en-US" altLang="ko-KR" sz="1100" dirty="0" smtClean="0">
                <a:latin typeface="Cambria Math" pitchFamily="18" charset="0"/>
                <a:ea typeface="Cambria Math" pitchFamily="18" charset="0"/>
              </a:rPr>
              <a:t>- 2019</a:t>
            </a:r>
            <a:r>
              <a:rPr lang="en-US" altLang="zh-CN" sz="1100" dirty="0" smtClean="0">
                <a:latin typeface="Cambria Math" pitchFamily="18" charset="0"/>
                <a:ea typeface="NSimSun" pitchFamily="49" charset="-122"/>
              </a:rPr>
              <a:t> </a:t>
            </a:r>
            <a:r>
              <a:rPr lang="zh-CN" altLang="en-US" sz="1100" dirty="0" smtClean="0">
                <a:latin typeface="Cambria Math" pitchFamily="18" charset="0"/>
                <a:ea typeface="NSimSun" pitchFamily="49" charset="-122"/>
              </a:rPr>
              <a:t>韩国美容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博</a:t>
            </a:r>
            <a:r>
              <a:rPr lang="zh-CN" altLang="ko-KR" sz="1100" dirty="0">
                <a:latin typeface="Cambria Math" pitchFamily="18" charset="0"/>
                <a:ea typeface="NSimSun" pitchFamily="49" charset="-122"/>
              </a:rPr>
              <a:t>览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会</a:t>
            </a:r>
            <a:endParaRPr lang="ko-KR" altLang="ko-KR" sz="1100" dirty="0">
              <a:latin typeface="Cambria Math" pitchFamily="18" charset="0"/>
            </a:endParaRPr>
          </a:p>
          <a:p>
            <a:pPr latinLnBrk="1"/>
            <a:r>
              <a:rPr lang="en-US" altLang="ko-KR" sz="1100" dirty="0" smtClean="0">
                <a:latin typeface="Cambria Math" pitchFamily="18" charset="0"/>
                <a:ea typeface="Cambria Math" pitchFamily="18" charset="0"/>
              </a:rPr>
              <a:t>- 2019 </a:t>
            </a:r>
            <a:r>
              <a:rPr lang="zh-CN" altLang="en-US" sz="1100" dirty="0">
                <a:latin typeface="Cambria Math" pitchFamily="18" charset="0"/>
                <a:ea typeface="NSimSun" pitchFamily="49" charset="-122"/>
              </a:rPr>
              <a:t>韩国机械展</a:t>
            </a:r>
            <a:r>
              <a:rPr lang="en-US" altLang="zh-CN" sz="1100" dirty="0">
                <a:latin typeface="Cambria Math" pitchFamily="18" charset="0"/>
                <a:ea typeface="NSimSun" pitchFamily="49" charset="-122"/>
              </a:rPr>
              <a:t> </a:t>
            </a:r>
            <a:endParaRPr lang="ko-KR" altLang="ko-KR" sz="1100" dirty="0">
              <a:latin typeface="Cambria Math" pitchFamily="18" charset="0"/>
              <a:ea typeface="NSimSun" pitchFamily="49" charset="-122"/>
            </a:endParaRPr>
          </a:p>
          <a:p>
            <a:pPr latinLnBrk="1"/>
            <a:r>
              <a:rPr lang="en-US" altLang="ko-KR" sz="1100" dirty="0" smtClean="0">
                <a:latin typeface="Cambria Math" pitchFamily="18" charset="0"/>
                <a:ea typeface="Cambria Math" pitchFamily="18" charset="0"/>
              </a:rPr>
              <a:t>- 2019 </a:t>
            </a:r>
            <a:r>
              <a:rPr lang="zh-CN" altLang="en-US" sz="1100" dirty="0">
                <a:latin typeface="Cambria Math" pitchFamily="18" charset="0"/>
                <a:ea typeface="NSimSun" pitchFamily="49" charset="-122"/>
              </a:rPr>
              <a:t>国际新再生能源专业展会</a:t>
            </a:r>
            <a:endParaRPr lang="ko-KR" altLang="ko-KR" sz="1100" dirty="0">
              <a:latin typeface="Cambria Math" pitchFamily="18" charset="0"/>
              <a:ea typeface="NSimSun" pitchFamily="49" charset="-122"/>
            </a:endParaRPr>
          </a:p>
          <a:p>
            <a:pPr latinLnBrk="1"/>
            <a:r>
              <a:rPr lang="en-US" altLang="ko-KR" sz="1100" dirty="0" smtClean="0">
                <a:latin typeface="Cambria Math" pitchFamily="18" charset="0"/>
                <a:ea typeface="Cambria Math" pitchFamily="18" charset="0"/>
              </a:rPr>
              <a:t>- 2019 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韩</a:t>
            </a:r>
            <a:r>
              <a:rPr lang="zh-CN" altLang="ko-KR" sz="1100" dirty="0">
                <a:latin typeface="Cambria Math" pitchFamily="18" charset="0"/>
                <a:ea typeface="NSimSun" pitchFamily="49" charset="-122"/>
              </a:rPr>
              <a:t>国优秀商品展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览</a:t>
            </a:r>
            <a:endParaRPr lang="en-US" altLang="zh-CN" sz="1100" dirty="0" smtClean="0">
              <a:latin typeface="Cambria Math" pitchFamily="18" charset="0"/>
              <a:ea typeface="Cambria Math" pitchFamily="18" charset="0"/>
            </a:endParaRPr>
          </a:p>
          <a:p>
            <a:pPr latinLnBrk="1"/>
            <a:r>
              <a:rPr lang="en-US" altLang="ko-KR" sz="1100" dirty="0" smtClean="0">
                <a:latin typeface="Cambria Math" pitchFamily="18" charset="0"/>
                <a:ea typeface="Cambria Math" pitchFamily="18" charset="0"/>
              </a:rPr>
              <a:t>- 2019 </a:t>
            </a:r>
            <a:r>
              <a:rPr lang="zh-CN" altLang="en-US" sz="1100" dirty="0">
                <a:latin typeface="Cambria Math" pitchFamily="18" charset="0"/>
                <a:ea typeface="NSimSun" pitchFamily="49" charset="-122"/>
              </a:rPr>
              <a:t>韩国智能航空展示会</a:t>
            </a:r>
            <a:endParaRPr lang="ko-KR" altLang="ko-KR" sz="1100" dirty="0">
              <a:latin typeface="Cambria Math" pitchFamily="18" charset="0"/>
              <a:ea typeface="NSimSun" pitchFamily="49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38996" y="4987777"/>
            <a:ext cx="3209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100" dirty="0" smtClean="0">
                <a:latin typeface="Cambria Math" pitchFamily="18" charset="0"/>
                <a:ea typeface="NSimSun" pitchFamily="49" charset="-122"/>
              </a:rPr>
              <a:t>- 2019 </a:t>
            </a:r>
            <a:r>
              <a:rPr lang="zh-CN" altLang="en-US" sz="1100" dirty="0">
                <a:latin typeface="Cambria Math" pitchFamily="18" charset="0"/>
                <a:ea typeface="NSimSun" pitchFamily="49" charset="-122"/>
              </a:rPr>
              <a:t>光州国际文化创意产业</a:t>
            </a:r>
            <a:r>
              <a:rPr lang="zh-CN" altLang="en-US" sz="1100" dirty="0" smtClean="0">
                <a:latin typeface="Cambria Math" pitchFamily="18" charset="0"/>
                <a:ea typeface="NSimSun" pitchFamily="49" charset="-122"/>
              </a:rPr>
              <a:t>展</a:t>
            </a:r>
            <a:endParaRPr lang="en-US" altLang="zh-CN" sz="1100" dirty="0">
              <a:latin typeface="Cambria Math" pitchFamily="18" charset="0"/>
              <a:ea typeface="NSimSun" pitchFamily="49" charset="-122"/>
            </a:endParaRPr>
          </a:p>
          <a:p>
            <a:pPr latinLnBrk="1"/>
            <a:r>
              <a:rPr lang="en-US" altLang="ko-KR" sz="1100" dirty="0" smtClean="0">
                <a:latin typeface="Cambria Math" pitchFamily="18" charset="0"/>
                <a:ea typeface="NSimSun" pitchFamily="49" charset="-122"/>
              </a:rPr>
              <a:t>- 2019 </a:t>
            </a:r>
            <a:r>
              <a:rPr lang="zh-CN" altLang="en-US" sz="1100" dirty="0">
                <a:latin typeface="Cambria Math" pitchFamily="18" charset="0"/>
                <a:ea typeface="NSimSun" pitchFamily="49" charset="-122"/>
              </a:rPr>
              <a:t>老年医疗产业博览</a:t>
            </a:r>
            <a:r>
              <a:rPr lang="zh-CN" altLang="en-US" sz="1100" dirty="0" smtClean="0">
                <a:latin typeface="Cambria Math" pitchFamily="18" charset="0"/>
                <a:ea typeface="NSimSun" pitchFamily="49" charset="-122"/>
              </a:rPr>
              <a:t>会</a:t>
            </a:r>
            <a:endParaRPr lang="en-US" altLang="ko-KR" sz="1100" dirty="0">
              <a:latin typeface="Cambria Math" pitchFamily="18" charset="0"/>
              <a:ea typeface="NSimSun" pitchFamily="49" charset="-122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49" b="49350"/>
          <a:stretch/>
        </p:blipFill>
        <p:spPr>
          <a:xfrm>
            <a:off x="3861845" y="156587"/>
            <a:ext cx="1700424" cy="43690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0" t="53495" r="-4408" b="-108"/>
          <a:stretch/>
        </p:blipFill>
        <p:spPr>
          <a:xfrm>
            <a:off x="4712057" y="559649"/>
            <a:ext cx="1383942" cy="274915"/>
          </a:xfrm>
          <a:prstGeom prst="rect">
            <a:avLst/>
          </a:prstGeom>
        </p:spPr>
      </p:pic>
      <p:sp>
        <p:nvSpPr>
          <p:cNvPr id="65" name="Rectangle 85"/>
          <p:cNvSpPr/>
          <p:nvPr/>
        </p:nvSpPr>
        <p:spPr>
          <a:xfrm>
            <a:off x="7498918" y="725576"/>
            <a:ext cx="12439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 err="1" smtClean="0">
                <a:solidFill>
                  <a:srgbClr val="544542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KotraChina</a:t>
            </a:r>
            <a:r>
              <a:rPr lang="en-US" altLang="ko-KR" sz="800" dirty="0" smtClean="0">
                <a:solidFill>
                  <a:srgbClr val="544542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@ </a:t>
            </a:r>
            <a:r>
              <a:rPr lang="en-US" altLang="ko-KR" sz="800" dirty="0" err="1" smtClean="0">
                <a:solidFill>
                  <a:srgbClr val="544542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Wechat</a:t>
            </a:r>
            <a:endParaRPr lang="en-US" altLang="ko-KR" sz="800" dirty="0">
              <a:solidFill>
                <a:srgbClr val="544542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6" name="Picture 2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5" t="5277" r="4323" b="4204"/>
          <a:stretch/>
        </p:blipFill>
        <p:spPr>
          <a:xfrm>
            <a:off x="7700564" y="46098"/>
            <a:ext cx="797379" cy="704739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68710" y="135284"/>
            <a:ext cx="18910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544542"/>
                </a:solidFill>
                <a:latin typeface="Cambria Math" pitchFamily="18" charset="0"/>
                <a:ea typeface="Cambria Math" pitchFamily="18" charset="0"/>
              </a:rPr>
              <a:t>Contact information:</a:t>
            </a:r>
          </a:p>
          <a:p>
            <a:r>
              <a:rPr lang="en-US" altLang="ko-KR" sz="1100" dirty="0" smtClean="0">
                <a:solidFill>
                  <a:srgbClr val="544542"/>
                </a:solidFill>
                <a:latin typeface="Cambria Math" pitchFamily="18" charset="0"/>
                <a:ea typeface="Cambria Math" pitchFamily="18" charset="0"/>
              </a:rPr>
              <a:t>www.kotra.or.kr</a:t>
            </a:r>
          </a:p>
          <a:p>
            <a:r>
              <a:rPr lang="en-US" altLang="ko-KR" sz="1100" dirty="0" smtClean="0">
                <a:solidFill>
                  <a:srgbClr val="544542"/>
                </a:solidFill>
                <a:latin typeface="Cambria Math" pitchFamily="18" charset="0"/>
                <a:ea typeface="Cambria Math" pitchFamily="18" charset="0"/>
              </a:rPr>
              <a:t>+86 10 6410 6162</a:t>
            </a:r>
            <a:endParaRPr lang="en-US" altLang="ko-KR" sz="1050" dirty="0">
              <a:solidFill>
                <a:srgbClr val="544542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56" y="3077779"/>
            <a:ext cx="3328034" cy="92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6838996" y="5503684"/>
            <a:ext cx="32094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100" dirty="0" smtClean="0">
                <a:latin typeface="Cambria Math" pitchFamily="18" charset="0"/>
                <a:ea typeface="Cambria Math" pitchFamily="18" charset="0"/>
              </a:rPr>
              <a:t>- 2019 </a:t>
            </a:r>
            <a:r>
              <a:rPr lang="zh-CN" altLang="ko-KR" sz="1100" dirty="0">
                <a:latin typeface="Cambria Math" pitchFamily="18" charset="0"/>
                <a:ea typeface="NSimSun" pitchFamily="49" charset="-122"/>
              </a:rPr>
              <a:t>韩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国</a:t>
            </a:r>
            <a:r>
              <a:rPr lang="zh-CN" altLang="en-US" sz="1100" dirty="0" smtClean="0">
                <a:latin typeface="Cambria Math" pitchFamily="18" charset="0"/>
                <a:ea typeface="NSimSun" pitchFamily="49" charset="-122"/>
              </a:rPr>
              <a:t>安城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优</a:t>
            </a:r>
            <a:r>
              <a:rPr lang="zh-CN" altLang="ko-KR" sz="1100" dirty="0">
                <a:latin typeface="Cambria Math" pitchFamily="18" charset="0"/>
                <a:ea typeface="NSimSun" pitchFamily="49" charset="-122"/>
              </a:rPr>
              <a:t>质商品贸易洽谈会</a:t>
            </a:r>
            <a:endParaRPr lang="ko-KR" altLang="ko-KR" sz="1100" dirty="0">
              <a:latin typeface="Cambria Math" pitchFamily="18" charset="0"/>
            </a:endParaRPr>
          </a:p>
          <a:p>
            <a:pPr latinLnBrk="1"/>
            <a:r>
              <a:rPr lang="en-US" altLang="ko-KR" sz="1100" dirty="0" smtClean="0">
                <a:latin typeface="Cambria Math" pitchFamily="18" charset="0"/>
                <a:ea typeface="Cambria Math" pitchFamily="18" charset="0"/>
              </a:rPr>
              <a:t>- 2019 </a:t>
            </a:r>
            <a:r>
              <a:rPr lang="zh-CN" altLang="ko-KR" sz="1100" dirty="0">
                <a:latin typeface="Cambria Math" pitchFamily="18" charset="0"/>
                <a:ea typeface="NSimSun" pitchFamily="49" charset="-122"/>
              </a:rPr>
              <a:t>韩国快消品出口洽谈会</a:t>
            </a:r>
            <a:endParaRPr lang="ko-KR" altLang="ko-KR" sz="1100" dirty="0">
              <a:latin typeface="Cambria Math" pitchFamily="18" charset="0"/>
            </a:endParaRPr>
          </a:p>
          <a:p>
            <a:pPr latinLnBrk="1"/>
            <a:r>
              <a:rPr lang="en-US" altLang="ko-KR" sz="1100" dirty="0" smtClean="0">
                <a:latin typeface="Cambria Math" pitchFamily="18" charset="0"/>
                <a:ea typeface="Cambria Math" pitchFamily="18" charset="0"/>
              </a:rPr>
              <a:t>- 2019 </a:t>
            </a:r>
            <a:r>
              <a:rPr lang="zh-CN" altLang="ko-KR" sz="1100" dirty="0">
                <a:latin typeface="Cambria Math" pitchFamily="18" charset="0"/>
                <a:ea typeface="NSimSun" pitchFamily="49" charset="-122"/>
              </a:rPr>
              <a:t>韩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国</a:t>
            </a:r>
            <a:r>
              <a:rPr lang="zh-CN" altLang="en-US" sz="1100" dirty="0" smtClean="0">
                <a:latin typeface="Cambria Math" pitchFamily="18" charset="0"/>
                <a:ea typeface="NSimSun" pitchFamily="49" charset="-122"/>
              </a:rPr>
              <a:t>城南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市</a:t>
            </a:r>
            <a:r>
              <a:rPr lang="zh-CN" altLang="ko-KR" sz="1100" dirty="0">
                <a:latin typeface="Cambria Math" pitchFamily="18" charset="0"/>
                <a:ea typeface="NSimSun" pitchFamily="49" charset="-122"/>
              </a:rPr>
              <a:t>优秀企业洽谈</a:t>
            </a:r>
            <a:r>
              <a:rPr lang="zh-CN" altLang="ko-KR" sz="1100" dirty="0" smtClean="0">
                <a:latin typeface="Cambria Math" pitchFamily="18" charset="0"/>
                <a:ea typeface="NSimSun" pitchFamily="49" charset="-122"/>
              </a:rPr>
              <a:t>会</a:t>
            </a:r>
            <a:endParaRPr lang="ko-KR" altLang="ko-KR" sz="1100" dirty="0">
              <a:latin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56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9401" y="5703226"/>
            <a:ext cx="277439" cy="254586"/>
          </a:xfrm>
          <a:prstGeom prst="ellipse">
            <a:avLst/>
          </a:prstGeom>
          <a:solidFill>
            <a:srgbClr val="F20E33"/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18695" y="1529120"/>
            <a:ext cx="6113281" cy="2833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5953" y="1521814"/>
            <a:ext cx="3471041" cy="522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49" b="49350"/>
          <a:stretch/>
        </p:blipFill>
        <p:spPr>
          <a:xfrm>
            <a:off x="3861845" y="156587"/>
            <a:ext cx="1700424" cy="4369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8710" y="135284"/>
            <a:ext cx="18910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544542"/>
                </a:solidFill>
              </a:rPr>
              <a:t>Contact information:</a:t>
            </a:r>
          </a:p>
          <a:p>
            <a:r>
              <a:rPr lang="en-US" altLang="ko-KR" sz="1100" dirty="0" smtClean="0">
                <a:solidFill>
                  <a:srgbClr val="544542"/>
                </a:solidFill>
              </a:rPr>
              <a:t>www.kotra.or.kr</a:t>
            </a:r>
          </a:p>
          <a:p>
            <a:r>
              <a:rPr lang="en-US" altLang="ko-KR" sz="1100" dirty="0" smtClean="0">
                <a:solidFill>
                  <a:srgbClr val="544542"/>
                </a:solidFill>
              </a:rPr>
              <a:t>+86 10 6410 6162</a:t>
            </a:r>
            <a:endParaRPr lang="en-US" altLang="ko-KR" sz="1050" dirty="0">
              <a:solidFill>
                <a:srgbClr val="54454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1" t="5881" r="5199" b="6015"/>
          <a:stretch/>
        </p:blipFill>
        <p:spPr>
          <a:xfrm>
            <a:off x="8743950" y="46098"/>
            <a:ext cx="771525" cy="70473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88900" y="1019175"/>
            <a:ext cx="9743077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35512" y="1132640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WHO WE ARE </a:t>
            </a:r>
            <a:endParaRPr lang="ko-KR" altLang="en-US" sz="2000" b="1" dirty="0">
              <a:latin typeface="Arial" panose="020B0604020202020204" pitchFamily="34" charset="0"/>
              <a:ea typeface="12롯데마트행복Bold" panose="020206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29263" y="1121704"/>
            <a:ext cx="1933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WHAT WE DO</a:t>
            </a:r>
            <a:endParaRPr lang="ko-KR" altLang="en-US" sz="2000" b="1" dirty="0">
              <a:latin typeface="Arial" panose="020B0604020202020204" pitchFamily="34" charset="0"/>
              <a:ea typeface="12롯데마트행복Bold" panose="020206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9634" y="4346082"/>
            <a:ext cx="1768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MAIN EVENT</a:t>
            </a:r>
            <a:endParaRPr lang="ko-KR" altLang="en-US" sz="2000" b="1" dirty="0">
              <a:latin typeface="Arial" panose="020B0604020202020204" pitchFamily="34" charset="0"/>
              <a:ea typeface="12롯데마트행복Bold" panose="020206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719" y="1529120"/>
            <a:ext cx="3164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 smtClean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Korea Trade-Investment Promotion Agency</a:t>
            </a:r>
            <a:r>
              <a:rPr lang="en-US" altLang="ko-KR" sz="1050" dirty="0" smtClean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, the Center of Economic Development in Korea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4996" y="2617943"/>
            <a:ext cx="3430112" cy="848908"/>
            <a:chOff x="207867" y="2628654"/>
            <a:chExt cx="3430112" cy="848908"/>
          </a:xfrm>
        </p:grpSpPr>
        <p:grpSp>
          <p:nvGrpSpPr>
            <p:cNvPr id="14" name="Group 13"/>
            <p:cNvGrpSpPr/>
            <p:nvPr/>
          </p:nvGrpSpPr>
          <p:grpSpPr>
            <a:xfrm>
              <a:off x="207867" y="2628654"/>
              <a:ext cx="943779" cy="848908"/>
              <a:chOff x="423761" y="3701848"/>
              <a:chExt cx="1030262" cy="926698"/>
            </a:xfrm>
          </p:grpSpPr>
          <p:sp>
            <p:nvSpPr>
              <p:cNvPr id="23" name="타원 47"/>
              <p:cNvSpPr/>
              <p:nvPr/>
            </p:nvSpPr>
            <p:spPr bwMode="auto">
              <a:xfrm>
                <a:off x="486449" y="3701848"/>
                <a:ext cx="925682" cy="926698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DE20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24" name="직사각형 54"/>
              <p:cNvSpPr/>
              <p:nvPr/>
            </p:nvSpPr>
            <p:spPr bwMode="auto">
              <a:xfrm>
                <a:off x="423761" y="3925336"/>
                <a:ext cx="1030262" cy="4871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sz="1100" b="1" dirty="0" smtClean="0">
                    <a:gradFill>
                      <a:gsLst>
                        <a:gs pos="100000">
                          <a:srgbClr val="DE2037"/>
                        </a:gs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</a:gsLst>
                      <a:lin ang="5400000" scaled="0"/>
                    </a:gradFill>
                    <a:latin typeface="Arial" panose="020B0604020202020204" pitchFamily="34" charset="0"/>
                    <a:ea typeface="-윤고딕330" pitchFamily="18" charset="-127"/>
                    <a:cs typeface="Arial" pitchFamily="34" charset="0"/>
                  </a:rPr>
                  <a:t>NEW</a:t>
                </a:r>
              </a:p>
              <a:p>
                <a:pPr algn="ctr">
                  <a:defRPr/>
                </a:pPr>
                <a:r>
                  <a:rPr lang="en-US" altLang="ko-KR" sz="1200" b="1" dirty="0" smtClean="0">
                    <a:gradFill>
                      <a:gsLst>
                        <a:gs pos="100000">
                          <a:srgbClr val="DE2037"/>
                        </a:gs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</a:gsLst>
                      <a:lin ang="5400000" scaled="0"/>
                    </a:gradFill>
                    <a:latin typeface="Arial" pitchFamily="34" charset="0"/>
                    <a:ea typeface="-윤고딕350" pitchFamily="18" charset="-127"/>
                    <a:cs typeface="Arial" pitchFamily="34" charset="0"/>
                  </a:rPr>
                  <a:t>Markets</a:t>
                </a:r>
                <a:endParaRPr lang="en-US" altLang="ko-KR" sz="1200" b="1" dirty="0">
                  <a:gradFill>
                    <a:gsLst>
                      <a:gs pos="100000">
                        <a:srgbClr val="DE2037"/>
                      </a:gs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</a:gsLst>
                    <a:lin ang="5400000" scaled="0"/>
                  </a:gradFill>
                  <a:latin typeface="Arial" pitchFamily="34" charset="0"/>
                  <a:ea typeface="-윤고딕350" pitchFamily="18" charset="-127"/>
                  <a:cs typeface="Arial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401289" y="2628654"/>
              <a:ext cx="982143" cy="848908"/>
              <a:chOff x="1412052" y="3701848"/>
              <a:chExt cx="1072142" cy="926698"/>
            </a:xfrm>
          </p:grpSpPr>
          <p:sp>
            <p:nvSpPr>
              <p:cNvPr id="21" name="타원 66"/>
              <p:cNvSpPr/>
              <p:nvPr/>
            </p:nvSpPr>
            <p:spPr bwMode="auto">
              <a:xfrm>
                <a:off x="1496096" y="3701848"/>
                <a:ext cx="926699" cy="926698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22" name="직사각형 67"/>
              <p:cNvSpPr/>
              <p:nvPr/>
            </p:nvSpPr>
            <p:spPr bwMode="auto">
              <a:xfrm>
                <a:off x="1412052" y="3925336"/>
                <a:ext cx="1072142" cy="4871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sz="1100" b="1" dirty="0" smtClean="0">
                    <a:gradFill>
                      <a:gsLst>
                        <a:gs pos="100000">
                          <a:srgbClr val="007CA8"/>
                        </a:gs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</a:gsLst>
                      <a:lin ang="5400000" scaled="0"/>
                    </a:gradFill>
                    <a:latin typeface="Arial" panose="020B0604020202020204" pitchFamily="34" charset="0"/>
                    <a:ea typeface="-윤고딕330" pitchFamily="18" charset="-127"/>
                    <a:cs typeface="Arial" pitchFamily="34" charset="0"/>
                  </a:rPr>
                  <a:t>NEW</a:t>
                </a:r>
              </a:p>
              <a:p>
                <a:pPr algn="ctr">
                  <a:defRPr/>
                </a:pPr>
                <a:r>
                  <a:rPr lang="en-US" altLang="ko-KR" sz="1200" b="1" dirty="0" smtClean="0">
                    <a:gradFill>
                      <a:gsLst>
                        <a:gs pos="100000">
                          <a:srgbClr val="007CA8"/>
                        </a:gs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</a:gsLst>
                      <a:lin ang="5400000" scaled="0"/>
                    </a:gradFill>
                    <a:latin typeface="Arial" pitchFamily="34" charset="0"/>
                    <a:ea typeface="-윤고딕350" pitchFamily="18" charset="-127"/>
                    <a:cs typeface="Arial" pitchFamily="34" charset="0"/>
                  </a:rPr>
                  <a:t>Jobs</a:t>
                </a:r>
                <a:endParaRPr lang="en-US" altLang="ko-KR" sz="1200" b="1" dirty="0">
                  <a:gradFill>
                    <a:gsLst>
                      <a:gs pos="100000">
                        <a:srgbClr val="007CA8"/>
                      </a:gs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</a:gsLst>
                    <a:lin ang="5400000" scaled="0"/>
                  </a:gradFill>
                  <a:latin typeface="Arial" pitchFamily="34" charset="0"/>
                  <a:ea typeface="-윤고딕350" pitchFamily="18" charset="-127"/>
                  <a:cs typeface="Arial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602124" y="2628654"/>
              <a:ext cx="1035855" cy="848908"/>
              <a:chOff x="2465196" y="3683934"/>
              <a:chExt cx="1130775" cy="926698"/>
            </a:xfrm>
          </p:grpSpPr>
          <p:sp>
            <p:nvSpPr>
              <p:cNvPr id="19" name="타원 72"/>
              <p:cNvSpPr/>
              <p:nvPr/>
            </p:nvSpPr>
            <p:spPr bwMode="auto">
              <a:xfrm>
                <a:off x="2568238" y="3683934"/>
                <a:ext cx="926699" cy="926698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007BC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20" name="직사각형 73"/>
              <p:cNvSpPr/>
              <p:nvPr/>
            </p:nvSpPr>
            <p:spPr bwMode="auto">
              <a:xfrm>
                <a:off x="2465196" y="3902109"/>
                <a:ext cx="1130775" cy="445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sz="1050" b="1" dirty="0" smtClean="0">
                    <a:gradFill>
                      <a:gsLst>
                        <a:gs pos="100000">
                          <a:srgbClr val="007BC2"/>
                        </a:gs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</a:gsLst>
                      <a:lin ang="5400000" scaled="0"/>
                    </a:gradFill>
                    <a:latin typeface="Arial" panose="020B0604020202020204" pitchFamily="34" charset="0"/>
                    <a:ea typeface="-윤고딕330" pitchFamily="18" charset="-127"/>
                    <a:cs typeface="Arial" pitchFamily="34" charset="0"/>
                  </a:rPr>
                  <a:t>NEW</a:t>
                </a:r>
              </a:p>
              <a:p>
                <a:pPr algn="ctr">
                  <a:defRPr/>
                </a:pPr>
                <a:r>
                  <a:rPr lang="en-US" altLang="ko-KR" sz="900" b="1" dirty="0" smtClean="0">
                    <a:gradFill>
                      <a:gsLst>
                        <a:gs pos="100000">
                          <a:srgbClr val="007BC2"/>
                        </a:gs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</a:gsLst>
                      <a:lin ang="5400000" scaled="0"/>
                    </a:gradFill>
                    <a:latin typeface="Arial" pitchFamily="34" charset="0"/>
                    <a:ea typeface="-윤고딕350" pitchFamily="18" charset="-127"/>
                    <a:cs typeface="Arial" pitchFamily="34" charset="0"/>
                  </a:rPr>
                  <a:t>Opportunitie</a:t>
                </a:r>
                <a:r>
                  <a:rPr lang="en-US" altLang="ko-KR" sz="1000" b="1" dirty="0" smtClean="0">
                    <a:gradFill>
                      <a:gsLst>
                        <a:gs pos="100000">
                          <a:srgbClr val="007BC2"/>
                        </a:gs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</a:gsLst>
                      <a:lin ang="5400000" scaled="0"/>
                    </a:gradFill>
                    <a:latin typeface="Arial" pitchFamily="34" charset="0"/>
                    <a:ea typeface="-윤고딕350" pitchFamily="18" charset="-127"/>
                    <a:cs typeface="Arial" pitchFamily="34" charset="0"/>
                  </a:rPr>
                  <a:t>s</a:t>
                </a:r>
                <a:endParaRPr lang="en-US" altLang="ko-KR" sz="1000" b="1" dirty="0">
                  <a:gradFill>
                    <a:gsLst>
                      <a:gs pos="100000">
                        <a:srgbClr val="007BC2"/>
                      </a:gs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</a:gsLst>
                    <a:lin ang="5400000" scaled="0"/>
                  </a:gradFill>
                  <a:latin typeface="Arial" pitchFamily="34" charset="0"/>
                  <a:ea typeface="-윤고딕350" pitchFamily="18" charset="-127"/>
                  <a:cs typeface="Arial" pitchFamily="34" charset="0"/>
                </a:endParaRPr>
              </a:p>
            </p:txBody>
          </p:sp>
        </p:grpSp>
        <p:sp>
          <p:nvSpPr>
            <p:cNvPr id="17" name="직사각형 45"/>
            <p:cNvSpPr/>
            <p:nvPr/>
          </p:nvSpPr>
          <p:spPr bwMode="auto">
            <a:xfrm>
              <a:off x="1072070" y="2728244"/>
              <a:ext cx="4427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ko-KR" sz="3600" b="1" spc="-200" dirty="0" smtClean="0">
                  <a:solidFill>
                    <a:srgbClr val="544542"/>
                  </a:solidFill>
                  <a:latin typeface="Arial" pitchFamily="34" charset="0"/>
                  <a:ea typeface="뫼비우스 Regular" pitchFamily="2" charset="-127"/>
                  <a:cs typeface="Arial" pitchFamily="34" charset="0"/>
                </a:rPr>
                <a:t>+</a:t>
              </a:r>
              <a:endParaRPr lang="ko-KR" altLang="en-US" sz="3600" b="1" dirty="0">
                <a:solidFill>
                  <a:srgbClr val="544542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8" name="직사각형 80"/>
            <p:cNvSpPr/>
            <p:nvPr/>
          </p:nvSpPr>
          <p:spPr bwMode="auto">
            <a:xfrm>
              <a:off x="2284584" y="2707071"/>
              <a:ext cx="45722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ko-KR" sz="3600" b="1" spc="-200" dirty="0" smtClean="0">
                  <a:solidFill>
                    <a:srgbClr val="544542"/>
                  </a:solidFill>
                  <a:latin typeface="Arial" pitchFamily="34" charset="0"/>
                  <a:ea typeface="뫼비우스 Regular" pitchFamily="2" charset="-127"/>
                  <a:cs typeface="Arial" pitchFamily="34" charset="0"/>
                </a:rPr>
                <a:t>+</a:t>
              </a:r>
              <a:endParaRPr lang="ko-KR" altLang="en-US" sz="3600" b="1" dirty="0">
                <a:solidFill>
                  <a:srgbClr val="544542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16265" y="4569950"/>
            <a:ext cx="316431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KOTRA </a:t>
            </a:r>
            <a:r>
              <a:rPr lang="en-US" altLang="ko-KR" sz="1050" dirty="0" smtClean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is </a:t>
            </a:r>
            <a:r>
              <a:rPr lang="en-US" altLang="ko-KR" sz="1050" dirty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Located </a:t>
            </a:r>
            <a:r>
              <a:rPr lang="en-US" altLang="ko-KR" sz="1050" dirty="0" smtClean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worldwide</a:t>
            </a:r>
          </a:p>
          <a:p>
            <a:pPr algn="ctr"/>
            <a:r>
              <a:rPr lang="en-US" altLang="ko-KR" sz="1050" dirty="0" smtClean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There are </a:t>
            </a:r>
            <a:r>
              <a:rPr lang="en-US" altLang="ko-KR" sz="1050" b="1" dirty="0" smtClean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10 local head </a:t>
            </a:r>
            <a:r>
              <a:rPr lang="en-US" altLang="ko-KR" sz="1050" b="1" dirty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offices </a:t>
            </a:r>
            <a:r>
              <a:rPr lang="en-US" altLang="ko-KR" sz="1050" b="1" dirty="0" smtClean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and 127 </a:t>
            </a:r>
            <a:r>
              <a:rPr lang="en-US" altLang="ko-KR" sz="1050" b="1" dirty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Korea Business  Centers (KBCs) </a:t>
            </a:r>
            <a:r>
              <a:rPr lang="en-US" altLang="ko-KR" sz="1050" b="1" dirty="0" smtClean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 in </a:t>
            </a:r>
            <a:r>
              <a:rPr lang="en-US" altLang="ko-KR" sz="1050" b="1" dirty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86 </a:t>
            </a:r>
            <a:r>
              <a:rPr lang="en-US" altLang="ko-KR" sz="1050" b="1" dirty="0" smtClean="0">
                <a:latin typeface="Arial" panose="020B0604020202020204" pitchFamily="34" charset="0"/>
                <a:ea typeface="12롯데마트행복Medium" panose="02020603020101020101" pitchFamily="18" charset="-127"/>
                <a:cs typeface="Arial" panose="020B0604020202020204" pitchFamily="34" charset="0"/>
              </a:rPr>
              <a:t>countries</a:t>
            </a:r>
            <a:endParaRPr lang="ko-KR" altLang="en-US" sz="1400" b="1" dirty="0">
              <a:latin typeface="Arial" panose="020B0604020202020204" pitchFamily="34" charset="0"/>
              <a:ea typeface="12롯데마트행복Medium" panose="02020603020101020101" pitchFamily="18" charset="-127"/>
              <a:cs typeface="Arial" panose="020B060402020202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21" y="4986761"/>
            <a:ext cx="3318508" cy="1755034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3739122" y="4776757"/>
            <a:ext cx="6085375" cy="1967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 rtlCol="0" anchor="ctr"/>
          <a:lstStyle/>
          <a:p>
            <a:endParaRPr lang="en-US" altLang="ko-KR" sz="95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7"/>
          <a:stretch/>
        </p:blipFill>
        <p:spPr>
          <a:xfrm>
            <a:off x="260775" y="3626925"/>
            <a:ext cx="3217427" cy="85719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0" t="53495" r="-4408" b="-108"/>
          <a:stretch/>
        </p:blipFill>
        <p:spPr>
          <a:xfrm>
            <a:off x="4712057" y="559649"/>
            <a:ext cx="1383942" cy="274915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8607537" y="731787"/>
            <a:ext cx="13541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 err="1" smtClean="0">
                <a:solidFill>
                  <a:srgbClr val="544542"/>
                </a:solidFill>
                <a:latin typeface="Arial" pitchFamily="34" charset="0"/>
                <a:ea typeface="-윤고딕330" pitchFamily="18" charset="-127"/>
                <a:cs typeface="Arial" pitchFamily="34" charset="0"/>
              </a:rPr>
              <a:t>KotraBiznews</a:t>
            </a:r>
            <a:r>
              <a:rPr lang="en-US" altLang="ko-KR" sz="800" dirty="0" smtClean="0">
                <a:solidFill>
                  <a:srgbClr val="544542"/>
                </a:solidFill>
                <a:latin typeface="Arial" pitchFamily="34" charset="0"/>
                <a:ea typeface="-윤고딕330" pitchFamily="18" charset="-127"/>
                <a:cs typeface="Arial" pitchFamily="34" charset="0"/>
              </a:rPr>
              <a:t> @ </a:t>
            </a:r>
            <a:r>
              <a:rPr lang="en-US" altLang="ko-KR" sz="800" dirty="0" err="1" smtClean="0">
                <a:solidFill>
                  <a:srgbClr val="544542"/>
                </a:solidFill>
                <a:latin typeface="Arial" pitchFamily="34" charset="0"/>
                <a:ea typeface="-윤고딕330" pitchFamily="18" charset="-127"/>
                <a:cs typeface="Arial" pitchFamily="34" charset="0"/>
              </a:rPr>
              <a:t>Wechat</a:t>
            </a:r>
            <a:endParaRPr lang="en-US" altLang="ko-KR" sz="800" dirty="0">
              <a:solidFill>
                <a:srgbClr val="54454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6265" y="1931216"/>
            <a:ext cx="3164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KOTRA was launched in </a:t>
            </a:r>
            <a:r>
              <a:rPr lang="en-US" altLang="ko-KR" sz="900" b="1" dirty="0" smtClean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1962.</a:t>
            </a:r>
            <a:r>
              <a:rPr lang="en-US" altLang="ko-KR" sz="900" dirty="0" smtClean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 In 1990, </a:t>
            </a:r>
            <a:r>
              <a:rPr lang="en-US" altLang="ko-KR" sz="900" dirty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KOTRA </a:t>
            </a:r>
            <a:r>
              <a:rPr lang="en-US" altLang="ko-KR" sz="900" dirty="0" smtClean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set up the </a:t>
            </a:r>
            <a:r>
              <a:rPr lang="en-US" altLang="ko-KR" sz="900" dirty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representative office </a:t>
            </a:r>
            <a:r>
              <a:rPr lang="en-US" altLang="ko-KR" sz="900" dirty="0" smtClean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even before establishing diplomatic relations with China. Now, KOTRA has </a:t>
            </a:r>
            <a:r>
              <a:rPr lang="en-US" altLang="ko-KR" sz="900" b="1" dirty="0" smtClean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19 head offices</a:t>
            </a:r>
            <a:r>
              <a:rPr lang="en-US" altLang="ko-KR" sz="900" dirty="0" smtClean="0"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 all around China, including Hong Kong.  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360927" y="5936480"/>
            <a:ext cx="276979" cy="270391"/>
            <a:chOff x="1354695" y="5987415"/>
            <a:chExt cx="277439" cy="251460"/>
          </a:xfrm>
          <a:solidFill>
            <a:schemeClr val="accent2"/>
          </a:solidFill>
        </p:grpSpPr>
        <p:sp>
          <p:nvSpPr>
            <p:cNvPr id="49" name="Oval 48"/>
            <p:cNvSpPr/>
            <p:nvPr/>
          </p:nvSpPr>
          <p:spPr>
            <a:xfrm>
              <a:off x="1354695" y="5987415"/>
              <a:ext cx="277439" cy="251460"/>
            </a:xfrm>
            <a:prstGeom prst="ellipse">
              <a:avLst/>
            </a:prstGeom>
            <a:grpFill/>
            <a:ln w="635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1387024" y="6017895"/>
              <a:ext cx="212781" cy="19431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76399" y="5342926"/>
            <a:ext cx="275658" cy="275089"/>
            <a:chOff x="982130" y="5434820"/>
            <a:chExt cx="268888" cy="253440"/>
          </a:xfrm>
          <a:solidFill>
            <a:schemeClr val="accent2"/>
          </a:solidFill>
        </p:grpSpPr>
        <p:sp>
          <p:nvSpPr>
            <p:cNvPr id="52" name="Oval 51"/>
            <p:cNvSpPr/>
            <p:nvPr/>
          </p:nvSpPr>
          <p:spPr>
            <a:xfrm>
              <a:off x="982130" y="5434820"/>
              <a:ext cx="268888" cy="253440"/>
            </a:xfrm>
            <a:prstGeom prst="ellipse">
              <a:avLst/>
            </a:prstGeom>
            <a:grpFill/>
            <a:ln w="635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1013997" y="5467387"/>
              <a:ext cx="205154" cy="18830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Straight Connector 53"/>
            <p:cNvCxnSpPr>
              <a:stCxn id="53" idx="2"/>
              <a:endCxn id="53" idx="6"/>
            </p:cNvCxnSpPr>
            <p:nvPr/>
          </p:nvCxnSpPr>
          <p:spPr>
            <a:xfrm>
              <a:off x="1013997" y="5561541"/>
              <a:ext cx="205154" cy="0"/>
            </a:xfrm>
            <a:prstGeom prst="line">
              <a:avLst/>
            </a:prstGeom>
            <a:ln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039532" y="5818588"/>
            <a:ext cx="277439" cy="264126"/>
            <a:chOff x="1035511" y="5873799"/>
            <a:chExt cx="277439" cy="254586"/>
          </a:xfrm>
          <a:solidFill>
            <a:schemeClr val="accent2"/>
          </a:solidFill>
        </p:grpSpPr>
        <p:sp>
          <p:nvSpPr>
            <p:cNvPr id="56" name="Oval 55"/>
            <p:cNvSpPr/>
            <p:nvPr/>
          </p:nvSpPr>
          <p:spPr>
            <a:xfrm>
              <a:off x="1035511" y="5873799"/>
              <a:ext cx="277439" cy="254586"/>
            </a:xfrm>
            <a:prstGeom prst="ellipse">
              <a:avLst/>
            </a:prstGeom>
            <a:grpFill/>
            <a:ln w="635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1067378" y="5907013"/>
              <a:ext cx="212781" cy="190891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58" name="Straight Connector 57"/>
            <p:cNvCxnSpPr>
              <a:stCxn id="57" idx="2"/>
              <a:endCxn id="57" idx="6"/>
            </p:cNvCxnSpPr>
            <p:nvPr/>
          </p:nvCxnSpPr>
          <p:spPr>
            <a:xfrm>
              <a:off x="1067378" y="6002459"/>
              <a:ext cx="212781" cy="0"/>
            </a:xfrm>
            <a:prstGeom prst="line">
              <a:avLst/>
            </a:prstGeom>
            <a:ln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/>
          <p:cNvCxnSpPr/>
          <p:nvPr/>
        </p:nvCxnSpPr>
        <p:spPr>
          <a:xfrm>
            <a:off x="1389480" y="6069228"/>
            <a:ext cx="212781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674988" y="5625635"/>
            <a:ext cx="281852" cy="266888"/>
            <a:chOff x="1354695" y="5987415"/>
            <a:chExt cx="277439" cy="251460"/>
          </a:xfrm>
          <a:solidFill>
            <a:schemeClr val="accent2"/>
          </a:solidFill>
        </p:grpSpPr>
        <p:sp>
          <p:nvSpPr>
            <p:cNvPr id="61" name="Oval 60"/>
            <p:cNvSpPr/>
            <p:nvPr/>
          </p:nvSpPr>
          <p:spPr>
            <a:xfrm>
              <a:off x="1354695" y="5987415"/>
              <a:ext cx="277439" cy="251460"/>
            </a:xfrm>
            <a:prstGeom prst="ellipse">
              <a:avLst/>
            </a:prstGeom>
            <a:grpFill/>
            <a:ln w="635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1387024" y="6017895"/>
              <a:ext cx="212781" cy="19431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63" name="Straight Connector 62"/>
          <p:cNvCxnSpPr/>
          <p:nvPr/>
        </p:nvCxnSpPr>
        <p:spPr>
          <a:xfrm>
            <a:off x="1711230" y="5760635"/>
            <a:ext cx="212781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83843" y="5358992"/>
            <a:ext cx="262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CIS</a:t>
            </a:r>
            <a:endParaRPr lang="ko-KR" alt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92001" y="5445156"/>
            <a:ext cx="24237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ko-KR" alt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00674" y="5835796"/>
            <a:ext cx="35779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" dirty="0" err="1" smtClean="0"/>
              <a:t>SWAsia</a:t>
            </a:r>
            <a:endParaRPr lang="ko-KR" altLang="en-US" sz="400" dirty="0"/>
          </a:p>
        </p:txBody>
      </p:sp>
      <p:sp>
        <p:nvSpPr>
          <p:cNvPr id="67" name="TextBox 66"/>
          <p:cNvSpPr txBox="1"/>
          <p:nvPr/>
        </p:nvSpPr>
        <p:spPr>
          <a:xfrm>
            <a:off x="1068936" y="5915340"/>
            <a:ext cx="21352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" dirty="0" smtClean="0"/>
              <a:t>7</a:t>
            </a:r>
            <a:endParaRPr lang="ko-KR" altLang="en-US" sz="400" dirty="0"/>
          </a:p>
        </p:txBody>
      </p:sp>
      <p:sp>
        <p:nvSpPr>
          <p:cNvPr id="68" name="TextBox 67"/>
          <p:cNvSpPr txBox="1"/>
          <p:nvPr/>
        </p:nvSpPr>
        <p:spPr>
          <a:xfrm>
            <a:off x="1332824" y="5953305"/>
            <a:ext cx="35298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" dirty="0" smtClean="0"/>
              <a:t>SE Asia</a:t>
            </a:r>
            <a:endParaRPr lang="ko-KR" altLang="en-US" sz="400" dirty="0"/>
          </a:p>
        </p:txBody>
      </p:sp>
      <p:sp>
        <p:nvSpPr>
          <p:cNvPr id="69" name="TextBox 68"/>
          <p:cNvSpPr txBox="1"/>
          <p:nvPr/>
        </p:nvSpPr>
        <p:spPr>
          <a:xfrm>
            <a:off x="1378418" y="6040131"/>
            <a:ext cx="258547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" dirty="0" smtClean="0"/>
              <a:t>14</a:t>
            </a:r>
            <a:endParaRPr lang="ko-KR" altLang="en-US" sz="400" dirty="0"/>
          </a:p>
        </p:txBody>
      </p:sp>
      <p:sp>
        <p:nvSpPr>
          <p:cNvPr id="70" name="TextBox 69"/>
          <p:cNvSpPr txBox="1"/>
          <p:nvPr/>
        </p:nvSpPr>
        <p:spPr>
          <a:xfrm>
            <a:off x="1661620" y="5638786"/>
            <a:ext cx="32573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Japan</a:t>
            </a:r>
            <a:endParaRPr lang="ko-KR" alt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712182" y="5729751"/>
            <a:ext cx="21352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ko-KR" alt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1219908" y="5448527"/>
            <a:ext cx="445952" cy="443996"/>
          </a:xfrm>
          <a:prstGeom prst="ellipse">
            <a:avLst/>
          </a:prstGeom>
          <a:solidFill>
            <a:srgbClr val="F51037"/>
          </a:solidFill>
          <a:ln w="3175">
            <a:solidFill>
              <a:srgbClr val="F510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1269156" y="5498615"/>
            <a:ext cx="349790" cy="341556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Connector 73"/>
          <p:cNvCxnSpPr>
            <a:stCxn id="73" idx="2"/>
            <a:endCxn id="73" idx="6"/>
          </p:cNvCxnSpPr>
          <p:nvPr/>
        </p:nvCxnSpPr>
        <p:spPr>
          <a:xfrm>
            <a:off x="1269156" y="5669393"/>
            <a:ext cx="34979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234375" y="5504179"/>
            <a:ext cx="4331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  <a:endParaRPr lang="ko-KR" alt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89120" y="5625636"/>
            <a:ext cx="3032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ko-KR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623" y="4789001"/>
            <a:ext cx="303632" cy="404106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954" y="4800224"/>
            <a:ext cx="363025" cy="392883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r="9370" b="6885"/>
          <a:stretch/>
        </p:blipFill>
        <p:spPr>
          <a:xfrm>
            <a:off x="6609838" y="4752393"/>
            <a:ext cx="467764" cy="434518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838" y="4746192"/>
            <a:ext cx="393217" cy="440719"/>
          </a:xfrm>
          <a:prstGeom prst="rect">
            <a:avLst/>
          </a:prstGeom>
        </p:spPr>
      </p:pic>
      <p:sp>
        <p:nvSpPr>
          <p:cNvPr id="94" name="Rounded Rectangle 93"/>
          <p:cNvSpPr/>
          <p:nvPr/>
        </p:nvSpPr>
        <p:spPr>
          <a:xfrm>
            <a:off x="3818421" y="1637354"/>
            <a:ext cx="1072603" cy="660081"/>
          </a:xfrm>
          <a:prstGeom prst="roundRect">
            <a:avLst>
              <a:gd name="adj" fmla="val 34283"/>
            </a:avLst>
          </a:prstGeom>
          <a:solidFill>
            <a:srgbClr val="FFF8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altLang="ko-KR" sz="1100" b="1" dirty="0">
                <a:solidFill>
                  <a:schemeClr val="tx1"/>
                </a:solidFill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Export Support for SMEs</a:t>
            </a:r>
            <a:endParaRPr lang="ko-KR" altLang="en-US" sz="1100" b="1" dirty="0">
              <a:solidFill>
                <a:schemeClr val="tx1"/>
              </a:solidFill>
              <a:latin typeface="Arial" panose="020B0604020202020204" pitchFamily="34" charset="0"/>
              <a:ea typeface="12롯데마트행복Bold" panose="020206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822626" y="2577975"/>
            <a:ext cx="1068398" cy="662999"/>
          </a:xfrm>
          <a:prstGeom prst="roundRect">
            <a:avLst>
              <a:gd name="adj" fmla="val 34283"/>
            </a:avLst>
          </a:prstGeom>
          <a:solidFill>
            <a:srgbClr val="FFD2C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altLang="ko-KR" sz="1050" b="1" dirty="0">
                <a:solidFill>
                  <a:schemeClr val="tx1"/>
                </a:solidFill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Global Business Partnership</a:t>
            </a:r>
            <a:endParaRPr lang="ko-KR" altLang="en-US" sz="1050" b="1" dirty="0">
              <a:solidFill>
                <a:schemeClr val="tx1"/>
              </a:solidFill>
              <a:latin typeface="Arial" panose="020B0604020202020204" pitchFamily="34" charset="0"/>
              <a:ea typeface="12롯데마트행복Bold" panose="020206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824522" y="3502772"/>
            <a:ext cx="1060399" cy="685806"/>
          </a:xfrm>
          <a:prstGeom prst="roundRect">
            <a:avLst>
              <a:gd name="adj" fmla="val 30182"/>
            </a:avLst>
          </a:prstGeom>
          <a:solidFill>
            <a:srgbClr val="EE77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altLang="ko-KR" sz="1050" b="1" dirty="0">
                <a:solidFill>
                  <a:schemeClr val="tx1"/>
                </a:solidFill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Trade &amp; Investment Information</a:t>
            </a:r>
            <a:endParaRPr lang="ko-KR" altLang="en-US" sz="1050" b="1" dirty="0">
              <a:solidFill>
                <a:schemeClr val="tx1"/>
              </a:solidFill>
              <a:latin typeface="Arial" panose="020B0604020202020204" pitchFamily="34" charset="0"/>
              <a:ea typeface="12롯데마트행복Bold" panose="020206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834673" y="1631670"/>
            <a:ext cx="1089018" cy="665765"/>
          </a:xfrm>
          <a:prstGeom prst="roundRect">
            <a:avLst>
              <a:gd name="adj" fmla="val 30182"/>
            </a:avLst>
          </a:prstGeom>
          <a:solidFill>
            <a:srgbClr val="96759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altLang="ko-KR" sz="1050" b="1" dirty="0">
                <a:solidFill>
                  <a:schemeClr val="tx1"/>
                </a:solidFill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Support for Overseas Expansion</a:t>
            </a:r>
            <a:endParaRPr lang="ko-KR" altLang="en-US" sz="1050" b="1" dirty="0">
              <a:solidFill>
                <a:schemeClr val="tx1"/>
              </a:solidFill>
              <a:latin typeface="Arial" panose="020B0604020202020204" pitchFamily="34" charset="0"/>
              <a:ea typeface="12롯데마트행복Bold" panose="020206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863443" y="2569408"/>
            <a:ext cx="1086952" cy="680131"/>
          </a:xfrm>
          <a:prstGeom prst="roundRect">
            <a:avLst>
              <a:gd name="adj" fmla="val 32384"/>
            </a:avLst>
          </a:prstGeom>
          <a:solidFill>
            <a:srgbClr val="A4BBC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100" b="1" dirty="0" smtClean="0">
                <a:solidFill>
                  <a:schemeClr val="tx1"/>
                </a:solidFill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Investment Promotion</a:t>
            </a:r>
            <a:endParaRPr lang="ko-KR" altLang="en-US" sz="1100" b="1" dirty="0">
              <a:solidFill>
                <a:schemeClr val="tx1"/>
              </a:solidFill>
              <a:latin typeface="Arial" panose="020B0604020202020204" pitchFamily="34" charset="0"/>
              <a:ea typeface="12롯데마트행복Bold" panose="020206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6863925" y="3499812"/>
            <a:ext cx="1086952" cy="688766"/>
          </a:xfrm>
          <a:prstGeom prst="roundRect">
            <a:avLst>
              <a:gd name="adj" fmla="val 32384"/>
            </a:avLst>
          </a:prstGeom>
          <a:solidFill>
            <a:srgbClr val="2782A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altLang="ko-KR" sz="1050" b="1" dirty="0">
                <a:solidFill>
                  <a:schemeClr val="tx1"/>
                </a:solidFill>
                <a:latin typeface="Arial" panose="020B0604020202020204" pitchFamily="34" charset="0"/>
                <a:ea typeface="12롯데마트행복Bold" panose="02020603020101020101" pitchFamily="18" charset="-127"/>
                <a:cs typeface="Arial" panose="020B0604020202020204" pitchFamily="34" charset="0"/>
              </a:rPr>
              <a:t>Sustainable Growth  Business</a:t>
            </a:r>
            <a:endParaRPr lang="ko-KR" altLang="en-US" sz="1050" b="1" dirty="0">
              <a:solidFill>
                <a:schemeClr val="tx1"/>
              </a:solidFill>
              <a:latin typeface="Arial" panose="020B0604020202020204" pitchFamily="34" charset="0"/>
              <a:ea typeface="12롯데마트행복Bold" panose="020206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48106" y="1546556"/>
            <a:ext cx="1829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Support by finding customers, running joint logistics between centers</a:t>
            </a:r>
          </a:p>
          <a:p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ko-K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ko-K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elping exhibition participation assisting with international business trip.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933950" y="2479368"/>
            <a:ext cx="1886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Arial" panose="020B0604020202020204" pitchFamily="34" charset="0"/>
                <a:ea typeface="-윤고딕340" pitchFamily="18" charset="-127"/>
                <a:cs typeface="Arial" panose="020B0604020202020204" pitchFamily="34" charset="0"/>
              </a:rPr>
              <a:t>- Helps Korean SMEs &amp; overseas global companies establish partnerships through international marketing support 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ea typeface="-윤고딕340" pitchFamily="18" charset="-127"/>
                <a:cs typeface="Arial" panose="020B0604020202020204" pitchFamily="34" charset="0"/>
              </a:rPr>
              <a:t>- Opens the door to a future market for Korean technologies.  </a:t>
            </a:r>
            <a:endParaRPr lang="en-US" altLang="ko-KR" sz="900" dirty="0">
              <a:latin typeface="Arial" panose="020B0604020202020204" pitchFamily="34" charset="0"/>
              <a:ea typeface="-윤고딕340" pitchFamily="18" charset="-127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933950" y="3521514"/>
            <a:ext cx="1717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 smtClean="0">
                <a:latin typeface="Arial" panose="020B0604020202020204" pitchFamily="34" charset="0"/>
                <a:ea typeface="-윤고딕340" pitchFamily="18" charset="-127"/>
                <a:cs typeface="Arial" panose="020B0604020202020204" pitchFamily="34" charset="0"/>
              </a:rPr>
              <a:t>- Gathers, arranges and analyzes information on overseas markets </a:t>
            </a:r>
          </a:p>
          <a:p>
            <a:r>
              <a:rPr lang="en-US" altLang="ko-KR" sz="800" dirty="0" smtClean="0">
                <a:latin typeface="Arial" panose="020B0604020202020204" pitchFamily="34" charset="0"/>
                <a:ea typeface="-윤고딕340" pitchFamily="18" charset="-127"/>
                <a:cs typeface="Arial" panose="020B0604020202020204" pitchFamily="34" charset="0"/>
              </a:rPr>
              <a:t>- Provides practical assistance for Korean companies. </a:t>
            </a:r>
            <a:endParaRPr lang="en-US" altLang="ko-KR" sz="800" dirty="0">
              <a:latin typeface="Arial" panose="020B0604020202020204" pitchFamily="34" charset="0"/>
              <a:ea typeface="-윤고딕340" pitchFamily="18" charset="-127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952461" y="1631528"/>
            <a:ext cx="18294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 smtClean="0">
                <a:latin typeface="Arial" panose="020B0604020202020204" pitchFamily="34" charset="0"/>
                <a:ea typeface="-윤고딕340" pitchFamily="18" charset="-127"/>
                <a:cs typeface="Arial" panose="020B0604020202020204" pitchFamily="34" charset="0"/>
              </a:rPr>
              <a:t>- Supports Korean companies by marketing their advancement overseas easier and more convenient</a:t>
            </a:r>
            <a:endParaRPr lang="en-US" altLang="ko-KR" sz="800" dirty="0">
              <a:latin typeface="Arial" panose="020B0604020202020204" pitchFamily="34" charset="0"/>
              <a:ea typeface="-윤고딕340" pitchFamily="18" charset="-127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008674" y="2640833"/>
            <a:ext cx="18447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 smtClean="0">
                <a:latin typeface="Arial" panose="020B0604020202020204" pitchFamily="34" charset="0"/>
                <a:ea typeface="-윤고딕340" pitchFamily="18" charset="-127"/>
                <a:cs typeface="Arial" panose="020B0604020202020204" pitchFamily="34" charset="0"/>
              </a:rPr>
              <a:t>- Creating an attractive investment environment and supporting domestic investments by foreign companies. </a:t>
            </a:r>
            <a:endParaRPr lang="en-US" altLang="ko-KR" sz="800" dirty="0">
              <a:latin typeface="Arial" panose="020B0604020202020204" pitchFamily="34" charset="0"/>
              <a:ea typeface="-윤고딕340" pitchFamily="18" charset="-127"/>
              <a:cs typeface="Arial" panose="020B0604020202020204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950395" y="3545728"/>
            <a:ext cx="1874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 smtClean="0">
                <a:latin typeface="Arial" panose="020B0604020202020204" pitchFamily="34" charset="0"/>
                <a:ea typeface="-윤고딕340" pitchFamily="18" charset="-127"/>
                <a:cs typeface="Arial" panose="020B0604020202020204" pitchFamily="34" charset="0"/>
              </a:rPr>
              <a:t>- Creating jobs, give hope to youth </a:t>
            </a:r>
            <a:endParaRPr lang="en-US" altLang="ko-KR" sz="800" dirty="0">
              <a:latin typeface="Arial" panose="020B0604020202020204" pitchFamily="34" charset="0"/>
              <a:ea typeface="-윤고딕340" pitchFamily="18" charset="-127"/>
              <a:cs typeface="Arial" panose="020B0604020202020204" pitchFamily="34" charset="0"/>
            </a:endParaRPr>
          </a:p>
          <a:p>
            <a:r>
              <a:rPr lang="en-US" altLang="ko-KR" sz="800" dirty="0" smtClean="0">
                <a:latin typeface="Arial" panose="020B0604020202020204" pitchFamily="34" charset="0"/>
                <a:ea typeface="-윤고딕340" pitchFamily="18" charset="-127"/>
                <a:cs typeface="Arial" panose="020B0604020202020204" pitchFamily="34" charset="0"/>
              </a:rPr>
              <a:t>- Lead the effort to create a friendly global village through global CSR activities. </a:t>
            </a:r>
            <a:endParaRPr lang="en-US" altLang="ko-KR" sz="800" dirty="0">
              <a:latin typeface="Arial" panose="020B0604020202020204" pitchFamily="34" charset="0"/>
              <a:ea typeface="-윤고딕340" pitchFamily="18" charset="-127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13360" y="5193107"/>
            <a:ext cx="14321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- World Food Expo      Korea 2019</a:t>
            </a:r>
            <a:endParaRPr lang="en-US" altLang="ko-KR" sz="900" dirty="0" smtClean="0"/>
          </a:p>
          <a:p>
            <a:r>
              <a:rPr lang="en-US" altLang="ko-KR" sz="900" dirty="0" smtClean="0"/>
              <a:t>- 2019 Medical Exhibition</a:t>
            </a:r>
          </a:p>
          <a:p>
            <a:r>
              <a:rPr lang="en-US" altLang="ko-KR" sz="900" dirty="0" smtClean="0"/>
              <a:t>- </a:t>
            </a:r>
            <a:r>
              <a:rPr lang="en-US" altLang="ko-KR" sz="900" dirty="0"/>
              <a:t>K-BEAUTY EXPO </a:t>
            </a:r>
            <a:r>
              <a:rPr lang="en-US" altLang="ko-KR" sz="900" dirty="0" smtClean="0"/>
              <a:t>KOREA 2019</a:t>
            </a:r>
            <a:endParaRPr lang="en-US" altLang="ko-KR" sz="900" dirty="0"/>
          </a:p>
          <a:p>
            <a:r>
              <a:rPr lang="en-US" altLang="ko-KR" sz="900" dirty="0" smtClean="0"/>
              <a:t>- </a:t>
            </a:r>
            <a:r>
              <a:rPr lang="en-US" altLang="ko-KR" sz="900" dirty="0"/>
              <a:t>Korea Machinery Fair 2019</a:t>
            </a:r>
          </a:p>
          <a:p>
            <a:r>
              <a:rPr lang="en-US" altLang="ko-KR" sz="900" dirty="0"/>
              <a:t>- </a:t>
            </a:r>
            <a:r>
              <a:rPr lang="en-US" altLang="ko-KR" sz="900" dirty="0" err="1"/>
              <a:t>Soalr·Wind</a:t>
            </a:r>
            <a:r>
              <a:rPr lang="en-US" altLang="ko-KR" sz="900" dirty="0"/>
              <a:t> &amp; </a:t>
            </a:r>
            <a:r>
              <a:rPr lang="en-US" altLang="ko-KR" sz="900" dirty="0" err="1"/>
              <a:t>Earth·Energy</a:t>
            </a:r>
            <a:r>
              <a:rPr lang="en-US" altLang="ko-KR" sz="900" dirty="0"/>
              <a:t> Trade Fair 2019</a:t>
            </a:r>
            <a:endParaRPr lang="en-US" altLang="ko-KR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sz="900" dirty="0"/>
          </a:p>
        </p:txBody>
      </p:sp>
      <p:sp>
        <p:nvSpPr>
          <p:cNvPr id="83" name="TextBox 82"/>
          <p:cNvSpPr txBox="1"/>
          <p:nvPr/>
        </p:nvSpPr>
        <p:spPr>
          <a:xfrm>
            <a:off x="5125273" y="5193403"/>
            <a:ext cx="140264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- 2019 Seoul Career Vision</a:t>
            </a:r>
          </a:p>
          <a:p>
            <a:r>
              <a:rPr lang="en-US" altLang="ko-KR" sz="900" dirty="0" smtClean="0"/>
              <a:t>- 2019 K-move Job Discovery</a:t>
            </a:r>
          </a:p>
          <a:p>
            <a:r>
              <a:rPr lang="en-US" altLang="ko-KR" sz="900" dirty="0" smtClean="0"/>
              <a:t>- 2019 </a:t>
            </a:r>
            <a:r>
              <a:rPr lang="en-US" altLang="ko-KR" sz="900" dirty="0"/>
              <a:t>G-FAIR KOREA (Korea Sourcing Fair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 smtClean="0"/>
              <a:t>- 2019 </a:t>
            </a:r>
            <a:r>
              <a:rPr lang="en-US" altLang="ko-KR" sz="900" dirty="0"/>
              <a:t>Korea-Guangzhou exhibition of  international culture creative </a:t>
            </a:r>
            <a:r>
              <a:rPr lang="en-US" altLang="ko-KR" sz="900" dirty="0" smtClean="0"/>
              <a:t>industry</a:t>
            </a:r>
            <a:endParaRPr lang="en-US" altLang="ko-KR" sz="900" dirty="0"/>
          </a:p>
        </p:txBody>
      </p:sp>
      <p:sp>
        <p:nvSpPr>
          <p:cNvPr id="84" name="TextBox 83"/>
          <p:cNvSpPr txBox="1"/>
          <p:nvPr/>
        </p:nvSpPr>
        <p:spPr>
          <a:xfrm>
            <a:off x="8267964" y="5145391"/>
            <a:ext cx="157321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- Korea-China </a:t>
            </a:r>
            <a:r>
              <a:rPr lang="en-US" altLang="ko-KR" sz="900" dirty="0"/>
              <a:t>Innovation Plaza</a:t>
            </a:r>
          </a:p>
          <a:p>
            <a:r>
              <a:rPr lang="en-US" altLang="ko-KR" sz="900" dirty="0" smtClean="0"/>
              <a:t>- KOTRA </a:t>
            </a:r>
            <a:r>
              <a:rPr lang="en-US" altLang="ko-KR" sz="900" dirty="0"/>
              <a:t>X SASA K-Beauty Pop </a:t>
            </a:r>
            <a:r>
              <a:rPr lang="en-US" altLang="ko-KR" sz="900" dirty="0" smtClean="0"/>
              <a:t>Carnival</a:t>
            </a:r>
          </a:p>
          <a:p>
            <a:r>
              <a:rPr lang="en-US" altLang="ko-KR" sz="900" dirty="0" smtClean="0"/>
              <a:t>- 2019 </a:t>
            </a:r>
            <a:r>
              <a:rPr lang="en-US" altLang="ko-KR" sz="900" dirty="0"/>
              <a:t>Global Mobile Vision</a:t>
            </a:r>
          </a:p>
          <a:p>
            <a:r>
              <a:rPr lang="en-US" altLang="ko-KR" sz="900" dirty="0" smtClean="0"/>
              <a:t>- Korea-China </a:t>
            </a:r>
            <a:r>
              <a:rPr lang="en-US" altLang="ko-KR" sz="900" dirty="0"/>
              <a:t>Smart manufacturing collaboration plaza</a:t>
            </a:r>
          </a:p>
          <a:p>
            <a:endParaRPr lang="en-US" altLang="ko-KR" sz="900" dirty="0"/>
          </a:p>
          <a:p>
            <a:pPr marL="171450" indent="-171450">
              <a:buFontTx/>
              <a:buChar char="-"/>
            </a:pPr>
            <a:endParaRPr lang="ko-KR" altLang="en-US" sz="900" dirty="0"/>
          </a:p>
        </p:txBody>
      </p:sp>
      <p:sp>
        <p:nvSpPr>
          <p:cNvPr id="85" name="TextBox 84"/>
          <p:cNvSpPr txBox="1"/>
          <p:nvPr/>
        </p:nvSpPr>
        <p:spPr>
          <a:xfrm>
            <a:off x="6435969" y="5147031"/>
            <a:ext cx="195189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- </a:t>
            </a:r>
            <a:r>
              <a:rPr lang="en-US" altLang="ko-KR" sz="900" dirty="0"/>
              <a:t>Korea-Hubei Economic cooperation Forum</a:t>
            </a:r>
          </a:p>
          <a:p>
            <a:r>
              <a:rPr lang="en-US" altLang="ko-KR" sz="900" dirty="0"/>
              <a:t>- Korea-Tenjin Economic cooperation Plaza</a:t>
            </a:r>
          </a:p>
          <a:p>
            <a:r>
              <a:rPr lang="en-US" altLang="ko-KR" sz="900" dirty="0"/>
              <a:t>- Korea-China Innovation Plaza</a:t>
            </a:r>
          </a:p>
          <a:p>
            <a:r>
              <a:rPr lang="en-US" altLang="ko-KR" sz="900" dirty="0"/>
              <a:t>- Korea-China High-tech startup partnership</a:t>
            </a:r>
          </a:p>
          <a:p>
            <a:r>
              <a:rPr lang="en-US" altLang="ko-KR" sz="900" dirty="0" smtClean="0"/>
              <a:t>- 2019 </a:t>
            </a:r>
            <a:r>
              <a:rPr lang="en-US" altLang="ko-KR" sz="900" dirty="0"/>
              <a:t>MAMA association export </a:t>
            </a:r>
            <a:r>
              <a:rPr lang="en-US" altLang="ko-KR" sz="900" dirty="0" smtClean="0"/>
              <a:t>conference</a:t>
            </a:r>
          </a:p>
          <a:p>
            <a:r>
              <a:rPr lang="en-US" altLang="ko-KR" sz="900" dirty="0" smtClean="0"/>
              <a:t>- Korea-China </a:t>
            </a:r>
            <a:r>
              <a:rPr lang="en-US" altLang="ko-KR" sz="900" dirty="0"/>
              <a:t>E-commerce Forum </a:t>
            </a:r>
            <a:endParaRPr lang="ko-KR" alt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7498918" y="725576"/>
            <a:ext cx="12439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 err="1" smtClean="0">
                <a:solidFill>
                  <a:srgbClr val="544542"/>
                </a:solidFill>
                <a:latin typeface="Arial" pitchFamily="34" charset="0"/>
                <a:ea typeface="-윤고딕330" pitchFamily="18" charset="-127"/>
                <a:cs typeface="Arial" pitchFamily="34" charset="0"/>
              </a:rPr>
              <a:t>KotraChina</a:t>
            </a:r>
            <a:r>
              <a:rPr lang="en-US" altLang="ko-KR" sz="800" dirty="0" smtClean="0">
                <a:solidFill>
                  <a:srgbClr val="544542"/>
                </a:solidFill>
                <a:latin typeface="Arial" pitchFamily="34" charset="0"/>
                <a:ea typeface="-윤고딕330" pitchFamily="18" charset="-127"/>
                <a:cs typeface="Arial" pitchFamily="34" charset="0"/>
              </a:rPr>
              <a:t> @ </a:t>
            </a:r>
            <a:r>
              <a:rPr lang="en-US" altLang="ko-KR" sz="800" dirty="0" err="1" smtClean="0">
                <a:solidFill>
                  <a:srgbClr val="544542"/>
                </a:solidFill>
                <a:latin typeface="Arial" pitchFamily="34" charset="0"/>
                <a:ea typeface="-윤고딕330" pitchFamily="18" charset="-127"/>
                <a:cs typeface="Arial" pitchFamily="34" charset="0"/>
              </a:rPr>
              <a:t>Wechat</a:t>
            </a:r>
            <a:endParaRPr lang="en-US" altLang="ko-KR" sz="800" dirty="0">
              <a:solidFill>
                <a:srgbClr val="544542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5" t="5277" r="4323" b="4204"/>
          <a:stretch/>
        </p:blipFill>
        <p:spPr>
          <a:xfrm>
            <a:off x="7700564" y="46098"/>
            <a:ext cx="797379" cy="70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3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775</Words>
  <Application>Microsoft Office PowerPoint</Application>
  <PresentationFormat>A4 용지(210x297mm)</PresentationFormat>
  <Paragraphs>111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6" baseType="lpstr">
      <vt:lpstr>12롯데마트행복Bold</vt:lpstr>
      <vt:lpstr>12롯데마트행복Medium</vt:lpstr>
      <vt:lpstr>等线</vt:lpstr>
      <vt:lpstr>NSimSun</vt:lpstr>
      <vt:lpstr>굴림</vt:lpstr>
      <vt:lpstr>맑은 고딕</vt:lpstr>
      <vt:lpstr>뫼비우스 Regular</vt:lpstr>
      <vt:lpstr>-윤고딕330</vt:lpstr>
      <vt:lpstr>-윤고딕340</vt:lpstr>
      <vt:lpstr>-윤고딕350</vt:lpstr>
      <vt:lpstr>Arial</vt:lpstr>
      <vt:lpstr>Calibri</vt:lpstr>
      <vt:lpstr>Cambria Math</vt:lpstr>
      <vt:lpstr>Office Theme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Minhee Lee</dc:creator>
  <cp:lastModifiedBy>USER</cp:lastModifiedBy>
  <cp:revision>104</cp:revision>
  <cp:lastPrinted>2019-01-28T08:54:19Z</cp:lastPrinted>
  <dcterms:created xsi:type="dcterms:W3CDTF">2018-09-14T01:06:00Z</dcterms:created>
  <dcterms:modified xsi:type="dcterms:W3CDTF">2021-04-30T03:36:22Z</dcterms:modified>
</cp:coreProperties>
</file>